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sldIdLst>
    <p:sldId id="567" r:id="rId3"/>
    <p:sldId id="354" r:id="rId4"/>
    <p:sldId id="568" r:id="rId5"/>
    <p:sldId id="490" r:id="rId6"/>
    <p:sldId id="547" r:id="rId7"/>
    <p:sldId id="474" r:id="rId8"/>
    <p:sldId id="548" r:id="rId9"/>
    <p:sldId id="549" r:id="rId10"/>
    <p:sldId id="550" r:id="rId11"/>
    <p:sldId id="551" r:id="rId12"/>
    <p:sldId id="475" r:id="rId13"/>
    <p:sldId id="552" r:id="rId14"/>
    <p:sldId id="476" r:id="rId15"/>
    <p:sldId id="553" r:id="rId16"/>
    <p:sldId id="487" r:id="rId17"/>
    <p:sldId id="477" r:id="rId18"/>
    <p:sldId id="488" r:id="rId19"/>
    <p:sldId id="478" r:id="rId20"/>
    <p:sldId id="479" r:id="rId21"/>
    <p:sldId id="480" r:id="rId22"/>
    <p:sldId id="489" r:id="rId23"/>
    <p:sldId id="557" r:id="rId24"/>
    <p:sldId id="556" r:id="rId25"/>
    <p:sldId id="481" r:id="rId26"/>
    <p:sldId id="558" r:id="rId27"/>
    <p:sldId id="559" r:id="rId28"/>
    <p:sldId id="482" r:id="rId29"/>
    <p:sldId id="483" r:id="rId30"/>
    <p:sldId id="555" r:id="rId31"/>
    <p:sldId id="484" r:id="rId32"/>
    <p:sldId id="560" r:id="rId33"/>
    <p:sldId id="561" r:id="rId34"/>
    <p:sldId id="562" r:id="rId35"/>
    <p:sldId id="563" r:id="rId36"/>
    <p:sldId id="485" r:id="rId37"/>
    <p:sldId id="564" r:id="rId38"/>
    <p:sldId id="565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00295F"/>
    <a:srgbClr val="002D62"/>
    <a:srgbClr val="FCD116"/>
    <a:srgbClr val="66CCFF"/>
    <a:srgbClr val="00B9E4"/>
    <a:srgbClr val="005BBB"/>
    <a:srgbClr val="003580"/>
    <a:srgbClr val="009543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5" autoAdjust="0"/>
    <p:restoredTop sz="94645" autoAdjust="0"/>
  </p:normalViewPr>
  <p:slideViewPr>
    <p:cSldViewPr snapToGrid="0">
      <p:cViewPr varScale="1">
        <p:scale>
          <a:sx n="120" d="100"/>
          <a:sy n="120" d="100"/>
        </p:scale>
        <p:origin x="1494" y="102"/>
      </p:cViewPr>
      <p:guideLst/>
    </p:cSldViewPr>
  </p:slideViewPr>
  <p:outlineViewPr>
    <p:cViewPr>
      <p:scale>
        <a:sx n="33" d="100"/>
        <a:sy n="33" d="100"/>
      </p:scale>
      <p:origin x="0" y="-36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8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13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7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97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40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93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946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524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89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54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8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50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13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922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5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43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18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68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5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8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2019/10/3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4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6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6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6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6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6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5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65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66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67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68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6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68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7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7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73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4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73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7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75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73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7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75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73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7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75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79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8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81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84930"/>
            <a:ext cx="9144000" cy="1305098"/>
          </a:xfrm>
        </p:spPr>
        <p:txBody>
          <a:bodyPr wrap="square">
            <a:normAutofit/>
          </a:bodyPr>
          <a:lstStyle/>
          <a:p>
            <a:pPr algn="ctr"/>
            <a:r>
              <a:rPr lang="ja-JP" altLang="en-US" sz="7200" dirty="0"/>
              <a:t>国旗分かる</a:t>
            </a:r>
            <a:r>
              <a:rPr lang="ja-JP" altLang="en-US" sz="7200"/>
              <a:t>かな？</a:t>
            </a:r>
            <a:r>
              <a:rPr lang="ja-JP" altLang="en-US" sz="3100"/>
              <a:t>米州編</a:t>
            </a:r>
            <a:endParaRPr lang="ja-JP" altLang="en-US" sz="31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31767" y="1852124"/>
            <a:ext cx="7830589" cy="2259334"/>
          </a:xfrm>
        </p:spPr>
        <p:txBody>
          <a:bodyPr/>
          <a:lstStyle/>
          <a:p>
            <a:pPr algn="l"/>
            <a:r>
              <a:rPr kumimoji="1" lang="ja-JP" altLang="en-US" sz="3600" dirty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>
                <a:solidFill>
                  <a:schemeClr val="tx1"/>
                </a:solidFill>
              </a:rPr>
              <a:t>	</a:t>
            </a:r>
            <a:r>
              <a:rPr kumimoji="1" lang="ja-JP" altLang="en-US" sz="3600" dirty="0">
                <a:solidFill>
                  <a:schemeClr val="tx1"/>
                </a:solidFill>
              </a:rPr>
              <a:t>：社会</a:t>
            </a:r>
            <a:endParaRPr kumimoji="1" lang="en-US" altLang="ja-JP" sz="3600" dirty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>
                <a:solidFill>
                  <a:schemeClr val="tx1"/>
                </a:solidFill>
              </a:rPr>
              <a:t>学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 dirty="0">
                <a:solidFill>
                  <a:schemeClr val="tx1"/>
                </a:solidFill>
              </a:rPr>
              <a:t>年</a:t>
            </a:r>
            <a:r>
              <a:rPr lang="en-US" altLang="ja-JP" sz="3600" dirty="0">
                <a:solidFill>
                  <a:schemeClr val="tx1"/>
                </a:solidFill>
              </a:rPr>
              <a:t>	</a:t>
            </a:r>
            <a:r>
              <a:rPr lang="ja-JP" altLang="en-US" sz="3600">
                <a:solidFill>
                  <a:schemeClr val="tx1"/>
                </a:solidFill>
              </a:rPr>
              <a:t>：小学</a:t>
            </a:r>
            <a:r>
              <a:rPr lang="ja-JP" altLang="en-US" sz="3600"/>
              <a:t>５</a:t>
            </a:r>
            <a:r>
              <a:rPr lang="ja-JP" altLang="en-US" sz="3600">
                <a:solidFill>
                  <a:schemeClr val="tx1"/>
                </a:solidFill>
              </a:rPr>
              <a:t>年生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300" dirty="0">
                <a:solidFill>
                  <a:schemeClr val="tx1"/>
                </a:solidFill>
              </a:rPr>
              <a:t>・国旗を見て正しい国名を答えましょう。</a:t>
            </a:r>
            <a:endParaRPr lang="en-US" altLang="ja-JP" sz="3300" dirty="0">
              <a:solidFill>
                <a:schemeClr val="tx1"/>
              </a:solidFill>
            </a:endParaRPr>
          </a:p>
          <a:p>
            <a:pPr algn="l"/>
            <a:endParaRPr lang="en-US" altLang="ja-JP" dirty="0"/>
          </a:p>
          <a:p>
            <a:pPr algn="l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 dirty="0"/>
          </a:p>
          <a:p>
            <a:pPr algn="r"/>
            <a:endParaRPr lang="en-US" altLang="ja-JP"/>
          </a:p>
          <a:p>
            <a:pPr algn="r"/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CCB02F-25CB-4AB2-B4FA-C7612197F32B}"/>
              </a:ext>
            </a:extLst>
          </p:cNvPr>
          <p:cNvSpPr txBox="1"/>
          <p:nvPr/>
        </p:nvSpPr>
        <p:spPr>
          <a:xfrm>
            <a:off x="5400675" y="6133291"/>
            <a:ext cx="306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日本が承認していない国も出題する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ヨーロッパには</a:t>
            </a:r>
            <a:r>
              <a:rPr kumimoji="1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NIS</a:t>
            </a:r>
            <a:r>
              <a:rPr kumimoji="1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諸国も含める</a:t>
            </a:r>
            <a:endParaRPr kumimoji="1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表示される国旗は実際の色や比率等が異なる場合がある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国旗と国名は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2019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年</a:t>
            </a:r>
            <a:r>
              <a:rPr kumimoji="0" lang="en-US" altLang="ja-JP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9</a:t>
            </a:r>
            <a:r>
              <a:rPr kumimoji="0" lang="ja-JP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Rockwell" panose="02060603020205020403"/>
                <a:ea typeface="HG明朝B" panose="02020809000000000000" pitchFamily="17" charset="-128"/>
                <a:cs typeface="+mn-cs"/>
              </a:rPr>
              <a:t>月現在の外務省のものによる</a:t>
            </a:r>
            <a:endParaRPr kumimoji="0" lang="en-US" altLang="ja-JP" sz="9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Rockwell" panose="02060603020205020403"/>
              <a:ea typeface="HG明朝B" panose="02020809000000000000" pitchFamily="17" charset="-128"/>
              <a:cs typeface="+mn-cs"/>
            </a:endParaRPr>
          </a:p>
        </p:txBody>
      </p:sp>
      <p:pic>
        <p:nvPicPr>
          <p:cNvPr id="8" name="Picture 2" descr="https://1.bp.blogspot.com/-CCVHlvPGrKM/V-xj64fYLPI/AAAAAAAA-Io/pPz8dlsxQckAfOcarlFBCEc39cf-23UXgCLcB/s800/earth_america.png">
            <a:extLst>
              <a:ext uri="{FF2B5EF4-FFF2-40B4-BE49-F238E27FC236}">
                <a16:creationId xmlns:a16="http://schemas.microsoft.com/office/drawing/2014/main" id="{5093943C-B910-49D7-A1DF-4CB589B9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5" y="4556553"/>
            <a:ext cx="2260800" cy="22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肩を組む世界の子供たちのイラスト">
            <a:extLst>
              <a:ext uri="{FF2B5EF4-FFF2-40B4-BE49-F238E27FC236}">
                <a16:creationId xmlns:a16="http://schemas.microsoft.com/office/drawing/2014/main" id="{B655FB34-DF0E-42F3-8AD6-6EF15BB2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15" y="149002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2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ガイアナ共和国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20F5E5E7-24EE-4949-B6CC-204E0C0A993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キューバ共和国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キューバ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48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51AD78D2-716E-47D3-9378-D6F97244D2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グアテマラ共和国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グアテマラ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D90A521C-3727-4498-B2BF-05783A09BBB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56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グレナダ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ACA1F8CD-F8DA-4E26-9C19-1ED0467346B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20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コスタリカ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テキスト ボックス 43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コスタリカ共和国</a:t>
            </a:r>
          </a:p>
        </p:txBody>
      </p:sp>
      <p:sp>
        <p:nvSpPr>
          <p:cNvPr id="45" name="タイトル 2">
            <a:extLst>
              <a:ext uri="{FF2B5EF4-FFF2-40B4-BE49-F238E27FC236}">
                <a16:creationId xmlns:a16="http://schemas.microsoft.com/office/drawing/2014/main" id="{A079C69E-BD1A-4DF3-9587-2D988E8CA00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799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コロンビア共和国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13306FEB-943D-40F0-BDE9-452B8BEF3E5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52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ジャマイカ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ジャマイカ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4D603E58-6FBA-48F3-890E-6E232F774D32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43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スリナム共和国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スリナム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星 5 13"/>
          <p:cNvSpPr/>
          <p:nvPr/>
        </p:nvSpPr>
        <p:spPr>
          <a:xfrm>
            <a:off x="4118847" y="2840304"/>
            <a:ext cx="987228" cy="946769"/>
          </a:xfrm>
          <a:prstGeom prst="star5">
            <a:avLst/>
          </a:prstGeom>
          <a:solidFill>
            <a:srgbClr val="ECC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タイトル 2">
            <a:extLst>
              <a:ext uri="{FF2B5EF4-FFF2-40B4-BE49-F238E27FC236}">
                <a16:creationId xmlns:a16="http://schemas.microsoft.com/office/drawing/2014/main" id="{FBECE9FF-7DA0-415F-88EF-C5B8AA322B5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67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ジャマイカ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セントクリストファー＝ネービス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星 5 1"/>
          <p:cNvSpPr/>
          <p:nvPr/>
        </p:nvSpPr>
        <p:spPr>
          <a:xfrm rot="2163062">
            <a:off x="5242849" y="2215918"/>
            <a:ext cx="898355" cy="8396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星 5 47"/>
          <p:cNvSpPr/>
          <p:nvPr/>
        </p:nvSpPr>
        <p:spPr>
          <a:xfrm rot="2163062">
            <a:off x="3082275" y="3656658"/>
            <a:ext cx="898355" cy="8396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斜め縞 12"/>
          <p:cNvSpPr/>
          <p:nvPr/>
        </p:nvSpPr>
        <p:spPr>
          <a:xfrm>
            <a:off x="1871335" y="1534464"/>
            <a:ext cx="4520893" cy="3045628"/>
          </a:xfrm>
          <a:prstGeom prst="diagStripe">
            <a:avLst>
              <a:gd name="adj" fmla="val 92682"/>
            </a:avLst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斜め縞 49"/>
          <p:cNvSpPr/>
          <p:nvPr/>
        </p:nvSpPr>
        <p:spPr>
          <a:xfrm flipH="1" flipV="1">
            <a:off x="2751767" y="2100431"/>
            <a:ext cx="4520893" cy="3038904"/>
          </a:xfrm>
          <a:prstGeom prst="diagStripe">
            <a:avLst>
              <a:gd name="adj" fmla="val 92682"/>
            </a:avLst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タイトル 2">
            <a:extLst>
              <a:ext uri="{FF2B5EF4-FFF2-40B4-BE49-F238E27FC236}">
                <a16:creationId xmlns:a16="http://schemas.microsoft.com/office/drawing/2014/main" id="{603D5B35-C083-450B-9442-7BBF2D73E743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07C94A3B-1BBF-4EB5-839C-8F7C51C9C3AC}"/>
              </a:ext>
            </a:extLst>
          </p:cNvPr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54" name="テキスト ボックス 53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セントクリストファー</a:t>
              </a:r>
              <a:r>
                <a:rPr kumimoji="1" lang="ja-JP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・ネーヴィス連邦</a:t>
              </a: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（セントキッツ</a:t>
              </a:r>
              <a:r>
                <a:rPr kumimoji="1" lang="ja-JP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・ネーヴィス連邦）</a:t>
              </a:r>
              <a:endPara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D7736647-1B8A-4A5D-A150-F0EAC87D100B}"/>
                </a:ext>
              </a:extLst>
            </p:cNvPr>
            <p:cNvSpPr txBox="1"/>
            <p:nvPr/>
          </p:nvSpPr>
          <p:spPr>
            <a:xfrm>
              <a:off x="8140064" y="5242308"/>
              <a:ext cx="1003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れんぽう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8BBD590-93FB-4B9C-884E-708642B34AC3}"/>
                </a:ext>
              </a:extLst>
            </p:cNvPr>
            <p:cNvSpPr txBox="1"/>
            <p:nvPr/>
          </p:nvSpPr>
          <p:spPr>
            <a:xfrm>
              <a:off x="7136128" y="5990453"/>
              <a:ext cx="10039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れんぽう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4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セントビンセント＝グレナディーン諸島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グループ化 53"/>
          <p:cNvGrpSpPr/>
          <p:nvPr/>
        </p:nvGrpSpPr>
        <p:grpSpPr>
          <a:xfrm>
            <a:off x="0" y="5242308"/>
            <a:ext cx="9144000" cy="1615692"/>
            <a:chOff x="0" y="5242308"/>
            <a:chExt cx="9144000" cy="1615692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0" y="5311832"/>
              <a:ext cx="9144000" cy="1546168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endPara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セントビンセント及び</a:t>
              </a:r>
              <a:endPara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　</a:t>
              </a:r>
              <a:br>
                <a:rPr kumimoji="1" lang="en-US" altLang="ja-JP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</a:br>
              <a:r>
                <a:rPr kumimoji="1" lang="ja-JP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グレナディーン諸島</a:t>
              </a: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6054090" y="5242308"/>
              <a:ext cx="5943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およ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5769032" y="5990453"/>
              <a:ext cx="11388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  <a:cs typeface="+mn-cs"/>
                </a:rPr>
                <a:t>しょとう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endParaRPr>
            </a:p>
          </p:txBody>
        </p:sp>
      </p:grpSp>
      <p:sp>
        <p:nvSpPr>
          <p:cNvPr id="2" name="ひし形 1"/>
          <p:cNvSpPr/>
          <p:nvPr/>
        </p:nvSpPr>
        <p:spPr>
          <a:xfrm>
            <a:off x="4010337" y="2781188"/>
            <a:ext cx="567090" cy="1158602"/>
          </a:xfrm>
          <a:prstGeom prst="diamond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ひし形 47"/>
          <p:cNvSpPr/>
          <p:nvPr/>
        </p:nvSpPr>
        <p:spPr>
          <a:xfrm>
            <a:off x="4647976" y="2781188"/>
            <a:ext cx="567090" cy="1158602"/>
          </a:xfrm>
          <a:prstGeom prst="diamond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ひし形 48"/>
          <p:cNvSpPr/>
          <p:nvPr/>
        </p:nvSpPr>
        <p:spPr>
          <a:xfrm>
            <a:off x="4326444" y="3455903"/>
            <a:ext cx="567090" cy="1158602"/>
          </a:xfrm>
          <a:prstGeom prst="diamond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943599" y="1534464"/>
            <a:ext cx="1330227" cy="3600000"/>
          </a:xfrm>
          <a:prstGeom prst="rect">
            <a:avLst/>
          </a:prstGeom>
          <a:solidFill>
            <a:srgbClr val="54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タイトル 2">
            <a:extLst>
              <a:ext uri="{FF2B5EF4-FFF2-40B4-BE49-F238E27FC236}">
                <a16:creationId xmlns:a16="http://schemas.microsoft.com/office/drawing/2014/main" id="{1B0F2024-608D-4001-86B4-7E3115F877F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010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74370" y="1472354"/>
            <a:ext cx="7795259" cy="2734733"/>
          </a:xfrm>
        </p:spPr>
        <p:txBody>
          <a:bodyPr wrap="square" anchor="ctr"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ja-JP" altLang="en-US" sz="7600" b="1" dirty="0"/>
              <a:t>正しい国旗の国名を答えましょう。</a:t>
            </a:r>
            <a:endParaRPr kumimoji="1" lang="ja-JP" altLang="en-US" sz="7600" b="1" dirty="0"/>
          </a:p>
        </p:txBody>
      </p:sp>
    </p:spTree>
    <p:extLst>
      <p:ext uri="{BB962C8B-B14F-4D97-AF65-F5344CB8AC3E}">
        <p14:creationId xmlns:p14="http://schemas.microsoft.com/office/powerpoint/2010/main" val="208813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セントルシア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グレナ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ジャマイカ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ファイル:Flag of Saint Lucia.svg"/>
          <p:cNvPicPr>
            <a:picLocks noChangeAspect="1" noChangeArrowheads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63"/>
          <a:stretch/>
        </p:blipFill>
        <p:spPr bwMode="auto">
          <a:xfrm>
            <a:off x="1875371" y="1536276"/>
            <a:ext cx="5392800" cy="36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1874913" y="1534463"/>
            <a:ext cx="5393257" cy="3600001"/>
            <a:chOff x="1874913" y="1534463"/>
            <a:chExt cx="5393257" cy="3600001"/>
          </a:xfrm>
        </p:grpSpPr>
        <p:sp>
          <p:nvSpPr>
            <p:cNvPr id="20" name="正方形/長方形 19"/>
            <p:cNvSpPr/>
            <p:nvPr/>
          </p:nvSpPr>
          <p:spPr>
            <a:xfrm>
              <a:off x="1874913" y="1534463"/>
              <a:ext cx="5393257" cy="3600001"/>
            </a:xfrm>
            <a:prstGeom prst="rect">
              <a:avLst/>
            </a:prstGeom>
            <a:solidFill>
              <a:srgbClr val="66CCF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" name="二等辺三角形 20"/>
            <p:cNvSpPr/>
            <p:nvPr/>
          </p:nvSpPr>
          <p:spPr>
            <a:xfrm>
              <a:off x="3367889" y="1865014"/>
              <a:ext cx="2408222" cy="295143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" name="二等辺三角形 21"/>
            <p:cNvSpPr/>
            <p:nvPr/>
          </p:nvSpPr>
          <p:spPr>
            <a:xfrm>
              <a:off x="3530851" y="2263366"/>
              <a:ext cx="2091351" cy="255307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3" name="二等辺三角形 22"/>
            <p:cNvSpPr/>
            <p:nvPr/>
          </p:nvSpPr>
          <p:spPr>
            <a:xfrm>
              <a:off x="3367889" y="3322622"/>
              <a:ext cx="2408222" cy="1493822"/>
            </a:xfrm>
            <a:prstGeom prst="triangle">
              <a:avLst/>
            </a:prstGeom>
            <a:solidFill>
              <a:srgbClr val="FCD1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50" name="タイトル 2">
            <a:extLst>
              <a:ext uri="{FF2B5EF4-FFF2-40B4-BE49-F238E27FC236}">
                <a16:creationId xmlns:a16="http://schemas.microsoft.com/office/drawing/2014/main" id="{34BC9DAA-C162-4ACC-9BC2-D3400E47A8EE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617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チリ共和国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ガイアナ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コロンビア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スリナム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チリ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星 5 14"/>
          <p:cNvSpPr/>
          <p:nvPr/>
        </p:nvSpPr>
        <p:spPr>
          <a:xfrm>
            <a:off x="2206487" y="1878496"/>
            <a:ext cx="1123122" cy="105354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タイトル 2">
            <a:extLst>
              <a:ext uri="{FF2B5EF4-FFF2-40B4-BE49-F238E27FC236}">
                <a16:creationId xmlns:a16="http://schemas.microsoft.com/office/drawing/2014/main" id="{6882C9AF-337C-4731-AE87-A172F8A34D6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19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ドミニカ共和国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グループ化 15"/>
          <p:cNvGrpSpPr/>
          <p:nvPr/>
        </p:nvGrpSpPr>
        <p:grpSpPr>
          <a:xfrm>
            <a:off x="1875371" y="1535371"/>
            <a:ext cx="5392800" cy="3601812"/>
            <a:chOff x="1875371" y="1535371"/>
            <a:chExt cx="5392800" cy="3601812"/>
          </a:xfrm>
        </p:grpSpPr>
        <p:sp>
          <p:nvSpPr>
            <p:cNvPr id="13" name="正方形/長方形 12"/>
            <p:cNvSpPr/>
            <p:nvPr/>
          </p:nvSpPr>
          <p:spPr>
            <a:xfrm>
              <a:off x="1875654" y="1538402"/>
              <a:ext cx="2398246" cy="1503443"/>
            </a:xfrm>
            <a:prstGeom prst="rect">
              <a:avLst/>
            </a:prstGeom>
            <a:solidFill>
              <a:srgbClr val="002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4869467" y="1535371"/>
              <a:ext cx="2398246" cy="1503443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4869467" y="3633740"/>
              <a:ext cx="2398246" cy="1503443"/>
            </a:xfrm>
            <a:prstGeom prst="rect">
              <a:avLst/>
            </a:prstGeom>
            <a:solidFill>
              <a:srgbClr val="0029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875654" y="3640398"/>
              <a:ext cx="2398246" cy="1495880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203683" y="1536277"/>
              <a:ext cx="720000" cy="36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875371" y="2982935"/>
              <a:ext cx="53928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1028" name="Picture 4" descr="ファイル:Flag of the Dominican Republic.svg"/>
            <p:cNvPicPr>
              <a:picLocks noChangeArrowheads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31" t="39355" r="43535" b="41459"/>
            <a:stretch/>
          </p:blipFill>
          <p:spPr bwMode="auto">
            <a:xfrm>
              <a:off x="4217572" y="2981122"/>
              <a:ext cx="692222" cy="69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タイトル 2">
            <a:extLst>
              <a:ext uri="{FF2B5EF4-FFF2-40B4-BE49-F238E27FC236}">
                <a16:creationId xmlns:a16="http://schemas.microsoft.com/office/drawing/2014/main" id="{A80CF2B5-2D70-4E4E-ADC4-05EE1D28ECF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648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ドミニカ国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ドミニ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6FD34C04-A4E6-4F30-8023-4C319CD7FE9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60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トリニダード・トバゴ共和国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トリニダード＝ドバゴ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7D182D9-C4DA-432B-9C50-9BA0203A6C5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215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ニカラグア共和国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ニカラグア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88D7EB8-1CF3-473F-BF4D-C09F1D3DAD9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37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ハイチ共和国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ニカラグア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ハイチ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AA1DA24F-9C17-42D9-A4B7-7605674D29B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7711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パナマ共和国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パナマ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4464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星 5 11"/>
          <p:cNvSpPr/>
          <p:nvPr/>
        </p:nvSpPr>
        <p:spPr>
          <a:xfrm>
            <a:off x="2703443" y="1888435"/>
            <a:ext cx="1013791" cy="954156"/>
          </a:xfrm>
          <a:prstGeom prst="star5">
            <a:avLst/>
          </a:prstGeom>
          <a:solidFill>
            <a:srgbClr val="0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星 5 43"/>
          <p:cNvSpPr/>
          <p:nvPr/>
        </p:nvSpPr>
        <p:spPr>
          <a:xfrm>
            <a:off x="5416826" y="3724015"/>
            <a:ext cx="1013791" cy="954156"/>
          </a:xfrm>
          <a:prstGeom prst="star5">
            <a:avLst/>
          </a:prstGeom>
          <a:solidFill>
            <a:srgbClr val="D6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タイトル 2">
            <a:extLst>
              <a:ext uri="{FF2B5EF4-FFF2-40B4-BE49-F238E27FC236}">
                <a16:creationId xmlns:a16="http://schemas.microsoft.com/office/drawing/2014/main" id="{29D9A3BE-9543-4904-8408-BD95EFDE3411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77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                     こく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バハマ国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バハマ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F2AE2EF-86CE-4E37-866E-0F14A901493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378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ファイル:Flag of Paraguay.svg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r="8831"/>
          <a:stretch/>
        </p:blipFill>
        <p:spPr bwMode="auto">
          <a:xfrm>
            <a:off x="1875371" y="1537558"/>
            <a:ext cx="5392057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 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パラグアイ共和国</a:t>
            </a:r>
          </a:p>
        </p:txBody>
      </p:sp>
      <p:sp>
        <p:nvSpPr>
          <p:cNvPr id="5" name="タイトル 2">
            <a:extLst>
              <a:ext uri="{FF2B5EF4-FFF2-40B4-BE49-F238E27FC236}">
                <a16:creationId xmlns:a16="http://schemas.microsoft.com/office/drawing/2014/main" id="{E3BE3FC8-E0AA-48BC-B7E7-C82FA7259CD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4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がっ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しゅうこく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アメリカ合衆国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2">
            <a:extLst>
              <a:ext uri="{FF2B5EF4-FFF2-40B4-BE49-F238E27FC236}">
                <a16:creationId xmlns:a16="http://schemas.microsoft.com/office/drawing/2014/main" id="{292F7845-A828-465A-8983-DF729AD3D889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09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バルバドス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タイトル 2">
            <a:extLst>
              <a:ext uri="{FF2B5EF4-FFF2-40B4-BE49-F238E27FC236}">
                <a16:creationId xmlns:a16="http://schemas.microsoft.com/office/drawing/2014/main" id="{06374BD0-26F6-4871-84A5-C0CA4827134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38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れんぽう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ブラジル連邦共和国</a:t>
            </a:r>
          </a:p>
        </p:txBody>
      </p:sp>
      <p:pic>
        <p:nvPicPr>
          <p:cNvPr id="1032" name="Picture 8" descr="ブラジルの旗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29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B1D2534-603B-496D-8B47-49E7128E4807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43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ベネズエラ・ボリバル共和国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874914" y="1536276"/>
            <a:ext cx="5392800" cy="3592337"/>
            <a:chOff x="1874914" y="1536276"/>
            <a:chExt cx="5392800" cy="3592337"/>
          </a:xfrm>
        </p:grpSpPr>
        <p:sp>
          <p:nvSpPr>
            <p:cNvPr id="45" name="正方形/長方形 44"/>
            <p:cNvSpPr/>
            <p:nvPr/>
          </p:nvSpPr>
          <p:spPr>
            <a:xfrm>
              <a:off x="1874914" y="2743199"/>
              <a:ext cx="5392800" cy="120692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874914" y="1536276"/>
              <a:ext cx="5392800" cy="120692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74914" y="3921690"/>
              <a:ext cx="5392800" cy="1206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星 5 12"/>
            <p:cNvSpPr/>
            <p:nvPr/>
          </p:nvSpPr>
          <p:spPr>
            <a:xfrm>
              <a:off x="3367087" y="3527923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9" name="星 5 48"/>
            <p:cNvSpPr/>
            <p:nvPr/>
          </p:nvSpPr>
          <p:spPr>
            <a:xfrm>
              <a:off x="5455443" y="3527923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星 5 49"/>
            <p:cNvSpPr/>
            <p:nvPr/>
          </p:nvSpPr>
          <p:spPr>
            <a:xfrm rot="20375684">
              <a:off x="5254771" y="3197502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1" name="星 5 50"/>
            <p:cNvSpPr/>
            <p:nvPr/>
          </p:nvSpPr>
          <p:spPr>
            <a:xfrm rot="1938599">
              <a:off x="4971404" y="2955665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星 5 51"/>
            <p:cNvSpPr/>
            <p:nvPr/>
          </p:nvSpPr>
          <p:spPr>
            <a:xfrm rot="717640">
              <a:off x="4602847" y="2811167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星 5 52"/>
            <p:cNvSpPr/>
            <p:nvPr/>
          </p:nvSpPr>
          <p:spPr>
            <a:xfrm rot="21053800">
              <a:off x="4219594" y="2811167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星 5 53"/>
            <p:cNvSpPr/>
            <p:nvPr/>
          </p:nvSpPr>
          <p:spPr>
            <a:xfrm rot="19719813">
              <a:off x="3856693" y="2954765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星 5 54"/>
            <p:cNvSpPr/>
            <p:nvPr/>
          </p:nvSpPr>
          <p:spPr>
            <a:xfrm rot="18557643">
              <a:off x="3546030" y="3210814"/>
              <a:ext cx="328613" cy="328613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2" name="Picture 2" descr="ベネズエラ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タイトル 2">
            <a:extLst>
              <a:ext uri="{FF2B5EF4-FFF2-40B4-BE49-F238E27FC236}">
                <a16:creationId xmlns:a16="http://schemas.microsoft.com/office/drawing/2014/main" id="{7059DBDA-238E-46E7-BC69-FC214685B22B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76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ベリーズ</a:t>
            </a:r>
          </a:p>
        </p:txBody>
      </p:sp>
      <p:pic>
        <p:nvPicPr>
          <p:cNvPr id="12" name="Picture 2" descr="ベリーズの国旗画像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タイトル 2">
            <a:extLst>
              <a:ext uri="{FF2B5EF4-FFF2-40B4-BE49-F238E27FC236}">
                <a16:creationId xmlns:a16="http://schemas.microsoft.com/office/drawing/2014/main" id="{6F94DA3F-7A0C-4F5E-9DD6-5FC92303D48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541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バルバドス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ブラジル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グループ化 13"/>
          <p:cNvGrpSpPr/>
          <p:nvPr/>
        </p:nvGrpSpPr>
        <p:grpSpPr>
          <a:xfrm>
            <a:off x="1874913" y="1538090"/>
            <a:ext cx="5392800" cy="3600000"/>
            <a:chOff x="1874913" y="1538090"/>
            <a:chExt cx="5392800" cy="3600000"/>
          </a:xfrm>
        </p:grpSpPr>
        <p:pic>
          <p:nvPicPr>
            <p:cNvPr id="5124" name="Picture 4" descr="ペルーの国旗画像"/>
            <p:cNvPicPr>
              <a:picLocks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913" y="1538090"/>
              <a:ext cx="5392800" cy="360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正方形/長方形 12"/>
            <p:cNvSpPr/>
            <p:nvPr/>
          </p:nvSpPr>
          <p:spPr>
            <a:xfrm>
              <a:off x="3662562" y="1538090"/>
              <a:ext cx="1814840" cy="360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ペルー共和国</a:t>
            </a:r>
          </a:p>
        </p:txBody>
      </p:sp>
      <p:sp>
        <p:nvSpPr>
          <p:cNvPr id="46" name="タイトル 2">
            <a:extLst>
              <a:ext uri="{FF2B5EF4-FFF2-40B4-BE49-F238E27FC236}">
                <a16:creationId xmlns:a16="http://schemas.microsoft.com/office/drawing/2014/main" id="{59AADD3F-6CB0-46A7-807A-28AA6FFB563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6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　　　　       た　みんぞく こく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ボリビア多民族国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ボリビア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140AF449-CF99-4750-AEC8-7FB93F562178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46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ホンジュラス共和国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ホンジュラス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9C3CB002-51E2-4E35-AE72-F472286D1364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018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がっ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しゅうこく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メキシコ合衆国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メキシコの国旗画像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B597A9C9-47C3-46C5-807B-3B6A4905DD9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52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カナダ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カナ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7BD4BA27-CCF3-438C-AE04-1873D219D00F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95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アルゼンチン共和国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4D48118A-833F-444B-B8F4-87DE77F9C07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7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アンティグア・バーブーダ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パラオの国旗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892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シリ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シンガポール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スリランカ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タジキスタ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中華人民共和国（中国）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朝鮮民主主義人民共和国（北朝鮮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トル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ブルネイ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アンゴラ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エチオピア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エリトリア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ガーナ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カーボベルデ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ガボン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コンゴ共和国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サントメ＝プリンシペ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シエラレオネ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スーダン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セーシェル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セネガル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ソマリア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タンザニア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チャド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中央アフリカ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ュニジア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ナミビア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ニジェール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ベナン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ボツワナ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マリ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南アフリカ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モーリシャス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モーリタニア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モロッコ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ルワンダ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8090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アイスランド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アンティグア＝バーブーダ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6277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タイトル 2">
            <a:extLst>
              <a:ext uri="{FF2B5EF4-FFF2-40B4-BE49-F238E27FC236}">
                <a16:creationId xmlns:a16="http://schemas.microsoft.com/office/drawing/2014/main" id="{530B3FBD-6451-47AD-BE30-190783B713A6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3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とうほうきょう</a:t>
            </a:r>
            <a:r>
              <a:rPr kumimoji="1" lang="ja-JP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ウルグアイ東方共和国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ウルグアイ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9EBADF85-98D5-489D-A6D1-FBFDFBB2399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3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きょうわこく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エクアドル共和国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エクアドル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タイトル 2">
            <a:extLst>
              <a:ext uri="{FF2B5EF4-FFF2-40B4-BE49-F238E27FC236}">
                <a16:creationId xmlns:a16="http://schemas.microsoft.com/office/drawing/2014/main" id="{D06161CE-E150-4D2C-AB16-0A36C144CEB0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955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669280"/>
            <a:ext cx="9144000" cy="11887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　　　　　　　　　　　　　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　 きょうわ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こく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エルサルバドル共和国</a:t>
            </a:r>
          </a:p>
        </p:txBody>
      </p:sp>
      <p:pic>
        <p:nvPicPr>
          <p:cNvPr id="1026" name="Picture 2" descr="バングラディッシ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ラオ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アメリ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3"/>
            <a:ext cx="5393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アルゼンチンの国旗画像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71" y="1539902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エクアドルの国旗画像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900"/>
            <a:ext cx="5392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エルサルバドルの国旗画像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3" y="1539897"/>
            <a:ext cx="5392800" cy="36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タイトル 2">
            <a:extLst>
              <a:ext uri="{FF2B5EF4-FFF2-40B4-BE49-F238E27FC236}">
                <a16:creationId xmlns:a16="http://schemas.microsoft.com/office/drawing/2014/main" id="{F1F7132F-799F-4095-8034-2502B060A78D}"/>
              </a:ext>
            </a:extLst>
          </p:cNvPr>
          <p:cNvSpPr txBox="1">
            <a:spLocks/>
          </p:cNvSpPr>
          <p:nvPr/>
        </p:nvSpPr>
        <p:spPr>
          <a:xfrm>
            <a:off x="828675" y="0"/>
            <a:ext cx="7486650" cy="1268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次の国旗の国は何でしょう？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34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5921</TotalTime>
  <Words>383</Words>
  <Application>Microsoft Office PowerPoint</Application>
  <PresentationFormat>画面に合わせる (4:3)</PresentationFormat>
  <Paragraphs>127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49" baseType="lpstr">
      <vt:lpstr>HG明朝B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Rockwell</vt:lpstr>
      <vt:lpstr>Rockwell Condensed</vt:lpstr>
      <vt:lpstr>Wingdings</vt:lpstr>
      <vt:lpstr>木版活字</vt:lpstr>
      <vt:lpstr>1_Office テーマ</vt:lpstr>
      <vt:lpstr>国旗分かるかな？米州編</vt:lpstr>
      <vt:lpstr>正しい国旗の国名を答えましょう。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colas@edu-c.local</cp:lastModifiedBy>
  <cp:revision>444</cp:revision>
  <dcterms:created xsi:type="dcterms:W3CDTF">2017-09-11T23:49:32Z</dcterms:created>
  <dcterms:modified xsi:type="dcterms:W3CDTF">2019-10-03T02:34:22Z</dcterms:modified>
</cp:coreProperties>
</file>