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2" r:id="rId2"/>
  </p:sldMasterIdLst>
  <p:sldIdLst>
    <p:sldId id="582" r:id="rId3"/>
    <p:sldId id="354" r:id="rId4"/>
    <p:sldId id="585" r:id="rId5"/>
    <p:sldId id="508" r:id="rId6"/>
    <p:sldId id="375" r:id="rId7"/>
    <p:sldId id="377" r:id="rId8"/>
    <p:sldId id="378" r:id="rId9"/>
    <p:sldId id="379" r:id="rId10"/>
    <p:sldId id="373" r:id="rId11"/>
    <p:sldId id="380" r:id="rId12"/>
    <p:sldId id="509" r:id="rId13"/>
    <p:sldId id="383" r:id="rId14"/>
    <p:sldId id="394" r:id="rId15"/>
    <p:sldId id="384" r:id="rId16"/>
    <p:sldId id="387" r:id="rId17"/>
    <p:sldId id="389" r:id="rId18"/>
    <p:sldId id="390" r:id="rId19"/>
    <p:sldId id="391" r:id="rId20"/>
    <p:sldId id="392" r:id="rId21"/>
    <p:sldId id="393" r:id="rId22"/>
    <p:sldId id="580" r:id="rId23"/>
    <p:sldId id="396" r:id="rId24"/>
    <p:sldId id="397" r:id="rId25"/>
    <p:sldId id="398" r:id="rId26"/>
    <p:sldId id="400" r:id="rId27"/>
    <p:sldId id="401" r:id="rId28"/>
    <p:sldId id="510" r:id="rId29"/>
    <p:sldId id="355" r:id="rId30"/>
    <p:sldId id="402" r:id="rId31"/>
    <p:sldId id="403" r:id="rId32"/>
    <p:sldId id="404" r:id="rId33"/>
    <p:sldId id="405" r:id="rId34"/>
    <p:sldId id="406" r:id="rId35"/>
    <p:sldId id="507" r:id="rId36"/>
    <p:sldId id="513" r:id="rId37"/>
    <p:sldId id="407" r:id="rId38"/>
    <p:sldId id="408" r:id="rId39"/>
    <p:sldId id="409" r:id="rId40"/>
    <p:sldId id="356" r:id="rId41"/>
    <p:sldId id="410" r:id="rId42"/>
    <p:sldId id="586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116"/>
    <a:srgbClr val="66CCFF"/>
    <a:srgbClr val="00B9E4"/>
    <a:srgbClr val="005BBB"/>
    <a:srgbClr val="003580"/>
    <a:srgbClr val="009543"/>
    <a:srgbClr val="FFD600"/>
    <a:srgbClr val="006A4E"/>
    <a:srgbClr val="D21034"/>
    <a:srgbClr val="3D8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5" autoAdjust="0"/>
    <p:restoredTop sz="96391" autoAdjust="0"/>
  </p:normalViewPr>
  <p:slideViewPr>
    <p:cSldViewPr snapToGrid="0">
      <p:cViewPr>
        <p:scale>
          <a:sx n="120" d="100"/>
          <a:sy n="120" d="100"/>
        </p:scale>
        <p:origin x="1494" y="258"/>
      </p:cViewPr>
      <p:guideLst/>
    </p:cSldViewPr>
  </p:slideViewPr>
  <p:outlineViewPr>
    <p:cViewPr>
      <p:scale>
        <a:sx n="33" d="100"/>
        <a:sy n="33" d="100"/>
      </p:scale>
      <p:origin x="0" y="-3674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568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613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8573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795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0556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770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2237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436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342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064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66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150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040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404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608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43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18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68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15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795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672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15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687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322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jpe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11.png"/><Relationship Id="rId10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jpeg"/><Relationship Id="rId7" Type="http://schemas.openxmlformats.org/officeDocument/2006/relationships/image" Target="../media/image14.png"/><Relationship Id="rId12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image" Target="../media/image24.png"/><Relationship Id="rId5" Type="http://schemas.openxmlformats.org/officeDocument/2006/relationships/image" Target="../media/image11.png"/><Relationship Id="rId10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9.jpeg"/><Relationship Id="rId7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4.wdp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0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11" Type="http://schemas.openxmlformats.org/officeDocument/2006/relationships/image" Target="../media/image42.png"/><Relationship Id="rId5" Type="http://schemas.openxmlformats.org/officeDocument/2006/relationships/image" Target="../media/image27.png"/><Relationship Id="rId10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44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12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11" Type="http://schemas.openxmlformats.org/officeDocument/2006/relationships/image" Target="../media/image45.png"/><Relationship Id="rId5" Type="http://schemas.openxmlformats.org/officeDocument/2006/relationships/image" Target="../media/image27.png"/><Relationship Id="rId10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11" Type="http://schemas.microsoft.com/office/2007/relationships/hdphoto" Target="../media/hdphoto6.wdp"/><Relationship Id="rId5" Type="http://schemas.openxmlformats.org/officeDocument/2006/relationships/image" Target="../media/image27.png"/><Relationship Id="rId10" Type="http://schemas.openxmlformats.org/officeDocument/2006/relationships/image" Target="../media/image46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0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8.pn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49.jpeg"/><Relationship Id="rId4" Type="http://schemas.openxmlformats.org/officeDocument/2006/relationships/image" Target="../media/image26.png"/><Relationship Id="rId9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12" Type="http://schemas.openxmlformats.org/officeDocument/2006/relationships/image" Target="../media/image5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0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12" Type="http://schemas.openxmlformats.org/officeDocument/2006/relationships/image" Target="../media/image5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0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12" Type="http://schemas.openxmlformats.org/officeDocument/2006/relationships/image" Target="../media/image5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0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12" Type="http://schemas.openxmlformats.org/officeDocument/2006/relationships/image" Target="../media/image5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0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jpe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jpe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jpe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84930"/>
            <a:ext cx="9144000" cy="1305098"/>
          </a:xfrm>
        </p:spPr>
        <p:txBody>
          <a:bodyPr wrap="square">
            <a:normAutofit/>
          </a:bodyPr>
          <a:lstStyle/>
          <a:p>
            <a:pPr algn="ctr"/>
            <a:r>
              <a:rPr lang="ja-JP" altLang="en-US" sz="7200" dirty="0"/>
              <a:t>国旗分かる</a:t>
            </a:r>
            <a:r>
              <a:rPr lang="ja-JP" altLang="en-US" sz="7200"/>
              <a:t>かな？</a:t>
            </a:r>
            <a:r>
              <a:rPr lang="ja-JP" altLang="en-US" sz="3100"/>
              <a:t>アジア編</a:t>
            </a:r>
            <a:endParaRPr lang="ja-JP" altLang="en-US" sz="31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31767" y="1852124"/>
            <a:ext cx="7830589" cy="2259334"/>
          </a:xfrm>
        </p:spPr>
        <p:txBody>
          <a:bodyPr/>
          <a:lstStyle/>
          <a:p>
            <a:pPr algn="l"/>
            <a:r>
              <a:rPr kumimoji="1" lang="ja-JP" altLang="en-US" sz="3600" dirty="0">
                <a:solidFill>
                  <a:schemeClr val="tx1"/>
                </a:solidFill>
              </a:rPr>
              <a:t>教</a:t>
            </a:r>
            <a:r>
              <a:rPr kumimoji="1" lang="en-US" altLang="ja-JP" sz="3600" dirty="0">
                <a:solidFill>
                  <a:schemeClr val="tx1"/>
                </a:solidFill>
              </a:rPr>
              <a:t>	</a:t>
            </a:r>
            <a:r>
              <a:rPr kumimoji="1" lang="ja-JP" altLang="en-US" sz="3600" dirty="0">
                <a:solidFill>
                  <a:schemeClr val="tx1"/>
                </a:solidFill>
              </a:rPr>
              <a:t>科</a:t>
            </a:r>
            <a:r>
              <a:rPr kumimoji="1" lang="en-US" altLang="ja-JP" sz="3600" dirty="0">
                <a:solidFill>
                  <a:schemeClr val="tx1"/>
                </a:solidFill>
              </a:rPr>
              <a:t>	</a:t>
            </a:r>
            <a:r>
              <a:rPr kumimoji="1" lang="ja-JP" altLang="en-US" sz="3600" dirty="0">
                <a:solidFill>
                  <a:schemeClr val="tx1"/>
                </a:solidFill>
              </a:rPr>
              <a:t>：社会</a:t>
            </a:r>
            <a:endParaRPr kumimoji="1" lang="en-US" altLang="ja-JP" sz="3600" dirty="0">
              <a:solidFill>
                <a:schemeClr val="tx1"/>
              </a:solidFill>
            </a:endParaRPr>
          </a:p>
          <a:p>
            <a:pPr algn="l"/>
            <a:r>
              <a:rPr lang="ja-JP" altLang="en-US" sz="3600" dirty="0">
                <a:solidFill>
                  <a:schemeClr val="tx1"/>
                </a:solidFill>
              </a:rPr>
              <a:t>学</a:t>
            </a:r>
            <a:r>
              <a:rPr lang="en-US" altLang="ja-JP" sz="3600" dirty="0">
                <a:solidFill>
                  <a:schemeClr val="tx1"/>
                </a:solidFill>
              </a:rPr>
              <a:t>	</a:t>
            </a:r>
            <a:r>
              <a:rPr lang="ja-JP" altLang="en-US" sz="3600" dirty="0">
                <a:solidFill>
                  <a:schemeClr val="tx1"/>
                </a:solidFill>
              </a:rPr>
              <a:t>年</a:t>
            </a:r>
            <a:r>
              <a:rPr lang="en-US" altLang="ja-JP" sz="3600" dirty="0">
                <a:solidFill>
                  <a:schemeClr val="tx1"/>
                </a:solidFill>
              </a:rPr>
              <a:t>	</a:t>
            </a:r>
            <a:r>
              <a:rPr lang="ja-JP" altLang="en-US" sz="3600">
                <a:solidFill>
                  <a:schemeClr val="tx1"/>
                </a:solidFill>
              </a:rPr>
              <a:t>：小学</a:t>
            </a:r>
            <a:r>
              <a:rPr lang="ja-JP" altLang="en-US" sz="3600"/>
              <a:t>５</a:t>
            </a:r>
            <a:r>
              <a:rPr lang="ja-JP" altLang="en-US" sz="3600">
                <a:solidFill>
                  <a:schemeClr val="tx1"/>
                </a:solidFill>
              </a:rPr>
              <a:t>年生</a:t>
            </a:r>
            <a:endParaRPr lang="en-US" altLang="ja-JP" sz="3600" dirty="0">
              <a:solidFill>
                <a:schemeClr val="tx1"/>
              </a:solidFill>
            </a:endParaRPr>
          </a:p>
          <a:p>
            <a:pPr algn="l"/>
            <a:endParaRPr kumimoji="1" lang="en-US" altLang="ja-JP" sz="1050" dirty="0">
              <a:solidFill>
                <a:schemeClr val="tx1"/>
              </a:solidFill>
            </a:endParaRPr>
          </a:p>
          <a:p>
            <a:pPr algn="l"/>
            <a:r>
              <a:rPr kumimoji="1" lang="ja-JP" altLang="en-US" sz="3300" dirty="0">
                <a:solidFill>
                  <a:schemeClr val="tx1"/>
                </a:solidFill>
              </a:rPr>
              <a:t>・国旗を見て正しい国名を答えましょう。</a:t>
            </a:r>
            <a:endParaRPr lang="en-US" altLang="ja-JP" sz="3300" dirty="0">
              <a:solidFill>
                <a:schemeClr val="tx1"/>
              </a:solidFill>
            </a:endParaRPr>
          </a:p>
          <a:p>
            <a:pPr algn="l"/>
            <a:endParaRPr lang="en-US" altLang="ja-JP" dirty="0"/>
          </a:p>
          <a:p>
            <a:pPr algn="l"/>
            <a:endParaRPr lang="en-US" altLang="ja-JP" dirty="0"/>
          </a:p>
          <a:p>
            <a:pPr algn="r"/>
            <a:endParaRPr lang="en-US" altLang="ja-JP" dirty="0"/>
          </a:p>
          <a:p>
            <a:pPr algn="r"/>
            <a:endParaRPr lang="en-US" altLang="ja-JP" dirty="0"/>
          </a:p>
          <a:p>
            <a:pPr algn="r"/>
            <a:endParaRPr lang="en-US" altLang="ja-JP" dirty="0"/>
          </a:p>
          <a:p>
            <a:pPr algn="r"/>
            <a:endParaRPr lang="en-US" altLang="ja-JP" dirty="0"/>
          </a:p>
          <a:p>
            <a:pPr algn="r"/>
            <a:endParaRPr lang="en-US" altLang="ja-JP"/>
          </a:p>
          <a:p>
            <a:pPr algn="r"/>
            <a:endParaRPr lang="en-US" altLang="ja-JP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BCCB02F-25CB-4AB2-B4FA-C7612197F32B}"/>
              </a:ext>
            </a:extLst>
          </p:cNvPr>
          <p:cNvSpPr txBox="1"/>
          <p:nvPr/>
        </p:nvSpPr>
        <p:spPr>
          <a:xfrm>
            <a:off x="5400675" y="6133291"/>
            <a:ext cx="306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>
                <a:solidFill>
                  <a:schemeClr val="bg1">
                    <a:lumMod val="50000"/>
                  </a:schemeClr>
                </a:solidFill>
              </a:rPr>
              <a:t>日本が承認していない国も出題する</a:t>
            </a:r>
            <a:endParaRPr kumimoji="1" lang="en-US" altLang="ja-JP" sz="90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ja-JP" altLang="en-US" sz="900">
                <a:solidFill>
                  <a:schemeClr val="bg1">
                    <a:lumMod val="50000"/>
                  </a:schemeClr>
                </a:solidFill>
              </a:rPr>
              <a:t>ヨーロッパには</a:t>
            </a:r>
            <a:r>
              <a:rPr kumimoji="1" lang="en-US" altLang="ja-JP" sz="900">
                <a:solidFill>
                  <a:schemeClr val="bg1">
                    <a:lumMod val="50000"/>
                  </a:schemeClr>
                </a:solidFill>
              </a:rPr>
              <a:t>NIS</a:t>
            </a:r>
            <a:r>
              <a:rPr kumimoji="1" lang="ja-JP" altLang="en-US" sz="900">
                <a:solidFill>
                  <a:schemeClr val="bg1">
                    <a:lumMod val="50000"/>
                  </a:schemeClr>
                </a:solidFill>
              </a:rPr>
              <a:t>諸国も含める</a:t>
            </a:r>
            <a:endParaRPr kumimoji="1" lang="en-US" altLang="ja-JP" sz="90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ja-JP" altLang="en-US" sz="900">
                <a:solidFill>
                  <a:schemeClr val="bg1">
                    <a:lumMod val="50000"/>
                  </a:schemeClr>
                </a:solidFill>
              </a:rPr>
              <a:t>表示される国旗は実際の色や比率等が異なる場合がある</a:t>
            </a:r>
            <a:endParaRPr lang="en-US" altLang="ja-JP" sz="90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ja-JP" altLang="en-US" sz="900">
                <a:solidFill>
                  <a:schemeClr val="bg1">
                    <a:lumMod val="50000"/>
                  </a:schemeClr>
                </a:solidFill>
              </a:rPr>
              <a:t>国旗と国名は</a:t>
            </a:r>
            <a:r>
              <a:rPr lang="en-US" altLang="ja-JP" sz="900">
                <a:solidFill>
                  <a:schemeClr val="bg1">
                    <a:lumMod val="50000"/>
                  </a:schemeClr>
                </a:solidFill>
              </a:rPr>
              <a:t>2019</a:t>
            </a:r>
            <a:r>
              <a:rPr lang="ja-JP" altLang="en-US" sz="900">
                <a:solidFill>
                  <a:schemeClr val="bg1">
                    <a:lumMod val="50000"/>
                  </a:schemeClr>
                </a:solidFill>
              </a:rPr>
              <a:t>年</a:t>
            </a:r>
            <a:r>
              <a:rPr lang="en-US" altLang="ja-JP" sz="900">
                <a:solidFill>
                  <a:schemeClr val="bg1">
                    <a:lumMod val="50000"/>
                  </a:schemeClr>
                </a:solidFill>
              </a:rPr>
              <a:t>9</a:t>
            </a:r>
            <a:r>
              <a:rPr lang="ja-JP" altLang="en-US" sz="900">
                <a:solidFill>
                  <a:schemeClr val="bg1">
                    <a:lumMod val="50000"/>
                  </a:schemeClr>
                </a:solidFill>
              </a:rPr>
              <a:t>月現在の外務省のものによる</a:t>
            </a:r>
            <a:endParaRPr lang="en-US" altLang="ja-JP" sz="9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4" descr="http://2.bp.blogspot.com/-HcYwPkNFxJY/U2tHgvzDD6I/AAAAAAAAgOc/AVd1W_9E1xo/s800/Japan.png">
            <a:extLst>
              <a:ext uri="{FF2B5EF4-FFF2-40B4-BE49-F238E27FC236}">
                <a16:creationId xmlns:a16="http://schemas.microsoft.com/office/drawing/2014/main" id="{9C30CA2C-8527-4B14-A6D8-24B1D2C5E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7" y="4830328"/>
            <a:ext cx="2515660" cy="171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手をつないで走る子供たちのイラスト（アジア人）">
            <a:extLst>
              <a:ext uri="{FF2B5EF4-FFF2-40B4-BE49-F238E27FC236}">
                <a16:creationId xmlns:a16="http://schemas.microsoft.com/office/drawing/2014/main" id="{0DB724FB-4928-4A27-BF34-FA26832F2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210" y="1490028"/>
            <a:ext cx="2147506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421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きょうわこく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インドネシア共和国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ルクセンブル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イン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アゼルバイジャ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アルメニア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イエメン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35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イラ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094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インドネシア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094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タイトル 2">
            <a:extLst>
              <a:ext uri="{FF2B5EF4-FFF2-40B4-BE49-F238E27FC236}">
                <a16:creationId xmlns:a16="http://schemas.microsoft.com/office/drawing/2014/main" id="{6E29A118-5953-4C36-87AD-477CF1558EDB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4130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こく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オマーン国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オマーンの国旗画像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2AF8591A-5407-4ED9-AAFC-C6E3D5802A1B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0832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こく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カタール国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ルクセンブル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イン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アゼルバイジャ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アルメニア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イエメン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35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ウズベキスタ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35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カザフスタン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094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カタール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094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タイトル 2">
            <a:extLst>
              <a:ext uri="{FF2B5EF4-FFF2-40B4-BE49-F238E27FC236}">
                <a16:creationId xmlns:a16="http://schemas.microsoft.com/office/drawing/2014/main" id="{5CE275EE-4193-49C9-88C6-5BE140547D49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668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タイ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大韓民国（韓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2">
            <a:extLst>
              <a:ext uri="{FF2B5EF4-FFF2-40B4-BE49-F238E27FC236}">
                <a16:creationId xmlns:a16="http://schemas.microsoft.com/office/drawing/2014/main" id="{66A2C6E3-DEC5-4096-8A3C-8BD47850CF9F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E3A6739-2953-4D6A-AF34-0E32CA3F4BB4}"/>
              </a:ext>
            </a:extLst>
          </p:cNvPr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</a:t>
            </a: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かんこく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</a:t>
            </a: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   だいかんみんこく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韓国（大韓民国）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34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おうこく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カンボジア王国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ルクセンブル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イン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カンボジア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2">
            <a:extLst>
              <a:ext uri="{FF2B5EF4-FFF2-40B4-BE49-F238E27FC236}">
                <a16:creationId xmlns:a16="http://schemas.microsoft.com/office/drawing/2014/main" id="{66A16439-F48A-4FA0-9112-340E1F2050E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0568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こく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クウェート国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クウェート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/>
          <p:cNvGrpSpPr/>
          <p:nvPr/>
        </p:nvGrpSpPr>
        <p:grpSpPr>
          <a:xfrm>
            <a:off x="1875370" y="1539903"/>
            <a:ext cx="5392801" cy="3600002"/>
            <a:chOff x="1875370" y="1539903"/>
            <a:chExt cx="5392801" cy="3600002"/>
          </a:xfrm>
        </p:grpSpPr>
        <p:sp>
          <p:nvSpPr>
            <p:cNvPr id="7" name="正方形/長方形 6"/>
            <p:cNvSpPr/>
            <p:nvPr/>
          </p:nvSpPr>
          <p:spPr>
            <a:xfrm>
              <a:off x="1875371" y="1539903"/>
              <a:ext cx="5392800" cy="120329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1875371" y="3936606"/>
              <a:ext cx="5392800" cy="120329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台形 13"/>
            <p:cNvSpPr/>
            <p:nvPr/>
          </p:nvSpPr>
          <p:spPr>
            <a:xfrm rot="5400000">
              <a:off x="742646" y="2672627"/>
              <a:ext cx="3600002" cy="1334553"/>
            </a:xfrm>
            <a:prstGeom prst="trapezoid">
              <a:avLst>
                <a:gd name="adj" fmla="val 9011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2" name="タイトル 2">
            <a:extLst>
              <a:ext uri="{FF2B5EF4-FFF2-40B4-BE49-F238E27FC236}">
                <a16:creationId xmlns:a16="http://schemas.microsoft.com/office/drawing/2014/main" id="{0336D6AB-B106-487C-9558-53EB83FC2031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9669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　　　おうこく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サウジアラビア王国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ザウジアラビ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タイトル 2">
            <a:extLst>
              <a:ext uri="{FF2B5EF4-FFF2-40B4-BE49-F238E27FC236}">
                <a16:creationId xmlns:a16="http://schemas.microsoft.com/office/drawing/2014/main" id="{BD0CF255-1F29-498E-BC97-FC3751937319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1018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　　　きょうわこく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シリア・アラブ共和国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タイトル 2">
            <a:extLst>
              <a:ext uri="{FF2B5EF4-FFF2-40B4-BE49-F238E27FC236}">
                <a16:creationId xmlns:a16="http://schemas.microsoft.com/office/drawing/2014/main" id="{B3347EB8-6D06-42F8-AC12-627A30F096E0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2954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きょうわこく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シンガポール共和国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5E5CF3BC-62DA-49CB-A5B3-AC6B3C86EF37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4831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</a:t>
            </a: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 みんしゅ しゃかい   しゅぎ    きょうわ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こく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スリランカ民主社会主義共和国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E9FEFA7A-B5A1-4AE7-8478-9974CD9F6D52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6981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74370" y="1472354"/>
            <a:ext cx="7795259" cy="2734733"/>
          </a:xfrm>
        </p:spPr>
        <p:txBody>
          <a:bodyPr wrap="square" anchor="ctr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ja-JP" altLang="en-US" sz="7600" b="1" dirty="0"/>
              <a:t>正しい国旗の国名を答えましょう。</a:t>
            </a:r>
            <a:endParaRPr kumimoji="1" lang="ja-JP" altLang="en-US" sz="7600" b="1" dirty="0"/>
          </a:p>
        </p:txBody>
      </p:sp>
    </p:spTree>
    <p:extLst>
      <p:ext uri="{BB962C8B-B14F-4D97-AF65-F5344CB8AC3E}">
        <p14:creationId xmlns:p14="http://schemas.microsoft.com/office/powerpoint/2010/main" val="2088132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おうこく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タイ王国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タイ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2">
            <a:extLst>
              <a:ext uri="{FF2B5EF4-FFF2-40B4-BE49-F238E27FC236}">
                <a16:creationId xmlns:a16="http://schemas.microsoft.com/office/drawing/2014/main" id="{D394F770-E961-46A5-9BE6-F03C102C401B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2840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</a:t>
            </a:r>
            <a:r>
              <a:rPr kumimoji="1" lang="ja-JP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た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いわん</a:t>
            </a: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  ちゅうか みん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台湾（中華民国）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台湾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タイトル 2">
            <a:extLst>
              <a:ext uri="{FF2B5EF4-FFF2-40B4-BE49-F238E27FC236}">
                <a16:creationId xmlns:a16="http://schemas.microsoft.com/office/drawing/2014/main" id="{1113CC17-03EE-415F-A80B-E9A434B5F22E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7628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    ちゅうごく 　  ちゅうか  じんみん  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中国（中華人民共和国）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2">
            <a:extLst>
              <a:ext uri="{FF2B5EF4-FFF2-40B4-BE49-F238E27FC236}">
                <a16:creationId xmlns:a16="http://schemas.microsoft.com/office/drawing/2014/main" id="{459D289F-6D54-4180-B3F4-5D2CA1C1D7B1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0878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  きたちょうせん　  ちょうせん</a:t>
            </a:r>
            <a:r>
              <a:rPr kumimoji="1" lang="ja-JP" altLang="en-US" sz="18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みん</a:t>
            </a: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しゅ   しゅぎ   じんみん  きょうわ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こく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北朝鮮（朝鮮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民主主義人民</a:t>
            </a:r>
            <a:r>
              <a:rPr kumimoji="1" lang="ja-JP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共和国）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タイトル 2">
            <a:extLst>
              <a:ext uri="{FF2B5EF4-FFF2-40B4-BE49-F238E27FC236}">
                <a16:creationId xmlns:a16="http://schemas.microsoft.com/office/drawing/2014/main" id="{6516174F-055A-47A9-A412-CAF86B40C58C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3489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トルコ共和国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タイトル 2">
            <a:extLst>
              <a:ext uri="{FF2B5EF4-FFF2-40B4-BE49-F238E27FC236}">
                <a16:creationId xmlns:a16="http://schemas.microsoft.com/office/drawing/2014/main" id="{DB7A94B4-1777-40EA-94CB-22BC93FDA10E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7584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</a:t>
            </a:r>
            <a:r>
              <a:rPr kumimoji="1" lang="ja-JP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れんぽう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みんしゅきょうわこく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ネパール連邦民主共和国</a:t>
            </a:r>
          </a:p>
        </p:txBody>
      </p:sp>
      <p:pic>
        <p:nvPicPr>
          <p:cNvPr id="7" name="Picture 2" descr="ネパール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982" y="1539903"/>
            <a:ext cx="2538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タイトル 2">
            <a:extLst>
              <a:ext uri="{FF2B5EF4-FFF2-40B4-BE49-F238E27FC236}">
                <a16:creationId xmlns:a16="http://schemas.microsoft.com/office/drawing/2014/main" id="{71EF98DA-5ABA-48D3-9F67-D76BCC878398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80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おうこく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バーレーン王国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バーレー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タイトル 2">
            <a:extLst>
              <a:ext uri="{FF2B5EF4-FFF2-40B4-BE49-F238E27FC236}">
                <a16:creationId xmlns:a16="http://schemas.microsoft.com/office/drawing/2014/main" id="{0526078C-B66D-472D-B298-727DCA6B8919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581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パキスタン・イスラム共和国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パキスタン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タイトル 2">
            <a:extLst>
              <a:ext uri="{FF2B5EF4-FFF2-40B4-BE49-F238E27FC236}">
                <a16:creationId xmlns:a16="http://schemas.microsoft.com/office/drawing/2014/main" id="{22820657-493D-4F4B-A984-080D11CA2DC5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7304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　　じんみんきょうわこく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バングラデシュ人民共和国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/>
        </p:spPr>
      </p:pic>
      <p:pic>
        <p:nvPicPr>
          <p:cNvPr id="7" name="Picture 2" descr="ラオ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>
            <a:spLocks noChangeAspect="1"/>
          </p:cNvSpPr>
          <p:nvPr/>
        </p:nvSpPr>
        <p:spPr>
          <a:xfrm>
            <a:off x="1572000" y="1539903"/>
            <a:ext cx="6000000" cy="3600000"/>
          </a:xfrm>
          <a:prstGeom prst="rect">
            <a:avLst/>
          </a:prstGeom>
          <a:solidFill>
            <a:srgbClr val="006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/>
          <p:cNvSpPr/>
          <p:nvPr/>
        </p:nvSpPr>
        <p:spPr>
          <a:xfrm>
            <a:off x="3069212" y="2136371"/>
            <a:ext cx="2408874" cy="24088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タイトル 2">
            <a:extLst>
              <a:ext uri="{FF2B5EF4-FFF2-40B4-BE49-F238E27FC236}">
                <a16:creationId xmlns:a16="http://schemas.microsoft.com/office/drawing/2014/main" id="{44903E87-1991-4EAB-A503-11802D55BB59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3004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ひがし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みんしゅきょうわこく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東ティモール民主共和国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東ティモール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タイトル 2">
            <a:extLst>
              <a:ext uri="{FF2B5EF4-FFF2-40B4-BE49-F238E27FC236}">
                <a16:creationId xmlns:a16="http://schemas.microsoft.com/office/drawing/2014/main" id="{C3A88653-BF9B-484B-B2BB-BD145244DC7E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3251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日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</p:pic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にほんこく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日本国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</p:txBody>
      </p:sp>
      <p:sp>
        <p:nvSpPr>
          <p:cNvPr id="8" name="タイトル 2"/>
          <p:cNvSpPr>
            <a:spLocks noGrp="1"/>
          </p:cNvSpPr>
          <p:nvPr>
            <p:ph type="title" idx="4294967295"/>
          </p:nvPr>
        </p:nvSpPr>
        <p:spPr>
          <a:xfrm>
            <a:off x="828675" y="0"/>
            <a:ext cx="7486650" cy="1268413"/>
          </a:xfrm>
        </p:spPr>
        <p:txBody>
          <a:bodyPr/>
          <a:lstStyle/>
          <a:p>
            <a:r>
              <a:rPr kumimoji="1"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</a:p>
        </p:txBody>
      </p:sp>
      <p:sp>
        <p:nvSpPr>
          <p:cNvPr id="3" name="楕円 2"/>
          <p:cNvSpPr/>
          <p:nvPr/>
        </p:nvSpPr>
        <p:spPr>
          <a:xfrm>
            <a:off x="3640975" y="2402377"/>
            <a:ext cx="1870363" cy="18703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66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フィリピン共和国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フィリピン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タイトル 2">
            <a:extLst>
              <a:ext uri="{FF2B5EF4-FFF2-40B4-BE49-F238E27FC236}">
                <a16:creationId xmlns:a16="http://schemas.microsoft.com/office/drawing/2014/main" id="{355C14E5-46CF-4AAD-996F-EBC80B5C5B04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4965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おうこく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ブータン王国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ブータン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タイトル 2">
            <a:extLst>
              <a:ext uri="{FF2B5EF4-FFF2-40B4-BE49-F238E27FC236}">
                <a16:creationId xmlns:a16="http://schemas.microsoft.com/office/drawing/2014/main" id="{F49113AF-6763-48B7-9775-41D18344EB18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2105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　　　　　　　　　　  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ブルネイ・ダルサラーム国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タイトル 2">
            <a:extLst>
              <a:ext uri="{FF2B5EF4-FFF2-40B4-BE49-F238E27FC236}">
                <a16:creationId xmlns:a16="http://schemas.microsoft.com/office/drawing/2014/main" id="{1019B8F8-8A57-46A4-B7BB-8D4105911D22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478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しゃかいし</a:t>
            </a:r>
            <a:r>
              <a:rPr kumimoji="1" lang="ja-JP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ゅぎ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ベトナム社会主義共和国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ベトナム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2">
            <a:extLst>
              <a:ext uri="{FF2B5EF4-FFF2-40B4-BE49-F238E27FC236}">
                <a16:creationId xmlns:a16="http://schemas.microsoft.com/office/drawing/2014/main" id="{1414F0C0-8EB2-4B9F-B3CA-732790CCA3AE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4123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マレーシア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マレーシア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9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15845FB0-E27E-49C3-BE1E-B7B7FC3A90CF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006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</a:t>
            </a:r>
            <a:r>
              <a:rPr kumimoji="1" lang="ja-JP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れんぽう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ミャンマー連邦共和国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ミャンマーの国旗画像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星 5 6"/>
          <p:cNvSpPr/>
          <p:nvPr/>
        </p:nvSpPr>
        <p:spPr>
          <a:xfrm>
            <a:off x="3093396" y="1955260"/>
            <a:ext cx="2937753" cy="279183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タイトル 2">
            <a:extLst>
              <a:ext uri="{FF2B5EF4-FFF2-40B4-BE49-F238E27FC236}">
                <a16:creationId xmlns:a16="http://schemas.microsoft.com/office/drawing/2014/main" id="{F71B3A9D-3B4B-4660-AC92-7062AAF5402E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1227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モルディブ共和国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ルディブ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35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タイトル 2">
            <a:extLst>
              <a:ext uri="{FF2B5EF4-FFF2-40B4-BE49-F238E27FC236}">
                <a16:creationId xmlns:a16="http://schemas.microsoft.com/office/drawing/2014/main" id="{D082948F-7B3F-40B0-9B7C-DC6003388D3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8092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モンゴル国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ンゴル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タイトル 2">
            <a:extLst>
              <a:ext uri="{FF2B5EF4-FFF2-40B4-BE49-F238E27FC236}">
                <a16:creationId xmlns:a16="http://schemas.microsoft.com/office/drawing/2014/main" id="{F48BA0A4-99F4-4C97-8C54-8D1D4C079E2D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8570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0" y="5242308"/>
            <a:ext cx="9144000" cy="1615692"/>
            <a:chOff x="0" y="5242308"/>
            <a:chExt cx="9144000" cy="1615692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0" y="5311832"/>
              <a:ext cx="9144000" cy="154616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  <a:t>　</a:t>
              </a:r>
              <a:endPara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  <a:t>ヨルダン・ハシェミット王国</a:t>
              </a:r>
              <a:endPara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  <a:t>　</a:t>
              </a:r>
              <a:br>
                <a:rPr kumimoji="1" lang="en-US" altLang="ja-JP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</a:br>
              <a:r>
                <a:rPr kumimoji="1" lang="ja-JP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  <a:t>（ヨルダン・ハシミテ王国）</a:t>
              </a: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6874627" y="5242308"/>
              <a:ext cx="10058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  <a:t>おうこく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371707" y="5990453"/>
              <a:ext cx="10058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  <a:t>おうこく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endParaRPr>
            </a:p>
          </p:txBody>
        </p:sp>
      </p:grpSp>
      <p:pic>
        <p:nvPicPr>
          <p:cNvPr id="12290" name="Picture 2" descr="ヨルダン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タイトル 2">
            <a:extLst>
              <a:ext uri="{FF2B5EF4-FFF2-40B4-BE49-F238E27FC236}">
                <a16:creationId xmlns:a16="http://schemas.microsoft.com/office/drawing/2014/main" id="{2EC72B65-D6D1-47FC-AC68-A62DE2D66C3F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214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じん</a:t>
            </a:r>
            <a:r>
              <a:rPr kumimoji="1" lang="ja-JP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みんみん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しゅきょうわこく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ラオス人民民主共和国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ラオ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2">
            <a:extLst>
              <a:ext uri="{FF2B5EF4-FFF2-40B4-BE49-F238E27FC236}">
                <a16:creationId xmlns:a16="http://schemas.microsoft.com/office/drawing/2014/main" id="{F4558DB0-5114-462F-B74B-2D4A54DA4C3D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2225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　　　　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アフガニスタン・イスラム共和国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ルクセンブル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アフガニスタン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タイトル 2">
            <a:extLst>
              <a:ext uri="{FF2B5EF4-FFF2-40B4-BE49-F238E27FC236}">
                <a16:creationId xmlns:a16="http://schemas.microsoft.com/office/drawing/2014/main" id="{433FC96F-E1E3-4414-85CB-880194339A4A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8132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レバノン共和国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レバノンの国旗画像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タイトル 2">
            <a:extLst>
              <a:ext uri="{FF2B5EF4-FFF2-40B4-BE49-F238E27FC236}">
                <a16:creationId xmlns:a16="http://schemas.microsoft.com/office/drawing/2014/main" id="{EF275921-6A9B-4B92-A9DA-330627C921F2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8829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タイトル 2">
            <a:extLst>
              <a:ext uri="{FF2B5EF4-FFF2-40B4-BE49-F238E27FC236}">
                <a16:creationId xmlns:a16="http://schemas.microsoft.com/office/drawing/2014/main" id="{492AA4A2-286E-416C-A183-0FB727E2A634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26946AA9-8307-439D-B45F-16D5663C95FF}"/>
              </a:ext>
            </a:extLst>
          </p:cNvPr>
          <p:cNvGrpSpPr/>
          <p:nvPr/>
        </p:nvGrpSpPr>
        <p:grpSpPr>
          <a:xfrm>
            <a:off x="1871334" y="1539902"/>
            <a:ext cx="5401331" cy="3600001"/>
            <a:chOff x="1871334" y="1539902"/>
            <a:chExt cx="5401331" cy="3600001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8D92FD7-0121-4611-951C-6E2375C63CD9}"/>
                </a:ext>
              </a:extLst>
            </p:cNvPr>
            <p:cNvSpPr/>
            <p:nvPr/>
          </p:nvSpPr>
          <p:spPr>
            <a:xfrm>
              <a:off x="1875371" y="1539902"/>
              <a:ext cx="5397294" cy="120329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72904E44-0F82-4346-A5BF-042D28F5FEA3}"/>
                </a:ext>
              </a:extLst>
            </p:cNvPr>
            <p:cNvSpPr/>
            <p:nvPr/>
          </p:nvSpPr>
          <p:spPr>
            <a:xfrm>
              <a:off x="1875371" y="3936606"/>
              <a:ext cx="5397294" cy="1203297"/>
            </a:xfrm>
            <a:prstGeom prst="rect">
              <a:avLst/>
            </a:prstGeom>
            <a:solidFill>
              <a:srgbClr val="009A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CDCBAF69-3780-42CF-B9D3-B8EDFD927E41}"/>
                </a:ext>
              </a:extLst>
            </p:cNvPr>
            <p:cNvSpPr/>
            <p:nvPr/>
          </p:nvSpPr>
          <p:spPr>
            <a:xfrm>
              <a:off x="1875371" y="2738254"/>
              <a:ext cx="5397294" cy="1203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" name="二等辺三角形 5">
              <a:extLst>
                <a:ext uri="{FF2B5EF4-FFF2-40B4-BE49-F238E27FC236}">
                  <a16:creationId xmlns:a16="http://schemas.microsoft.com/office/drawing/2014/main" id="{7ABE7699-B17B-491B-91CE-416E95CF58B8}"/>
                </a:ext>
              </a:extLst>
            </p:cNvPr>
            <p:cNvSpPr/>
            <p:nvPr/>
          </p:nvSpPr>
          <p:spPr>
            <a:xfrm rot="5400000">
              <a:off x="1421667" y="1989569"/>
              <a:ext cx="3600000" cy="2700665"/>
            </a:xfrm>
            <a:prstGeom prst="triangle">
              <a:avLst>
                <a:gd name="adj" fmla="val 5001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1D8282D-09B9-498F-9E54-607C2B069F7C}"/>
              </a:ext>
            </a:extLst>
          </p:cNvPr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こく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パレスチナ国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15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しゅちょうこくれん</a:t>
            </a:r>
            <a:r>
              <a:rPr kumimoji="1" lang="ja-JP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ぽう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アラブ首長国連邦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ルクセンブル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イン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アゼルバイジャ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グループ化 8"/>
          <p:cNvGrpSpPr/>
          <p:nvPr/>
        </p:nvGrpSpPr>
        <p:grpSpPr>
          <a:xfrm>
            <a:off x="1866841" y="1539903"/>
            <a:ext cx="5405824" cy="3600001"/>
            <a:chOff x="1866841" y="1539903"/>
            <a:chExt cx="5405824" cy="3600001"/>
          </a:xfrm>
        </p:grpSpPr>
        <p:pic>
          <p:nvPicPr>
            <p:cNvPr id="2050" name="Picture 2" descr="アラブ首長国連邦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5371" y="1539903"/>
              <a:ext cx="5393258" cy="36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正方形/長方形 11"/>
            <p:cNvSpPr/>
            <p:nvPr/>
          </p:nvSpPr>
          <p:spPr>
            <a:xfrm>
              <a:off x="1879865" y="1539903"/>
              <a:ext cx="5392800" cy="119377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879865" y="3952876"/>
              <a:ext cx="5392800" cy="11870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1866841" y="1539903"/>
              <a:ext cx="1195715" cy="360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1866841" y="1539904"/>
              <a:ext cx="5397752" cy="36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23" name="タイトル 2">
            <a:extLst>
              <a:ext uri="{FF2B5EF4-FFF2-40B4-BE49-F238E27FC236}">
                <a16:creationId xmlns:a16="http://schemas.microsoft.com/office/drawing/2014/main" id="{C3C5EDB9-7DB1-432A-A07C-0F535BE934FB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430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きょうわこく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イエメン共和国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ルクセンブル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イン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イエメン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2">
            <a:extLst>
              <a:ext uri="{FF2B5EF4-FFF2-40B4-BE49-F238E27FC236}">
                <a16:creationId xmlns:a16="http://schemas.microsoft.com/office/drawing/2014/main" id="{E5349FA5-3856-4182-B9FF-5F5BB6E208EB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こく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イスラエル国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ルクセンブル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イン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アゼルバイジャ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アルメニア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イエメン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35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イスラエル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094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タイトル 2">
            <a:extLst>
              <a:ext uri="{FF2B5EF4-FFF2-40B4-BE49-F238E27FC236}">
                <a16:creationId xmlns:a16="http://schemas.microsoft.com/office/drawing/2014/main" id="{EF338972-9C09-4622-BB41-C0A746DC3189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9439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　　　　　きょうわこく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イラン・イスラム共和国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ルクセンブル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イン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イラ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2">
            <a:extLst>
              <a:ext uri="{FF2B5EF4-FFF2-40B4-BE49-F238E27FC236}">
                <a16:creationId xmlns:a16="http://schemas.microsoft.com/office/drawing/2014/main" id="{6EEEC174-FB32-4B88-B002-8A1F5E7FA5B9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5698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インド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ルクセンブル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イン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105B0A10-1182-45FE-A3C5-6B2FA3896909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3006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版活字">
  <a:themeElements>
    <a:clrScheme name="木版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版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版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5999</TotalTime>
  <Words>420</Words>
  <Application>Microsoft Office PowerPoint</Application>
  <PresentationFormat>画面に合わせる (4:3)</PresentationFormat>
  <Paragraphs>136</Paragraphs>
  <Slides>41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41</vt:i4>
      </vt:variant>
    </vt:vector>
  </HeadingPairs>
  <TitlesOfParts>
    <vt:vector size="53" baseType="lpstr">
      <vt:lpstr>HG明朝B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Rockwell</vt:lpstr>
      <vt:lpstr>Rockwell Condensed</vt:lpstr>
      <vt:lpstr>Wingdings</vt:lpstr>
      <vt:lpstr>木版活字</vt:lpstr>
      <vt:lpstr>1_Office テーマ</vt:lpstr>
      <vt:lpstr>国旗分かるかな？アジア編</vt:lpstr>
      <vt:lpstr>正しい国旗の国名を答えましょう。</vt:lpstr>
      <vt:lpstr>次の国旗の国は何でしょう？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小学校地図記号</dc:title>
  <dc:creator>colas</dc:creator>
  <cp:lastModifiedBy>colas@edu-c.local</cp:lastModifiedBy>
  <cp:revision>443</cp:revision>
  <dcterms:created xsi:type="dcterms:W3CDTF">2017-09-11T23:49:32Z</dcterms:created>
  <dcterms:modified xsi:type="dcterms:W3CDTF">2019-10-03T02:43:40Z</dcterms:modified>
</cp:coreProperties>
</file>