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  <p:sldMasterId id="2147483880" r:id="rId2"/>
  </p:sldMasterIdLst>
  <p:sldIdLst>
    <p:sldId id="259" r:id="rId3"/>
    <p:sldId id="260" r:id="rId4"/>
    <p:sldId id="273" r:id="rId5"/>
    <p:sldId id="274" r:id="rId6"/>
    <p:sldId id="275" r:id="rId7"/>
    <p:sldId id="276" r:id="rId8"/>
    <p:sldId id="277" r:id="rId9"/>
    <p:sldId id="278" r:id="rId10"/>
    <p:sldId id="287" r:id="rId11"/>
    <p:sldId id="279" r:id="rId12"/>
    <p:sldId id="288" r:id="rId13"/>
    <p:sldId id="280" r:id="rId14"/>
    <p:sldId id="299" r:id="rId15"/>
    <p:sldId id="281" r:id="rId16"/>
    <p:sldId id="282" r:id="rId17"/>
    <p:sldId id="283" r:id="rId18"/>
    <p:sldId id="284" r:id="rId19"/>
    <p:sldId id="289" r:id="rId20"/>
    <p:sldId id="285" r:id="rId21"/>
    <p:sldId id="290" r:id="rId22"/>
    <p:sldId id="301" r:id="rId23"/>
    <p:sldId id="286" r:id="rId24"/>
    <p:sldId id="294" r:id="rId25"/>
    <p:sldId id="295" r:id="rId26"/>
    <p:sldId id="298" r:id="rId27"/>
    <p:sldId id="302" r:id="rId28"/>
    <p:sldId id="293" r:id="rId29"/>
    <p:sldId id="300" r:id="rId30"/>
    <p:sldId id="291" r:id="rId31"/>
    <p:sldId id="296" r:id="rId32"/>
    <p:sldId id="297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98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87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79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80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772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65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16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3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043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650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1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30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073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545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491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564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703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640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161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413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29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8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93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50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5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8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84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63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38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CF3B-4E65-4650-8CB4-A4E4745AE482}" type="datetimeFigureOut">
              <a:rPr kumimoji="1" lang="ja-JP" altLang="en-US" smtClean="0"/>
              <a:t>2017/11/9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33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書道のイラスト「書き初め・男の子」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48" y="906873"/>
            <a:ext cx="1357704" cy="15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/>
        <p:txBody>
          <a:bodyPr>
            <a:noAutofit/>
          </a:bodyPr>
          <a:lstStyle/>
          <a:p>
            <a:r>
              <a:rPr kumimoji="1" lang="ja-JP" altLang="en-US" sz="6600" dirty="0" smtClean="0"/>
              <a:t>中学校 漢字</a:t>
            </a:r>
            <a:endParaRPr kumimoji="1" lang="ja-JP" altLang="en-US" sz="660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4800" dirty="0" smtClean="0">
                <a:latin typeface="+mj-ea"/>
                <a:ea typeface="+mj-ea"/>
              </a:rPr>
              <a:t>同訓</a:t>
            </a:r>
            <a:r>
              <a:rPr kumimoji="1" lang="ja-JP" altLang="en-US" sz="4800" dirty="0" smtClean="0">
                <a:latin typeface="+mj-ea"/>
                <a:ea typeface="+mj-ea"/>
              </a:rPr>
              <a:t>異義語編</a:t>
            </a:r>
            <a:endParaRPr kumimoji="1" lang="ja-JP" altLang="en-US" sz="4800" dirty="0">
              <a:latin typeface="+mj-ea"/>
              <a:ea typeface="+mj-ea"/>
            </a:endParaRPr>
          </a:p>
        </p:txBody>
      </p:sp>
      <p:pic>
        <p:nvPicPr>
          <p:cNvPr id="4" name="Picture 2" descr="書道のイラスト「書き初め・女の子」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67" y="4305993"/>
            <a:ext cx="1357704" cy="15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4"/>
            <a:ext cx="4031673" cy="5558586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減</a:t>
            </a:r>
            <a:r>
              <a:rPr lang="ja-JP" altLang="en-US" sz="8000" b="1" dirty="0" smtClean="0"/>
              <a:t>る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sz="8000" b="1" dirty="0" smtClean="0"/>
              <a:t>経る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教育委員会の審議を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へる</a:t>
            </a:r>
            <a:endParaRPr lang="en-US" altLang="ja-JP" sz="60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7114639" y="2001855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27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4"/>
            <a:ext cx="4031673" cy="5558586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謝る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誤る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学者たちが研究の見通しを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あやまる</a:t>
            </a:r>
            <a:endParaRPr lang="en-US" altLang="ja-JP" sz="60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7114639" y="579659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01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/>
              <a:t>外</a:t>
            </a:r>
            <a:r>
              <a:rPr lang="ja-JP" altLang="en-US" sz="6000" b="1" dirty="0" smtClean="0"/>
              <a:t>に出るため</a:t>
            </a:r>
            <a:r>
              <a:rPr lang="ja-JP" altLang="en-US" sz="6000" b="1" dirty="0" smtClean="0"/>
              <a:t>に</a:t>
            </a:r>
            <a:endParaRPr lang="en-US" altLang="ja-JP" sz="6000" b="1" dirty="0" smtClean="0"/>
          </a:p>
          <a:p>
            <a:r>
              <a:rPr lang="ja-JP" altLang="en-US" sz="6000" b="1" dirty="0" smtClean="0"/>
              <a:t>靴</a:t>
            </a:r>
            <a:r>
              <a:rPr lang="ja-JP" altLang="en-US" sz="6000" b="1" dirty="0" smtClean="0"/>
              <a:t>を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はく</a:t>
            </a:r>
            <a:endParaRPr lang="en-US" altLang="ja-JP" sz="6000" b="1" dirty="0"/>
          </a:p>
        </p:txBody>
      </p:sp>
      <p:sp>
        <p:nvSpPr>
          <p:cNvPr id="7" name="縦書きテキスト プレースホルダー 4"/>
          <p:cNvSpPr txBox="1">
            <a:spLocks/>
          </p:cNvSpPr>
          <p:nvPr/>
        </p:nvSpPr>
        <p:spPr>
          <a:xfrm>
            <a:off x="448887" y="573543"/>
            <a:ext cx="5940149" cy="5119163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吐く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履</a:t>
            </a:r>
            <a:r>
              <a:rPr lang="ja-JP" altLang="en-US" sz="8000" b="1" dirty="0" smtClean="0"/>
              <a:t>く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掃く</a:t>
            </a:r>
            <a:endParaRPr lang="ja-JP" altLang="en-US" sz="80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7140276" y="2711622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08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ファンクラブへの入会を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すすめる</a:t>
            </a:r>
            <a:endParaRPr lang="en-US" altLang="ja-JP" sz="6000" b="1" dirty="0"/>
          </a:p>
        </p:txBody>
      </p:sp>
      <p:sp>
        <p:nvSpPr>
          <p:cNvPr id="7" name="縦書きテキスト プレースホルダー 4"/>
          <p:cNvSpPr txBox="1">
            <a:spLocks/>
          </p:cNvSpPr>
          <p:nvPr/>
        </p:nvSpPr>
        <p:spPr>
          <a:xfrm>
            <a:off x="448887" y="573543"/>
            <a:ext cx="5940149" cy="5119163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進める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薦める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勧</a:t>
            </a:r>
            <a:r>
              <a:rPr lang="ja-JP" altLang="en-US" sz="8000" b="1" dirty="0" smtClean="0"/>
              <a:t>める</a:t>
            </a:r>
            <a:endParaRPr lang="ja-JP" altLang="en-US" sz="80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7114639" y="5019376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12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援軍が来るまで</a:t>
            </a:r>
            <a:r>
              <a:rPr lang="en-US" altLang="ja-JP" sz="6000" b="1" dirty="0" smtClean="0"/>
              <a:t/>
            </a:r>
            <a:br>
              <a:rPr lang="en-US" altLang="ja-JP" sz="6000" b="1" dirty="0" smtClean="0"/>
            </a:br>
            <a:r>
              <a:rPr lang="ja-JP" altLang="en-US" sz="6000" b="1" dirty="0" smtClean="0"/>
              <a:t>敵の攻撃に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たえる</a:t>
            </a:r>
            <a:endParaRPr lang="en-US" altLang="ja-JP" sz="6000" b="1" dirty="0"/>
          </a:p>
        </p:txBody>
      </p:sp>
      <p:sp>
        <p:nvSpPr>
          <p:cNvPr id="7" name="縦書きテキスト プレースホルダー 4"/>
          <p:cNvSpPr txBox="1">
            <a:spLocks/>
          </p:cNvSpPr>
          <p:nvPr/>
        </p:nvSpPr>
        <p:spPr>
          <a:xfrm>
            <a:off x="448887" y="573543"/>
            <a:ext cx="5940149" cy="5119163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絶</a:t>
            </a:r>
            <a:r>
              <a:rPr lang="ja-JP" altLang="en-US" sz="8000" b="1" dirty="0" smtClean="0"/>
              <a:t>える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耐</a:t>
            </a:r>
            <a:r>
              <a:rPr lang="ja-JP" altLang="en-US" sz="8000" b="1" dirty="0" smtClean="0"/>
              <a:t>える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堪</a:t>
            </a:r>
            <a:r>
              <a:rPr lang="ja-JP" altLang="en-US" sz="8000" b="1" dirty="0" smtClean="0"/>
              <a:t>える</a:t>
            </a:r>
            <a:endParaRPr lang="ja-JP" altLang="en-US" sz="80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7114639" y="5842337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27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岡峰君はベースをとても上手に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ひく</a:t>
            </a:r>
            <a:endParaRPr lang="en-US" altLang="ja-JP" sz="6000" b="1" dirty="0"/>
          </a:p>
        </p:txBody>
      </p:sp>
      <p:sp>
        <p:nvSpPr>
          <p:cNvPr id="7" name="縦書きテキスト プレースホルダー 4"/>
          <p:cNvSpPr txBox="1">
            <a:spLocks/>
          </p:cNvSpPr>
          <p:nvPr/>
        </p:nvSpPr>
        <p:spPr>
          <a:xfrm>
            <a:off x="448887" y="573543"/>
            <a:ext cx="5940149" cy="5119163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弾</a:t>
            </a:r>
            <a:r>
              <a:rPr lang="ja-JP" altLang="en-US" sz="8000" b="1" dirty="0" smtClean="0"/>
              <a:t>く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引く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退く</a:t>
            </a:r>
            <a:endParaRPr lang="ja-JP" altLang="en-US" sz="80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7114639" y="5832512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06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総理大臣の護衛を</a:t>
            </a:r>
            <a:endParaRPr lang="en-US" altLang="ja-JP" sz="6000" b="1" dirty="0" smtClean="0"/>
          </a:p>
          <a:p>
            <a:r>
              <a:rPr lang="ja-JP" altLang="en-US" sz="6000" b="1" dirty="0" smtClean="0">
                <a:solidFill>
                  <a:srgbClr val="FF0000"/>
                </a:solidFill>
              </a:rPr>
              <a:t>つとめる</a:t>
            </a:r>
            <a:endParaRPr lang="en-US" altLang="ja-JP" sz="6000" b="1" dirty="0"/>
          </a:p>
        </p:txBody>
      </p:sp>
      <p:sp>
        <p:nvSpPr>
          <p:cNvPr id="7" name="縦書きテキスト プレースホルダー 4"/>
          <p:cNvSpPr txBox="1">
            <a:spLocks/>
          </p:cNvSpPr>
          <p:nvPr/>
        </p:nvSpPr>
        <p:spPr>
          <a:xfrm>
            <a:off x="448887" y="573543"/>
            <a:ext cx="5940149" cy="5119163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勤める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努める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務</a:t>
            </a:r>
            <a:r>
              <a:rPr lang="ja-JP" altLang="en-US" sz="8000" b="1" dirty="0" smtClean="0"/>
              <a:t>める</a:t>
            </a:r>
            <a:endParaRPr lang="ja-JP" altLang="en-US" sz="80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7114639" y="2757541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山岳</a:t>
            </a:r>
            <a:r>
              <a:rPr lang="ja-JP" altLang="en-US" sz="6000" b="1" dirty="0"/>
              <a:t>部</a:t>
            </a:r>
            <a:r>
              <a:rPr lang="ja-JP" altLang="en-US" sz="6000" b="1" dirty="0" smtClean="0"/>
              <a:t>が冬の山を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こえる</a:t>
            </a:r>
            <a:endParaRPr lang="en-US" altLang="ja-JP" sz="6000" b="1" dirty="0"/>
          </a:p>
        </p:txBody>
      </p:sp>
      <p:sp>
        <p:nvSpPr>
          <p:cNvPr id="7" name="縦書きテキスト プレースホルダー 4"/>
          <p:cNvSpPr txBox="1">
            <a:spLocks/>
          </p:cNvSpPr>
          <p:nvPr/>
        </p:nvSpPr>
        <p:spPr>
          <a:xfrm>
            <a:off x="448887" y="573543"/>
            <a:ext cx="5940149" cy="5119163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超</a:t>
            </a:r>
            <a:r>
              <a:rPr lang="ja-JP" altLang="en-US" sz="8000" b="1" dirty="0" smtClean="0"/>
              <a:t>える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越える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肥</a:t>
            </a:r>
            <a:r>
              <a:rPr lang="ja-JP" altLang="en-US" sz="8000" b="1" dirty="0" smtClean="0"/>
              <a:t>える</a:t>
            </a:r>
            <a:endParaRPr lang="ja-JP" altLang="en-US" sz="80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7114639" y="1984455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0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飲みかけのお茶が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さめる</a:t>
            </a:r>
            <a:endParaRPr lang="en-US" altLang="ja-JP" sz="6000" b="1" dirty="0"/>
          </a:p>
        </p:txBody>
      </p:sp>
      <p:sp>
        <p:nvSpPr>
          <p:cNvPr id="7" name="縦書きテキスト プレースホルダー 4"/>
          <p:cNvSpPr txBox="1">
            <a:spLocks/>
          </p:cNvSpPr>
          <p:nvPr/>
        </p:nvSpPr>
        <p:spPr>
          <a:xfrm>
            <a:off x="448887" y="573543"/>
            <a:ext cx="5940149" cy="5119163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覚</a:t>
            </a:r>
            <a:r>
              <a:rPr lang="ja-JP" altLang="en-US" sz="8000" b="1" dirty="0" smtClean="0"/>
              <a:t>める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冷</a:t>
            </a:r>
            <a:r>
              <a:rPr lang="ja-JP" altLang="en-US" sz="8000" b="1" dirty="0" smtClean="0"/>
              <a:t>める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醒</a:t>
            </a:r>
            <a:r>
              <a:rPr lang="ja-JP" altLang="en-US" sz="8000" b="1" dirty="0" smtClean="0"/>
              <a:t>める</a:t>
            </a:r>
            <a:endParaRPr lang="ja-JP" altLang="en-US" sz="80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7114639" y="2014046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06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国家の腐敗は民の混乱を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きわめる</a:t>
            </a:r>
            <a:endParaRPr lang="en-US" altLang="ja-JP" sz="6000" b="1" dirty="0"/>
          </a:p>
        </p:txBody>
      </p:sp>
      <p:sp>
        <p:nvSpPr>
          <p:cNvPr id="7" name="縦書きテキスト プレースホルダー 4"/>
          <p:cNvSpPr txBox="1">
            <a:spLocks/>
          </p:cNvSpPr>
          <p:nvPr/>
        </p:nvSpPr>
        <p:spPr>
          <a:xfrm>
            <a:off x="448887" y="573543"/>
            <a:ext cx="5940149" cy="5119163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窮める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極める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究める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7114639" y="5011062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20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 smtClean="0"/>
              <a:t>同</a:t>
            </a:r>
            <a:r>
              <a:rPr lang="ja-JP" altLang="en-US" sz="5400" dirty="0"/>
              <a:t>訓</a:t>
            </a:r>
            <a:r>
              <a:rPr lang="ja-JP" altLang="en-US" sz="5400" dirty="0" smtClean="0"/>
              <a:t>異義</a:t>
            </a:r>
            <a:r>
              <a:rPr lang="ja-JP" altLang="en-US" sz="5400" dirty="0"/>
              <a:t>の漢字</a:t>
            </a:r>
            <a:endParaRPr kumimoji="1" lang="ja-JP" altLang="en-US" sz="540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anchor="ctr">
            <a:normAutofit/>
          </a:bodyPr>
          <a:lstStyle/>
          <a:p>
            <a:pPr marL="0" lvl="0" indent="0">
              <a:buClr>
                <a:srgbClr val="83992A"/>
              </a:buClr>
              <a:buNone/>
            </a:pPr>
            <a:r>
              <a:rPr lang="ja-JP" altLang="en-US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正しい漢字を</a:t>
            </a:r>
            <a:r>
              <a:rPr lang="ja-JP" altLang="en-US" sz="4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選択</a:t>
            </a:r>
            <a:r>
              <a:rPr lang="ja-JP" altLang="en-US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しよう。</a:t>
            </a:r>
          </a:p>
        </p:txBody>
      </p:sp>
    </p:spTree>
    <p:extLst>
      <p:ext uri="{BB962C8B-B14F-4D97-AF65-F5344CB8AC3E}">
        <p14:creationId xmlns:p14="http://schemas.microsoft.com/office/powerpoint/2010/main" val="20286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聖人</a:t>
            </a:r>
            <a:r>
              <a:rPr lang="ja-JP" altLang="en-US" sz="6000" b="1" dirty="0"/>
              <a:t>君子</a:t>
            </a:r>
            <a:r>
              <a:rPr lang="ja-JP" altLang="en-US" sz="6000" b="1" dirty="0" smtClean="0"/>
              <a:t>が物事の道理を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とく</a:t>
            </a:r>
            <a:endParaRPr lang="en-US" altLang="ja-JP" sz="6000" b="1" dirty="0"/>
          </a:p>
        </p:txBody>
      </p:sp>
      <p:sp>
        <p:nvSpPr>
          <p:cNvPr id="7" name="縦書きテキスト プレースホルダー 4"/>
          <p:cNvSpPr txBox="1">
            <a:spLocks/>
          </p:cNvSpPr>
          <p:nvPr/>
        </p:nvSpPr>
        <p:spPr>
          <a:xfrm>
            <a:off x="448887" y="573543"/>
            <a:ext cx="5940149" cy="5119163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解く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溶く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説く</a:t>
            </a:r>
            <a:endParaRPr lang="ja-JP" altLang="en-US" sz="80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7114639" y="3589586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69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夜が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あけ </a:t>
            </a:r>
            <a:r>
              <a:rPr lang="ja-JP" altLang="en-US" sz="6000" b="1" dirty="0" smtClean="0"/>
              <a:t>日が照り目が覚める</a:t>
            </a:r>
            <a:endParaRPr lang="en-US" altLang="ja-JP" sz="6000" b="1" dirty="0"/>
          </a:p>
        </p:txBody>
      </p:sp>
      <p:sp>
        <p:nvSpPr>
          <p:cNvPr id="7" name="縦書きテキスト プレースホルダー 4"/>
          <p:cNvSpPr txBox="1">
            <a:spLocks/>
          </p:cNvSpPr>
          <p:nvPr/>
        </p:nvSpPr>
        <p:spPr>
          <a:xfrm>
            <a:off x="448887" y="573543"/>
            <a:ext cx="5940149" cy="5119163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明け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空け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開け</a:t>
            </a:r>
            <a:endParaRPr lang="ja-JP" altLang="en-US" sz="80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7114639" y="3478857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943307" y="2700232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、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03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告</a:t>
            </a:r>
            <a:r>
              <a:rPr lang="ja-JP" altLang="en-US" sz="8000" b="1" dirty="0" smtClean="0"/>
              <a:t>ぐ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次</a:t>
            </a:r>
            <a:r>
              <a:rPr lang="ja-JP" altLang="en-US" sz="8000" b="1" dirty="0" smtClean="0"/>
              <a:t>ぐ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継</a:t>
            </a:r>
            <a:r>
              <a:rPr lang="ja-JP" altLang="en-US" sz="8000" b="1" dirty="0" smtClean="0"/>
              <a:t>ぐ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接</a:t>
            </a:r>
            <a:r>
              <a:rPr lang="ja-JP" altLang="en-US" sz="8000" b="1" dirty="0" smtClean="0"/>
              <a:t>ぐ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弟子が師匠の跡を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つぐ</a:t>
            </a:r>
            <a:endParaRPr lang="en-US" altLang="ja-JP" sz="6000" b="1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7114639" y="1271845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92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閉</a:t>
            </a:r>
            <a:r>
              <a:rPr lang="ja-JP" altLang="en-US" sz="8000" b="1" dirty="0" smtClean="0"/>
              <a:t>める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占める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締</a:t>
            </a:r>
            <a:r>
              <a:rPr lang="ja-JP" altLang="en-US" sz="8000" b="1" dirty="0" smtClean="0"/>
              <a:t>める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絞</a:t>
            </a:r>
            <a:r>
              <a:rPr lang="ja-JP" altLang="en-US" sz="8000" b="1" dirty="0" smtClean="0"/>
              <a:t>める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営業終了により</a:t>
            </a:r>
            <a:endParaRPr lang="en-US" altLang="ja-JP" sz="6000" b="1" dirty="0" smtClean="0"/>
          </a:p>
          <a:p>
            <a:r>
              <a:rPr lang="ja-JP" altLang="en-US" sz="6000" b="1" dirty="0" smtClean="0"/>
              <a:t>店を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しめる</a:t>
            </a:r>
            <a:endParaRPr lang="en-US" altLang="ja-JP" sz="6000" b="1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7114639" y="3478857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12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 smtClean="0"/>
              <a:t>打つ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 smtClean="0"/>
              <a:t>撃つ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 smtClean="0"/>
              <a:t>討つ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 err="1" smtClean="0"/>
              <a:t>撲つ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子孫の者が</a:t>
            </a:r>
            <a:r>
              <a:rPr lang="ja-JP" altLang="en-US" sz="6000" b="1" dirty="0"/>
              <a:t>先</a:t>
            </a:r>
            <a:r>
              <a:rPr lang="ja-JP" altLang="en-US" sz="6000" b="1" dirty="0" smtClean="0"/>
              <a:t>代の</a:t>
            </a:r>
            <a:r>
              <a:rPr lang="ja-JP" altLang="en-US" sz="6000" b="1" dirty="0"/>
              <a:t>仇</a:t>
            </a:r>
            <a:r>
              <a:rPr lang="ja-JP" altLang="en-US" sz="6000" b="1" dirty="0" smtClean="0"/>
              <a:t>を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うつ</a:t>
            </a:r>
            <a:endParaRPr lang="en-US" altLang="ja-JP" sz="6000" b="1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7114639" y="2690651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22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停ま</a:t>
            </a:r>
            <a:r>
              <a:rPr lang="ja-JP" altLang="en-US" sz="8000" b="1" dirty="0" smtClean="0"/>
              <a:t>る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泊</a:t>
            </a:r>
            <a:r>
              <a:rPr lang="ja-JP" altLang="en-US" sz="8000" b="1" dirty="0" smtClean="0"/>
              <a:t>まる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止</a:t>
            </a:r>
            <a:r>
              <a:rPr lang="ja-JP" altLang="en-US" sz="8000" b="1" dirty="0" smtClean="0"/>
              <a:t>まる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留</a:t>
            </a:r>
            <a:r>
              <a:rPr lang="ja-JP" altLang="en-US" sz="8000" b="1" dirty="0" smtClean="0"/>
              <a:t>まる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作品が審査員の</a:t>
            </a:r>
            <a:endParaRPr lang="en-US" altLang="ja-JP" sz="6000" b="1" dirty="0" smtClean="0"/>
          </a:p>
          <a:p>
            <a:r>
              <a:rPr lang="ja-JP" altLang="en-US" sz="6000" b="1" dirty="0" smtClean="0"/>
              <a:t>目に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とまる</a:t>
            </a:r>
            <a:endParaRPr lang="en-US" altLang="ja-JP" sz="6000" b="1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7114639" y="3523083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3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5119163"/>
          </a:xfrm>
        </p:spPr>
        <p:txBody>
          <a:bodyPr>
            <a:noAutofit/>
          </a:bodyPr>
          <a:lstStyle/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 smtClean="0"/>
              <a:t>指す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/>
              <a:t>差</a:t>
            </a:r>
            <a:r>
              <a:rPr lang="ja-JP" altLang="en-US" sz="8000" b="1" dirty="0" smtClean="0"/>
              <a:t>す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lang="ja-JP" altLang="en-US" sz="8000" b="1" dirty="0" smtClean="0"/>
              <a:t>刺す</a:t>
            </a:r>
            <a:endParaRPr lang="en-US" altLang="ja-JP" sz="8000" b="1" dirty="0" smtClean="0"/>
          </a:p>
          <a:p>
            <a:pPr marL="1371600" indent="-1371600">
              <a:lnSpc>
                <a:spcPts val="10500"/>
              </a:lnSpc>
              <a:buFont typeface="+mj-ea"/>
              <a:buAutoNum type="circleNumDbPlain"/>
            </a:pPr>
            <a:r>
              <a:rPr kumimoji="1" lang="ja-JP" altLang="en-US" sz="8000" b="1" dirty="0" smtClean="0"/>
              <a:t>挿す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雨が降り出したので傘を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さす</a:t>
            </a:r>
            <a:endParaRPr lang="en-US" altLang="ja-JP" sz="6000" b="1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7114639" y="348565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4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28596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ja-JP" sz="8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① 訊く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ja-JP" sz="1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② 効く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ja-JP" sz="1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③ </a:t>
            </a:r>
            <a:r>
              <a:rPr lang="ja-JP" altLang="en-US" sz="6000" b="1" dirty="0"/>
              <a:t>聞</a:t>
            </a:r>
            <a:r>
              <a:rPr lang="ja-JP" altLang="en-US" sz="6000" b="1" dirty="0" smtClean="0"/>
              <a:t>く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フクロウは夜目がとても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きく</a:t>
            </a:r>
            <a:endParaRPr lang="en-US" altLang="ja-JP" sz="6000" b="1" dirty="0"/>
          </a:p>
        </p:txBody>
      </p:sp>
      <p:sp>
        <p:nvSpPr>
          <p:cNvPr id="6" name="縦書きテキスト プレースホルダー 4"/>
          <p:cNvSpPr txBox="1">
            <a:spLocks/>
          </p:cNvSpPr>
          <p:nvPr/>
        </p:nvSpPr>
        <p:spPr>
          <a:xfrm>
            <a:off x="307571" y="3640956"/>
            <a:ext cx="6081465" cy="2859613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ja-JP" sz="8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6000" b="1" dirty="0" smtClean="0"/>
              <a:t>④ </a:t>
            </a:r>
            <a:r>
              <a:rPr lang="ja-JP" altLang="en-US" sz="6000" b="1" dirty="0"/>
              <a:t>利</a:t>
            </a:r>
            <a:r>
              <a:rPr lang="ja-JP" altLang="en-US" sz="6000" b="1" dirty="0" smtClean="0"/>
              <a:t>く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ja-JP" sz="16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6000" b="1" dirty="0" smtClean="0"/>
              <a:t>⑤ 聴く</a:t>
            </a:r>
            <a:endParaRPr lang="en-US" altLang="ja-JP" sz="6000" b="1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7114639" y="3478857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48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28596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ja-JP" sz="8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/>
              <a:t>① </a:t>
            </a:r>
            <a:r>
              <a:rPr lang="ja-JP" altLang="en-US" sz="6000" b="1" dirty="0" smtClean="0"/>
              <a:t>顕す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ja-JP" sz="1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② 著す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ja-JP" sz="1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③ </a:t>
            </a:r>
            <a:r>
              <a:rPr lang="ja-JP" altLang="en-US" sz="6000" b="1" dirty="0"/>
              <a:t>現</a:t>
            </a:r>
            <a:r>
              <a:rPr lang="ja-JP" altLang="en-US" sz="6000" b="1" dirty="0" smtClean="0"/>
              <a:t>す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/>
              <a:t>天才</a:t>
            </a:r>
            <a:r>
              <a:rPr lang="ja-JP" altLang="en-US" sz="6000" b="1" dirty="0" smtClean="0"/>
              <a:t>は幼少期</a:t>
            </a:r>
            <a:r>
              <a:rPr lang="ja-JP" altLang="en-US" sz="6000" b="1" dirty="0"/>
              <a:t>から頭角</a:t>
            </a:r>
            <a:r>
              <a:rPr lang="ja-JP" altLang="en-US" sz="6000" b="1" dirty="0" smtClean="0"/>
              <a:t>を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あらわす</a:t>
            </a:r>
            <a:endParaRPr lang="en-US" altLang="ja-JP" sz="6000" b="1" dirty="0"/>
          </a:p>
        </p:txBody>
      </p:sp>
      <p:sp>
        <p:nvSpPr>
          <p:cNvPr id="6" name="縦書きテキスト プレースホルダー 4"/>
          <p:cNvSpPr txBox="1">
            <a:spLocks/>
          </p:cNvSpPr>
          <p:nvPr/>
        </p:nvSpPr>
        <p:spPr>
          <a:xfrm>
            <a:off x="307571" y="3640956"/>
            <a:ext cx="6081465" cy="2859613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ja-JP" sz="8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6000" b="1" dirty="0" smtClean="0"/>
              <a:t>④ </a:t>
            </a:r>
            <a:r>
              <a:rPr lang="ja-JP" altLang="en-US" sz="6000" b="1" dirty="0"/>
              <a:t>表</a:t>
            </a:r>
            <a:r>
              <a:rPr lang="ja-JP" altLang="en-US" sz="6000" b="1" dirty="0" smtClean="0"/>
              <a:t>す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ja-JP" sz="1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⑤ </a:t>
            </a:r>
            <a:r>
              <a:rPr lang="ja-JP" altLang="en-US" sz="6000" b="1" dirty="0" err="1" smtClean="0"/>
              <a:t>彰</a:t>
            </a:r>
            <a:r>
              <a:rPr lang="ja-JP" altLang="en-US" sz="6000" b="1" dirty="0" err="1"/>
              <a:t>す</a:t>
            </a:r>
            <a:endParaRPr lang="en-US" altLang="ja-JP" sz="6000" b="1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7114639" y="5070762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29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28596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ja-JP" sz="8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① 着く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ja-JP" sz="1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② 付く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ja-JP" sz="1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③ </a:t>
            </a:r>
            <a:r>
              <a:rPr lang="ja-JP" altLang="en-US" sz="6000" b="1" dirty="0"/>
              <a:t>突</a:t>
            </a:r>
            <a:r>
              <a:rPr lang="ja-JP" altLang="en-US" sz="6000" b="1" dirty="0" smtClean="0"/>
              <a:t>く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/>
              <a:t>説得の</a:t>
            </a:r>
            <a:r>
              <a:rPr lang="ja-JP" altLang="en-US" sz="6000" b="1" dirty="0" smtClean="0"/>
              <a:t>末に</a:t>
            </a:r>
            <a:r>
              <a:rPr lang="ja-JP" altLang="en-US" sz="6000" b="1" dirty="0"/>
              <a:t>相手</a:t>
            </a:r>
            <a:r>
              <a:rPr lang="ja-JP" altLang="en-US" sz="6000" b="1" dirty="0" smtClean="0"/>
              <a:t>が味方に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つく</a:t>
            </a:r>
            <a:endParaRPr lang="en-US" altLang="ja-JP" sz="6000" b="1" dirty="0" smtClean="0"/>
          </a:p>
        </p:txBody>
      </p:sp>
      <p:sp>
        <p:nvSpPr>
          <p:cNvPr id="6" name="縦書きテキスト プレースホルダー 4"/>
          <p:cNvSpPr txBox="1">
            <a:spLocks/>
          </p:cNvSpPr>
          <p:nvPr/>
        </p:nvSpPr>
        <p:spPr>
          <a:xfrm>
            <a:off x="307571" y="3640956"/>
            <a:ext cx="6081465" cy="2859613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ja-JP" sz="8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6000" b="1" dirty="0" smtClean="0"/>
              <a:t>④ 点く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ja-JP" sz="16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6000" b="1" dirty="0" smtClean="0"/>
              <a:t>⑤ 憑く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ja-JP" sz="16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6000" b="1" dirty="0"/>
              <a:t>⑥</a:t>
            </a:r>
            <a:r>
              <a:rPr lang="ja-JP" altLang="en-US" sz="6000" b="1" dirty="0" smtClean="0"/>
              <a:t> 就く</a:t>
            </a:r>
            <a:endParaRPr lang="en-US" altLang="ja-JP" sz="6000" b="1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7114639" y="3556335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3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4"/>
            <a:ext cx="4031673" cy="5558586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敗れる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sz="8000" b="1" dirty="0" smtClean="0"/>
              <a:t>破れる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/>
              <a:t>破竹の勢</a:t>
            </a:r>
            <a:r>
              <a:rPr lang="ja-JP" altLang="en-US" sz="6000" b="1" dirty="0" smtClean="0"/>
              <a:t>いの味方に敵が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やぶれる</a:t>
            </a:r>
            <a:endParaRPr kumimoji="1" lang="en-US" altLang="ja-JP" sz="60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7114639" y="5019375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56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28596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ja-JP" sz="8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① </a:t>
            </a:r>
            <a:r>
              <a:rPr lang="ja-JP" altLang="en-US" sz="6000" b="1" dirty="0"/>
              <a:t>図</a:t>
            </a:r>
            <a:r>
              <a:rPr lang="ja-JP" altLang="en-US" sz="6000" b="1" dirty="0" smtClean="0"/>
              <a:t>る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ja-JP" sz="1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② </a:t>
            </a:r>
            <a:r>
              <a:rPr lang="ja-JP" altLang="en-US" sz="6000" b="1" dirty="0"/>
              <a:t>謀</a:t>
            </a:r>
            <a:r>
              <a:rPr lang="ja-JP" altLang="en-US" sz="6000" b="1" dirty="0" smtClean="0"/>
              <a:t>る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ja-JP" sz="1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③ 計る</a:t>
            </a:r>
            <a:endParaRPr lang="en-US" altLang="ja-JP" sz="6000" b="1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天才児が象の重さを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はかる</a:t>
            </a:r>
            <a:endParaRPr lang="en-US" altLang="ja-JP" sz="6000" b="1" dirty="0" smtClean="0"/>
          </a:p>
        </p:txBody>
      </p:sp>
      <p:sp>
        <p:nvSpPr>
          <p:cNvPr id="6" name="縦書きテキスト プレースホルダー 4"/>
          <p:cNvSpPr txBox="1">
            <a:spLocks/>
          </p:cNvSpPr>
          <p:nvPr/>
        </p:nvSpPr>
        <p:spPr>
          <a:xfrm>
            <a:off x="307571" y="3640956"/>
            <a:ext cx="6081465" cy="2859613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ja-JP" sz="8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6000" b="1" dirty="0" smtClean="0"/>
              <a:t>④ </a:t>
            </a:r>
            <a:r>
              <a:rPr lang="ja-JP" altLang="en-US" sz="6000" b="1" dirty="0"/>
              <a:t>諮</a:t>
            </a:r>
            <a:r>
              <a:rPr lang="ja-JP" altLang="en-US" sz="6000" b="1" dirty="0" smtClean="0"/>
              <a:t>る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ja-JP" sz="16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6000" b="1" dirty="0" smtClean="0"/>
              <a:t>⑤ </a:t>
            </a:r>
            <a:r>
              <a:rPr lang="ja-JP" altLang="en-US" sz="6000" b="1" dirty="0"/>
              <a:t>量</a:t>
            </a:r>
            <a:r>
              <a:rPr lang="ja-JP" altLang="en-US" sz="6000" b="1" dirty="0" smtClean="0"/>
              <a:t>る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ja-JP" sz="16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6000" b="1" dirty="0"/>
              <a:t>⑥</a:t>
            </a:r>
            <a:r>
              <a:rPr lang="ja-JP" altLang="en-US" sz="6000" b="1" dirty="0" smtClean="0"/>
              <a:t> 測る</a:t>
            </a:r>
            <a:endParaRPr lang="en-US" altLang="ja-JP" sz="6000" b="1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7114639" y="2758313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43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28596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ja-JP" sz="8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① </a:t>
            </a:r>
            <a:r>
              <a:rPr lang="ja-JP" altLang="en-US" sz="6000" b="1" dirty="0"/>
              <a:t>見</a:t>
            </a:r>
            <a:r>
              <a:rPr lang="ja-JP" altLang="en-US" sz="6000" b="1" dirty="0" smtClean="0"/>
              <a:t>る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ja-JP" sz="1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② </a:t>
            </a:r>
            <a:r>
              <a:rPr lang="ja-JP" altLang="en-US" sz="6000" b="1" dirty="0"/>
              <a:t>診る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ja-JP" sz="1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③ </a:t>
            </a:r>
            <a:r>
              <a:rPr lang="ja-JP" altLang="en-US" sz="6000" b="1" dirty="0"/>
              <a:t>観</a:t>
            </a:r>
            <a:r>
              <a:rPr lang="ja-JP" altLang="en-US" sz="6000" b="1" dirty="0" smtClean="0"/>
              <a:t>る</a:t>
            </a:r>
            <a:endParaRPr lang="en-US" altLang="ja-JP" sz="6000" b="1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/>
              <a:t>主治医が</a:t>
            </a:r>
            <a:r>
              <a:rPr lang="ja-JP" altLang="en-US" sz="6000" b="1" dirty="0" smtClean="0"/>
              <a:t>患者の</a:t>
            </a:r>
            <a:endParaRPr lang="en-US" altLang="ja-JP" sz="6000" b="1" dirty="0" smtClean="0"/>
          </a:p>
          <a:p>
            <a:r>
              <a:rPr lang="ja-JP" altLang="en-US" sz="6000" b="1" dirty="0" smtClean="0"/>
              <a:t>脈を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みる</a:t>
            </a:r>
            <a:endParaRPr lang="en-US" altLang="ja-JP" sz="6000" b="1" dirty="0" smtClean="0"/>
          </a:p>
        </p:txBody>
      </p:sp>
      <p:sp>
        <p:nvSpPr>
          <p:cNvPr id="6" name="縦書きテキスト プレースホルダー 4"/>
          <p:cNvSpPr txBox="1">
            <a:spLocks/>
          </p:cNvSpPr>
          <p:nvPr/>
        </p:nvSpPr>
        <p:spPr>
          <a:xfrm>
            <a:off x="307571" y="3640956"/>
            <a:ext cx="6081465" cy="2859613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ja-JP" sz="8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/>
              <a:t>④ </a:t>
            </a:r>
            <a:r>
              <a:rPr lang="ja-JP" altLang="en-US" sz="6000" b="1" dirty="0" err="1" smtClean="0"/>
              <a:t>覧</a:t>
            </a:r>
            <a:r>
              <a:rPr lang="ja-JP" altLang="en-US" sz="6000" b="1" dirty="0" err="1"/>
              <a:t>る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ja-JP" sz="1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⑤ </a:t>
            </a:r>
            <a:r>
              <a:rPr lang="ja-JP" altLang="en-US" sz="6000" b="1" dirty="0"/>
              <a:t>視</a:t>
            </a:r>
            <a:r>
              <a:rPr lang="ja-JP" altLang="en-US" sz="6000" b="1" dirty="0" smtClean="0"/>
              <a:t>る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ja-JP" sz="16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6000" b="1" dirty="0"/>
              <a:t>⑥</a:t>
            </a:r>
            <a:r>
              <a:rPr lang="ja-JP" altLang="en-US" sz="6000" b="1" dirty="0" smtClean="0"/>
              <a:t> </a:t>
            </a:r>
            <a:r>
              <a:rPr lang="ja-JP" altLang="en-US" sz="6000" b="1" dirty="0"/>
              <a:t>看</a:t>
            </a:r>
            <a:r>
              <a:rPr lang="ja-JP" altLang="en-US" sz="6000" b="1" dirty="0" smtClean="0"/>
              <a:t>る</a:t>
            </a:r>
            <a:endParaRPr lang="en-US" altLang="ja-JP" sz="6000" b="1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7114639" y="2759807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04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307571" y="573543"/>
            <a:ext cx="6081465" cy="28596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① 入る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② </a:t>
            </a:r>
            <a:r>
              <a:rPr lang="ja-JP" altLang="en-US" sz="6000" b="1" dirty="0"/>
              <a:t>要</a:t>
            </a:r>
            <a:r>
              <a:rPr lang="ja-JP" altLang="en-US" sz="6000" b="1" dirty="0" smtClean="0"/>
              <a:t>る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③ </a:t>
            </a:r>
            <a:r>
              <a:rPr lang="ja-JP" altLang="en-US" sz="6000" b="1" dirty="0"/>
              <a:t>射</a:t>
            </a:r>
            <a:r>
              <a:rPr lang="ja-JP" altLang="en-US" sz="6000" b="1" dirty="0" smtClean="0"/>
              <a:t>る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 smtClean="0"/>
              <a:t>④ </a:t>
            </a:r>
            <a:r>
              <a:rPr lang="ja-JP" altLang="en-US" sz="6000" b="1" dirty="0"/>
              <a:t>居</a:t>
            </a:r>
            <a:r>
              <a:rPr lang="ja-JP" altLang="en-US" sz="6000" b="1" dirty="0" smtClean="0"/>
              <a:t>る</a:t>
            </a:r>
            <a:endParaRPr lang="en-US" altLang="ja-JP" sz="6000" b="1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/>
              <a:t>那須与一が扇の的</a:t>
            </a:r>
            <a:r>
              <a:rPr lang="ja-JP" altLang="en-US" sz="6000" b="1" dirty="0" smtClean="0"/>
              <a:t>を見事に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いる</a:t>
            </a:r>
            <a:endParaRPr lang="en-US" altLang="ja-JP" sz="6000" b="1" dirty="0" smtClean="0"/>
          </a:p>
        </p:txBody>
      </p:sp>
      <p:sp>
        <p:nvSpPr>
          <p:cNvPr id="6" name="縦書きテキスト プレースホルダー 4"/>
          <p:cNvSpPr txBox="1">
            <a:spLocks/>
          </p:cNvSpPr>
          <p:nvPr/>
        </p:nvSpPr>
        <p:spPr>
          <a:xfrm>
            <a:off x="307571" y="3640956"/>
            <a:ext cx="6081465" cy="2859613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6000" b="1" dirty="0"/>
              <a:t>⑤</a:t>
            </a:r>
            <a:r>
              <a:rPr lang="ja-JP" altLang="en-US" sz="6000" b="1" dirty="0" smtClean="0"/>
              <a:t> </a:t>
            </a:r>
            <a:r>
              <a:rPr lang="ja-JP" altLang="en-US" sz="6000" b="1" dirty="0"/>
              <a:t>鋳</a:t>
            </a:r>
            <a:r>
              <a:rPr lang="ja-JP" altLang="en-US" sz="6000" b="1" dirty="0" smtClean="0"/>
              <a:t>る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6000" b="1" dirty="0" smtClean="0"/>
              <a:t>⑥ </a:t>
            </a:r>
            <a:r>
              <a:rPr lang="ja-JP" altLang="en-US" sz="6000" b="1" dirty="0"/>
              <a:t>炒</a:t>
            </a:r>
            <a:r>
              <a:rPr lang="ja-JP" altLang="en-US" sz="6000" b="1" dirty="0" smtClean="0"/>
              <a:t>る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6000" b="1" dirty="0" smtClean="0"/>
              <a:t>⑦ </a:t>
            </a:r>
            <a:r>
              <a:rPr lang="ja-JP" altLang="en-US" sz="6000" b="1" dirty="0"/>
              <a:t>煎</a:t>
            </a:r>
            <a:r>
              <a:rPr lang="ja-JP" altLang="en-US" sz="6000" b="1" dirty="0" smtClean="0"/>
              <a:t>る</a:t>
            </a:r>
            <a:endParaRPr lang="en-US" altLang="ja-JP" sz="60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6000" b="1" dirty="0"/>
              <a:t>⑧ </a:t>
            </a:r>
            <a:r>
              <a:rPr lang="ja-JP" altLang="en-US" sz="6000" b="1" dirty="0" smtClean="0"/>
              <a:t>熬る</a:t>
            </a:r>
            <a:endParaRPr lang="en-US" altLang="ja-JP" sz="6000" b="1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7114639" y="4221353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93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4"/>
            <a:ext cx="4031673" cy="5558586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伸びる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延</a:t>
            </a:r>
            <a:r>
              <a:rPr lang="ja-JP" altLang="en-US" sz="8000" b="1" dirty="0" smtClean="0"/>
              <a:t>びる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山田君の歌声は</a:t>
            </a:r>
            <a:endParaRPr lang="en-US" altLang="ja-JP" sz="6000" b="1" dirty="0" smtClean="0"/>
          </a:p>
          <a:p>
            <a:r>
              <a:rPr lang="ja-JP" altLang="en-US" sz="6000" b="1" dirty="0" smtClean="0"/>
              <a:t>とてもよく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のび</a:t>
            </a:r>
            <a:r>
              <a:rPr lang="ja-JP" altLang="en-US" sz="6000" b="1" dirty="0">
                <a:solidFill>
                  <a:srgbClr val="FF0000"/>
                </a:solidFill>
              </a:rPr>
              <a:t>る</a:t>
            </a:r>
            <a:endParaRPr kumimoji="1" lang="en-US" altLang="ja-JP" sz="60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7114639" y="5692706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4"/>
            <a:ext cx="4031673" cy="5558586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尋</a:t>
            </a:r>
            <a:r>
              <a:rPr lang="ja-JP" altLang="en-US" sz="8000" b="1" dirty="0" smtClean="0"/>
              <a:t>ねる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訪</a:t>
            </a:r>
            <a:r>
              <a:rPr lang="ja-JP" altLang="en-US" sz="8000" b="1" dirty="0" smtClean="0"/>
              <a:t>ねる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/>
              <a:t>松田</a:t>
            </a:r>
            <a:r>
              <a:rPr lang="ja-JP" altLang="en-US" sz="6000" b="1" dirty="0" smtClean="0"/>
              <a:t>君が英語の</a:t>
            </a:r>
            <a:endParaRPr lang="en-US" altLang="ja-JP" sz="6000" b="1" dirty="0" smtClean="0"/>
          </a:p>
          <a:p>
            <a:r>
              <a:rPr lang="ja-JP" altLang="en-US" sz="6000" b="1" dirty="0" smtClean="0"/>
              <a:t>意味を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たずねる</a:t>
            </a:r>
            <a:endParaRPr kumimoji="1" lang="en-US" altLang="ja-JP" sz="60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7114639" y="5036000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7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4"/>
            <a:ext cx="4031673" cy="5558586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速い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sz="8000" b="1" dirty="0" smtClean="0"/>
              <a:t>早い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朝の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はやい</a:t>
            </a:r>
            <a:r>
              <a:rPr lang="ja-JP" altLang="en-US" sz="6000" b="1" dirty="0" smtClean="0"/>
              <a:t>時間</a:t>
            </a:r>
            <a:r>
              <a:rPr lang="ja-JP" altLang="en-US" sz="6000" b="1" dirty="0"/>
              <a:t>に勉強をする</a:t>
            </a:r>
            <a:endParaRPr lang="en-US" altLang="ja-JP" sz="60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7114639" y="3478857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07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4"/>
            <a:ext cx="4031673" cy="5558586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載せる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sz="8000" b="1" dirty="0" smtClean="0"/>
              <a:t>乗せる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中村君の記事を</a:t>
            </a:r>
            <a:endParaRPr lang="en-US" altLang="ja-JP" sz="6000" b="1" dirty="0" smtClean="0"/>
          </a:p>
          <a:p>
            <a:r>
              <a:rPr lang="ja-JP" altLang="en-US" sz="6000" b="1" dirty="0" smtClean="0"/>
              <a:t>学校新聞に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のせる</a:t>
            </a:r>
            <a:endParaRPr lang="en-US" altLang="ja-JP" sz="60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7114639" y="5767520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3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4"/>
            <a:ext cx="4031673" cy="5558586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増える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殖え</a:t>
            </a:r>
            <a:r>
              <a:rPr kumimoji="1" lang="ja-JP" altLang="en-US" sz="8000" b="1" dirty="0" smtClean="0"/>
              <a:t>る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株に成功して資産が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ふえる</a:t>
            </a:r>
            <a:endParaRPr lang="en-US" altLang="ja-JP" sz="60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7114639" y="2733375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27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1487978" y="573544"/>
            <a:ext cx="4031673" cy="5558586"/>
          </a:xfrm>
        </p:spPr>
        <p:txBody>
          <a:bodyPr>
            <a:noAutofit/>
          </a:bodyPr>
          <a:lstStyle/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 smtClean="0"/>
              <a:t>生み</a:t>
            </a:r>
            <a:endParaRPr lang="en-US" altLang="ja-JP" sz="8000" b="1" dirty="0" smtClean="0"/>
          </a:p>
          <a:p>
            <a:pPr marL="1371600" indent="-13716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8000" b="1" dirty="0"/>
              <a:t>産</a:t>
            </a:r>
            <a:r>
              <a:rPr lang="ja-JP" altLang="en-US" sz="8000" b="1" dirty="0" smtClean="0"/>
              <a:t>み</a:t>
            </a:r>
            <a:endParaRPr kumimoji="1" lang="ja-JP" altLang="en-US" sz="80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6389036" y="249346"/>
            <a:ext cx="2031325" cy="64590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6000" b="1" dirty="0" smtClean="0"/>
              <a:t>優れたアイデアを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うみ</a:t>
            </a:r>
            <a:r>
              <a:rPr lang="ja-JP" altLang="en-US" sz="6000" b="1" dirty="0" smtClean="0"/>
              <a:t>出す</a:t>
            </a:r>
            <a:endParaRPr lang="en-US" altLang="ja-JP" sz="60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7114639" y="2750001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0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97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2092</TotalTime>
  <Words>407</Words>
  <Application>Microsoft Office PowerPoint</Application>
  <PresentationFormat>画面に合わせる (4:3)</PresentationFormat>
  <Paragraphs>205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32</vt:i4>
      </vt:variant>
    </vt:vector>
  </HeadingPairs>
  <TitlesOfParts>
    <vt:vector size="40" baseType="lpstr">
      <vt:lpstr>ＭＳ Ｐゴシック</vt:lpstr>
      <vt:lpstr>ＭＳ Ｐ明朝</vt:lpstr>
      <vt:lpstr>游ゴシック</vt:lpstr>
      <vt:lpstr>游ゴシック Light</vt:lpstr>
      <vt:lpstr>Arial</vt:lpstr>
      <vt:lpstr>Garamond</vt:lpstr>
      <vt:lpstr>オーガニック</vt:lpstr>
      <vt:lpstr>Office テーマ</vt:lpstr>
      <vt:lpstr>中学校 漢字</vt:lpstr>
      <vt:lpstr>同訓異義の漢字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中学1年生漢字</dc:title>
  <dc:creator>colas</dc:creator>
  <cp:lastModifiedBy>sugi@edu-c.local</cp:lastModifiedBy>
  <cp:revision>125</cp:revision>
  <dcterms:created xsi:type="dcterms:W3CDTF">2017-10-03T04:20:59Z</dcterms:created>
  <dcterms:modified xsi:type="dcterms:W3CDTF">2017-11-08T23:44:27Z</dcterms:modified>
</cp:coreProperties>
</file>