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63" r:id="rId3"/>
    <p:sldId id="365" r:id="rId4"/>
    <p:sldId id="364" r:id="rId5"/>
    <p:sldId id="359" r:id="rId6"/>
    <p:sldId id="360" r:id="rId7"/>
    <p:sldId id="361" r:id="rId8"/>
    <p:sldId id="326" r:id="rId9"/>
    <p:sldId id="328" r:id="rId10"/>
    <p:sldId id="327" r:id="rId11"/>
    <p:sldId id="278" r:id="rId12"/>
    <p:sldId id="362" r:id="rId13"/>
    <p:sldId id="289" r:id="rId14"/>
    <p:sldId id="312" r:id="rId15"/>
    <p:sldId id="325" r:id="rId16"/>
    <p:sldId id="313" r:id="rId17"/>
    <p:sldId id="279" r:id="rId18"/>
    <p:sldId id="354" r:id="rId19"/>
    <p:sldId id="355" r:id="rId20"/>
    <p:sldId id="356" r:id="rId21"/>
    <p:sldId id="300" r:id="rId22"/>
    <p:sldId id="303" r:id="rId23"/>
    <p:sldId id="306" r:id="rId24"/>
    <p:sldId id="308" r:id="rId25"/>
    <p:sldId id="310" r:id="rId26"/>
    <p:sldId id="357" r:id="rId27"/>
    <p:sldId id="358" r:id="rId28"/>
    <p:sldId id="330" r:id="rId29"/>
    <p:sldId id="331" r:id="rId30"/>
    <p:sldId id="332" r:id="rId31"/>
    <p:sldId id="334" r:id="rId32"/>
    <p:sldId id="340" r:id="rId33"/>
    <p:sldId id="342" r:id="rId34"/>
    <p:sldId id="348" r:id="rId35"/>
    <p:sldId id="35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6" autoAdjust="0"/>
    <p:restoredTop sz="94632" autoAdjust="0"/>
  </p:normalViewPr>
  <p:slideViewPr>
    <p:cSldViewPr snapToGrid="0">
      <p:cViewPr varScale="1">
        <p:scale>
          <a:sx n="109" d="100"/>
          <a:sy n="109" d="100"/>
        </p:scale>
        <p:origin x="19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35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38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657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4032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234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403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94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7499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60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265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36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883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684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864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160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9137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444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413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976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177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8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29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54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62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49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1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58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69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43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76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30.png"/><Relationship Id="rId2" Type="http://schemas.openxmlformats.org/officeDocument/2006/relationships/image" Target="../media/image6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29.png"/><Relationship Id="rId5" Type="http://schemas.openxmlformats.org/officeDocument/2006/relationships/image" Target="../media/image9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30.png"/><Relationship Id="rId17" Type="http://schemas.openxmlformats.org/officeDocument/2006/relationships/image" Target="../media/image36.png"/><Relationship Id="rId2" Type="http://schemas.openxmlformats.org/officeDocument/2006/relationships/image" Target="../media/image6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29.png"/><Relationship Id="rId5" Type="http://schemas.openxmlformats.org/officeDocument/2006/relationships/image" Target="../media/image9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10" Type="http://schemas.openxmlformats.org/officeDocument/2006/relationships/image" Target="../media/image38.png"/><Relationship Id="rId4" Type="http://schemas.openxmlformats.org/officeDocument/2006/relationships/image" Target="../media/image8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39.png"/><Relationship Id="rId5" Type="http://schemas.openxmlformats.org/officeDocument/2006/relationships/image" Target="../media/image9.png"/><Relationship Id="rId10" Type="http://schemas.openxmlformats.org/officeDocument/2006/relationships/image" Target="../media/image38.png"/><Relationship Id="rId4" Type="http://schemas.openxmlformats.org/officeDocument/2006/relationships/image" Target="../media/image8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40.png"/><Relationship Id="rId5" Type="http://schemas.openxmlformats.org/officeDocument/2006/relationships/image" Target="../media/image9.png"/><Relationship Id="rId10" Type="http://schemas.openxmlformats.org/officeDocument/2006/relationships/image" Target="../media/image38.png"/><Relationship Id="rId4" Type="http://schemas.openxmlformats.org/officeDocument/2006/relationships/image" Target="../media/image8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41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29.png"/><Relationship Id="rId5" Type="http://schemas.openxmlformats.org/officeDocument/2006/relationships/image" Target="../media/image9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29.png"/><Relationship Id="rId5" Type="http://schemas.openxmlformats.org/officeDocument/2006/relationships/image" Target="../media/image9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29.png"/><Relationship Id="rId5" Type="http://schemas.openxmlformats.org/officeDocument/2006/relationships/image" Target="../media/image9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29.png"/><Relationship Id="rId5" Type="http://schemas.openxmlformats.org/officeDocument/2006/relationships/image" Target="../media/image9.png"/><Relationship Id="rId15" Type="http://schemas.openxmlformats.org/officeDocument/2006/relationships/image" Target="../media/image43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30.png"/><Relationship Id="rId2" Type="http://schemas.openxmlformats.org/officeDocument/2006/relationships/image" Target="../media/image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29.png"/><Relationship Id="rId5" Type="http://schemas.openxmlformats.org/officeDocument/2006/relationships/image" Target="../media/image9.png"/><Relationship Id="rId15" Type="http://schemas.openxmlformats.org/officeDocument/2006/relationships/image" Target="../media/image43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30.png"/><Relationship Id="rId2" Type="http://schemas.openxmlformats.org/officeDocument/2006/relationships/image" Target="../media/image6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29.png"/><Relationship Id="rId5" Type="http://schemas.openxmlformats.org/officeDocument/2006/relationships/image" Target="../media/image9.png"/><Relationship Id="rId15" Type="http://schemas.openxmlformats.org/officeDocument/2006/relationships/image" Target="../media/image45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29.png"/><Relationship Id="rId5" Type="http://schemas.openxmlformats.org/officeDocument/2006/relationships/image" Target="../media/image9.png"/><Relationship Id="rId15" Type="http://schemas.openxmlformats.org/officeDocument/2006/relationships/image" Target="../media/image45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30.png"/><Relationship Id="rId2" Type="http://schemas.openxmlformats.org/officeDocument/2006/relationships/image" Target="../media/image6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29.png"/><Relationship Id="rId5" Type="http://schemas.openxmlformats.org/officeDocument/2006/relationships/image" Target="../media/image9.png"/><Relationship Id="rId15" Type="http://schemas.openxmlformats.org/officeDocument/2006/relationships/image" Target="../media/image45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30.png"/><Relationship Id="rId17" Type="http://schemas.openxmlformats.org/officeDocument/2006/relationships/image" Target="../media/image49.png"/><Relationship Id="rId2" Type="http://schemas.openxmlformats.org/officeDocument/2006/relationships/image" Target="../media/image6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29.png"/><Relationship Id="rId5" Type="http://schemas.openxmlformats.org/officeDocument/2006/relationships/image" Target="../media/image9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6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0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10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 rot="21364658">
            <a:off x="-313267" y="288760"/>
            <a:ext cx="9144000" cy="1305098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/>
              <a:t>地図記号 </a:t>
            </a:r>
            <a:r>
              <a:rPr lang="ja-JP" altLang="en-US" dirty="0" smtClean="0"/>
              <a:t>発展編１</a:t>
            </a:r>
            <a:endParaRPr lang="ja-JP" altLang="en-US" sz="7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 rot="21402326">
            <a:off x="148421" y="1641456"/>
            <a:ext cx="9144000" cy="5428211"/>
          </a:xfrm>
        </p:spPr>
        <p:txBody>
          <a:bodyPr/>
          <a:lstStyle/>
          <a:p>
            <a:pPr algn="l"/>
            <a:r>
              <a:rPr kumimoji="1" lang="ja-JP" altLang="en-US" sz="3600" dirty="0" smtClean="0">
                <a:solidFill>
                  <a:schemeClr val="tx1"/>
                </a:solidFill>
              </a:rPr>
              <a:t>教</a:t>
            </a:r>
            <a:r>
              <a:rPr kumimoji="1" lang="en-US" altLang="ja-JP" sz="3600" dirty="0" smtClean="0">
                <a:solidFill>
                  <a:schemeClr val="tx1"/>
                </a:solidFill>
              </a:rPr>
              <a:t>	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科</a:t>
            </a:r>
            <a:r>
              <a:rPr kumimoji="1" lang="en-US" altLang="ja-JP" sz="3600" dirty="0" smtClean="0">
                <a:solidFill>
                  <a:schemeClr val="tx1"/>
                </a:solidFill>
              </a:rPr>
              <a:t>	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：社会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3600" dirty="0" smtClean="0">
                <a:solidFill>
                  <a:schemeClr val="tx1"/>
                </a:solidFill>
              </a:rPr>
              <a:t>学</a:t>
            </a:r>
            <a:r>
              <a:rPr lang="en-US" altLang="ja-JP" sz="3600" dirty="0" smtClean="0">
                <a:solidFill>
                  <a:schemeClr val="tx1"/>
                </a:solidFill>
              </a:rPr>
              <a:t>	</a:t>
            </a:r>
            <a:r>
              <a:rPr lang="ja-JP" altLang="en-US" sz="3600" dirty="0" smtClean="0">
                <a:solidFill>
                  <a:schemeClr val="tx1"/>
                </a:solidFill>
              </a:rPr>
              <a:t>年</a:t>
            </a:r>
            <a:r>
              <a:rPr lang="en-US" altLang="ja-JP" sz="3600" dirty="0" smtClean="0">
                <a:solidFill>
                  <a:schemeClr val="tx1"/>
                </a:solidFill>
              </a:rPr>
              <a:t>	</a:t>
            </a:r>
            <a:r>
              <a:rPr lang="ja-JP" altLang="en-US" sz="3600" dirty="0" smtClean="0">
                <a:solidFill>
                  <a:schemeClr val="tx1"/>
                </a:solidFill>
              </a:rPr>
              <a:t>：小学３年生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algn="l"/>
            <a:endParaRPr kumimoji="1" lang="en-US" altLang="ja-JP" sz="1050" dirty="0" smtClean="0">
              <a:solidFill>
                <a:schemeClr val="tx1"/>
              </a:solidFill>
            </a:endParaRPr>
          </a:p>
          <a:p>
            <a:pPr algn="l"/>
            <a:r>
              <a:rPr kumimoji="1" lang="ja-JP" altLang="en-US" sz="3300" dirty="0" smtClean="0">
                <a:solidFill>
                  <a:schemeClr val="tx1"/>
                </a:solidFill>
              </a:rPr>
              <a:t>・地図の記号を見て正しい意味を答えましょう。</a:t>
            </a:r>
            <a:endParaRPr lang="en-US" altLang="ja-JP" sz="3300" dirty="0" smtClean="0">
              <a:solidFill>
                <a:schemeClr val="tx1"/>
              </a:solidFill>
            </a:endParaRPr>
          </a:p>
          <a:p>
            <a:pPr algn="l"/>
            <a:endParaRPr lang="en-US" altLang="ja-JP" dirty="0" smtClean="0"/>
          </a:p>
          <a:p>
            <a:pPr algn="l"/>
            <a:endParaRPr lang="en-US" altLang="ja-JP" dirty="0" smtClean="0"/>
          </a:p>
          <a:p>
            <a:pPr algn="r"/>
            <a:endParaRPr lang="en-US" altLang="ja-JP" dirty="0" smtClean="0"/>
          </a:p>
          <a:p>
            <a:pPr algn="r"/>
            <a:endParaRPr lang="en-US" altLang="ja-JP" dirty="0"/>
          </a:p>
          <a:p>
            <a:pPr algn="r"/>
            <a:endParaRPr lang="en-US" altLang="ja-JP" dirty="0" smtClean="0"/>
          </a:p>
        </p:txBody>
      </p:sp>
      <p:pic>
        <p:nvPicPr>
          <p:cNvPr id="1030" name="Picture 6" descr="地図を見ている家族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23" y="4438997"/>
            <a:ext cx="2419200" cy="24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3.bp.blogspot.com/-0g2xeYplnE8/WCqd0vK4OuI/AAAAAAAA_oA/wVKoDCnM5h4dROFIdYJeZ_Y3ueTuqAlOQCLcB/s800/kids_hashi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579" y="1490028"/>
            <a:ext cx="2149253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32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墓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8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err="1">
                <a:solidFill>
                  <a:srgbClr val="FF0000"/>
                </a:solidFill>
              </a:rPr>
              <a:t>ぼち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墓地</a:t>
            </a:r>
          </a:p>
        </p:txBody>
      </p:sp>
    </p:spTree>
    <p:extLst>
      <p:ext uri="{BB962C8B-B14F-4D97-AF65-F5344CB8AC3E}">
        <p14:creationId xmlns:p14="http://schemas.microsoft.com/office/powerpoint/2010/main" val="1613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墓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9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err="1" smtClean="0">
                <a:solidFill>
                  <a:srgbClr val="FF0000"/>
                </a:solidFill>
              </a:rPr>
              <a:t>しせ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き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/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めいしょう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/</a:t>
            </a:r>
            <a:r>
              <a:rPr kumimoji="1" lang="ja-JP" altLang="en-US" sz="2000" b="1" dirty="0" err="1" smtClean="0">
                <a:solidFill>
                  <a:srgbClr val="FF0000"/>
                </a:solidFill>
              </a:rPr>
              <a:t>てんねんきねん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ぶつ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 smtClean="0">
                <a:solidFill>
                  <a:srgbClr val="FF0000"/>
                </a:solidFill>
              </a:rPr>
              <a:t>史跡</a:t>
            </a:r>
            <a:r>
              <a:rPr kumimoji="1" lang="en-US" altLang="ja-JP" sz="4800" b="1" dirty="0" smtClean="0">
                <a:solidFill>
                  <a:srgbClr val="FF0000"/>
                </a:solidFill>
              </a:rPr>
              <a:t>/</a:t>
            </a:r>
            <a:r>
              <a:rPr kumimoji="1" lang="ja-JP" altLang="en-US" sz="4800" b="1" dirty="0" smtClean="0">
                <a:solidFill>
                  <a:srgbClr val="FF0000"/>
                </a:solidFill>
              </a:rPr>
              <a:t>名勝</a:t>
            </a:r>
            <a:r>
              <a:rPr kumimoji="1" lang="en-US" altLang="ja-JP" sz="4800" b="1" dirty="0" smtClean="0">
                <a:solidFill>
                  <a:srgbClr val="FF0000"/>
                </a:solidFill>
              </a:rPr>
              <a:t>/</a:t>
            </a:r>
            <a:r>
              <a:rPr kumimoji="1" lang="ja-JP" altLang="en-US" sz="4800" b="1" dirty="0" smtClean="0">
                <a:solidFill>
                  <a:srgbClr val="FF0000"/>
                </a:solidFill>
              </a:rPr>
              <a:t>天然記念物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65538" name="Picture 2" descr="史跡・名勝・天然記念物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65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官公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裁判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図書館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老人ホーム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10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err="1">
                <a:solidFill>
                  <a:srgbClr val="FF0000"/>
                </a:solidFill>
              </a:rPr>
              <a:t>ろうじんほ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ー</a:t>
            </a:r>
            <a:r>
              <a:rPr kumimoji="1" lang="ja-JP" altLang="en-US" sz="2000" b="1" dirty="0" err="1">
                <a:solidFill>
                  <a:srgbClr val="FF0000"/>
                </a:solidFill>
              </a:rPr>
              <a:t>む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 smtClean="0">
                <a:solidFill>
                  <a:srgbClr val="FF0000"/>
                </a:solidFill>
              </a:rPr>
              <a:t>老人ホーム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1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官公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裁判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図書館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老人ホーム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記念碑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抗口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城跡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採石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採鉱地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針葉樹林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11</a:t>
            </a:r>
          </a:p>
        </p:txBody>
      </p:sp>
      <p:pic>
        <p:nvPicPr>
          <p:cNvPr id="9218" name="Picture 2" descr="風車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</a:rPr>
              <a:t>ふうしゃ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風車</a:t>
            </a:r>
          </a:p>
        </p:txBody>
      </p:sp>
    </p:spTree>
    <p:extLst>
      <p:ext uri="{BB962C8B-B14F-4D97-AF65-F5344CB8AC3E}">
        <p14:creationId xmlns:p14="http://schemas.microsoft.com/office/powerpoint/2010/main" val="425150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官公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裁判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図書館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老人ホーム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12</a:t>
            </a:r>
          </a:p>
        </p:txBody>
      </p:sp>
      <p:pic>
        <p:nvPicPr>
          <p:cNvPr id="24578" name="Picture 2" descr="森林管理所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</a:rPr>
              <a:t>しんりんかん</a:t>
            </a:r>
            <a:r>
              <a:rPr kumimoji="1" lang="ja-JP" altLang="en-US" sz="2000" b="1" dirty="0" err="1">
                <a:solidFill>
                  <a:srgbClr val="FF0000"/>
                </a:solidFill>
              </a:rPr>
              <a:t>りしょ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森林管理署</a:t>
            </a:r>
          </a:p>
        </p:txBody>
      </p:sp>
    </p:spTree>
    <p:extLst>
      <p:ext uri="{BB962C8B-B14F-4D97-AF65-F5344CB8AC3E}">
        <p14:creationId xmlns:p14="http://schemas.microsoft.com/office/powerpoint/2010/main" val="217780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官公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裁判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図書館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老人ホーム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記念碑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抗口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城跡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採石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採鉱地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針葉樹林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13</a:t>
            </a:r>
          </a:p>
        </p:txBody>
      </p:sp>
      <p:pic>
        <p:nvPicPr>
          <p:cNvPr id="9218" name="Picture 2" descr="風車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自衛隊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err="1">
                <a:solidFill>
                  <a:srgbClr val="FF0000"/>
                </a:solidFill>
              </a:rPr>
              <a:t>じえ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いたい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自衛隊</a:t>
            </a:r>
          </a:p>
        </p:txBody>
      </p:sp>
    </p:spTree>
    <p:extLst>
      <p:ext uri="{BB962C8B-B14F-4D97-AF65-F5344CB8AC3E}">
        <p14:creationId xmlns:p14="http://schemas.microsoft.com/office/powerpoint/2010/main" val="329570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官公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14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</a:rPr>
              <a:t>かんこう</a:t>
            </a:r>
            <a:r>
              <a:rPr kumimoji="1" lang="ja-JP" altLang="en-US" sz="2000" b="1" dirty="0" err="1">
                <a:solidFill>
                  <a:srgbClr val="FF0000"/>
                </a:solidFill>
              </a:rPr>
              <a:t>しょ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官公署</a:t>
            </a:r>
          </a:p>
        </p:txBody>
      </p:sp>
    </p:spTree>
    <p:extLst>
      <p:ext uri="{BB962C8B-B14F-4D97-AF65-F5344CB8AC3E}">
        <p14:creationId xmlns:p14="http://schemas.microsoft.com/office/powerpoint/2010/main" val="346510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税務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15</a:t>
            </a:r>
          </a:p>
        </p:txBody>
      </p:sp>
      <p:pic>
        <p:nvPicPr>
          <p:cNvPr id="20482" name="Picture 2" descr="工場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灯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</a:rPr>
              <a:t>でんしきじゅん</a:t>
            </a:r>
            <a:r>
              <a:rPr kumimoji="1" lang="ja-JP" altLang="en-US" sz="2000" b="1" dirty="0" err="1" smtClean="0">
                <a:solidFill>
                  <a:srgbClr val="FF0000"/>
                </a:solidFill>
              </a:rPr>
              <a:t>て</a:t>
            </a:r>
            <a:r>
              <a:rPr kumimoji="1" lang="ja-JP" altLang="en-US" sz="2000" b="1" dirty="0" err="1">
                <a:solidFill>
                  <a:srgbClr val="FF0000"/>
                </a:solidFill>
              </a:rPr>
              <a:t>ん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 smtClean="0">
                <a:solidFill>
                  <a:srgbClr val="FF0000"/>
                </a:solidFill>
              </a:rPr>
              <a:t>電子</a:t>
            </a:r>
            <a:r>
              <a:rPr kumimoji="1" lang="ja-JP" altLang="en-US" sz="4800" b="1" dirty="0">
                <a:solidFill>
                  <a:srgbClr val="FF0000"/>
                </a:solidFill>
              </a:rPr>
              <a:t>基準点</a:t>
            </a:r>
          </a:p>
        </p:txBody>
      </p:sp>
      <p:pic>
        <p:nvPicPr>
          <p:cNvPr id="55298" name="Picture 2" descr="電波塔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2" name="Picture 2" descr="電子基準点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98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税務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16</a:t>
            </a:r>
          </a:p>
        </p:txBody>
      </p:sp>
      <p:pic>
        <p:nvPicPr>
          <p:cNvPr id="20482" name="Picture 2" descr="工場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灯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err="1" smtClean="0">
                <a:solidFill>
                  <a:srgbClr val="FF0000"/>
                </a:solidFill>
              </a:rPr>
              <a:t>さん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か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く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てん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三角</a:t>
            </a:r>
            <a:r>
              <a:rPr kumimoji="1" lang="ja-JP" altLang="en-US" sz="4800" b="1" dirty="0" smtClean="0">
                <a:solidFill>
                  <a:srgbClr val="FF0000"/>
                </a:solidFill>
              </a:rPr>
              <a:t>点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55298" name="Picture 2" descr="電波塔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2" name="Picture 2" descr="電子基準点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三角点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44045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88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税務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17</a:t>
            </a:r>
          </a:p>
        </p:txBody>
      </p:sp>
      <p:pic>
        <p:nvPicPr>
          <p:cNvPr id="20482" name="Picture 2" descr="工場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灯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</a:rPr>
              <a:t>すいじゅ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ん</a:t>
            </a:r>
            <a:r>
              <a:rPr kumimoji="1" lang="ja-JP" altLang="en-US" sz="2000" b="1" dirty="0" err="1" smtClean="0">
                <a:solidFill>
                  <a:srgbClr val="FF0000"/>
                </a:solidFill>
              </a:rPr>
              <a:t>てん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水準</a:t>
            </a:r>
            <a:r>
              <a:rPr kumimoji="1" lang="ja-JP" altLang="en-US" sz="4800" b="1" dirty="0" smtClean="0">
                <a:solidFill>
                  <a:srgbClr val="FF0000"/>
                </a:solidFill>
              </a:rPr>
              <a:t>点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55298" name="Picture 2" descr="電波塔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2" name="Picture 2" descr="電子基準点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0" name="Picture 2" descr="水準点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22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 rot="21443424">
            <a:off x="550333" y="1426634"/>
            <a:ext cx="7628467" cy="2734733"/>
          </a:xfrm>
        </p:spPr>
        <p:txBody>
          <a:bodyPr wrap="square"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ja-JP" altLang="en-US" sz="7600" b="1" dirty="0"/>
              <a:t>正しい地図</a:t>
            </a:r>
            <a:r>
              <a:rPr lang="ja-JP" altLang="en-US" sz="7600" b="1" dirty="0" smtClean="0"/>
              <a:t>記号の</a:t>
            </a:r>
            <a:r>
              <a:rPr lang="ja-JP" altLang="en-US" sz="7600" b="1" dirty="0"/>
              <a:t/>
            </a:r>
            <a:br>
              <a:rPr lang="ja-JP" altLang="en-US" sz="7600" b="1" dirty="0"/>
            </a:br>
            <a:r>
              <a:rPr lang="ja-JP" altLang="en-US" sz="7600" b="1" dirty="0"/>
              <a:t>意味を答えましょう。</a:t>
            </a:r>
            <a:endParaRPr kumimoji="1" lang="ja-JP" altLang="en-US" sz="7600" b="1" dirty="0"/>
          </a:p>
        </p:txBody>
      </p:sp>
      <p:sp>
        <p:nvSpPr>
          <p:cNvPr id="5" name="テキスト ボックス 4"/>
          <p:cNvSpPr txBox="1"/>
          <p:nvPr/>
        </p:nvSpPr>
        <p:spPr>
          <a:xfrm rot="21443424">
            <a:off x="3081866" y="1227380"/>
            <a:ext cx="3293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400" dirty="0" err="1" smtClean="0">
                <a:solidFill>
                  <a:srgbClr val="C00000"/>
                </a:solidFill>
              </a:rPr>
              <a:t>ちずきごう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rot="21443424">
            <a:off x="889001" y="2904068"/>
            <a:ext cx="126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400" dirty="0" smtClean="0">
                <a:solidFill>
                  <a:srgbClr val="C00000"/>
                </a:solidFill>
              </a:rPr>
              <a:t>いみ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1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官公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裁判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図書館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老人ホーム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郵便局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倉庫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煙突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18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</a:rPr>
              <a:t>えんと</a:t>
            </a:r>
            <a:r>
              <a:rPr kumimoji="1" lang="ja-JP" altLang="en-US" sz="2000" b="1" dirty="0" err="1">
                <a:solidFill>
                  <a:srgbClr val="FF0000"/>
                </a:solidFill>
              </a:rPr>
              <a:t>つ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煙突</a:t>
            </a:r>
          </a:p>
        </p:txBody>
      </p:sp>
    </p:spTree>
    <p:extLst>
      <p:ext uri="{BB962C8B-B14F-4D97-AF65-F5344CB8AC3E}">
        <p14:creationId xmlns:p14="http://schemas.microsoft.com/office/powerpoint/2010/main" val="376946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官公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裁判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図書館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老人ホーム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記念碑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19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err="1">
                <a:solidFill>
                  <a:srgbClr val="FF0000"/>
                </a:solidFill>
              </a:rPr>
              <a:t>きねんひ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記念碑</a:t>
            </a:r>
          </a:p>
        </p:txBody>
      </p:sp>
    </p:spTree>
    <p:extLst>
      <p:ext uri="{BB962C8B-B14F-4D97-AF65-F5344CB8AC3E}">
        <p14:creationId xmlns:p14="http://schemas.microsoft.com/office/powerpoint/2010/main" val="196455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官公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裁判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図書館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老人ホーム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記念碑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抗口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20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</a:rPr>
              <a:t>こうこう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坑口</a:t>
            </a:r>
          </a:p>
        </p:txBody>
      </p:sp>
    </p:spTree>
    <p:extLst>
      <p:ext uri="{BB962C8B-B14F-4D97-AF65-F5344CB8AC3E}">
        <p14:creationId xmlns:p14="http://schemas.microsoft.com/office/powerpoint/2010/main" val="313634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官公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裁判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図書館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老人ホーム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記念碑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抗口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城跡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採石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21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</a:rPr>
              <a:t>さいせきち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採石地</a:t>
            </a:r>
          </a:p>
        </p:txBody>
      </p:sp>
    </p:spTree>
    <p:extLst>
      <p:ext uri="{BB962C8B-B14F-4D97-AF65-F5344CB8AC3E}">
        <p14:creationId xmlns:p14="http://schemas.microsoft.com/office/powerpoint/2010/main" val="392759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官公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裁判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図書館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老人ホーム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記念碑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抗口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城跡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採石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採鉱地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22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</a:rPr>
              <a:t>さいこう</a:t>
            </a:r>
            <a:r>
              <a:rPr kumimoji="1" lang="ja-JP" altLang="en-US" sz="2000" b="1" dirty="0" err="1">
                <a:solidFill>
                  <a:srgbClr val="FF0000"/>
                </a:solidFill>
              </a:rPr>
              <a:t>ち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採鉱地</a:t>
            </a:r>
          </a:p>
        </p:txBody>
      </p:sp>
    </p:spTree>
    <p:extLst>
      <p:ext uri="{BB962C8B-B14F-4D97-AF65-F5344CB8AC3E}">
        <p14:creationId xmlns:p14="http://schemas.microsoft.com/office/powerpoint/2010/main" val="183817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官公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裁判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図書館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老人ホーム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記念碑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抗口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城跡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採石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採鉱地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23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</a:rPr>
              <a:t>とせん（ふぇりー）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 smtClean="0">
                <a:solidFill>
                  <a:srgbClr val="FF0000"/>
                </a:solidFill>
              </a:rPr>
              <a:t>渡船（フェリー）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60418" name="Picture 2" descr="渡船（フェリー）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38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官公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裁判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図書館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老人ホーム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記念碑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抗口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城跡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採石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採鉱地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24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</a:rPr>
              <a:t>そのたの</a:t>
            </a:r>
            <a:r>
              <a:rPr kumimoji="1" lang="ja-JP" altLang="en-US" sz="2000" b="1" dirty="0" err="1" smtClean="0">
                <a:solidFill>
                  <a:srgbClr val="FF0000"/>
                </a:solidFill>
              </a:rPr>
              <a:t>りょ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かくせん</a:t>
            </a:r>
          </a:p>
          <a:p>
            <a:pPr algn="ctr"/>
            <a:r>
              <a:rPr kumimoji="1" lang="ja-JP" altLang="en-US" sz="4800" b="1" dirty="0" smtClean="0">
                <a:solidFill>
                  <a:srgbClr val="FF0000"/>
                </a:solidFill>
              </a:rPr>
              <a:t>その</a:t>
            </a:r>
            <a:r>
              <a:rPr kumimoji="1" lang="ja-JP" altLang="en-US" sz="4800" b="1" dirty="0">
                <a:solidFill>
                  <a:srgbClr val="FF0000"/>
                </a:solidFill>
              </a:rPr>
              <a:t>他</a:t>
            </a:r>
            <a:r>
              <a:rPr kumimoji="1" lang="ja-JP" altLang="en-US" sz="4800" b="1" dirty="0" smtClean="0">
                <a:solidFill>
                  <a:srgbClr val="FF0000"/>
                </a:solidFill>
              </a:rPr>
              <a:t>の旅客船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60418" name="Picture 2" descr="渡船（フェリー）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渡船（その他の旅客船）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49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官公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裁判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図書館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老人ホーム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記念碑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抗口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城跡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採石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採鉱地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25</a:t>
            </a:r>
          </a:p>
        </p:txBody>
      </p:sp>
      <p:pic>
        <p:nvPicPr>
          <p:cNvPr id="29698" name="Picture 2" descr="漁港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</a:rPr>
              <a:t>じゅうよ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う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こう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 smtClean="0">
                <a:solidFill>
                  <a:srgbClr val="FF0000"/>
                </a:solidFill>
              </a:rPr>
              <a:t>重要港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29700" name="Picture 4" descr="重要港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81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官公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裁判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図書館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老人ホーム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記念碑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抗口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城跡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採石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採鉱地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26</a:t>
            </a:r>
          </a:p>
        </p:txBody>
      </p:sp>
      <p:pic>
        <p:nvPicPr>
          <p:cNvPr id="29698" name="Picture 2" descr="漁港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err="1">
                <a:solidFill>
                  <a:srgbClr val="FF0000"/>
                </a:solidFill>
              </a:rPr>
              <a:t>ぎょ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こう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漁港</a:t>
            </a:r>
          </a:p>
        </p:txBody>
      </p:sp>
    </p:spTree>
    <p:extLst>
      <p:ext uri="{BB962C8B-B14F-4D97-AF65-F5344CB8AC3E}">
        <p14:creationId xmlns:p14="http://schemas.microsoft.com/office/powerpoint/2010/main" val="142072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官公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裁判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図書館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老人ホーム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記念碑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抗口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城跡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採石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採鉱地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27</a:t>
            </a:r>
          </a:p>
        </p:txBody>
      </p:sp>
      <p:pic>
        <p:nvPicPr>
          <p:cNvPr id="29698" name="Picture 2" descr="漁港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</a:rPr>
              <a:t>ちほ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う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こう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 smtClean="0">
                <a:solidFill>
                  <a:srgbClr val="FF0000"/>
                </a:solidFill>
              </a:rPr>
              <a:t>地方港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31746" name="Picture 2" descr="地方港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35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官公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裁判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図書館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老人ホーム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郵便局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1</a:t>
            </a:r>
          </a:p>
        </p:txBody>
      </p:sp>
      <p:pic>
        <p:nvPicPr>
          <p:cNvPr id="13314" name="Picture 2" descr="保険所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</a:rPr>
              <a:t>ほけん</a:t>
            </a:r>
            <a:r>
              <a:rPr kumimoji="1" lang="ja-JP" altLang="en-US" sz="2000" b="1" dirty="0" err="1" smtClean="0">
                <a:solidFill>
                  <a:srgbClr val="FF0000"/>
                </a:solidFill>
              </a:rPr>
              <a:t>じょ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（ほけんしょ）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保健所</a:t>
            </a:r>
          </a:p>
        </p:txBody>
      </p:sp>
      <p:sp>
        <p:nvSpPr>
          <p:cNvPr id="17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57237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官公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裁判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図書館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老人ホーム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記念碑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抗口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城跡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採石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採鉱地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針葉樹林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28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</a:rPr>
              <a:t>ふんかこう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/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ふんきこう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 smtClean="0">
                <a:solidFill>
                  <a:srgbClr val="FF0000"/>
                </a:solidFill>
              </a:rPr>
              <a:t>噴火口</a:t>
            </a:r>
            <a:r>
              <a:rPr kumimoji="1" lang="en-US" altLang="ja-JP" sz="4800" b="1" dirty="0" smtClean="0">
                <a:solidFill>
                  <a:srgbClr val="FF0000"/>
                </a:solidFill>
              </a:rPr>
              <a:t>/</a:t>
            </a:r>
            <a:r>
              <a:rPr kumimoji="1" lang="ja-JP" altLang="en-US" sz="4800" b="1" dirty="0" smtClean="0">
                <a:solidFill>
                  <a:srgbClr val="FF0000"/>
                </a:solidFill>
              </a:rPr>
              <a:t>噴</a:t>
            </a:r>
            <a:r>
              <a:rPr kumimoji="1" lang="ja-JP" altLang="en-US" sz="4800" b="1" dirty="0">
                <a:solidFill>
                  <a:srgbClr val="FF0000"/>
                </a:solidFill>
              </a:rPr>
              <a:t>気口</a:t>
            </a:r>
          </a:p>
        </p:txBody>
      </p:sp>
      <p:pic>
        <p:nvPicPr>
          <p:cNvPr id="32770" name="Picture 2" descr="温泉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噴火口・噴気口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91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  <p:sp>
        <p:nvSpPr>
          <p:cNvPr id="19" name="テキスト ボックス 18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29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</a:rPr>
              <a:t>あれ</a:t>
            </a:r>
            <a:r>
              <a:rPr kumimoji="1" lang="ja-JP" altLang="en-US" sz="2000" b="1" dirty="0" err="1" smtClean="0">
                <a:solidFill>
                  <a:srgbClr val="FF0000"/>
                </a:solidFill>
              </a:rPr>
              <a:t>ち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 smtClean="0">
                <a:solidFill>
                  <a:srgbClr val="FF0000"/>
                </a:solidFill>
              </a:rPr>
              <a:t>荒地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針葉樹林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針葉樹林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135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針葉樹林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Picture 2" descr="荒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135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荒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荒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8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  <p:sp>
        <p:nvSpPr>
          <p:cNvPr id="19" name="テキスト ボックス 18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30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</a:rPr>
              <a:t>そのたの</a:t>
            </a:r>
            <a:r>
              <a:rPr kumimoji="1" lang="ja-JP" altLang="en-US" sz="2000" b="1" dirty="0" err="1" smtClean="0">
                <a:solidFill>
                  <a:srgbClr val="FF0000"/>
                </a:solidFill>
              </a:rPr>
              <a:t>じゅもくば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たけ</a:t>
            </a:r>
            <a:endParaRPr kumimoji="1" lang="en-US" altLang="ja-JP" sz="20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その他の</a:t>
            </a:r>
            <a:r>
              <a:rPr kumimoji="1" lang="ja-JP" altLang="en-US" sz="4800" b="1" dirty="0" smtClean="0">
                <a:solidFill>
                  <a:srgbClr val="FF0000"/>
                </a:solidFill>
              </a:rPr>
              <a:t>樹木畑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7174" name="Picture 6" descr="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4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その他の樹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4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その他の樹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その他の樹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47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  <p:sp>
        <p:nvSpPr>
          <p:cNvPr id="19" name="テキスト ボックス 18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31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</a:rPr>
              <a:t>はい</a:t>
            </a:r>
            <a:r>
              <a:rPr kumimoji="1" lang="ja-JP" altLang="en-US" sz="2000" b="1" dirty="0" err="1" smtClean="0">
                <a:solidFill>
                  <a:srgbClr val="FF0000"/>
                </a:solidFill>
              </a:rPr>
              <a:t>まつ</a:t>
            </a:r>
            <a:r>
              <a:rPr kumimoji="1" lang="ja-JP" altLang="en-US" sz="2000" b="1" dirty="0" err="1">
                <a:solidFill>
                  <a:srgbClr val="FF0000"/>
                </a:solidFill>
              </a:rPr>
              <a:t>ち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 smtClean="0">
                <a:solidFill>
                  <a:srgbClr val="FF0000"/>
                </a:solidFill>
              </a:rPr>
              <a:t>ハイマツ地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針葉樹林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針葉樹林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135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針葉樹林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広葉樹林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135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広葉樹林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広葉樹林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2" name="Picture 2" descr="桑畑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135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桑畑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桑畑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4" name="Picture 2" descr="ハイマツ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135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ハイマツ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6" y="3700306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ハイマツ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54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  <p:sp>
        <p:nvSpPr>
          <p:cNvPr id="19" name="テキスト ボックス 18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32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err="1" smtClean="0">
                <a:solidFill>
                  <a:srgbClr val="FF0000"/>
                </a:solidFill>
              </a:rPr>
              <a:t>やしかじゅり</a:t>
            </a:r>
            <a:r>
              <a:rPr kumimoji="1" lang="ja-JP" altLang="en-US" sz="2000" b="1" dirty="0" err="1">
                <a:solidFill>
                  <a:srgbClr val="FF0000"/>
                </a:solidFill>
              </a:rPr>
              <a:t>ん</a:t>
            </a:r>
            <a:endParaRPr kumimoji="1" lang="en-US" altLang="ja-JP" sz="20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 smtClean="0">
                <a:solidFill>
                  <a:srgbClr val="FF0000"/>
                </a:solidFill>
              </a:rPr>
              <a:t>ヤシ科樹林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7174" name="Picture 6" descr="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4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その他の樹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4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その他の樹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その他の樹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果樹園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4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果樹園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果樹園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茶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4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茶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茶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8" name="Picture 2" descr="畑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4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畑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畑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0" name="Picture 2" descr="ヤシ科樹林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4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ヤシ科樹林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ヤシ科樹林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81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官公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裁判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図書館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老人ホーム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郵便局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2</a:t>
            </a:r>
          </a:p>
        </p:txBody>
      </p:sp>
      <p:pic>
        <p:nvPicPr>
          <p:cNvPr id="13314" name="Picture 2" descr="保険所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小中学校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</a:rPr>
              <a:t>だいがく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大学</a:t>
            </a:r>
          </a:p>
        </p:txBody>
      </p:sp>
      <p:pic>
        <p:nvPicPr>
          <p:cNvPr id="62466" name="Picture 2" descr="大学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59361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官公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裁判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図書館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老人ホーム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郵便局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3</a:t>
            </a:r>
          </a:p>
        </p:txBody>
      </p:sp>
      <p:pic>
        <p:nvPicPr>
          <p:cNvPr id="13314" name="Picture 2" descr="保険所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小中学校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</a:rPr>
              <a:t>たんきだい</a:t>
            </a:r>
            <a:r>
              <a:rPr kumimoji="1" lang="ja-JP" altLang="en-US" sz="2000" b="1" dirty="0" err="1" smtClean="0">
                <a:solidFill>
                  <a:srgbClr val="FF0000"/>
                </a:solidFill>
              </a:rPr>
              <a:t>がく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 smtClean="0">
                <a:solidFill>
                  <a:srgbClr val="FF0000"/>
                </a:solidFill>
              </a:rPr>
              <a:t>短期大学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62466" name="Picture 2" descr="大学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短期大学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37874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官公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裁判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図書館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老人ホーム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郵便局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4</a:t>
            </a:r>
          </a:p>
        </p:txBody>
      </p:sp>
      <p:pic>
        <p:nvPicPr>
          <p:cNvPr id="13314" name="Picture 2" descr="保険所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小中学校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</a:rPr>
              <a:t>こうとうせんもんが</a:t>
            </a:r>
            <a:r>
              <a:rPr kumimoji="1" lang="ja-JP" altLang="en-US" sz="2000" b="1" dirty="0" err="1" smtClean="0">
                <a:solidFill>
                  <a:srgbClr val="FF0000"/>
                </a:solidFill>
              </a:rPr>
              <a:t>っ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こう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 smtClean="0">
                <a:solidFill>
                  <a:srgbClr val="FF0000"/>
                </a:solidFill>
              </a:rPr>
              <a:t>高等専門学校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62466" name="Picture 2" descr="大学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短期大学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 descr="高等専門学校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72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税務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5</a:t>
            </a:r>
          </a:p>
        </p:txBody>
      </p:sp>
      <p:pic>
        <p:nvPicPr>
          <p:cNvPr id="20482" name="Picture 2" descr="工場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灯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気象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</a:rPr>
              <a:t>きしょうだい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気象台</a:t>
            </a:r>
          </a:p>
        </p:txBody>
      </p:sp>
    </p:spTree>
    <p:extLst>
      <p:ext uri="{BB962C8B-B14F-4D97-AF65-F5344CB8AC3E}">
        <p14:creationId xmlns:p14="http://schemas.microsoft.com/office/powerpoint/2010/main" val="396027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税務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6</a:t>
            </a:r>
          </a:p>
        </p:txBody>
      </p:sp>
      <p:pic>
        <p:nvPicPr>
          <p:cNvPr id="20482" name="Picture 2" descr="工場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灯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気象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高塔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油井・ガス井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err="1">
                <a:solidFill>
                  <a:srgbClr val="FF0000"/>
                </a:solidFill>
              </a:rPr>
              <a:t>ゆせい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/</a:t>
            </a:r>
            <a:r>
              <a:rPr kumimoji="1" lang="ja-JP" altLang="en-US" sz="2000" b="1" dirty="0" err="1">
                <a:solidFill>
                  <a:srgbClr val="FF0000"/>
                </a:solidFill>
              </a:rPr>
              <a:t>がすせい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油井</a:t>
            </a:r>
            <a:r>
              <a:rPr kumimoji="1" lang="en-US" altLang="ja-JP" sz="4800" b="1" dirty="0">
                <a:solidFill>
                  <a:srgbClr val="FF0000"/>
                </a:solidFill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</a:rPr>
              <a:t>ガス井</a:t>
            </a:r>
          </a:p>
        </p:txBody>
      </p:sp>
    </p:spTree>
    <p:extLst>
      <p:ext uri="{BB962C8B-B14F-4D97-AF65-F5344CB8AC3E}">
        <p14:creationId xmlns:p14="http://schemas.microsoft.com/office/powerpoint/2010/main" val="107390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税務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7</a:t>
            </a:r>
          </a:p>
        </p:txBody>
      </p:sp>
      <p:pic>
        <p:nvPicPr>
          <p:cNvPr id="20482" name="Picture 2" descr="工場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灯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気象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高塔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</a:rPr>
              <a:t>こうとう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高塔</a:t>
            </a:r>
          </a:p>
        </p:txBody>
      </p:sp>
    </p:spTree>
    <p:extLst>
      <p:ext uri="{BB962C8B-B14F-4D97-AF65-F5344CB8AC3E}">
        <p14:creationId xmlns:p14="http://schemas.microsoft.com/office/powerpoint/2010/main" val="224709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メイン イベント">
  <a:themeElements>
    <a:clrScheme name="メイン イベント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メイン イベント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メイン イベント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メイン イベント</Template>
  <TotalTime>1381</TotalTime>
  <Words>455</Words>
  <Application>Microsoft Office PowerPoint</Application>
  <PresentationFormat>画面に合わせる (4:3)</PresentationFormat>
  <Paragraphs>139</Paragraphs>
  <Slides>34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34</vt:i4>
      </vt:variant>
    </vt:vector>
  </HeadingPairs>
  <TitlesOfParts>
    <vt:vector size="43" baseType="lpstr">
      <vt:lpstr>ＭＳ Ｐゴシック</vt:lpstr>
      <vt:lpstr>游ゴシック</vt:lpstr>
      <vt:lpstr>游ゴシック Light</vt:lpstr>
      <vt:lpstr>Arial</vt:lpstr>
      <vt:lpstr>Calibri</vt:lpstr>
      <vt:lpstr>Calibri Light</vt:lpstr>
      <vt:lpstr>Impact</vt:lpstr>
      <vt:lpstr>Office テーマ</vt:lpstr>
      <vt:lpstr>メイン イベント</vt:lpstr>
      <vt:lpstr>地図記号 発展編１</vt:lpstr>
      <vt:lpstr>正しい地図記号の 意味を答えましょう。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小学校地図記号</dc:title>
  <dc:creator>colas</dc:creator>
  <cp:lastModifiedBy>colas</cp:lastModifiedBy>
  <cp:revision>112</cp:revision>
  <dcterms:created xsi:type="dcterms:W3CDTF">2017-09-11T23:49:32Z</dcterms:created>
  <dcterms:modified xsi:type="dcterms:W3CDTF">2017-09-22T01:43:22Z</dcterms:modified>
</cp:coreProperties>
</file>