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63" r:id="rId3"/>
    <p:sldId id="282" r:id="rId4"/>
    <p:sldId id="273" r:id="rId5"/>
    <p:sldId id="287" r:id="rId6"/>
    <p:sldId id="297" r:id="rId7"/>
    <p:sldId id="296" r:id="rId8"/>
    <p:sldId id="293" r:id="rId9"/>
    <p:sldId id="302" r:id="rId10"/>
    <p:sldId id="280" r:id="rId11"/>
    <p:sldId id="290" r:id="rId12"/>
    <p:sldId id="292" r:id="rId13"/>
    <p:sldId id="29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98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3350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386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7657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44400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028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3253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208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582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6258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162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840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883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7223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3266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3136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05902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9800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4478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47075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9929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870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0298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454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862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649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210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158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8691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5437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6A66CAA-3F95-4F43-9322-362C2422CA4A}" type="datetimeFigureOut">
              <a:rPr kumimoji="1" lang="ja-JP" altLang="en-US" smtClean="0"/>
              <a:t>2017/9/22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20264FA-B3F2-4C12-A554-ECFFC7D52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4866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 rot="21364658">
            <a:off x="-313267" y="288760"/>
            <a:ext cx="9144000" cy="1305098"/>
          </a:xfrm>
        </p:spPr>
        <p:txBody>
          <a:bodyPr>
            <a:normAutofit/>
          </a:bodyPr>
          <a:lstStyle/>
          <a:p>
            <a:pPr algn="ctr"/>
            <a:r>
              <a:rPr lang="ja-JP" altLang="en-US" dirty="0"/>
              <a:t>地図記号 基</a:t>
            </a:r>
            <a:r>
              <a:rPr lang="ja-JP" altLang="en-US" dirty="0" smtClean="0"/>
              <a:t>本編２</a:t>
            </a:r>
            <a:endParaRPr lang="ja-JP" altLang="en-US" sz="72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 rot="21402326">
            <a:off x="148421" y="1641456"/>
            <a:ext cx="9144000" cy="5428211"/>
          </a:xfrm>
        </p:spPr>
        <p:txBody>
          <a:bodyPr/>
          <a:lstStyle/>
          <a:p>
            <a:pPr algn="l"/>
            <a:r>
              <a:rPr kumimoji="1" lang="ja-JP" altLang="en-US" sz="3600" dirty="0" smtClean="0">
                <a:solidFill>
                  <a:schemeClr val="tx1"/>
                </a:solidFill>
              </a:rPr>
              <a:t>教</a:t>
            </a:r>
            <a:r>
              <a:rPr kumimoji="1" lang="en-US" altLang="ja-JP" sz="3600" dirty="0" smtClean="0">
                <a:solidFill>
                  <a:schemeClr val="tx1"/>
                </a:solidFill>
              </a:rPr>
              <a:t>	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科</a:t>
            </a:r>
            <a:r>
              <a:rPr kumimoji="1" lang="en-US" altLang="ja-JP" sz="3600" dirty="0" smtClean="0">
                <a:solidFill>
                  <a:schemeClr val="tx1"/>
                </a:solidFill>
              </a:rPr>
              <a:t>	</a:t>
            </a:r>
            <a:r>
              <a:rPr kumimoji="1" lang="ja-JP" altLang="en-US" sz="3600" dirty="0" smtClean="0">
                <a:solidFill>
                  <a:schemeClr val="tx1"/>
                </a:solidFill>
              </a:rPr>
              <a:t>：社会</a:t>
            </a:r>
            <a:endParaRPr kumimoji="1" lang="en-US" altLang="ja-JP" sz="3600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sz="3600" dirty="0" smtClean="0">
                <a:solidFill>
                  <a:schemeClr val="tx1"/>
                </a:solidFill>
              </a:rPr>
              <a:t>学</a:t>
            </a:r>
            <a:r>
              <a:rPr lang="en-US" altLang="ja-JP" sz="3600" dirty="0" smtClean="0">
                <a:solidFill>
                  <a:schemeClr val="tx1"/>
                </a:solidFill>
              </a:rPr>
              <a:t>	</a:t>
            </a:r>
            <a:r>
              <a:rPr lang="ja-JP" altLang="en-US" sz="3600" dirty="0" smtClean="0">
                <a:solidFill>
                  <a:schemeClr val="tx1"/>
                </a:solidFill>
              </a:rPr>
              <a:t>年</a:t>
            </a:r>
            <a:r>
              <a:rPr lang="en-US" altLang="ja-JP" sz="3600" dirty="0" smtClean="0">
                <a:solidFill>
                  <a:schemeClr val="tx1"/>
                </a:solidFill>
              </a:rPr>
              <a:t>	</a:t>
            </a:r>
            <a:r>
              <a:rPr lang="ja-JP" altLang="en-US" sz="3600" dirty="0" smtClean="0">
                <a:solidFill>
                  <a:schemeClr val="tx1"/>
                </a:solidFill>
              </a:rPr>
              <a:t>：小学３年生</a:t>
            </a:r>
            <a:endParaRPr lang="en-US" altLang="ja-JP" sz="3600" dirty="0" smtClean="0">
              <a:solidFill>
                <a:schemeClr val="tx1"/>
              </a:solidFill>
            </a:endParaRPr>
          </a:p>
          <a:p>
            <a:pPr algn="l"/>
            <a:endParaRPr kumimoji="1" lang="en-US" altLang="ja-JP" sz="1050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sz="2800" dirty="0" smtClean="0">
                <a:solidFill>
                  <a:schemeClr val="tx1"/>
                </a:solidFill>
              </a:rPr>
              <a:t>・</a:t>
            </a:r>
            <a:r>
              <a:rPr lang="ja-JP" altLang="en-US" sz="2800" dirty="0">
                <a:solidFill>
                  <a:schemeClr val="tx1"/>
                </a:solidFill>
              </a:rPr>
              <a:t>施設や土地の名前を見て正しい記号を選びましょう。</a:t>
            </a:r>
            <a:endParaRPr lang="en-US" altLang="ja-JP" sz="2800" dirty="0">
              <a:solidFill>
                <a:schemeClr val="tx1"/>
              </a:solidFill>
            </a:endParaRPr>
          </a:p>
          <a:p>
            <a:pPr algn="l"/>
            <a:endParaRPr lang="en-US" altLang="ja-JP" sz="3300" dirty="0" smtClean="0">
              <a:solidFill>
                <a:schemeClr val="tx1"/>
              </a:solidFill>
            </a:endParaRPr>
          </a:p>
          <a:p>
            <a:pPr algn="l"/>
            <a:endParaRPr lang="en-US" altLang="ja-JP" dirty="0" smtClean="0"/>
          </a:p>
          <a:p>
            <a:pPr algn="l"/>
            <a:endParaRPr lang="en-US" altLang="ja-JP" dirty="0" smtClean="0"/>
          </a:p>
          <a:p>
            <a:pPr algn="r"/>
            <a:endParaRPr lang="en-US" altLang="ja-JP" dirty="0" smtClean="0"/>
          </a:p>
          <a:p>
            <a:pPr algn="r"/>
            <a:endParaRPr lang="en-US" altLang="ja-JP" dirty="0"/>
          </a:p>
          <a:p>
            <a:pPr algn="r"/>
            <a:endParaRPr lang="en-US" altLang="ja-JP" dirty="0" smtClean="0"/>
          </a:p>
        </p:txBody>
      </p:sp>
      <p:pic>
        <p:nvPicPr>
          <p:cNvPr id="1026" name="Picture 2" descr="電車ごっこのイラスト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581" y="1490028"/>
            <a:ext cx="2531249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修学旅行のイラスト「地図を見て道を探す子供達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64" y="4355561"/>
            <a:ext cx="2950243" cy="24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5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工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541" y="2469528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発電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408" y="2469528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灯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07" y="2454457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>
            <a:spLocks/>
          </p:cNvSpPr>
          <p:nvPr/>
        </p:nvSpPr>
        <p:spPr>
          <a:xfrm>
            <a:off x="139869" y="4919542"/>
            <a:ext cx="2826587" cy="921167"/>
          </a:xfrm>
          <a:prstGeom prst="rect">
            <a:avLst/>
          </a:prstGeom>
          <a:noFill/>
          <a:ln>
            <a:noFill/>
          </a:ln>
        </p:spPr>
        <p:txBody>
          <a:bodyPr wrap="square" tIns="54000" bIns="54000" rtlCol="0" anchor="ctr" anchorCtr="0">
            <a:noAutofit/>
          </a:bodyPr>
          <a:lstStyle/>
          <a:p>
            <a:pPr algn="ctr"/>
            <a:r>
              <a:rPr lang="ja-JP" altLang="en-US" sz="4000" b="1" dirty="0" smtClean="0"/>
              <a:t>灯台</a:t>
            </a:r>
            <a:endParaRPr lang="en-US" altLang="ja-JP" sz="4000" b="1" dirty="0" smtClean="0"/>
          </a:p>
        </p:txBody>
      </p:sp>
      <p:sp>
        <p:nvSpPr>
          <p:cNvPr id="28" name="テキスト ボックス 27"/>
          <p:cNvSpPr txBox="1">
            <a:spLocks/>
          </p:cNvSpPr>
          <p:nvPr/>
        </p:nvSpPr>
        <p:spPr>
          <a:xfrm>
            <a:off x="3157485" y="4742828"/>
            <a:ext cx="2826587" cy="921167"/>
          </a:xfrm>
          <a:prstGeom prst="rect">
            <a:avLst/>
          </a:prstGeom>
          <a:noFill/>
          <a:ln>
            <a:noFill/>
          </a:ln>
        </p:spPr>
        <p:txBody>
          <a:bodyPr wrap="square" tIns="54000" bIns="54000" rtlCol="0" anchor="ctr" anchorCtr="0">
            <a:noAutofit/>
          </a:bodyPr>
          <a:lstStyle/>
          <a:p>
            <a:r>
              <a:rPr lang="ja-JP" altLang="en-US" sz="2000" b="1" dirty="0" smtClean="0"/>
              <a:t>へん</a:t>
            </a:r>
            <a:endParaRPr lang="en-US" altLang="ja-JP" sz="2000" b="1" dirty="0" smtClean="0"/>
          </a:p>
          <a:p>
            <a:pPr algn="ctr"/>
            <a:r>
              <a:rPr lang="ja-JP" altLang="en-US" sz="3200" b="1" dirty="0" smtClean="0"/>
              <a:t>変電所</a:t>
            </a:r>
            <a:r>
              <a:rPr lang="en-US" altLang="ja-JP" sz="3200" b="1" dirty="0" smtClean="0"/>
              <a:t>/</a:t>
            </a:r>
            <a:r>
              <a:rPr lang="ja-JP" altLang="en-US" sz="3200" b="1" dirty="0" smtClean="0"/>
              <a:t>発電所</a:t>
            </a:r>
            <a:endParaRPr lang="en-US" altLang="ja-JP" sz="3200" b="1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139868" y="1700573"/>
            <a:ext cx="2826587" cy="409739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3157485" y="1700573"/>
            <a:ext cx="2826587" cy="409739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6175102" y="1700573"/>
            <a:ext cx="2826587" cy="409739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3768" y="1642537"/>
            <a:ext cx="804753" cy="86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/>
              <a:t>あ</a:t>
            </a:r>
            <a:endParaRPr kumimoji="1" lang="ja-JP" altLang="en-US" sz="4800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085252" y="1642537"/>
            <a:ext cx="804753" cy="86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/>
              <a:t>い</a:t>
            </a:r>
            <a:endParaRPr kumimoji="1" lang="ja-JP" altLang="en-US" sz="48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102869" y="1642537"/>
            <a:ext cx="804753" cy="86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/>
              <a:t>う</a:t>
            </a:r>
            <a:endParaRPr kumimoji="1" lang="ja-JP" altLang="en-US" sz="48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425566" y="1771419"/>
            <a:ext cx="2826586" cy="612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rgbClr val="FF0000"/>
                </a:solidFill>
              </a:rPr>
              <a:t>★</a:t>
            </a:r>
            <a:r>
              <a:rPr kumimoji="1" lang="ja-JP" altLang="en-US" sz="3200" b="1" dirty="0" smtClean="0">
                <a:solidFill>
                  <a:srgbClr val="FF0000"/>
                </a:solidFill>
              </a:rPr>
              <a:t>正解★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29" name="テキスト ボックス 28"/>
          <p:cNvSpPr txBox="1">
            <a:spLocks/>
          </p:cNvSpPr>
          <p:nvPr/>
        </p:nvSpPr>
        <p:spPr>
          <a:xfrm>
            <a:off x="6175102" y="4919542"/>
            <a:ext cx="2826587" cy="921600"/>
          </a:xfrm>
          <a:prstGeom prst="rect">
            <a:avLst/>
          </a:prstGeom>
          <a:noFill/>
          <a:ln>
            <a:noFill/>
          </a:ln>
        </p:spPr>
        <p:txBody>
          <a:bodyPr wrap="square" tIns="54000" bIns="54000" rtlCol="0" anchor="ctr" anchorCtr="0">
            <a:noAutofit/>
          </a:bodyPr>
          <a:lstStyle/>
          <a:p>
            <a:pPr algn="ctr"/>
            <a:r>
              <a:rPr lang="ja-JP" altLang="en-US" sz="4000" b="1" dirty="0" smtClean="0">
                <a:solidFill>
                  <a:srgbClr val="FF0000"/>
                </a:solidFill>
              </a:rPr>
              <a:t>工場</a:t>
            </a:r>
            <a:endParaRPr lang="ja-JP" altLang="en-US" sz="4000" b="1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/>
              <a:t>8</a:t>
            </a:r>
            <a:endParaRPr kumimoji="1" lang="en-US" altLang="ja-JP" dirty="0" smtClean="0"/>
          </a:p>
        </p:txBody>
      </p:sp>
      <p:sp>
        <p:nvSpPr>
          <p:cNvPr id="21" name="タイトル 1"/>
          <p:cNvSpPr txBox="1">
            <a:spLocks/>
          </p:cNvSpPr>
          <p:nvPr/>
        </p:nvSpPr>
        <p:spPr>
          <a:xfrm>
            <a:off x="566776" y="508035"/>
            <a:ext cx="7886700" cy="970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工場</a:t>
            </a:r>
            <a:endParaRPr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017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/>
      <p:bldP spid="19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39868" y="4801986"/>
            <a:ext cx="2826587" cy="921167"/>
          </a:xfrm>
          <a:prstGeom prst="rect">
            <a:avLst/>
          </a:prstGeom>
          <a:noFill/>
          <a:ln>
            <a:noFill/>
          </a:ln>
        </p:spPr>
        <p:txBody>
          <a:bodyPr wrap="square" tIns="54000" bIns="54000" rtlCol="0" anchor="ctr" anchorCtr="0">
            <a:noAutofit/>
          </a:bodyPr>
          <a:lstStyle/>
          <a:p>
            <a:r>
              <a:rPr lang="ja-JP" altLang="en-US" sz="2000" b="1" dirty="0" smtClean="0"/>
              <a:t>               </a:t>
            </a:r>
            <a:r>
              <a:rPr lang="ja-JP" altLang="en-US" sz="2000" b="1" dirty="0" err="1" smtClean="0"/>
              <a:t>くわ</a:t>
            </a:r>
            <a:endParaRPr lang="en-US" altLang="ja-JP" sz="3600" b="1" dirty="0" smtClean="0"/>
          </a:p>
          <a:p>
            <a:pPr algn="ctr"/>
            <a:r>
              <a:rPr lang="ja-JP" altLang="en-US" sz="4000" b="1" dirty="0" smtClean="0"/>
              <a:t>桑畑</a:t>
            </a:r>
            <a:endParaRPr lang="en-US" altLang="ja-JP" sz="4000" b="1" dirty="0" smtClean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157485" y="4953035"/>
            <a:ext cx="2826587" cy="921167"/>
          </a:xfrm>
          <a:prstGeom prst="rect">
            <a:avLst/>
          </a:prstGeom>
          <a:noFill/>
          <a:ln>
            <a:noFill/>
          </a:ln>
        </p:spPr>
        <p:txBody>
          <a:bodyPr wrap="square" tIns="54000" bIns="54000" rtlCol="0" anchor="ctr" anchorCtr="0">
            <a:noAutofit/>
          </a:bodyPr>
          <a:lstStyle/>
          <a:p>
            <a:pPr algn="ctr"/>
            <a:r>
              <a:rPr lang="ja-JP" altLang="en-US" sz="4000" b="1" dirty="0" smtClean="0">
                <a:solidFill>
                  <a:srgbClr val="FF0000"/>
                </a:solidFill>
              </a:rPr>
              <a:t>畑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175102" y="4953035"/>
            <a:ext cx="2826587" cy="921167"/>
          </a:xfrm>
          <a:prstGeom prst="rect">
            <a:avLst/>
          </a:prstGeom>
          <a:noFill/>
          <a:ln>
            <a:noFill/>
          </a:ln>
        </p:spPr>
        <p:txBody>
          <a:bodyPr wrap="square" tIns="54000" bIns="54000" rtlCol="0" anchor="ctr" anchorCtr="0">
            <a:noAutofit/>
          </a:bodyPr>
          <a:lstStyle/>
          <a:p>
            <a:pPr algn="ctr"/>
            <a:r>
              <a:rPr lang="ja-JP" altLang="en-US" sz="4000" b="1" dirty="0" smtClean="0"/>
              <a:t>ハイマツ地</a:t>
            </a:r>
            <a:endParaRPr lang="en-US" altLang="ja-JP" sz="4000" b="1" dirty="0" smtClean="0"/>
          </a:p>
        </p:txBody>
      </p:sp>
      <p:sp>
        <p:nvSpPr>
          <p:cNvPr id="4" name="正方形/長方形 3"/>
          <p:cNvSpPr/>
          <p:nvPr/>
        </p:nvSpPr>
        <p:spPr>
          <a:xfrm>
            <a:off x="139868" y="1700573"/>
            <a:ext cx="2826587" cy="409739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3157485" y="1700573"/>
            <a:ext cx="2826587" cy="409739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6175102" y="1700573"/>
            <a:ext cx="2826587" cy="409739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3768" y="1642537"/>
            <a:ext cx="804753" cy="86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/>
              <a:t>あ</a:t>
            </a:r>
            <a:endParaRPr kumimoji="1" lang="ja-JP" altLang="en-US" sz="4800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085252" y="1642537"/>
            <a:ext cx="804753" cy="86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/>
              <a:t>い</a:t>
            </a:r>
            <a:endParaRPr kumimoji="1" lang="ja-JP" altLang="en-US" sz="48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102869" y="1642537"/>
            <a:ext cx="804753" cy="86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/>
              <a:t>う</a:t>
            </a:r>
            <a:endParaRPr kumimoji="1" lang="ja-JP" altLang="en-US" sz="48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425284" y="1771419"/>
            <a:ext cx="2826586" cy="612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rgbClr val="FF0000"/>
                </a:solidFill>
              </a:rPr>
              <a:t>★</a:t>
            </a:r>
            <a:r>
              <a:rPr kumimoji="1" lang="ja-JP" altLang="en-US" sz="3200" b="1" dirty="0" smtClean="0">
                <a:solidFill>
                  <a:srgbClr val="FF0000"/>
                </a:solidFill>
              </a:rPr>
              <a:t>正解★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テキスト ボックス 19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9</a:t>
            </a:r>
          </a:p>
        </p:txBody>
      </p:sp>
      <p:grpSp>
        <p:nvGrpSpPr>
          <p:cNvPr id="3" name="グループ化 2"/>
          <p:cNvGrpSpPr/>
          <p:nvPr/>
        </p:nvGrpSpPr>
        <p:grpSpPr>
          <a:xfrm>
            <a:off x="548782" y="2444932"/>
            <a:ext cx="1990111" cy="2002263"/>
            <a:chOff x="548782" y="2444932"/>
            <a:chExt cx="1990111" cy="2002263"/>
          </a:xfrm>
        </p:grpSpPr>
        <p:pic>
          <p:nvPicPr>
            <p:cNvPr id="21" name="Picture 6" descr="桑畑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307" y="2444932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6" descr="桑畑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782" y="3723982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6" descr="桑畑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893" y="3727195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グループ化 25"/>
          <p:cNvGrpSpPr/>
          <p:nvPr/>
        </p:nvGrpSpPr>
        <p:grpSpPr>
          <a:xfrm>
            <a:off x="6583430" y="2444932"/>
            <a:ext cx="1990111" cy="2002263"/>
            <a:chOff x="548782" y="2444932"/>
            <a:chExt cx="1990111" cy="2002263"/>
          </a:xfrm>
        </p:grpSpPr>
        <p:pic>
          <p:nvPicPr>
            <p:cNvPr id="27" name="Picture 6" descr="桑畑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307" y="2444932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桑畑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782" y="3723982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桑畑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893" y="3727195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グループ化 6"/>
          <p:cNvGrpSpPr/>
          <p:nvPr/>
        </p:nvGrpSpPr>
        <p:grpSpPr>
          <a:xfrm>
            <a:off x="6578033" y="2444932"/>
            <a:ext cx="1990111" cy="2002263"/>
            <a:chOff x="6578033" y="2444932"/>
            <a:chExt cx="1990111" cy="2002263"/>
          </a:xfrm>
        </p:grpSpPr>
        <p:pic>
          <p:nvPicPr>
            <p:cNvPr id="5128" name="Picture 8" descr="ハイマツ地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955" y="244493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8" descr="ハイマツ地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8033" y="3727195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ハイマツ地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144" y="372398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グループ化 8"/>
          <p:cNvGrpSpPr/>
          <p:nvPr/>
        </p:nvGrpSpPr>
        <p:grpSpPr>
          <a:xfrm>
            <a:off x="3648588" y="2446896"/>
            <a:ext cx="2000143" cy="1998469"/>
            <a:chOff x="3648588" y="2446896"/>
            <a:chExt cx="2000143" cy="1998469"/>
          </a:xfrm>
        </p:grpSpPr>
        <p:pic>
          <p:nvPicPr>
            <p:cNvPr id="5124" name="Picture 4" descr="畑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588" y="244689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" descr="畑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731" y="245117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4" descr="畑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480" y="3725365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タイトル 1"/>
          <p:cNvSpPr txBox="1">
            <a:spLocks/>
          </p:cNvSpPr>
          <p:nvPr/>
        </p:nvSpPr>
        <p:spPr>
          <a:xfrm>
            <a:off x="566776" y="508035"/>
            <a:ext cx="7886700" cy="970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畑</a:t>
            </a:r>
            <a:endParaRPr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833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/>
      <p:bldP spid="29" grpId="0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>
            <a:spLocks/>
          </p:cNvSpPr>
          <p:nvPr/>
        </p:nvSpPr>
        <p:spPr>
          <a:xfrm>
            <a:off x="139869" y="4941241"/>
            <a:ext cx="2826587" cy="921167"/>
          </a:xfrm>
          <a:prstGeom prst="rect">
            <a:avLst/>
          </a:prstGeom>
          <a:noFill/>
          <a:ln>
            <a:noFill/>
          </a:ln>
        </p:spPr>
        <p:txBody>
          <a:bodyPr wrap="square" tIns="54000" bIns="54000" rtlCol="0" anchor="ctr" anchorCtr="0">
            <a:noAutofit/>
          </a:bodyPr>
          <a:lstStyle/>
          <a:p>
            <a:pPr algn="ctr"/>
            <a:r>
              <a:rPr lang="ja-JP" altLang="en-US" sz="4000" b="1" dirty="0" smtClean="0">
                <a:solidFill>
                  <a:srgbClr val="FF0000"/>
                </a:solidFill>
              </a:rPr>
              <a:t>竹林</a:t>
            </a:r>
            <a:endParaRPr lang="ja-JP" alt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>
            <a:spLocks/>
          </p:cNvSpPr>
          <p:nvPr/>
        </p:nvSpPr>
        <p:spPr>
          <a:xfrm>
            <a:off x="3157486" y="4817643"/>
            <a:ext cx="2826587" cy="921167"/>
          </a:xfrm>
          <a:prstGeom prst="rect">
            <a:avLst/>
          </a:prstGeom>
          <a:noFill/>
          <a:ln>
            <a:noFill/>
          </a:ln>
        </p:spPr>
        <p:txBody>
          <a:bodyPr wrap="square" tIns="54000" bIns="54000" rtlCol="0" anchor="ctr" anchorCtr="0">
            <a:noAutofit/>
          </a:bodyPr>
          <a:lstStyle/>
          <a:p>
            <a:pPr algn="ctr"/>
            <a:r>
              <a:rPr lang="ja-JP" altLang="en-US" sz="2000" b="1" dirty="0" smtClean="0"/>
              <a:t>ささ</a:t>
            </a:r>
            <a:r>
              <a:rPr lang="ja-JP" altLang="en-US" sz="2000" b="1" dirty="0"/>
              <a:t>ち</a:t>
            </a:r>
            <a:endParaRPr lang="en-US" altLang="ja-JP" sz="2000" b="1" dirty="0" smtClean="0"/>
          </a:p>
          <a:p>
            <a:pPr algn="ctr"/>
            <a:r>
              <a:rPr lang="ja-JP" altLang="en-US" sz="4000" b="1" dirty="0" smtClean="0"/>
              <a:t>笹地</a:t>
            </a:r>
            <a:endParaRPr lang="ja-JP" altLang="en-US" sz="3600" b="1" dirty="0"/>
          </a:p>
        </p:txBody>
      </p:sp>
      <p:sp>
        <p:nvSpPr>
          <p:cNvPr id="4" name="正方形/長方形 3"/>
          <p:cNvSpPr/>
          <p:nvPr/>
        </p:nvSpPr>
        <p:spPr>
          <a:xfrm>
            <a:off x="139868" y="1700573"/>
            <a:ext cx="2826587" cy="409739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3157485" y="1700573"/>
            <a:ext cx="2826587" cy="409739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6175102" y="1700573"/>
            <a:ext cx="2826587" cy="409739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3768" y="1642537"/>
            <a:ext cx="804753" cy="86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/>
              <a:t>あ</a:t>
            </a:r>
            <a:endParaRPr kumimoji="1" lang="ja-JP" altLang="en-US" sz="4800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085252" y="1642537"/>
            <a:ext cx="804753" cy="86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/>
              <a:t>い</a:t>
            </a:r>
            <a:endParaRPr kumimoji="1" lang="ja-JP" altLang="en-US" sz="48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102869" y="1642537"/>
            <a:ext cx="804753" cy="86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/>
              <a:t>う</a:t>
            </a:r>
            <a:endParaRPr kumimoji="1" lang="ja-JP" altLang="en-US" sz="48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79995" y="1771419"/>
            <a:ext cx="2826586" cy="612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rgbClr val="FF0000"/>
                </a:solidFill>
              </a:rPr>
              <a:t>★</a:t>
            </a:r>
            <a:r>
              <a:rPr kumimoji="1" lang="ja-JP" altLang="en-US" sz="3200" b="1" dirty="0" smtClean="0">
                <a:solidFill>
                  <a:srgbClr val="FF0000"/>
                </a:solidFill>
              </a:rPr>
              <a:t>正解★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29" name="テキスト ボックス 28"/>
          <p:cNvSpPr txBox="1">
            <a:spLocks/>
          </p:cNvSpPr>
          <p:nvPr/>
        </p:nvSpPr>
        <p:spPr>
          <a:xfrm>
            <a:off x="6175102" y="4817643"/>
            <a:ext cx="2826587" cy="921600"/>
          </a:xfrm>
          <a:prstGeom prst="rect">
            <a:avLst/>
          </a:prstGeom>
          <a:noFill/>
          <a:ln>
            <a:noFill/>
          </a:ln>
        </p:spPr>
        <p:txBody>
          <a:bodyPr wrap="square" tIns="54000" bIns="54000" rtlCol="0" anchor="ctr" anchorCtr="0">
            <a:noAutofit/>
          </a:bodyPr>
          <a:lstStyle/>
          <a:p>
            <a:pPr algn="ctr"/>
            <a:r>
              <a:rPr lang="ja-JP" altLang="en-US" sz="2000" b="1" dirty="0" smtClean="0"/>
              <a:t>　　　　　　じゅりん</a:t>
            </a:r>
            <a:endParaRPr lang="ja-JP" altLang="en-US" sz="2000" b="1" dirty="0"/>
          </a:p>
          <a:p>
            <a:pPr algn="ctr"/>
            <a:r>
              <a:rPr lang="ja-JP" altLang="en-US" sz="4000" b="1" dirty="0" smtClean="0"/>
              <a:t>ヤシ科樹林</a:t>
            </a:r>
          </a:p>
        </p:txBody>
      </p:sp>
      <p:sp>
        <p:nvSpPr>
          <p:cNvPr id="23" name="テキスト ボックス 22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10</a:t>
            </a:r>
          </a:p>
        </p:txBody>
      </p:sp>
      <p:grpSp>
        <p:nvGrpSpPr>
          <p:cNvPr id="26" name="グループ化 25"/>
          <p:cNvGrpSpPr/>
          <p:nvPr/>
        </p:nvGrpSpPr>
        <p:grpSpPr>
          <a:xfrm>
            <a:off x="548782" y="2444932"/>
            <a:ext cx="1990111" cy="2002263"/>
            <a:chOff x="548782" y="2444932"/>
            <a:chExt cx="1990111" cy="2002263"/>
          </a:xfrm>
        </p:grpSpPr>
        <p:pic>
          <p:nvPicPr>
            <p:cNvPr id="27" name="Picture 6" descr="桑畑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307" y="2444932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桑畑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782" y="3723982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桑畑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893" y="3727195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2" name="グループ化 31"/>
          <p:cNvGrpSpPr/>
          <p:nvPr/>
        </p:nvGrpSpPr>
        <p:grpSpPr>
          <a:xfrm>
            <a:off x="3651352" y="2444932"/>
            <a:ext cx="1990111" cy="2002263"/>
            <a:chOff x="548782" y="2444932"/>
            <a:chExt cx="1990111" cy="2002263"/>
          </a:xfrm>
        </p:grpSpPr>
        <p:pic>
          <p:nvPicPr>
            <p:cNvPr id="33" name="Picture 6" descr="桑畑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307" y="2444932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6" descr="桑畑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782" y="3723982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6" descr="桑畑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893" y="3727195"/>
              <a:ext cx="720000" cy="72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グループ化 35"/>
          <p:cNvGrpSpPr/>
          <p:nvPr/>
        </p:nvGrpSpPr>
        <p:grpSpPr>
          <a:xfrm>
            <a:off x="6582046" y="2444932"/>
            <a:ext cx="2000143" cy="1998469"/>
            <a:chOff x="3648588" y="2446896"/>
            <a:chExt cx="2000143" cy="1998469"/>
          </a:xfrm>
        </p:grpSpPr>
        <p:pic>
          <p:nvPicPr>
            <p:cNvPr id="37" name="Picture 4" descr="畑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588" y="244689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畑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731" y="245117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畑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480" y="3725365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4" name="Picture 2" descr="竹林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306" y="244493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笹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876" y="244493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ヤシ科樹林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046" y="244493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竹林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81" y="3730789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竹林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892" y="3730789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笹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618" y="3730789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笹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463" y="3730789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ヤシ科樹林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189" y="244493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6" descr="ヤシ科樹林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938" y="3721711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タイトル 1"/>
          <p:cNvSpPr txBox="1">
            <a:spLocks/>
          </p:cNvSpPr>
          <p:nvPr/>
        </p:nvSpPr>
        <p:spPr>
          <a:xfrm>
            <a:off x="566776" y="508035"/>
            <a:ext cx="7886700" cy="970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竹林</a:t>
            </a:r>
            <a:endParaRPr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6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/>
      <p:bldP spid="19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1"/>
          <p:cNvSpPr txBox="1">
            <a:spLocks/>
          </p:cNvSpPr>
          <p:nvPr/>
        </p:nvSpPr>
        <p:spPr>
          <a:xfrm rot="21443424">
            <a:off x="550333" y="1426634"/>
            <a:ext cx="7628467" cy="2734733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825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72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ja-JP" altLang="en-US" sz="7600" b="1" dirty="0" smtClean="0"/>
              <a:t>正しい地図記号を</a:t>
            </a:r>
            <a:endParaRPr lang="en-US" altLang="ja-JP" sz="7600" b="1" dirty="0" smtClean="0"/>
          </a:p>
          <a:p>
            <a:pPr algn="l">
              <a:lnSpc>
                <a:spcPct val="150000"/>
              </a:lnSpc>
            </a:pPr>
            <a:r>
              <a:rPr lang="ja-JP" altLang="en-US" sz="7600" b="1" dirty="0" smtClean="0"/>
              <a:t>選びましょう。</a:t>
            </a:r>
            <a:endParaRPr lang="ja-JP" altLang="en-US" sz="7600" b="1" dirty="0"/>
          </a:p>
        </p:txBody>
      </p:sp>
      <p:sp>
        <p:nvSpPr>
          <p:cNvPr id="6" name="テキスト ボックス 5"/>
          <p:cNvSpPr txBox="1"/>
          <p:nvPr/>
        </p:nvSpPr>
        <p:spPr>
          <a:xfrm rot="21443424">
            <a:off x="2717799" y="1329127"/>
            <a:ext cx="3293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400" dirty="0" err="1" smtClean="0">
                <a:solidFill>
                  <a:srgbClr val="C00000"/>
                </a:solidFill>
              </a:rPr>
              <a:t>ちずきごう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 rot="21443424">
            <a:off x="672079" y="2811572"/>
            <a:ext cx="78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400" dirty="0" smtClean="0">
                <a:solidFill>
                  <a:srgbClr val="C00000"/>
                </a:solidFill>
              </a:rPr>
              <a:t>えら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タイトル 1"/>
          <p:cNvSpPr txBox="1">
            <a:spLocks/>
          </p:cNvSpPr>
          <p:nvPr/>
        </p:nvSpPr>
        <p:spPr>
          <a:xfrm>
            <a:off x="566776" y="275274"/>
            <a:ext cx="7886700" cy="970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小中学校</a:t>
            </a:r>
            <a:endParaRPr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28" name="Picture 4" descr="小中学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623" y="1991454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森林管理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62" y="2521735"/>
            <a:ext cx="2749965" cy="274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302971" y="1241809"/>
            <a:ext cx="4124947" cy="532724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706696" y="1241809"/>
            <a:ext cx="4124947" cy="532724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6508" y="1157115"/>
            <a:ext cx="1174408" cy="8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/>
              <a:t>あ</a:t>
            </a:r>
            <a:endParaRPr kumimoji="1" lang="ja-JP" altLang="en-US" sz="4800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601283" y="1157115"/>
            <a:ext cx="1174408" cy="8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/>
              <a:t>い</a:t>
            </a:r>
            <a:endParaRPr kumimoji="1" lang="ja-JP" altLang="en-US" sz="48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2971" y="5669279"/>
            <a:ext cx="4124947" cy="899777"/>
          </a:xfrm>
          <a:prstGeom prst="rect">
            <a:avLst/>
          </a:prstGeom>
          <a:noFill/>
          <a:ln>
            <a:noFill/>
          </a:ln>
        </p:spPr>
        <p:txBody>
          <a:bodyPr wrap="square" tIns="54000" bIns="54000" rtlCol="0" anchor="ctr" anchorCtr="0">
            <a:noAutofit/>
          </a:bodyPr>
          <a:lstStyle/>
          <a:p>
            <a:pPr algn="ctr"/>
            <a:r>
              <a:rPr lang="ja-JP" altLang="en-US" sz="4800" b="1" dirty="0"/>
              <a:t>高等</a:t>
            </a:r>
            <a:r>
              <a:rPr lang="ja-JP" altLang="en-US" sz="4800" b="1" dirty="0" smtClean="0"/>
              <a:t>学校</a:t>
            </a:r>
            <a:endParaRPr lang="en-US" altLang="ja-JP" sz="4800" b="1" dirty="0" smtClean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706696" y="5669279"/>
            <a:ext cx="4124947" cy="899777"/>
          </a:xfrm>
          <a:prstGeom prst="rect">
            <a:avLst/>
          </a:prstGeom>
          <a:noFill/>
          <a:ln>
            <a:noFill/>
          </a:ln>
        </p:spPr>
        <p:txBody>
          <a:bodyPr wrap="square" tIns="54000" bIns="54000" rtlCol="0" anchor="ctr" anchorCtr="0">
            <a:noAutofit/>
          </a:bodyPr>
          <a:lstStyle/>
          <a:p>
            <a:pPr algn="ctr"/>
            <a:r>
              <a:rPr lang="ja-JP" altLang="en-US" sz="4800" b="1" dirty="0" smtClean="0">
                <a:solidFill>
                  <a:srgbClr val="FF0000"/>
                </a:solidFill>
              </a:rPr>
              <a:t>小中学校</a:t>
            </a:r>
            <a:endParaRPr lang="ja-JP" altLang="en-US" sz="4800" b="1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871112" y="1265434"/>
            <a:ext cx="4124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solidFill>
                  <a:srgbClr val="FF0000"/>
                </a:solidFill>
              </a:rPr>
              <a:t>★</a:t>
            </a:r>
            <a:r>
              <a:rPr kumimoji="1" lang="ja-JP" altLang="en-US" sz="4400" b="1" dirty="0" smtClean="0">
                <a:solidFill>
                  <a:srgbClr val="FF0000"/>
                </a:solidFill>
              </a:rPr>
              <a:t>正解★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高等学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42" y="2000161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ボックス 15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4546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タイトル 1"/>
          <p:cNvSpPr txBox="1">
            <a:spLocks/>
          </p:cNvSpPr>
          <p:nvPr/>
        </p:nvSpPr>
        <p:spPr>
          <a:xfrm>
            <a:off x="566776" y="275274"/>
            <a:ext cx="7886700" cy="970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警察</a:t>
            </a:r>
            <a:r>
              <a:rPr lang="ja-JP" altLang="en-US" sz="6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署</a:t>
            </a:r>
            <a:endParaRPr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28" name="Picture 4" descr="小中学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623" y="1991454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森林管理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62" y="2521735"/>
            <a:ext cx="2749965" cy="274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302971" y="1241809"/>
            <a:ext cx="4124947" cy="532724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706696" y="1241809"/>
            <a:ext cx="4124947" cy="532724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6508" y="1157115"/>
            <a:ext cx="1174408" cy="8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/>
              <a:t>あ</a:t>
            </a:r>
            <a:endParaRPr kumimoji="1" lang="ja-JP" altLang="en-US" sz="4800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601283" y="1157115"/>
            <a:ext cx="1174408" cy="8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/>
              <a:t>い</a:t>
            </a:r>
            <a:endParaRPr kumimoji="1" lang="ja-JP" altLang="en-US" sz="48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2971" y="5536673"/>
            <a:ext cx="4124947" cy="1032384"/>
          </a:xfrm>
          <a:prstGeom prst="rect">
            <a:avLst/>
          </a:prstGeom>
          <a:noFill/>
          <a:ln>
            <a:noFill/>
          </a:ln>
        </p:spPr>
        <p:txBody>
          <a:bodyPr wrap="square" tIns="54000" bIns="54000" rtlCol="0" anchor="ctr" anchorCtr="0">
            <a:noAutofit/>
          </a:bodyPr>
          <a:lstStyle/>
          <a:p>
            <a:pPr algn="ctr"/>
            <a:r>
              <a:rPr lang="ja-JP" altLang="en-US" sz="2000" b="1" dirty="0" err="1">
                <a:solidFill>
                  <a:srgbClr val="FF0000"/>
                </a:solidFill>
              </a:rPr>
              <a:t>けいさつしょ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 algn="ctr"/>
            <a:r>
              <a:rPr lang="ja-JP" altLang="en-US" sz="4800" b="1" dirty="0" smtClean="0">
                <a:solidFill>
                  <a:srgbClr val="FF0000"/>
                </a:solidFill>
              </a:rPr>
              <a:t>警察署</a:t>
            </a:r>
            <a:endParaRPr lang="en-US" altLang="ja-JP" sz="4800" b="1" dirty="0" smtClean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706696" y="5818909"/>
            <a:ext cx="4124947" cy="750147"/>
          </a:xfrm>
          <a:prstGeom prst="rect">
            <a:avLst/>
          </a:prstGeom>
          <a:noFill/>
          <a:ln>
            <a:noFill/>
          </a:ln>
        </p:spPr>
        <p:txBody>
          <a:bodyPr wrap="square" tIns="54000" bIns="54000" rtlCol="0" anchor="ctr" anchorCtr="0">
            <a:noAutofit/>
          </a:bodyPr>
          <a:lstStyle/>
          <a:p>
            <a:pPr algn="ctr"/>
            <a:r>
              <a:rPr lang="ja-JP" altLang="en-US" sz="5400" b="1" dirty="0" smtClean="0"/>
              <a:t>交番</a:t>
            </a:r>
            <a:endParaRPr lang="en-US" altLang="ja-JP" sz="5400" b="1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9655" y="1265434"/>
            <a:ext cx="4124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solidFill>
                  <a:srgbClr val="FF0000"/>
                </a:solidFill>
              </a:rPr>
              <a:t>★</a:t>
            </a:r>
            <a:r>
              <a:rPr kumimoji="1" lang="ja-JP" altLang="en-US" sz="4400" b="1" dirty="0" smtClean="0">
                <a:solidFill>
                  <a:srgbClr val="FF0000"/>
                </a:solidFill>
              </a:rPr>
              <a:t>正解★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高等学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42" y="2000161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渡船（フェリー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623" y="1991454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渡船（その他の旅客船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42" y="1988740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警察署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42" y="2000161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交番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623" y="2000161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2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3375250" y="12079"/>
            <a:ext cx="2269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ja-JP" altLang="en-US" dirty="0" err="1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けいさつしょ</a:t>
            </a:r>
            <a:endParaRPr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971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タイトル 1"/>
          <p:cNvSpPr txBox="1">
            <a:spLocks/>
          </p:cNvSpPr>
          <p:nvPr/>
        </p:nvSpPr>
        <p:spPr>
          <a:xfrm>
            <a:off x="566776" y="275274"/>
            <a:ext cx="7886700" cy="970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神社</a:t>
            </a:r>
            <a:endParaRPr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1028" name="Picture 4" descr="小中学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623" y="1991454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森林管理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62" y="2521735"/>
            <a:ext cx="2749965" cy="274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302971" y="1241809"/>
            <a:ext cx="4124947" cy="532724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706696" y="1241809"/>
            <a:ext cx="4124947" cy="532724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6508" y="1157115"/>
            <a:ext cx="1174408" cy="8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/>
              <a:t>あ</a:t>
            </a:r>
            <a:endParaRPr kumimoji="1" lang="ja-JP" altLang="en-US" sz="4800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601283" y="1157115"/>
            <a:ext cx="1174408" cy="8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/>
              <a:t>い</a:t>
            </a:r>
            <a:endParaRPr kumimoji="1" lang="ja-JP" altLang="en-US" sz="48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2971" y="5665501"/>
            <a:ext cx="4124947" cy="900000"/>
          </a:xfrm>
          <a:prstGeom prst="rect">
            <a:avLst/>
          </a:prstGeom>
          <a:noFill/>
          <a:ln>
            <a:noFill/>
          </a:ln>
        </p:spPr>
        <p:txBody>
          <a:bodyPr wrap="square" tIns="54000" bIns="54000" rtlCol="0" anchor="ctr" anchorCtr="0">
            <a:noAutofit/>
          </a:bodyPr>
          <a:lstStyle/>
          <a:p>
            <a:pPr algn="ctr"/>
            <a:r>
              <a:rPr lang="ja-JP" altLang="en-US" sz="4800" b="1" dirty="0" smtClean="0">
                <a:solidFill>
                  <a:srgbClr val="FF0000"/>
                </a:solidFill>
              </a:rPr>
              <a:t>神社</a:t>
            </a:r>
            <a:endParaRPr lang="en-US" altLang="ja-JP" sz="4800" b="1" dirty="0" smtClean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706696" y="5665501"/>
            <a:ext cx="4124947" cy="900000"/>
          </a:xfrm>
          <a:prstGeom prst="rect">
            <a:avLst/>
          </a:prstGeom>
          <a:noFill/>
          <a:ln>
            <a:noFill/>
          </a:ln>
        </p:spPr>
        <p:txBody>
          <a:bodyPr wrap="square" tIns="54000" bIns="54000" rtlCol="0" anchor="ctr" anchorCtr="0">
            <a:noAutofit/>
          </a:bodyPr>
          <a:lstStyle/>
          <a:p>
            <a:pPr algn="ctr"/>
            <a:r>
              <a:rPr lang="ja-JP" altLang="en-US" sz="4800" b="1" dirty="0" smtClean="0"/>
              <a:t>寺院</a:t>
            </a:r>
            <a:endParaRPr lang="ja-JP" altLang="en-US" sz="48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9655" y="1265434"/>
            <a:ext cx="4124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solidFill>
                  <a:srgbClr val="FF0000"/>
                </a:solidFill>
              </a:rPr>
              <a:t>★</a:t>
            </a:r>
            <a:r>
              <a:rPr kumimoji="1" lang="ja-JP" altLang="en-US" sz="4400" b="1" dirty="0" smtClean="0">
                <a:solidFill>
                  <a:srgbClr val="FF0000"/>
                </a:solidFill>
              </a:rPr>
              <a:t>正解★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高等学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42" y="2000161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渡船（フェリー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623" y="1991454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渡船（その他の旅客船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42" y="1988740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警察署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42" y="2000161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交番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623" y="2000161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神社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42" y="2031700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寺院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623" y="2031700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5912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小中学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623" y="1991454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森林管理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462" y="2521735"/>
            <a:ext cx="2749965" cy="274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302971" y="1241809"/>
            <a:ext cx="4124947" cy="532724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706696" y="1241809"/>
            <a:ext cx="4124947" cy="532724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6508" y="1157115"/>
            <a:ext cx="1174408" cy="8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/>
              <a:t>あ</a:t>
            </a:r>
            <a:endParaRPr kumimoji="1" lang="ja-JP" altLang="en-US" sz="4800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601283" y="1157115"/>
            <a:ext cx="1174408" cy="8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/>
              <a:t>い</a:t>
            </a:r>
            <a:endParaRPr kumimoji="1" lang="ja-JP" altLang="en-US" sz="48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2971" y="5843847"/>
            <a:ext cx="4124947" cy="725210"/>
          </a:xfrm>
          <a:prstGeom prst="rect">
            <a:avLst/>
          </a:prstGeom>
          <a:noFill/>
          <a:ln>
            <a:noFill/>
          </a:ln>
        </p:spPr>
        <p:txBody>
          <a:bodyPr wrap="square" tIns="54000" bIns="54000" rtlCol="0" anchor="ctr" anchorCtr="0">
            <a:noAutofit/>
          </a:bodyPr>
          <a:lstStyle/>
          <a:p>
            <a:pPr algn="ctr"/>
            <a:r>
              <a:rPr lang="ja-JP" altLang="en-US" sz="4800" b="1" dirty="0" smtClean="0">
                <a:solidFill>
                  <a:srgbClr val="FF0000"/>
                </a:solidFill>
              </a:rPr>
              <a:t>病院</a:t>
            </a:r>
            <a:endParaRPr lang="en-US" altLang="ja-JP" sz="4800" b="1" dirty="0" smtClean="0">
              <a:solidFill>
                <a:srgbClr val="FF0000"/>
              </a:solidFill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706696" y="5536673"/>
            <a:ext cx="4124947" cy="1032384"/>
          </a:xfrm>
          <a:prstGeom prst="rect">
            <a:avLst/>
          </a:prstGeom>
          <a:noFill/>
          <a:ln>
            <a:noFill/>
          </a:ln>
        </p:spPr>
        <p:txBody>
          <a:bodyPr wrap="square" tIns="54000" bIns="54000" rtlCol="0" anchor="ctr" anchorCtr="0">
            <a:noAutofit/>
          </a:bodyPr>
          <a:lstStyle/>
          <a:p>
            <a:pPr algn="ctr"/>
            <a:r>
              <a:rPr lang="ja-JP" altLang="en-US" sz="2000" b="1" dirty="0" smtClean="0"/>
              <a:t>ほけん</a:t>
            </a:r>
            <a:r>
              <a:rPr lang="ja-JP" altLang="en-US" sz="2000" b="1" dirty="0" err="1" smtClean="0"/>
              <a:t>じょ</a:t>
            </a:r>
            <a:r>
              <a:rPr lang="ja-JP" altLang="en-US" sz="2000" b="1" dirty="0" smtClean="0"/>
              <a:t>（ほけんしょ）</a:t>
            </a:r>
          </a:p>
          <a:p>
            <a:pPr algn="ctr"/>
            <a:r>
              <a:rPr lang="ja-JP" altLang="en-US" sz="4800" b="1" dirty="0" smtClean="0"/>
              <a:t>保健所</a:t>
            </a:r>
            <a:endParaRPr lang="en-US" altLang="ja-JP" sz="4800" b="1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9655" y="1265434"/>
            <a:ext cx="4124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solidFill>
                  <a:srgbClr val="FF0000"/>
                </a:solidFill>
              </a:rPr>
              <a:t>★</a:t>
            </a:r>
            <a:r>
              <a:rPr kumimoji="1" lang="ja-JP" altLang="en-US" sz="4400" b="1" dirty="0" smtClean="0">
                <a:solidFill>
                  <a:srgbClr val="FF0000"/>
                </a:solidFill>
              </a:rPr>
              <a:t>正解★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高等学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42" y="2000161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渡船（フェリー）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623" y="1991454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渡船（その他の旅客船）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42" y="1988740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警察署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42" y="2000161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交番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623" y="2000161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病院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68" y="2031700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保険所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623" y="2000161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4</a:t>
            </a:r>
          </a:p>
        </p:txBody>
      </p:sp>
      <p:sp>
        <p:nvSpPr>
          <p:cNvPr id="22" name="タイトル 1"/>
          <p:cNvSpPr txBox="1">
            <a:spLocks/>
          </p:cNvSpPr>
          <p:nvPr/>
        </p:nvSpPr>
        <p:spPr>
          <a:xfrm>
            <a:off x="566776" y="275274"/>
            <a:ext cx="7886700" cy="970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病院</a:t>
            </a:r>
            <a:endParaRPr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787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302971" y="1241809"/>
            <a:ext cx="4124947" cy="532724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4706696" y="1241809"/>
            <a:ext cx="4124947" cy="532724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06508" y="1157115"/>
            <a:ext cx="1174408" cy="8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/>
              <a:t>あ</a:t>
            </a:r>
            <a:endParaRPr kumimoji="1" lang="ja-JP" altLang="en-US" sz="4800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601283" y="1157115"/>
            <a:ext cx="1174408" cy="877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/>
              <a:t>い</a:t>
            </a:r>
            <a:endParaRPr kumimoji="1" lang="ja-JP" altLang="en-US" sz="4800" b="1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2971" y="5536673"/>
            <a:ext cx="4124947" cy="1032384"/>
          </a:xfrm>
          <a:prstGeom prst="rect">
            <a:avLst/>
          </a:prstGeom>
          <a:noFill/>
          <a:ln>
            <a:noFill/>
          </a:ln>
        </p:spPr>
        <p:txBody>
          <a:bodyPr wrap="square" tIns="54000" bIns="54000" rtlCol="0" anchor="ctr" anchorCtr="0">
            <a:noAutofit/>
          </a:bodyPr>
          <a:lstStyle/>
          <a:p>
            <a:pPr algn="ctr"/>
            <a:r>
              <a:rPr lang="ja-JP" altLang="en-US" sz="2000" b="1" dirty="0" smtClean="0"/>
              <a:t>　　　　　</a:t>
            </a:r>
            <a:r>
              <a:rPr lang="ja-JP" altLang="en-US" sz="2000" b="1" dirty="0" err="1" smtClean="0"/>
              <a:t>じゅりん</a:t>
            </a:r>
            <a:endParaRPr lang="en-US" altLang="ja-JP" sz="2000" b="1" dirty="0" smtClean="0"/>
          </a:p>
          <a:p>
            <a:pPr algn="ctr"/>
            <a:r>
              <a:rPr lang="ja-JP" altLang="en-US" sz="4800" b="1" dirty="0" smtClean="0"/>
              <a:t>広葉樹林</a:t>
            </a:r>
            <a:endParaRPr lang="en-US" altLang="ja-JP" sz="4800" b="1" dirty="0" smtClean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706696" y="5536673"/>
            <a:ext cx="4124947" cy="1032384"/>
          </a:xfrm>
          <a:prstGeom prst="rect">
            <a:avLst/>
          </a:prstGeom>
          <a:noFill/>
          <a:ln>
            <a:noFill/>
          </a:ln>
        </p:spPr>
        <p:txBody>
          <a:bodyPr wrap="square" tIns="54000" bIns="54000" rtlCol="0" anchor="ctr" anchorCtr="0">
            <a:noAutofit/>
          </a:bodyPr>
          <a:lstStyle/>
          <a:p>
            <a:r>
              <a:rPr lang="ja-JP" altLang="en-US" sz="2000" b="1" dirty="0" smtClean="0">
                <a:solidFill>
                  <a:srgbClr val="FF0000"/>
                </a:solidFill>
              </a:rPr>
              <a:t>　　　　　かじゅ　　</a:t>
            </a:r>
            <a:endParaRPr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4800" b="1" dirty="0" smtClean="0">
                <a:solidFill>
                  <a:srgbClr val="FF0000"/>
                </a:solidFill>
              </a:rPr>
              <a:t>果樹園</a:t>
            </a:r>
            <a:endParaRPr lang="en-US" altLang="ja-JP" sz="4800" b="1" dirty="0" smtClean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871112" y="1265434"/>
            <a:ext cx="41249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solidFill>
                  <a:srgbClr val="FF0000"/>
                </a:solidFill>
              </a:rPr>
              <a:t>★</a:t>
            </a:r>
            <a:r>
              <a:rPr kumimoji="1" lang="ja-JP" altLang="en-US" sz="4400" b="1" dirty="0" smtClean="0">
                <a:solidFill>
                  <a:srgbClr val="FF0000"/>
                </a:solidFill>
              </a:rPr>
              <a:t>正解★</a:t>
            </a:r>
            <a:endParaRPr kumimoji="1" lang="ja-JP" altLang="en-US" sz="4400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5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750426" y="1988740"/>
            <a:ext cx="3219799" cy="3239676"/>
            <a:chOff x="750426" y="1988740"/>
            <a:chExt cx="3219799" cy="3239676"/>
          </a:xfrm>
        </p:grpSpPr>
        <p:pic>
          <p:nvPicPr>
            <p:cNvPr id="20" name="Picture 2" descr="広葉樹林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9505" y="1988740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広葉樹林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426" y="3788416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 descr="広葉樹林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0225" y="3775330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グループ化 15"/>
          <p:cNvGrpSpPr/>
          <p:nvPr/>
        </p:nvGrpSpPr>
        <p:grpSpPr>
          <a:xfrm>
            <a:off x="5264469" y="1997384"/>
            <a:ext cx="3242154" cy="3239646"/>
            <a:chOff x="5264469" y="1997384"/>
            <a:chExt cx="3242154" cy="3239646"/>
          </a:xfrm>
        </p:grpSpPr>
        <p:pic>
          <p:nvPicPr>
            <p:cNvPr id="66562" name="Picture 2" descr="果樹園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623" y="1997384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2" descr="果樹園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4469" y="1999003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2" descr="果樹園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8638" y="3797030"/>
              <a:ext cx="1440000" cy="14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タイトル 1"/>
          <p:cNvSpPr txBox="1">
            <a:spLocks/>
          </p:cNvSpPr>
          <p:nvPr/>
        </p:nvSpPr>
        <p:spPr>
          <a:xfrm>
            <a:off x="566776" y="275274"/>
            <a:ext cx="7886700" cy="970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果樹園</a:t>
            </a:r>
            <a:endParaRPr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3375250" y="12079"/>
            <a:ext cx="2269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ja-JP" altLang="en-US" dirty="0" err="1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かじゅ</a:t>
            </a:r>
            <a:r>
              <a:rPr lang="ja-JP" altLang="en-US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えん</a:t>
            </a:r>
            <a:endParaRPr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567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39868" y="4801986"/>
            <a:ext cx="2826587" cy="921167"/>
          </a:xfrm>
          <a:prstGeom prst="rect">
            <a:avLst/>
          </a:prstGeom>
          <a:noFill/>
          <a:ln>
            <a:noFill/>
          </a:ln>
        </p:spPr>
        <p:txBody>
          <a:bodyPr wrap="square" tIns="54000" bIns="54000" rtlCol="0" anchor="ctr" anchorCtr="0">
            <a:noAutofit/>
          </a:bodyPr>
          <a:lstStyle/>
          <a:p>
            <a:pPr algn="ctr"/>
            <a:r>
              <a:rPr lang="ja-JP" altLang="en-US" b="1" dirty="0"/>
              <a:t> </a:t>
            </a:r>
            <a:r>
              <a:rPr lang="ja-JP" altLang="en-US" b="1" dirty="0" smtClean="0"/>
              <a:t>　　　　　</a:t>
            </a:r>
            <a:r>
              <a:rPr lang="ja-JP" altLang="en-US" sz="1600" b="1" dirty="0" smtClean="0"/>
              <a:t>じゅもく</a:t>
            </a:r>
            <a:r>
              <a:rPr lang="ja-JP" altLang="en-US" sz="1600" b="1" dirty="0"/>
              <a:t>　　</a:t>
            </a:r>
            <a:endParaRPr lang="en-US" altLang="ja-JP" sz="3200" b="1" dirty="0"/>
          </a:p>
          <a:p>
            <a:pPr algn="ctr"/>
            <a:r>
              <a:rPr lang="ja-JP" altLang="en-US" sz="2900" b="1" dirty="0"/>
              <a:t>その他の樹木畑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157485" y="4953188"/>
            <a:ext cx="2826587" cy="921167"/>
          </a:xfrm>
          <a:prstGeom prst="rect">
            <a:avLst/>
          </a:prstGeom>
          <a:noFill/>
          <a:ln>
            <a:noFill/>
          </a:ln>
        </p:spPr>
        <p:txBody>
          <a:bodyPr wrap="square" tIns="54000" bIns="54000" rtlCol="0" anchor="ctr" anchorCtr="0">
            <a:noAutofit/>
          </a:bodyPr>
          <a:lstStyle/>
          <a:p>
            <a:pPr algn="ctr"/>
            <a:r>
              <a:rPr lang="ja-JP" altLang="en-US" sz="3600" b="1" dirty="0" smtClean="0">
                <a:solidFill>
                  <a:srgbClr val="FF0000"/>
                </a:solidFill>
              </a:rPr>
              <a:t>町村役場</a:t>
            </a:r>
            <a:endParaRPr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175102" y="4953188"/>
            <a:ext cx="2826587" cy="921167"/>
          </a:xfrm>
          <a:prstGeom prst="rect">
            <a:avLst/>
          </a:prstGeom>
          <a:noFill/>
          <a:ln>
            <a:noFill/>
          </a:ln>
        </p:spPr>
        <p:txBody>
          <a:bodyPr wrap="square" tIns="54000" bIns="54000" rtlCol="0" anchor="ctr" anchorCtr="0">
            <a:noAutofit/>
          </a:bodyPr>
          <a:lstStyle/>
          <a:p>
            <a:pPr algn="ctr"/>
            <a:r>
              <a:rPr lang="ja-JP" altLang="en-US" sz="3600" b="1" dirty="0" smtClean="0"/>
              <a:t>市役所</a:t>
            </a:r>
            <a:endParaRPr lang="ja-JP" altLang="en-US" sz="2000" b="1" dirty="0"/>
          </a:p>
        </p:txBody>
      </p:sp>
      <p:pic>
        <p:nvPicPr>
          <p:cNvPr id="7172" name="Picture 4" descr="気象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541" y="2454457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消防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408" y="2454457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39868" y="1700573"/>
            <a:ext cx="2826587" cy="409739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3157485" y="1700573"/>
            <a:ext cx="2826587" cy="409739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6175102" y="1700573"/>
            <a:ext cx="2826587" cy="409739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3768" y="1642537"/>
            <a:ext cx="804753" cy="86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/>
              <a:t>あ</a:t>
            </a:r>
            <a:endParaRPr kumimoji="1" lang="ja-JP" altLang="en-US" sz="4800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085252" y="1642537"/>
            <a:ext cx="804753" cy="86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/>
              <a:t>い</a:t>
            </a:r>
            <a:endParaRPr kumimoji="1" lang="ja-JP" altLang="en-US" sz="48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102869" y="1642537"/>
            <a:ext cx="804753" cy="86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/>
              <a:t>う</a:t>
            </a:r>
            <a:endParaRPr kumimoji="1" lang="ja-JP" altLang="en-US" sz="48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425284" y="1771419"/>
            <a:ext cx="2826586" cy="612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rgbClr val="FF0000"/>
                </a:solidFill>
              </a:rPr>
              <a:t>★</a:t>
            </a:r>
            <a:r>
              <a:rPr kumimoji="1" lang="ja-JP" altLang="en-US" sz="3200" b="1" dirty="0" smtClean="0">
                <a:solidFill>
                  <a:srgbClr val="FF0000"/>
                </a:solidFill>
              </a:rPr>
              <a:t>正解★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5124" name="Picture 4" descr="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408" y="2454457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ハイマツ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541" y="2454457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町村役場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91" y="2441647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8" descr="市役所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541" y="2456474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テキスト ボックス 22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6</a:t>
            </a:r>
          </a:p>
        </p:txBody>
      </p:sp>
      <p:grpSp>
        <p:nvGrpSpPr>
          <p:cNvPr id="32" name="グループ化 31"/>
          <p:cNvGrpSpPr/>
          <p:nvPr/>
        </p:nvGrpSpPr>
        <p:grpSpPr>
          <a:xfrm>
            <a:off x="552859" y="2445701"/>
            <a:ext cx="2000143" cy="1998469"/>
            <a:chOff x="3648588" y="2446896"/>
            <a:chExt cx="2000143" cy="1998469"/>
          </a:xfrm>
        </p:grpSpPr>
        <p:pic>
          <p:nvPicPr>
            <p:cNvPr id="33" name="Picture 4" descr="畑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8588" y="2446896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畑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8731" y="2451172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畑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5480" y="3725365"/>
              <a:ext cx="720000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4" descr="その他の樹木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83" y="2456474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その他の樹木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002" y="2454834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その他の樹木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213" y="372844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タイトル 1"/>
          <p:cNvSpPr txBox="1">
            <a:spLocks/>
          </p:cNvSpPr>
          <p:nvPr/>
        </p:nvSpPr>
        <p:spPr>
          <a:xfrm>
            <a:off x="566776" y="508035"/>
            <a:ext cx="7886700" cy="970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町村役場</a:t>
            </a:r>
            <a:endParaRPr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593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/>
      <p:bldP spid="29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139868" y="4801985"/>
            <a:ext cx="2826587" cy="921167"/>
          </a:xfrm>
          <a:prstGeom prst="rect">
            <a:avLst/>
          </a:prstGeom>
          <a:noFill/>
          <a:ln>
            <a:noFill/>
          </a:ln>
        </p:spPr>
        <p:txBody>
          <a:bodyPr wrap="square" tIns="54000" bIns="54000" rtlCol="0" anchor="ctr" anchorCtr="0">
            <a:noAutofit/>
          </a:bodyPr>
          <a:lstStyle/>
          <a:p>
            <a:pPr algn="ctr"/>
            <a:r>
              <a:rPr lang="ja-JP" altLang="en-US" sz="2000" b="1" dirty="0" smtClean="0"/>
              <a:t>　　　　かん</a:t>
            </a:r>
            <a:r>
              <a:rPr lang="ja-JP" altLang="en-US" sz="2000" b="1" dirty="0" err="1" smtClean="0"/>
              <a:t>りしょ</a:t>
            </a:r>
            <a:endParaRPr lang="en-US" altLang="ja-JP" sz="2000" b="1" dirty="0" smtClean="0"/>
          </a:p>
          <a:p>
            <a:pPr algn="ctr"/>
            <a:r>
              <a:rPr lang="ja-JP" altLang="en-US" sz="4000" b="1" dirty="0" smtClean="0"/>
              <a:t>森林</a:t>
            </a:r>
            <a:r>
              <a:rPr lang="ja-JP" altLang="en-US" sz="4000" b="1" dirty="0"/>
              <a:t>管理</a:t>
            </a:r>
            <a:r>
              <a:rPr lang="ja-JP" altLang="en-US" sz="4000" b="1" dirty="0" smtClean="0"/>
              <a:t>署</a:t>
            </a:r>
            <a:endParaRPr lang="en-US" altLang="ja-JP" sz="4000" b="1" dirty="0" smtClean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157485" y="4801985"/>
            <a:ext cx="2826587" cy="921167"/>
          </a:xfrm>
          <a:prstGeom prst="rect">
            <a:avLst/>
          </a:prstGeom>
          <a:noFill/>
          <a:ln>
            <a:noFill/>
          </a:ln>
        </p:spPr>
        <p:txBody>
          <a:bodyPr wrap="square" tIns="54000" bIns="54000" rtlCol="0" anchor="ctr" anchorCtr="0">
            <a:noAutofit/>
          </a:bodyPr>
          <a:lstStyle/>
          <a:p>
            <a:pPr algn="ctr"/>
            <a:r>
              <a:rPr lang="ja-JP" altLang="en-US" sz="2000" b="1" dirty="0" smtClean="0">
                <a:solidFill>
                  <a:srgbClr val="FF0000"/>
                </a:solidFill>
              </a:rPr>
              <a:t>しょう</a:t>
            </a:r>
            <a:r>
              <a:rPr lang="ja-JP" altLang="en-US" sz="2000" b="1" dirty="0" err="1" smtClean="0">
                <a:solidFill>
                  <a:srgbClr val="FF0000"/>
                </a:solidFill>
              </a:rPr>
              <a:t>ぼうしょ</a:t>
            </a:r>
            <a:endParaRPr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lang="ja-JP" altLang="en-US" sz="4000" b="1" dirty="0" smtClean="0">
                <a:solidFill>
                  <a:srgbClr val="FF0000"/>
                </a:solidFill>
              </a:rPr>
              <a:t>消防署</a:t>
            </a:r>
            <a:endParaRPr lang="en-US" altLang="ja-JP" sz="4000" b="1" dirty="0" smtClean="0">
              <a:solidFill>
                <a:srgbClr val="FF00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6175102" y="4801985"/>
            <a:ext cx="2826587" cy="921167"/>
          </a:xfrm>
          <a:prstGeom prst="rect">
            <a:avLst/>
          </a:prstGeom>
          <a:noFill/>
          <a:ln>
            <a:noFill/>
          </a:ln>
        </p:spPr>
        <p:txBody>
          <a:bodyPr wrap="square" tIns="54000" bIns="54000" rtlCol="0" anchor="ctr" anchorCtr="0">
            <a:noAutofit/>
          </a:bodyPr>
          <a:lstStyle/>
          <a:p>
            <a:pPr algn="ctr"/>
            <a:r>
              <a:rPr lang="ja-JP" altLang="en-US" sz="2000" b="1" dirty="0" smtClean="0"/>
              <a:t>きしょうだい</a:t>
            </a:r>
            <a:endParaRPr lang="en-US" altLang="ja-JP" sz="2000" b="1" dirty="0" smtClean="0"/>
          </a:p>
          <a:p>
            <a:pPr algn="ctr"/>
            <a:r>
              <a:rPr lang="ja-JP" altLang="en-US" sz="4000" b="1" dirty="0" smtClean="0"/>
              <a:t>気象台</a:t>
            </a:r>
            <a:endParaRPr lang="ja-JP" altLang="en-US" sz="2000" b="1" dirty="0"/>
          </a:p>
        </p:txBody>
      </p:sp>
      <p:pic>
        <p:nvPicPr>
          <p:cNvPr id="7170" name="Picture 2" descr="森林管理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07" y="2454457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気象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541" y="2454457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消防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408" y="2454457"/>
            <a:ext cx="198000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139868" y="1700573"/>
            <a:ext cx="2826587" cy="409739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3157485" y="1700573"/>
            <a:ext cx="2826587" cy="409739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6175102" y="1700573"/>
            <a:ext cx="2826587" cy="409739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3768" y="1642537"/>
            <a:ext cx="804753" cy="86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/>
              <a:t>あ</a:t>
            </a:r>
            <a:endParaRPr kumimoji="1" lang="ja-JP" altLang="en-US" sz="4800" b="1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085252" y="1642537"/>
            <a:ext cx="804753" cy="86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/>
              <a:t>い</a:t>
            </a:r>
            <a:endParaRPr kumimoji="1" lang="ja-JP" altLang="en-US" sz="4800" b="1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102869" y="1642537"/>
            <a:ext cx="804753" cy="869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800" b="1" dirty="0" smtClean="0"/>
              <a:t>う</a:t>
            </a:r>
            <a:endParaRPr kumimoji="1" lang="ja-JP" altLang="en-US" sz="4800" b="1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425284" y="1771419"/>
            <a:ext cx="2826586" cy="612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rgbClr val="FF0000"/>
                </a:solidFill>
              </a:rPr>
              <a:t>★</a:t>
            </a:r>
            <a:r>
              <a:rPr kumimoji="1" lang="ja-JP" altLang="en-US" sz="3200" b="1" dirty="0" smtClean="0">
                <a:solidFill>
                  <a:srgbClr val="FF0000"/>
                </a:solidFill>
              </a:rPr>
              <a:t>正解★</a:t>
            </a:r>
            <a:endParaRPr kumimoji="1" lang="ja-JP" altLang="en-US" sz="3200" b="1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>
            <a:spLocks/>
          </p:cNvSpPr>
          <p:nvPr/>
        </p:nvSpPr>
        <p:spPr>
          <a:xfrm>
            <a:off x="199505" y="284528"/>
            <a:ext cx="540000" cy="540000"/>
          </a:xfrm>
          <a:prstGeom prst="rect">
            <a:avLst/>
          </a:prstGeom>
          <a:solidFill>
            <a:srgbClr val="00B0F0"/>
          </a:solidFill>
        </p:spPr>
        <p:txBody>
          <a:bodyPr wrap="square" tIns="90000" bIns="90000" rtlCol="0" anchor="ctr" anchorCtr="0">
            <a:noAutofit/>
          </a:bodyPr>
          <a:lstStyle/>
          <a:p>
            <a:pPr algn="ctr"/>
            <a:r>
              <a:rPr kumimoji="1" lang="en-US" altLang="ja-JP" dirty="0" smtClean="0"/>
              <a:t>7</a:t>
            </a:r>
          </a:p>
        </p:txBody>
      </p:sp>
      <p:sp>
        <p:nvSpPr>
          <p:cNvPr id="20" name="タイトル 1"/>
          <p:cNvSpPr txBox="1">
            <a:spLocks/>
          </p:cNvSpPr>
          <p:nvPr/>
        </p:nvSpPr>
        <p:spPr>
          <a:xfrm>
            <a:off x="566776" y="508035"/>
            <a:ext cx="7886700" cy="9704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6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消防署</a:t>
            </a:r>
            <a:endParaRPr lang="ja-JP" altLang="en-US" sz="36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3375250" y="244840"/>
            <a:ext cx="2269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しょう</a:t>
            </a:r>
            <a:r>
              <a:rPr lang="ja-JP" altLang="en-US" dirty="0" err="1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ぼうしょ</a:t>
            </a:r>
            <a:endParaRPr lang="ja-JP" altLang="en-US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327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8" grpId="0"/>
      <p:bldP spid="29" grpId="0"/>
      <p:bldP spid="19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メイン イベント">
  <a:themeElements>
    <a:clrScheme name="メイン イベント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メイン イベント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メイン イベント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1395</TotalTime>
  <Words>144</Words>
  <Application>Microsoft Office PowerPoint</Application>
  <PresentationFormat>画面に合わせる (4:3)</PresentationFormat>
  <Paragraphs>108</Paragraphs>
  <Slides>12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12</vt:i4>
      </vt:variant>
    </vt:vector>
  </HeadingPairs>
  <TitlesOfParts>
    <vt:vector size="22" baseType="lpstr">
      <vt:lpstr>HGP創英角ｺﾞｼｯｸUB</vt:lpstr>
      <vt:lpstr>ＭＳ Ｐゴシック</vt:lpstr>
      <vt:lpstr>游ゴシック</vt:lpstr>
      <vt:lpstr>游ゴシック Light</vt:lpstr>
      <vt:lpstr>Arial</vt:lpstr>
      <vt:lpstr>Calibri</vt:lpstr>
      <vt:lpstr>Calibri Light</vt:lpstr>
      <vt:lpstr>Impact</vt:lpstr>
      <vt:lpstr>Office テーマ</vt:lpstr>
      <vt:lpstr>メイン イベント</vt:lpstr>
      <vt:lpstr>地図記号 基本編２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小学校地図記号</dc:title>
  <dc:creator>colas</dc:creator>
  <cp:lastModifiedBy>colas</cp:lastModifiedBy>
  <cp:revision>123</cp:revision>
  <dcterms:created xsi:type="dcterms:W3CDTF">2017-09-11T23:49:32Z</dcterms:created>
  <dcterms:modified xsi:type="dcterms:W3CDTF">2017-09-22T01:22:37Z</dcterms:modified>
</cp:coreProperties>
</file>