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71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73.xml" ContentType="application/vnd.openxmlformats-officedocument.presentationml.notesSlide+xml"/>
  <Override PartName="/ppt/notesSlides/notesSlide174.xml" ContentType="application/vnd.openxmlformats-officedocument.presentationml.notesSlide+xml"/>
  <Override PartName="/ppt/notesSlides/notesSlide175.xml" ContentType="application/vnd.openxmlformats-officedocument.presentationml.notesSlide+xml"/>
  <Override PartName="/ppt/notesSlides/notesSlide176.xml" ContentType="application/vnd.openxmlformats-officedocument.presentationml.notesSlide+xml"/>
  <Override PartName="/ppt/notesSlides/notesSlide177.xml" ContentType="application/vnd.openxmlformats-officedocument.presentationml.notesSlide+xml"/>
  <Override PartName="/ppt/notesSlides/notesSlide178.xml" ContentType="application/vnd.openxmlformats-officedocument.presentationml.notesSlide+xml"/>
  <Override PartName="/ppt/notesSlides/notesSlide179.xml" ContentType="application/vnd.openxmlformats-officedocument.presentationml.notesSlide+xml"/>
  <Override PartName="/ppt/notesSlides/notesSlide180.xml" ContentType="application/vnd.openxmlformats-officedocument.presentationml.notesSlide+xml"/>
  <Override PartName="/ppt/notesSlides/notesSlide181.xml" ContentType="application/vnd.openxmlformats-officedocument.presentationml.notesSlide+xml"/>
  <Override PartName="/ppt/notesSlides/notesSlide182.xml" ContentType="application/vnd.openxmlformats-officedocument.presentationml.notesSlide+xml"/>
  <Override PartName="/ppt/notesSlides/notesSlide183.xml" ContentType="application/vnd.openxmlformats-officedocument.presentationml.notesSlide+xml"/>
  <Override PartName="/ppt/notesSlides/notesSlide184.xml" ContentType="application/vnd.openxmlformats-officedocument.presentationml.notesSlide+xml"/>
  <Override PartName="/ppt/notesSlides/notesSlide185.xml" ContentType="application/vnd.openxmlformats-officedocument.presentationml.notesSlide+xml"/>
  <Override PartName="/ppt/notesSlides/notesSlide18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0"/>
  </p:notesMasterIdLst>
  <p:sldIdLst>
    <p:sldId id="256" r:id="rId2"/>
    <p:sldId id="406" r:id="rId3"/>
    <p:sldId id="267" r:id="rId4"/>
    <p:sldId id="300" r:id="rId5"/>
    <p:sldId id="264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407" r:id="rId33"/>
    <p:sldId id="327" r:id="rId34"/>
    <p:sldId id="408" r:id="rId35"/>
    <p:sldId id="328" r:id="rId36"/>
    <p:sldId id="409" r:id="rId37"/>
    <p:sldId id="329" r:id="rId38"/>
    <p:sldId id="410" r:id="rId39"/>
    <p:sldId id="330" r:id="rId40"/>
    <p:sldId id="411" r:id="rId41"/>
    <p:sldId id="331" r:id="rId42"/>
    <p:sldId id="412" r:id="rId43"/>
    <p:sldId id="332" r:id="rId44"/>
    <p:sldId id="413" r:id="rId45"/>
    <p:sldId id="333" r:id="rId46"/>
    <p:sldId id="415" r:id="rId47"/>
    <p:sldId id="334" r:id="rId48"/>
    <p:sldId id="416" r:id="rId49"/>
    <p:sldId id="335" r:id="rId50"/>
    <p:sldId id="417" r:id="rId51"/>
    <p:sldId id="336" r:id="rId52"/>
    <p:sldId id="418" r:id="rId53"/>
    <p:sldId id="337" r:id="rId54"/>
    <p:sldId id="419" r:id="rId55"/>
    <p:sldId id="338" r:id="rId56"/>
    <p:sldId id="420" r:id="rId57"/>
    <p:sldId id="339" r:id="rId58"/>
    <p:sldId id="421" r:id="rId59"/>
    <p:sldId id="340" r:id="rId60"/>
    <p:sldId id="422" r:id="rId61"/>
    <p:sldId id="341" r:id="rId62"/>
    <p:sldId id="423" r:id="rId63"/>
    <p:sldId id="342" r:id="rId64"/>
    <p:sldId id="424" r:id="rId65"/>
    <p:sldId id="343" r:id="rId66"/>
    <p:sldId id="425" r:id="rId67"/>
    <p:sldId id="344" r:id="rId68"/>
    <p:sldId id="426" r:id="rId69"/>
    <p:sldId id="345" r:id="rId70"/>
    <p:sldId id="427" r:id="rId71"/>
    <p:sldId id="346" r:id="rId72"/>
    <p:sldId id="428" r:id="rId73"/>
    <p:sldId id="347" r:id="rId74"/>
    <p:sldId id="429" r:id="rId75"/>
    <p:sldId id="348" r:id="rId76"/>
    <p:sldId id="430" r:id="rId77"/>
    <p:sldId id="349" r:id="rId78"/>
    <p:sldId id="431" r:id="rId79"/>
    <p:sldId id="350" r:id="rId80"/>
    <p:sldId id="432" r:id="rId81"/>
    <p:sldId id="351" r:id="rId82"/>
    <p:sldId id="433" r:id="rId83"/>
    <p:sldId id="352" r:id="rId84"/>
    <p:sldId id="434" r:id="rId85"/>
    <p:sldId id="353" r:id="rId86"/>
    <p:sldId id="435" r:id="rId87"/>
    <p:sldId id="354" r:id="rId88"/>
    <p:sldId id="436" r:id="rId89"/>
    <p:sldId id="355" r:id="rId90"/>
    <p:sldId id="437" r:id="rId91"/>
    <p:sldId id="356" r:id="rId92"/>
    <p:sldId id="438" r:id="rId93"/>
    <p:sldId id="357" r:id="rId94"/>
    <p:sldId id="439" r:id="rId95"/>
    <p:sldId id="358" r:id="rId96"/>
    <p:sldId id="440" r:id="rId97"/>
    <p:sldId id="359" r:id="rId98"/>
    <p:sldId id="441" r:id="rId99"/>
    <p:sldId id="360" r:id="rId100"/>
    <p:sldId id="442" r:id="rId101"/>
    <p:sldId id="361" r:id="rId102"/>
    <p:sldId id="443" r:id="rId103"/>
    <p:sldId id="362" r:id="rId104"/>
    <p:sldId id="444" r:id="rId105"/>
    <p:sldId id="363" r:id="rId106"/>
    <p:sldId id="445" r:id="rId107"/>
    <p:sldId id="364" r:id="rId108"/>
    <p:sldId id="446" r:id="rId109"/>
    <p:sldId id="365" r:id="rId110"/>
    <p:sldId id="447" r:id="rId111"/>
    <p:sldId id="366" r:id="rId112"/>
    <p:sldId id="448" r:id="rId113"/>
    <p:sldId id="367" r:id="rId114"/>
    <p:sldId id="449" r:id="rId115"/>
    <p:sldId id="368" r:id="rId116"/>
    <p:sldId id="450" r:id="rId117"/>
    <p:sldId id="369" r:id="rId118"/>
    <p:sldId id="451" r:id="rId119"/>
    <p:sldId id="370" r:id="rId120"/>
    <p:sldId id="452" r:id="rId121"/>
    <p:sldId id="376" r:id="rId122"/>
    <p:sldId id="453" r:id="rId123"/>
    <p:sldId id="372" r:id="rId124"/>
    <p:sldId id="454" r:id="rId125"/>
    <p:sldId id="373" r:id="rId126"/>
    <p:sldId id="455" r:id="rId127"/>
    <p:sldId id="374" r:id="rId128"/>
    <p:sldId id="456" r:id="rId129"/>
    <p:sldId id="375" r:id="rId130"/>
    <p:sldId id="457" r:id="rId131"/>
    <p:sldId id="371" r:id="rId132"/>
    <p:sldId id="458" r:id="rId133"/>
    <p:sldId id="396" r:id="rId134"/>
    <p:sldId id="459" r:id="rId135"/>
    <p:sldId id="377" r:id="rId136"/>
    <p:sldId id="460" r:id="rId137"/>
    <p:sldId id="379" r:id="rId138"/>
    <p:sldId id="461" r:id="rId139"/>
    <p:sldId id="380" r:id="rId140"/>
    <p:sldId id="462" r:id="rId141"/>
    <p:sldId id="381" r:id="rId142"/>
    <p:sldId id="463" r:id="rId143"/>
    <p:sldId id="382" r:id="rId144"/>
    <p:sldId id="464" r:id="rId145"/>
    <p:sldId id="383" r:id="rId146"/>
    <p:sldId id="465" r:id="rId147"/>
    <p:sldId id="384" r:id="rId148"/>
    <p:sldId id="466" r:id="rId149"/>
    <p:sldId id="386" r:id="rId150"/>
    <p:sldId id="467" r:id="rId151"/>
    <p:sldId id="389" r:id="rId152"/>
    <p:sldId id="468" r:id="rId153"/>
    <p:sldId id="387" r:id="rId154"/>
    <p:sldId id="469" r:id="rId155"/>
    <p:sldId id="388" r:id="rId156"/>
    <p:sldId id="470" r:id="rId157"/>
    <p:sldId id="385" r:id="rId158"/>
    <p:sldId id="471" r:id="rId159"/>
    <p:sldId id="390" r:id="rId160"/>
    <p:sldId id="472" r:id="rId161"/>
    <p:sldId id="391" r:id="rId162"/>
    <p:sldId id="473" r:id="rId163"/>
    <p:sldId id="392" r:id="rId164"/>
    <p:sldId id="474" r:id="rId165"/>
    <p:sldId id="394" r:id="rId166"/>
    <p:sldId id="475" r:id="rId167"/>
    <p:sldId id="393" r:id="rId168"/>
    <p:sldId id="476" r:id="rId169"/>
    <p:sldId id="395" r:id="rId170"/>
    <p:sldId id="477" r:id="rId171"/>
    <p:sldId id="378" r:id="rId172"/>
    <p:sldId id="478" r:id="rId173"/>
    <p:sldId id="397" r:id="rId174"/>
    <p:sldId id="479" r:id="rId175"/>
    <p:sldId id="398" r:id="rId176"/>
    <p:sldId id="480" r:id="rId177"/>
    <p:sldId id="399" r:id="rId178"/>
    <p:sldId id="481" r:id="rId179"/>
    <p:sldId id="400" r:id="rId180"/>
    <p:sldId id="482" r:id="rId181"/>
    <p:sldId id="401" r:id="rId182"/>
    <p:sldId id="483" r:id="rId183"/>
    <p:sldId id="402" r:id="rId184"/>
    <p:sldId id="484" r:id="rId185"/>
    <p:sldId id="403" r:id="rId186"/>
    <p:sldId id="485" r:id="rId187"/>
    <p:sldId id="405" r:id="rId188"/>
    <p:sldId id="486" r:id="rId18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2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slide" Target="slides/slide174.xml"/><Relationship Id="rId170" Type="http://schemas.openxmlformats.org/officeDocument/2006/relationships/slide" Target="slides/slide169.xml"/><Relationship Id="rId191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72" Type="http://schemas.openxmlformats.org/officeDocument/2006/relationships/slide" Target="slides/slide171.xml"/><Relationship Id="rId193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0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D9EE2-9F7C-4399-A79A-6B12E441FE7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37C0-E15E-41A5-9C4E-98726F6D910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9596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129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139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149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159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169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179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188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29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39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49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59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69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79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89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99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E37C0-E15E-41A5-9C4E-98726F6D910E}" type="slidenum">
              <a:rPr kumimoji="1" lang="ja-JP" altLang="en-US" smtClean="0"/>
              <a:t>101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0468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ja-JP" altLang="en-US" dirty="0" smtClean="0"/>
              <a:t>熊本県教育情報システム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593" y="6165304"/>
            <a:ext cx="802032" cy="59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6165304"/>
            <a:ext cx="802032" cy="59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294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777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760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761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796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0971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0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50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506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933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 userDrawn="1"/>
        </p:nvSpPr>
        <p:spPr>
          <a:xfrm>
            <a:off x="2915816" y="0"/>
            <a:ext cx="3218294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910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CC2FF-155B-4443-9631-CA5C3716E22F}" type="datetimeFigureOut">
              <a:rPr kumimoji="1" lang="ja-JP" altLang="en-US" smtClean="0"/>
              <a:t>2016/1/8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383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53308-53CC-4745-81E0-BF092BD97C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2627784" y="643454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 smtClean="0">
                <a:solidFill>
                  <a:schemeClr val="bg2">
                    <a:lumMod val="9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熊本県教育情報システム　</a:t>
            </a:r>
            <a:r>
              <a:rPr lang="en-US" altLang="ja-JP" sz="1600" dirty="0" smtClean="0">
                <a:solidFill>
                  <a:schemeClr val="bg2">
                    <a:lumMod val="9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CoLaS</a:t>
            </a:r>
            <a:endParaRPr lang="ja-JP" altLang="en-US" sz="1600" dirty="0" smtClean="0">
              <a:solidFill>
                <a:schemeClr val="bg2">
                  <a:lumMod val="9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1600" dirty="0">
              <a:solidFill>
                <a:schemeClr val="bg2">
                  <a:lumMod val="9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183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8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8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8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8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8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8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8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8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8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8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8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8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8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8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8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8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8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8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8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8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8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8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8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8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8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8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8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8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8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8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8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8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8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8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8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8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8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8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8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8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8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8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8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8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8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8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8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8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8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8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8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8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8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8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8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8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8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8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8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8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8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8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8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8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8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8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8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8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8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8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8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8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8.xml"/><Relationship Id="rId1" Type="http://schemas.openxmlformats.org/officeDocument/2006/relationships/slideLayout" Target="../slideLayouts/slideLayout8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9.xml"/><Relationship Id="rId1" Type="http://schemas.openxmlformats.org/officeDocument/2006/relationships/slideLayout" Target="../slideLayouts/slideLayout8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0.xml"/><Relationship Id="rId1" Type="http://schemas.openxmlformats.org/officeDocument/2006/relationships/slideLayout" Target="../slideLayouts/slideLayout8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1.xml"/><Relationship Id="rId1" Type="http://schemas.openxmlformats.org/officeDocument/2006/relationships/slideLayout" Target="../slideLayouts/slideLayout8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2.xml"/><Relationship Id="rId1" Type="http://schemas.openxmlformats.org/officeDocument/2006/relationships/slideLayout" Target="../slideLayouts/slideLayout8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3.xml"/><Relationship Id="rId1" Type="http://schemas.openxmlformats.org/officeDocument/2006/relationships/slideLayout" Target="../slideLayouts/slideLayout8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4.xml"/><Relationship Id="rId1" Type="http://schemas.openxmlformats.org/officeDocument/2006/relationships/slideLayout" Target="../slideLayouts/slideLayout8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5.xml"/><Relationship Id="rId1" Type="http://schemas.openxmlformats.org/officeDocument/2006/relationships/slideLayout" Target="../slideLayouts/slideLayout8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1.xml"/><Relationship Id="rId13" Type="http://schemas.openxmlformats.org/officeDocument/2006/relationships/slide" Target="slide123.xml"/><Relationship Id="rId18" Type="http://schemas.openxmlformats.org/officeDocument/2006/relationships/slide" Target="slide163.xml"/><Relationship Id="rId3" Type="http://schemas.openxmlformats.org/officeDocument/2006/relationships/slide" Target="slide17.xml"/><Relationship Id="rId7" Type="http://schemas.openxmlformats.org/officeDocument/2006/relationships/slide" Target="slide57.xml"/><Relationship Id="rId12" Type="http://schemas.openxmlformats.org/officeDocument/2006/relationships/slide" Target="slide109.xml"/><Relationship Id="rId17" Type="http://schemas.openxmlformats.org/officeDocument/2006/relationships/slide" Target="slide139.xml"/><Relationship Id="rId2" Type="http://schemas.openxmlformats.org/officeDocument/2006/relationships/slide" Target="slide3.xml"/><Relationship Id="rId16" Type="http://schemas.openxmlformats.org/officeDocument/2006/relationships/slide" Target="slide137.xml"/><Relationship Id="rId1" Type="http://schemas.openxmlformats.org/officeDocument/2006/relationships/slideLayout" Target="../slideLayouts/slideLayout5.xml"/><Relationship Id="rId6" Type="http://schemas.openxmlformats.org/officeDocument/2006/relationships/slide" Target="slide47.xml"/><Relationship Id="rId11" Type="http://schemas.openxmlformats.org/officeDocument/2006/relationships/slide" Target="slide103.xml"/><Relationship Id="rId5" Type="http://schemas.openxmlformats.org/officeDocument/2006/relationships/slide" Target="slide45.xml"/><Relationship Id="rId15" Type="http://schemas.openxmlformats.org/officeDocument/2006/relationships/slide" Target="slide129.xml"/><Relationship Id="rId10" Type="http://schemas.openxmlformats.org/officeDocument/2006/relationships/slide" Target="slide97.xml"/><Relationship Id="rId19" Type="http://schemas.openxmlformats.org/officeDocument/2006/relationships/slide" Target="slide181.xml"/><Relationship Id="rId4" Type="http://schemas.openxmlformats.org/officeDocument/2006/relationships/slide" Target="slide19.xml"/><Relationship Id="rId9" Type="http://schemas.openxmlformats.org/officeDocument/2006/relationships/slide" Target="slide91.xml"/><Relationship Id="rId14" Type="http://schemas.openxmlformats.org/officeDocument/2006/relationships/slide" Target="slide1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8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8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8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8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8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8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8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8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8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8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8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8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8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8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8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8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8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8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8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8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8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8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8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8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8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8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8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8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8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8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8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8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8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8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8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2304256" cy="2880320"/>
          </a:xfrm>
        </p:spPr>
        <p:txBody>
          <a:bodyPr anchor="t">
            <a:normAutofit/>
          </a:bodyPr>
          <a:lstStyle/>
          <a:p>
            <a:pPr algn="dist"/>
            <a:r>
              <a:rPr kumimoji="1" lang="ja-JP" altLang="en-US" sz="2800" dirty="0" smtClean="0"/>
              <a:t>タイトル：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ja-JP" altLang="en-US" sz="2800" dirty="0" smtClean="0"/>
              <a:t>教科：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学年：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活動イメージ：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5576" y="1268760"/>
            <a:ext cx="777686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小学２年生　かん字</a:t>
            </a:r>
            <a:endParaRPr kumimoji="1" lang="ja-JP" altLang="en-US" sz="32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3131840" y="3789040"/>
            <a:ext cx="5328592" cy="24482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ja-JP" altLang="en-US" sz="2800" dirty="0" smtClean="0"/>
              <a:t>スライドにあらわれる漢字を読みましょう。次のスライドで答えを表示します。左上の番号は漢字の出てきた順、単元毎に色分けしています。</a:t>
            </a:r>
            <a:endParaRPr lang="ja-JP" altLang="en-US" sz="2800" dirty="0"/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3131840" y="2492896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+mn-ea"/>
                <a:ea typeface="+mn-ea"/>
              </a:rPr>
              <a:t>小学２年生</a:t>
            </a:r>
            <a:r>
              <a:rPr lang="en-US" altLang="ja-JP" sz="2800" dirty="0" smtClean="0">
                <a:latin typeface="+mn-ea"/>
                <a:ea typeface="+mn-ea"/>
              </a:rPr>
              <a:t>_</a:t>
            </a:r>
            <a:r>
              <a:rPr lang="ja-JP" altLang="en-US" sz="2800" dirty="0" smtClean="0">
                <a:latin typeface="+mn-ea"/>
                <a:ea typeface="+mn-ea"/>
              </a:rPr>
              <a:t>漢字</a:t>
            </a:r>
            <a:r>
              <a:rPr lang="en-US" altLang="ja-JP" sz="2800" dirty="0" smtClean="0">
                <a:latin typeface="+mn-ea"/>
                <a:ea typeface="+mn-ea"/>
              </a:rPr>
              <a:t>_</a:t>
            </a:r>
            <a:r>
              <a:rPr lang="ja-JP" altLang="en-US" sz="2800" dirty="0" smtClean="0">
                <a:latin typeface="+mn-ea"/>
                <a:ea typeface="+mn-ea"/>
              </a:rPr>
              <a:t>光村図書（下）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131840" y="2924944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+mn-ea"/>
                <a:ea typeface="+mn-ea"/>
              </a:rPr>
              <a:t>国語</a:t>
            </a:r>
            <a:endParaRPr lang="ja-JP" altLang="en-US" sz="2800" dirty="0">
              <a:latin typeface="+mn-ea"/>
              <a:ea typeface="+mn-ea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3131840" y="3356992"/>
            <a:ext cx="5400600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>
                <a:latin typeface="+mn-ea"/>
                <a:ea typeface="+mn-ea"/>
              </a:rPr>
              <a:t>小学２年</a:t>
            </a:r>
            <a:endParaRPr lang="ja-JP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117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家来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け</a:t>
            </a:r>
            <a:endParaRPr kumimoji="1" lang="ja-JP" altLang="en-US" sz="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3212976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らい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5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雲の上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54868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くも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36510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教室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6651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教室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052736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35699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71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188640"/>
            <a:ext cx="5601533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数が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kumimoji="1" lang="ja-JP" altLang="en-US" sz="16000" dirty="0" smtClean="0"/>
              <a:t>少ない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47336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188640"/>
            <a:ext cx="5601533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数が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kumimoji="1" lang="ja-JP" altLang="en-US" sz="16000" dirty="0" smtClean="0"/>
              <a:t>少ない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92396" y="54868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かず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119675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すく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5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少年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068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少年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052736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8498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ねん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3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188640"/>
            <a:ext cx="5601533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少し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/>
              <a:t>　</a:t>
            </a:r>
            <a:r>
              <a:rPr kumimoji="1" lang="ja-JP" altLang="en-US" sz="16000" dirty="0" smtClean="0"/>
              <a:t>ずつ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878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188640"/>
            <a:ext cx="5601533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少し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/>
              <a:t>　</a:t>
            </a:r>
            <a:r>
              <a:rPr kumimoji="1" lang="ja-JP" altLang="en-US" sz="16000" dirty="0" smtClean="0"/>
              <a:t>ずつ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92396" y="54868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すこ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0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自分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5824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90573" y="188640"/>
            <a:ext cx="5293757" cy="648072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sz="15000" dirty="0"/>
              <a:t>家へ</a:t>
            </a:r>
            <a:endParaRPr lang="en-US" altLang="ja-JP" sz="15000" dirty="0" smtClean="0"/>
          </a:p>
          <a:p>
            <a:r>
              <a:rPr lang="ja-JP" altLang="en-US" sz="3200" dirty="0"/>
              <a:t>　</a:t>
            </a:r>
            <a:endParaRPr lang="en-US" altLang="ja-JP" sz="3200" dirty="0" smtClean="0"/>
          </a:p>
          <a:p>
            <a:r>
              <a:rPr lang="ja-JP" altLang="en-US" sz="13800" dirty="0"/>
              <a:t>　</a:t>
            </a:r>
            <a:r>
              <a:rPr lang="ja-JP" altLang="en-US" sz="13800" dirty="0" smtClean="0"/>
              <a:t>　</a:t>
            </a:r>
            <a:r>
              <a:rPr lang="ja-JP" altLang="en-US" sz="15000" dirty="0" smtClean="0"/>
              <a:t>帰る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71483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0405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自分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412776"/>
            <a:ext cx="1107996" cy="16561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じ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8498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ぶん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3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188640"/>
            <a:ext cx="5601533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歌を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/>
              <a:t>　</a:t>
            </a:r>
            <a:r>
              <a:rPr kumimoji="1" lang="ja-JP" altLang="en-US" sz="16000" dirty="0" smtClean="0"/>
              <a:t>歌う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823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188640"/>
            <a:ext cx="5601533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歌を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/>
              <a:t>　</a:t>
            </a:r>
            <a:r>
              <a:rPr kumimoji="1" lang="ja-JP" altLang="en-US" sz="16000" dirty="0" smtClean="0"/>
              <a:t>歌う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70330" y="47667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5936" y="256490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心の中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8321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心の中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76672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こころ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811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なか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中心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2720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中心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836712"/>
            <a:ext cx="1107996" cy="266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ちゅう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35699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5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妹と姉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811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あね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929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妹と姉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260648"/>
            <a:ext cx="1107996" cy="32403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いもうと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45811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あね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1662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8779" y="44624"/>
            <a:ext cx="5601533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といに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 smtClean="0"/>
              <a:t>答える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4314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90573" y="188640"/>
            <a:ext cx="5293757" cy="648072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sz="15000" dirty="0"/>
              <a:t>家へ</a:t>
            </a:r>
            <a:endParaRPr lang="en-US" altLang="ja-JP" sz="15000" dirty="0" smtClean="0"/>
          </a:p>
          <a:p>
            <a:r>
              <a:rPr lang="ja-JP" altLang="en-US" sz="3200" dirty="0"/>
              <a:t>　</a:t>
            </a:r>
            <a:endParaRPr lang="en-US" altLang="ja-JP" sz="3200" dirty="0" smtClean="0"/>
          </a:p>
          <a:p>
            <a:r>
              <a:rPr lang="ja-JP" altLang="en-US" sz="13800" dirty="0"/>
              <a:t>　</a:t>
            </a:r>
            <a:r>
              <a:rPr lang="ja-JP" altLang="en-US" sz="13800" dirty="0" smtClean="0"/>
              <a:t>　</a:t>
            </a:r>
            <a:r>
              <a:rPr lang="ja-JP" altLang="en-US" sz="15000" dirty="0" smtClean="0"/>
              <a:t>帰る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68060" y="2636912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1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8779" y="44624"/>
            <a:ext cx="5601533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といに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 smtClean="0"/>
              <a:t>答える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5936" y="105273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理由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35699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ゆう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1830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理由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96752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35699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ゆう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05921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冬休み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919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冬休み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764704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ふゆ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27809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やす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4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8779" y="44624"/>
            <a:ext cx="5601533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音が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鳴る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008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8779" y="44624"/>
            <a:ext cx="5601533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音が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鳴る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95936" y="249289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33265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おと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鳴き声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2709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926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鳴き声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764704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な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86916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ごえ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4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8779" y="44624"/>
            <a:ext cx="5601533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走り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だす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8272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親友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554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8779" y="44624"/>
            <a:ext cx="5601533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走り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/>
              <a:t>　</a:t>
            </a:r>
            <a:r>
              <a:rPr lang="ja-JP" altLang="en-US" sz="16000" dirty="0" smtClean="0"/>
              <a:t>だす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33265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はし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交代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たい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0290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交代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96752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たい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70604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8779" y="44624"/>
            <a:ext cx="5601533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楽しい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 smtClean="0"/>
              <a:t>あそび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7609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78779" y="44624"/>
            <a:ext cx="5601533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楽しい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8000" dirty="0" smtClean="0"/>
              <a:t>　</a:t>
            </a:r>
            <a:r>
              <a:rPr lang="ja-JP" altLang="en-US" sz="16000" dirty="0" smtClean="0"/>
              <a:t>あそび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092280" y="33265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たの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4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音楽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866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音楽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96752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おん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がく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4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計画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266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計画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96752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けい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3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父と母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429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親友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しん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3212976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ゆう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父と母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ちち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父と母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6648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父と母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65313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はは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14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兄と弟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1732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兄と弟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あに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861048"/>
            <a:ext cx="1107996" cy="3168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おとうと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4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兄弟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だい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1061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兄弟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980728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だい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0262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姉と妹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42648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姉と妹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 smtClean="0">
                <a:solidFill>
                  <a:srgbClr val="FF0000"/>
                </a:solidFill>
              </a:rPr>
              <a:t>あね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861048"/>
            <a:ext cx="1107996" cy="3168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いもうと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兄弟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8550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親子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9456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兄弟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980728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だい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82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兄と弟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2804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兄と弟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あに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861048"/>
            <a:ext cx="1107996" cy="31683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おとうと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90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午前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0006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午前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340768"/>
            <a:ext cx="1107996" cy="20162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ご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ぜん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7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算数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518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算数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980728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さん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すう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99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黒い石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2566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黒い石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くろ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81128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20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黒板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ばん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04471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親子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おや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3212976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7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黒板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980728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ばん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34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茶色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686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茶色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980728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ちゃ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白い馬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811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白い馬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437112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うま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6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6000" dirty="0"/>
              <a:t>け</a:t>
            </a:r>
            <a:r>
              <a:rPr kumimoji="1" lang="ja-JP" altLang="en-US" sz="16000" dirty="0" smtClean="0"/>
              <a:t>い馬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39914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6000" dirty="0"/>
              <a:t>け</a:t>
            </a:r>
            <a:r>
              <a:rPr kumimoji="1" lang="ja-JP" altLang="en-US" sz="16000" dirty="0" smtClean="0"/>
              <a:t>い馬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437112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ば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北の方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9271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北の方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09120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ほう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牛や馬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990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主語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1914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牛や馬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09120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うま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3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95736" y="44624"/>
            <a:ext cx="467820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遠くまで</a:t>
            </a:r>
            <a:endParaRPr kumimoji="1" lang="en-US" altLang="ja-JP" sz="13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ひびく</a:t>
            </a:r>
            <a:endParaRPr kumimoji="1" lang="ja-JP" altLang="en-US" sz="13000" dirty="0"/>
          </a:p>
        </p:txBody>
      </p:sp>
    </p:spTree>
    <p:extLst>
      <p:ext uri="{BB962C8B-B14F-4D97-AF65-F5344CB8AC3E}">
        <p14:creationId xmlns:p14="http://schemas.microsoft.com/office/powerpoint/2010/main" val="9059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95736" y="44624"/>
            <a:ext cx="467820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遠くまで</a:t>
            </a:r>
            <a:endParaRPr kumimoji="1" lang="en-US" altLang="ja-JP" sz="13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ひびく</a:t>
            </a:r>
            <a:endParaRPr kumimoji="1" lang="ja-JP" altLang="en-US" sz="13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85908" y="18864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とお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遠足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そく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442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遠足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えん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そく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7200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95736" y="44624"/>
            <a:ext cx="467820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売りに</a:t>
            </a:r>
            <a:endParaRPr kumimoji="1" lang="en-US" altLang="ja-JP" sz="13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来る</a:t>
            </a:r>
            <a:endParaRPr kumimoji="1" lang="ja-JP" altLang="en-US" sz="13000" dirty="0"/>
          </a:p>
        </p:txBody>
      </p:sp>
    </p:spTree>
    <p:extLst>
      <p:ext uri="{BB962C8B-B14F-4D97-AF65-F5344CB8AC3E}">
        <p14:creationId xmlns:p14="http://schemas.microsoft.com/office/powerpoint/2010/main" val="22004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95736" y="44624"/>
            <a:ext cx="467820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売りに</a:t>
            </a:r>
            <a:endParaRPr kumimoji="1" lang="en-US" altLang="ja-JP" sz="13000" dirty="0" smtClean="0"/>
          </a:p>
          <a:p>
            <a:endParaRPr lang="en-US" altLang="ja-JP" sz="3200" dirty="0"/>
          </a:p>
          <a:p>
            <a:r>
              <a:rPr lang="ja-JP" altLang="en-US" sz="13000" dirty="0" smtClean="0"/>
              <a:t>　　来る</a:t>
            </a:r>
            <a:endParaRPr kumimoji="1" lang="ja-JP" altLang="en-US" sz="13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85908" y="76470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68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14500" y="0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体が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弱る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37807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14500" y="0"/>
            <a:ext cx="5724644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</a:t>
            </a:r>
            <a:r>
              <a:rPr kumimoji="1" lang="ja-JP" altLang="en-US" sz="15000" dirty="0" smtClean="0"/>
              <a:t>体が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</a:t>
            </a:r>
            <a:r>
              <a:rPr lang="ja-JP" altLang="en-US" sz="15000" dirty="0" smtClean="0"/>
              <a:t>弱る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51920" y="2348880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よわ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3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強い風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007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主語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しゅ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3212976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ご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13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69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強い風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836712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つよ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09120"/>
            <a:ext cx="1107996" cy="18722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かぜ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96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里いも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3243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404664"/>
            <a:ext cx="2646878" cy="61069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里いも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836712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さと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1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260648"/>
            <a:ext cx="2646878" cy="633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三角形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723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260648"/>
            <a:ext cx="2646878" cy="63367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0" dirty="0" smtClean="0"/>
              <a:t>三角形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92696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さん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2528900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81128"/>
            <a:ext cx="1107996" cy="18002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けい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4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当番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550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60212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当番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2232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とう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ばん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7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73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92370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書き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直す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12304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2370" y="44624"/>
            <a:ext cx="5109091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 書き</a:t>
            </a:r>
            <a:endParaRPr kumimoji="1" lang="en-US" altLang="ja-JP" sz="15000" dirty="0" smtClean="0"/>
          </a:p>
          <a:p>
            <a:endParaRPr lang="en-US" altLang="ja-JP" sz="6000" dirty="0"/>
          </a:p>
          <a:p>
            <a:r>
              <a:rPr lang="ja-JP" altLang="en-US" sz="13000" dirty="0" smtClean="0"/>
              <a:t>　　直す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23928" y="2204864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なお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東京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8781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hlinkClick r:id="rId2" action="ppaction://hlinksldjump"/>
              </a:rPr>
              <a:t>お手紙</a:t>
            </a:r>
            <a:endParaRPr kumimoji="1"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>
                <a:hlinkClick r:id="rId3" action="ppaction://hlinksldjump"/>
              </a:rPr>
              <a:t>主語</a:t>
            </a:r>
            <a:r>
              <a:rPr lang="ja-JP" altLang="en-US" dirty="0" smtClean="0">
                <a:hlinkClick r:id="rId3" action="ppaction://hlinksldjump"/>
              </a:rPr>
              <a:t>と述語</a:t>
            </a: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hlinkClick r:id="rId4" action="ppaction://hlinksldjump"/>
              </a:rPr>
              <a:t>かん字の読み方</a:t>
            </a:r>
            <a:endParaRPr kumimoji="1"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>
                <a:hlinkClick r:id="rId5" action="ppaction://hlinksldjump"/>
              </a:rPr>
              <a:t>秋がいっぱい</a:t>
            </a:r>
            <a:endParaRPr kumimoji="1"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>
                <a:hlinkClick r:id="rId6" action="ppaction://hlinksldjump"/>
              </a:rPr>
              <a:t>お話</a:t>
            </a:r>
            <a:r>
              <a:rPr lang="ja-JP" altLang="en-US" dirty="0" smtClean="0">
                <a:hlinkClick r:id="rId6" action="ppaction://hlinksldjump"/>
              </a:rPr>
              <a:t>のさくしゃになろう</a:t>
            </a: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>
                <a:hlinkClick r:id="rId7" action="ppaction://hlinksldjump"/>
              </a:rPr>
              <a:t>かた</a:t>
            </a:r>
            <a:r>
              <a:rPr lang="ja-JP" altLang="en-US" dirty="0" smtClean="0">
                <a:hlinkClick r:id="rId7" action="ppaction://hlinksldjump"/>
              </a:rPr>
              <a:t>かなで書くことば</a:t>
            </a: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 smtClean="0">
                <a:hlinkClick r:id="rId8" action="ppaction://hlinksldjump"/>
              </a:rPr>
              <a:t>しかけカードの作り方</a:t>
            </a: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 smtClean="0">
                <a:hlinkClick r:id="rId9" action="ppaction://hlinksldjump"/>
              </a:rPr>
              <a:t>おもちゃの作り方</a:t>
            </a: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sz="2600" dirty="0">
                <a:hlinkClick r:id="rId10" action="ppaction://hlinksldjump"/>
              </a:rPr>
              <a:t>あったらいいな</a:t>
            </a:r>
            <a:r>
              <a:rPr lang="ja-JP" altLang="en-US" sz="2600" dirty="0" smtClean="0">
                <a:hlinkClick r:id="rId10" action="ppaction://hlinksldjump"/>
              </a:rPr>
              <a:t>、こんなもの</a:t>
            </a:r>
            <a:endParaRPr lang="en-US" altLang="ja-JP" sz="2600" dirty="0" smtClean="0"/>
          </a:p>
          <a:p>
            <a:pPr marL="0" indent="0">
              <a:buClr>
                <a:schemeClr val="accent6"/>
              </a:buClr>
              <a:buNone/>
            </a:pP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kumimoji="1" lang="ja-JP" altLang="en-US" dirty="0" err="1" smtClean="0">
                <a:hlinkClick r:id="rId11" action="ppaction://hlinksldjump"/>
              </a:rPr>
              <a:t>にたい</a:t>
            </a:r>
            <a:r>
              <a:rPr kumimoji="1" lang="ja-JP" altLang="en-US" dirty="0" smtClean="0">
                <a:hlinkClick r:id="rId11" action="ppaction://hlinksldjump"/>
              </a:rPr>
              <a:t>みのことば、</a:t>
            </a:r>
            <a:endParaRPr kumimoji="1" lang="en-US" altLang="ja-JP" dirty="0" smtClean="0">
              <a:hlinkClick r:id="rId11" action="ppaction://hlinksldjump"/>
            </a:endParaRPr>
          </a:p>
          <a:p>
            <a:pPr marL="0" indent="0">
              <a:buClr>
                <a:schemeClr val="accent6"/>
              </a:buClr>
              <a:buNone/>
            </a:pPr>
            <a:r>
              <a:rPr kumimoji="1" lang="ja-JP" altLang="en-US" dirty="0" smtClean="0"/>
              <a:t>　</a:t>
            </a:r>
            <a:r>
              <a:rPr kumimoji="1" lang="ja-JP" altLang="en-US" sz="1500" dirty="0" smtClean="0"/>
              <a:t>　</a:t>
            </a:r>
            <a:r>
              <a:rPr kumimoji="1" lang="ja-JP" altLang="en-US" dirty="0" smtClean="0">
                <a:hlinkClick r:id="rId11" action="ppaction://hlinksldjump"/>
              </a:rPr>
              <a:t>はんた</a:t>
            </a:r>
            <a:r>
              <a:rPr kumimoji="1" lang="ja-JP" altLang="en-US" dirty="0" smtClean="0">
                <a:hlinkClick r:id="rId11" action="ppaction://hlinksldjump"/>
              </a:rPr>
              <a:t>いのいみのことば</a:t>
            </a:r>
            <a:endParaRPr kumimoji="1"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>
                <a:hlinkClick r:id="rId12" action="ppaction://hlinksldjump"/>
              </a:rPr>
              <a:t>わたし</a:t>
            </a:r>
            <a:r>
              <a:rPr lang="ja-JP" altLang="en-US" dirty="0" smtClean="0">
                <a:hlinkClick r:id="rId12" action="ppaction://hlinksldjump"/>
              </a:rPr>
              <a:t>はおねえさん</a:t>
            </a: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>
                <a:hlinkClick r:id="rId13" action="ppaction://hlinksldjump"/>
              </a:rPr>
              <a:t>冬がいっぱい</a:t>
            </a: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kumimoji="1" lang="ja-JP" altLang="en-US" dirty="0">
                <a:hlinkClick r:id="rId14" action="ppaction://hlinksldjump"/>
              </a:rPr>
              <a:t>見た</a:t>
            </a:r>
            <a:r>
              <a:rPr kumimoji="1" lang="ja-JP" altLang="en-US" dirty="0" smtClean="0">
                <a:hlinkClick r:id="rId14" action="ppaction://hlinksldjump"/>
              </a:rPr>
              <a:t>こと、かんじたこと</a:t>
            </a:r>
            <a:endParaRPr kumimoji="1"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 err="1" smtClean="0">
                <a:hlinkClick r:id="rId15" action="ppaction://hlinksldjump"/>
              </a:rPr>
              <a:t>おにごっこ</a:t>
            </a: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kumimoji="1" lang="ja-JP" altLang="en-US" dirty="0">
                <a:hlinkClick r:id="rId16" action="ppaction://hlinksldjump"/>
              </a:rPr>
              <a:t>みんなで</a:t>
            </a:r>
            <a:r>
              <a:rPr kumimoji="1" lang="ja-JP" altLang="en-US" dirty="0" smtClean="0">
                <a:hlinkClick r:id="rId16" action="ppaction://hlinksldjump"/>
              </a:rPr>
              <a:t>きめよう</a:t>
            </a:r>
            <a:endParaRPr kumimoji="1"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lang="ja-JP" altLang="en-US" dirty="0">
                <a:hlinkClick r:id="rId17" action="ppaction://hlinksldjump"/>
              </a:rPr>
              <a:t>な</a:t>
            </a:r>
            <a:r>
              <a:rPr lang="ja-JP" altLang="en-US" dirty="0" smtClean="0">
                <a:hlinkClick r:id="rId17" action="ppaction://hlinksldjump"/>
              </a:rPr>
              <a:t>かまのことばとかん字</a:t>
            </a:r>
            <a:endParaRPr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kumimoji="1" lang="ja-JP" altLang="en-US" dirty="0">
                <a:hlinkClick r:id="rId18" action="ppaction://hlinksldjump"/>
              </a:rPr>
              <a:t>スーホ</a:t>
            </a:r>
            <a:r>
              <a:rPr kumimoji="1" lang="ja-JP" altLang="en-US" dirty="0" smtClean="0">
                <a:hlinkClick r:id="rId18" action="ppaction://hlinksldjump"/>
              </a:rPr>
              <a:t>の白い馬</a:t>
            </a:r>
            <a:endParaRPr kumimoji="1" lang="en-US" altLang="ja-JP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hlinkClick r:id="rId19" action="ppaction://hlinksldjump"/>
              </a:rPr>
              <a:t>楽しかったよ、二年生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83568" y="548680"/>
            <a:ext cx="7776864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3200" dirty="0"/>
              <a:t>目次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2058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東京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とう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21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東京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09317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東京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03" y="2924944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きょう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548680"/>
            <a:ext cx="2646878" cy="6120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古い本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0935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548680"/>
            <a:ext cx="2646878" cy="6120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古い本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908720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ふる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4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お寺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746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お寺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212976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てら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5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西日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9570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西日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356992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980728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にし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1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17986" y="0"/>
            <a:ext cx="5416868" cy="763284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夜が</a:t>
            </a:r>
            <a:endParaRPr kumimoji="1" lang="en-US" altLang="ja-JP" sz="15000" dirty="0" smtClean="0"/>
          </a:p>
          <a:p>
            <a:endParaRPr kumimoji="1" lang="en-US" altLang="ja-JP" sz="4000" dirty="0" smtClean="0"/>
          </a:p>
          <a:p>
            <a:r>
              <a:rPr lang="ja-JP" altLang="en-US" sz="12000" dirty="0"/>
              <a:t>　</a:t>
            </a:r>
            <a:r>
              <a:rPr lang="ja-JP" altLang="en-US" sz="15000" dirty="0" smtClean="0"/>
              <a:t>明ける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290105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9632" y="188640"/>
            <a:ext cx="6555641" cy="648072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800" dirty="0" smtClean="0"/>
              <a:t>何を</a:t>
            </a:r>
            <a:endParaRPr kumimoji="1" lang="en-US" altLang="ja-JP" sz="13800" dirty="0" smtClean="0"/>
          </a:p>
          <a:p>
            <a:r>
              <a:rPr lang="ja-JP" altLang="en-US" sz="13800" dirty="0"/>
              <a:t>　</a:t>
            </a:r>
            <a:r>
              <a:rPr kumimoji="1" lang="ja-JP" altLang="en-US" sz="13800" dirty="0" smtClean="0"/>
              <a:t>するか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6305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17986" y="0"/>
            <a:ext cx="5416868" cy="763284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夜が</a:t>
            </a:r>
            <a:endParaRPr kumimoji="1" lang="en-US" altLang="ja-JP" sz="15000" dirty="0" smtClean="0"/>
          </a:p>
          <a:p>
            <a:endParaRPr kumimoji="1" lang="en-US" altLang="ja-JP" sz="4000" dirty="0" smtClean="0"/>
          </a:p>
          <a:p>
            <a:r>
              <a:rPr lang="ja-JP" altLang="en-US" sz="12000" dirty="0"/>
              <a:t>　</a:t>
            </a:r>
            <a:r>
              <a:rPr lang="ja-JP" altLang="en-US" sz="15000" dirty="0" smtClean="0"/>
              <a:t>明ける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51920" y="1340768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32240" y="332656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0" y="260648"/>
            <a:ext cx="2646878" cy="6624736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6000" dirty="0" smtClean="0"/>
              <a:t>昼と夜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693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0" y="260648"/>
            <a:ext cx="2646878" cy="6624736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6000" dirty="0" smtClean="0"/>
              <a:t>昼と夜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54512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よる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620688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ひる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0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17986" y="0"/>
            <a:ext cx="5416868" cy="763284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sz="15000" dirty="0"/>
              <a:t>夜</a:t>
            </a:r>
            <a:r>
              <a:rPr kumimoji="1" lang="ja-JP" altLang="en-US" sz="15000" dirty="0" smtClean="0"/>
              <a:t>が</a:t>
            </a:r>
            <a:endParaRPr kumimoji="1" lang="en-US" altLang="ja-JP" sz="15000" dirty="0" smtClean="0"/>
          </a:p>
          <a:p>
            <a:endParaRPr kumimoji="1" lang="en-US" altLang="ja-JP" sz="4000" dirty="0" smtClean="0"/>
          </a:p>
          <a:p>
            <a:r>
              <a:rPr lang="ja-JP" altLang="en-US" sz="12000" dirty="0"/>
              <a:t>　</a:t>
            </a:r>
            <a:r>
              <a:rPr lang="ja-JP" altLang="en-US" sz="15000" dirty="0" smtClean="0"/>
              <a:t>明ける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16289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17986" y="0"/>
            <a:ext cx="5416868" cy="763284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sz="15000" dirty="0"/>
              <a:t>夜</a:t>
            </a:r>
            <a:r>
              <a:rPr kumimoji="1" lang="ja-JP" altLang="en-US" sz="15000" dirty="0" smtClean="0"/>
              <a:t>が</a:t>
            </a:r>
            <a:endParaRPr kumimoji="1" lang="en-US" altLang="ja-JP" sz="15000" dirty="0" smtClean="0"/>
          </a:p>
          <a:p>
            <a:endParaRPr kumimoji="1" lang="en-US" altLang="ja-JP" sz="4000" dirty="0" smtClean="0"/>
          </a:p>
          <a:p>
            <a:r>
              <a:rPr lang="ja-JP" altLang="en-US" sz="12000" dirty="0"/>
              <a:t>　</a:t>
            </a:r>
            <a:r>
              <a:rPr lang="ja-JP" altLang="en-US" sz="15000" dirty="0" smtClean="0"/>
              <a:t>明ける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51920" y="1340768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17986" y="0"/>
            <a:ext cx="5416868" cy="6813376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立ち</a:t>
            </a:r>
            <a:endParaRPr kumimoji="1" lang="en-US" altLang="ja-JP" sz="15000" dirty="0" smtClean="0"/>
          </a:p>
          <a:p>
            <a:endParaRPr kumimoji="1" lang="en-US" altLang="ja-JP" sz="4000" dirty="0" smtClean="0"/>
          </a:p>
          <a:p>
            <a:r>
              <a:rPr lang="ja-JP" altLang="en-US" sz="10000" dirty="0"/>
              <a:t>　</a:t>
            </a:r>
            <a:r>
              <a:rPr lang="ja-JP" altLang="en-US" sz="15000" dirty="0" smtClean="0"/>
              <a:t>止まる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22583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17986" y="0"/>
            <a:ext cx="5416868" cy="6813376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5000" dirty="0" smtClean="0"/>
              <a:t>立ち</a:t>
            </a:r>
            <a:endParaRPr kumimoji="1" lang="en-US" altLang="ja-JP" sz="15000" dirty="0" smtClean="0"/>
          </a:p>
          <a:p>
            <a:endParaRPr kumimoji="1" lang="en-US" altLang="ja-JP" sz="4000" dirty="0" smtClean="0"/>
          </a:p>
          <a:p>
            <a:r>
              <a:rPr lang="ja-JP" altLang="en-US" sz="10000" dirty="0"/>
              <a:t>　</a:t>
            </a:r>
            <a:r>
              <a:rPr lang="ja-JP" altLang="en-US" sz="15000" dirty="0" smtClean="0"/>
              <a:t>止まる</a:t>
            </a:r>
            <a:endParaRPr kumimoji="1" lang="ja-JP" altLang="en-US" sz="15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779912" y="1196752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ど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32240" y="332656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9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0" y="260648"/>
            <a:ext cx="2646878" cy="6624736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6000" dirty="0" smtClean="0"/>
              <a:t>さか</a:t>
            </a:r>
            <a:r>
              <a:rPr lang="ja-JP" altLang="en-US" sz="16000" dirty="0"/>
              <a:t>道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3683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0" y="260648"/>
            <a:ext cx="2646878" cy="6624736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6000" dirty="0" smtClean="0"/>
              <a:t>さか</a:t>
            </a:r>
            <a:r>
              <a:rPr lang="ja-JP" altLang="en-US" sz="16000" dirty="0"/>
              <a:t>道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54512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みち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工場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80789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59632" y="188640"/>
            <a:ext cx="6555641" cy="648072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800" dirty="0" smtClean="0"/>
              <a:t>何を</a:t>
            </a:r>
            <a:endParaRPr kumimoji="1" lang="en-US" altLang="ja-JP" sz="13800" dirty="0" smtClean="0"/>
          </a:p>
          <a:p>
            <a:r>
              <a:rPr lang="ja-JP" altLang="en-US" sz="13800" dirty="0"/>
              <a:t>　</a:t>
            </a:r>
            <a:r>
              <a:rPr kumimoji="1" lang="ja-JP" altLang="en-US" sz="13800" dirty="0" smtClean="0"/>
              <a:t>するか</a:t>
            </a:r>
            <a:endParaRPr kumimoji="1" lang="ja-JP" altLang="en-US" sz="13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81988" y="40275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なに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工場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2996952"/>
            <a:ext cx="1107996" cy="2376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じょう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980728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4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　船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99482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　船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2492896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ふね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3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お米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74910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17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67697" y="3212976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こめ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お米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970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56337" y="0"/>
            <a:ext cx="2339102" cy="68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0" dirty="0" smtClean="0"/>
              <a:t>秋まつり</a:t>
            </a:r>
            <a:endParaRPr kumimoji="1" lang="ja-JP" altLang="en-US" sz="14000" dirty="0"/>
          </a:p>
        </p:txBody>
      </p:sp>
    </p:spTree>
    <p:extLst>
      <p:ext uri="{BB962C8B-B14F-4D97-AF65-F5344CB8AC3E}">
        <p14:creationId xmlns:p14="http://schemas.microsoft.com/office/powerpoint/2010/main" val="152555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56337" y="0"/>
            <a:ext cx="2339102" cy="6858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000" dirty="0" smtClean="0"/>
              <a:t>秋まつり</a:t>
            </a:r>
            <a:endParaRPr kumimoji="1" lang="ja-JP" altLang="en-US" sz="14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96252" y="188640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あき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55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　池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9157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　池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2492896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いけ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402" y="0"/>
            <a:ext cx="5186035" cy="6858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500" dirty="0" smtClean="0"/>
              <a:t>ごはんを</a:t>
            </a:r>
            <a:endParaRPr kumimoji="1" lang="en-US" altLang="ja-JP" sz="13500" dirty="0" smtClean="0"/>
          </a:p>
          <a:p>
            <a:endParaRPr kumimoji="1" lang="en-US" altLang="ja-JP" sz="4000" dirty="0" smtClean="0"/>
          </a:p>
          <a:p>
            <a:r>
              <a:rPr lang="ja-JP" altLang="en-US" sz="10000" dirty="0"/>
              <a:t>　</a:t>
            </a:r>
            <a:r>
              <a:rPr lang="ja-JP" altLang="en-US" sz="15000" dirty="0" smtClean="0"/>
              <a:t>食べる</a:t>
            </a:r>
            <a:endParaRPr kumimoji="1" lang="ja-JP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319848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何回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7600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402" y="0"/>
            <a:ext cx="5186035" cy="685800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3500" dirty="0" smtClean="0"/>
              <a:t>ごはんを</a:t>
            </a:r>
            <a:endParaRPr kumimoji="1" lang="en-US" altLang="ja-JP" sz="13500" dirty="0" smtClean="0"/>
          </a:p>
          <a:p>
            <a:endParaRPr kumimoji="1" lang="en-US" altLang="ja-JP" sz="4000" dirty="0" smtClean="0"/>
          </a:p>
          <a:p>
            <a:r>
              <a:rPr lang="ja-JP" altLang="en-US" sz="10000" dirty="0"/>
              <a:t>　</a:t>
            </a:r>
            <a:r>
              <a:rPr lang="ja-JP" altLang="en-US" sz="15000" dirty="0" smtClean="0"/>
              <a:t>食べる</a:t>
            </a:r>
            <a:endParaRPr kumimoji="1" lang="ja-JP" altLang="en-US" sz="15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68060" y="1376772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6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64098" y="0"/>
            <a:ext cx="5724644" cy="67413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6000" dirty="0" smtClean="0"/>
              <a:t>めしを</a:t>
            </a:r>
            <a:endParaRPr kumimoji="1" lang="en-US" altLang="ja-JP" sz="16000" dirty="0" smtClean="0"/>
          </a:p>
          <a:p>
            <a:endParaRPr kumimoji="1" lang="en-US" altLang="ja-JP" sz="4000" dirty="0" smtClean="0"/>
          </a:p>
          <a:p>
            <a:r>
              <a:rPr lang="ja-JP" altLang="en-US" sz="10000" dirty="0"/>
              <a:t>　</a:t>
            </a:r>
            <a:r>
              <a:rPr lang="ja-JP" altLang="en-US" sz="10000" dirty="0" smtClean="0"/>
              <a:t>　</a:t>
            </a:r>
            <a:r>
              <a:rPr lang="ja-JP" altLang="en-US" sz="16000" dirty="0" smtClean="0"/>
              <a:t>食う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5975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64098" y="0"/>
            <a:ext cx="5724644" cy="6741368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kumimoji="1" lang="ja-JP" altLang="en-US" sz="16000" dirty="0" smtClean="0"/>
              <a:t>めしを</a:t>
            </a:r>
            <a:endParaRPr kumimoji="1" lang="en-US" altLang="ja-JP" sz="16000" dirty="0" smtClean="0"/>
          </a:p>
          <a:p>
            <a:endParaRPr kumimoji="1" lang="en-US" altLang="ja-JP" sz="4000" dirty="0" smtClean="0"/>
          </a:p>
          <a:p>
            <a:r>
              <a:rPr lang="ja-JP" altLang="en-US" sz="10000" dirty="0"/>
              <a:t>　</a:t>
            </a:r>
            <a:r>
              <a:rPr lang="ja-JP" altLang="en-US" sz="10000" dirty="0" smtClean="0"/>
              <a:t>　</a:t>
            </a:r>
            <a:r>
              <a:rPr lang="ja-JP" altLang="en-US" sz="16000" dirty="0" smtClean="0"/>
              <a:t>食う</a:t>
            </a:r>
            <a:endParaRPr kumimoji="1" lang="ja-JP" altLang="en-US" sz="1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96052" y="2060848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1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野原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1245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野原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412776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の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212976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はら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草原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124744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そう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46553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草原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212976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げん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1124744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そう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9306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雨戸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4597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雨戸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124744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あま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212976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ど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外国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05908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何回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052736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なん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6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外国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124744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がい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212976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00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　</a:t>
            </a:r>
            <a:r>
              <a:rPr kumimoji="1" lang="ja-JP" altLang="en-US" sz="16000" dirty="0" smtClean="0"/>
              <a:t>国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5649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　</a:t>
            </a:r>
            <a:r>
              <a:rPr kumimoji="1" lang="ja-JP" altLang="en-US" sz="16000" dirty="0" smtClean="0"/>
              <a:t>国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2564904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くに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60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17454" y="116632"/>
            <a:ext cx="5109091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首に</a:t>
            </a:r>
            <a:endParaRPr lang="en-US" altLang="ja-JP" sz="16000" dirty="0" smtClean="0"/>
          </a:p>
          <a:p>
            <a:r>
              <a:rPr kumimoji="1" lang="ja-JP" altLang="en-US" sz="6000" dirty="0" smtClean="0"/>
              <a:t>　</a:t>
            </a:r>
            <a:r>
              <a:rPr kumimoji="1" lang="ja-JP" altLang="en-US" sz="16000" dirty="0" smtClean="0"/>
              <a:t>かける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87195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17454" y="116632"/>
            <a:ext cx="5109091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首に</a:t>
            </a:r>
            <a:endParaRPr lang="en-US" altLang="ja-JP" sz="16000" dirty="0" smtClean="0"/>
          </a:p>
          <a:p>
            <a:r>
              <a:rPr kumimoji="1" lang="ja-JP" altLang="en-US" sz="6000" dirty="0" smtClean="0"/>
              <a:t>　</a:t>
            </a:r>
            <a:r>
              <a:rPr kumimoji="1" lang="ja-JP" altLang="en-US" sz="16000" dirty="0" smtClean="0"/>
              <a:t>かける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876256" y="476672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くび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2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小麦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6561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小麦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412776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140968"/>
            <a:ext cx="1107996" cy="25202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むぎ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土地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42107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土地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484784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35699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ち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8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市場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6705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75239" y="188640"/>
            <a:ext cx="4924425" cy="648072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sz="13800" dirty="0" smtClean="0"/>
              <a:t>やって</a:t>
            </a:r>
            <a:endParaRPr lang="en-US" altLang="ja-JP" sz="13800" dirty="0" smtClean="0"/>
          </a:p>
          <a:p>
            <a:r>
              <a:rPr lang="ja-JP" altLang="en-US" sz="3200" dirty="0"/>
              <a:t>　</a:t>
            </a:r>
            <a:endParaRPr lang="en-US" altLang="ja-JP" sz="3200" dirty="0" smtClean="0"/>
          </a:p>
          <a:p>
            <a:r>
              <a:rPr lang="ja-JP" altLang="en-US" sz="13800" dirty="0"/>
              <a:t>　</a:t>
            </a:r>
            <a:r>
              <a:rPr lang="ja-JP" altLang="en-US" sz="13800" dirty="0" smtClean="0"/>
              <a:t>　来る</a:t>
            </a:r>
            <a:endParaRPr kumimoji="1" lang="ja-JP" altLang="en-US" sz="13800" dirty="0"/>
          </a:p>
        </p:txBody>
      </p:sp>
    </p:spTree>
    <p:extLst>
      <p:ext uri="{BB962C8B-B14F-4D97-AF65-F5344CB8AC3E}">
        <p14:creationId xmlns:p14="http://schemas.microsoft.com/office/powerpoint/2010/main" val="11531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市場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196752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いち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350100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ば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8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作り方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65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作り方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692696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つく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5811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8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864096"/>
            <a:ext cx="5601533" cy="5661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図画</a:t>
            </a:r>
            <a:endParaRPr kumimoji="1" lang="en-US" altLang="ja-JP" sz="16000" dirty="0" smtClean="0"/>
          </a:p>
          <a:p>
            <a:endParaRPr kumimoji="1" lang="en-US" altLang="ja-JP" sz="3200" dirty="0" smtClean="0"/>
          </a:p>
          <a:p>
            <a:r>
              <a:rPr lang="ja-JP" altLang="en-US" sz="16000" dirty="0"/>
              <a:t>　</a:t>
            </a:r>
            <a:r>
              <a:rPr kumimoji="1" lang="ja-JP" altLang="en-US" sz="16000" dirty="0" smtClean="0"/>
              <a:t>工作</a:t>
            </a:r>
            <a:endParaRPr kumimoji="1" lang="ja-JP" altLang="en-US" sz="16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920388" y="1206967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ず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136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864096"/>
            <a:ext cx="5601533" cy="56612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図画</a:t>
            </a:r>
            <a:endParaRPr kumimoji="1" lang="en-US" altLang="ja-JP" sz="16000" dirty="0" smtClean="0"/>
          </a:p>
          <a:p>
            <a:endParaRPr kumimoji="1" lang="en-US" altLang="ja-JP" sz="3200" dirty="0" smtClean="0"/>
          </a:p>
          <a:p>
            <a:r>
              <a:rPr lang="ja-JP" altLang="en-US" sz="16000" dirty="0"/>
              <a:t>　</a:t>
            </a:r>
            <a:r>
              <a:rPr kumimoji="1" lang="ja-JP" altLang="en-US" sz="16000" dirty="0" smtClean="0"/>
              <a:t>工作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20388" y="1206967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ず</a:t>
            </a:r>
            <a:endParaRPr kumimoji="1" lang="ja-JP" altLang="en-US" sz="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81531" y="2531715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こう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81531" y="450912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smtClean="0">
                <a:solidFill>
                  <a:srgbClr val="FF0000"/>
                </a:solidFill>
              </a:rPr>
              <a:t>さく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20388" y="3284984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が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864096"/>
            <a:ext cx="5601533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引っ</a:t>
            </a:r>
            <a:endParaRPr kumimoji="1" lang="en-US" altLang="ja-JP" sz="16000" dirty="0" smtClean="0"/>
          </a:p>
          <a:p>
            <a:endParaRPr kumimoji="1" lang="en-US" altLang="ja-JP" sz="3200" dirty="0" smtClean="0"/>
          </a:p>
          <a:p>
            <a:r>
              <a:rPr lang="ja-JP" altLang="en-US" sz="16000" dirty="0"/>
              <a:t>　</a:t>
            </a:r>
            <a:r>
              <a:rPr lang="ja-JP" altLang="en-US" sz="16000" dirty="0" smtClean="0"/>
              <a:t>ぱる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3191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30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864096"/>
            <a:ext cx="5601533" cy="67413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引っ</a:t>
            </a:r>
            <a:endParaRPr kumimoji="1" lang="en-US" altLang="ja-JP" sz="16000" dirty="0" smtClean="0"/>
          </a:p>
          <a:p>
            <a:endParaRPr kumimoji="1" lang="en-US" altLang="ja-JP" sz="3200" dirty="0" smtClean="0"/>
          </a:p>
          <a:p>
            <a:r>
              <a:rPr lang="ja-JP" altLang="en-US" sz="16000" dirty="0"/>
              <a:t>　</a:t>
            </a:r>
            <a:r>
              <a:rPr lang="ja-JP" altLang="en-US" sz="16000" dirty="0" smtClean="0"/>
              <a:t>ぱる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92396" y="1268760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ひ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画用紙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68054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画用紙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692696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が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72514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249289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よう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74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400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計画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124744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けい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412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75239" y="188640"/>
            <a:ext cx="4924425" cy="6480720"/>
          </a:xfrm>
          <a:prstGeom prst="rect">
            <a:avLst/>
          </a:prstGeom>
          <a:noFill/>
        </p:spPr>
        <p:txBody>
          <a:bodyPr vert="eaVert" wrap="square" rtlCol="0" anchor="ctr">
            <a:spAutoFit/>
          </a:bodyPr>
          <a:lstStyle/>
          <a:p>
            <a:r>
              <a:rPr lang="ja-JP" altLang="en-US" sz="13800" dirty="0" smtClean="0"/>
              <a:t>やって</a:t>
            </a:r>
            <a:endParaRPr lang="en-US" altLang="ja-JP" sz="13800" dirty="0" smtClean="0"/>
          </a:p>
          <a:p>
            <a:r>
              <a:rPr lang="ja-JP" altLang="en-US" sz="3200" dirty="0"/>
              <a:t>　</a:t>
            </a:r>
            <a:endParaRPr lang="en-US" altLang="ja-JP" sz="3200" dirty="0" smtClean="0"/>
          </a:p>
          <a:p>
            <a:r>
              <a:rPr lang="ja-JP" altLang="en-US" sz="13800" dirty="0"/>
              <a:t>　</a:t>
            </a:r>
            <a:r>
              <a:rPr lang="ja-JP" altLang="en-US" sz="13800" dirty="0" smtClean="0"/>
              <a:t>　来る</a:t>
            </a:r>
            <a:endParaRPr kumimoji="1" lang="ja-JP" altLang="en-US" sz="13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12679" y="292494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31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4006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計画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1124744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けい</a:t>
            </a:r>
            <a:endParaRPr kumimoji="1" lang="ja-JP" altLang="en-US" sz="6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314096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4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画用紙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899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画用紙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692696"/>
            <a:ext cx="1107996" cy="19442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が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725144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249289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よう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0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この後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5277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この後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407707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</a:rPr>
              <a:t>あと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35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 後ろ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55356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 後ろ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9807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うし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3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 午後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9807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ご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829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33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 smtClean="0"/>
              <a:t> 午後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9807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ご</a:t>
            </a:r>
            <a:endParaRPr kumimoji="1" lang="ja-JP" altLang="en-US" sz="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299695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ご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台</a:t>
            </a:r>
            <a:r>
              <a:rPr kumimoji="1" lang="ja-JP" altLang="en-US" sz="16000" dirty="0" smtClean="0"/>
              <a:t>の上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27521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836712"/>
            <a:ext cx="2646878" cy="51845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家来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1124744"/>
            <a:ext cx="1107996" cy="16201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/>
              <a:t>け</a:t>
            </a:r>
            <a:endParaRPr kumimoji="1"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720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34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000" dirty="0"/>
              <a:t>台</a:t>
            </a:r>
            <a:r>
              <a:rPr kumimoji="1" lang="ja-JP" altLang="en-US" sz="16000" dirty="0" smtClean="0"/>
              <a:t>の上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62068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だい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429309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うえ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生活科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8404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35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生活科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54868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せい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249289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811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6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生活科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2917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36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生活科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24128" y="548680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せい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724128" y="249289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かつ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24128" y="4581128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か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2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836712"/>
            <a:ext cx="5601533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組み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16000" dirty="0" smtClean="0"/>
              <a:t>　立て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83795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37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06771" y="836712"/>
            <a:ext cx="5601533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組み</a:t>
            </a:r>
            <a:endParaRPr kumimoji="1" lang="en-US" altLang="ja-JP" sz="16000" dirty="0" smtClean="0"/>
          </a:p>
          <a:p>
            <a:endParaRPr lang="en-US" altLang="ja-JP" sz="3200" dirty="0"/>
          </a:p>
          <a:p>
            <a:r>
              <a:rPr kumimoji="1" lang="ja-JP" altLang="en-US" sz="16000" dirty="0" smtClean="0"/>
              <a:t>　立て</a:t>
            </a:r>
            <a:endParaRPr kumimoji="1" lang="ja-JP" altLang="en-US" sz="16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92396" y="121766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く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23928" y="2657822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た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8825" y="260648"/>
            <a:ext cx="5570756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とんぼの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kumimoji="1" lang="ja-JP" altLang="en-US" sz="16000" dirty="0" smtClean="0"/>
              <a:t>　　羽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342909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38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48825" y="260648"/>
            <a:ext cx="5570756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000" dirty="0" smtClean="0"/>
              <a:t>とんぼの</a:t>
            </a:r>
            <a:endParaRPr kumimoji="1" lang="en-US" altLang="ja-JP" sz="13000" dirty="0" smtClean="0"/>
          </a:p>
          <a:p>
            <a:endParaRPr lang="en-US" altLang="ja-JP" sz="6000" dirty="0"/>
          </a:p>
          <a:p>
            <a:r>
              <a:rPr kumimoji="1" lang="ja-JP" altLang="en-US" sz="16000" dirty="0" smtClean="0"/>
              <a:t>　　羽</a:t>
            </a:r>
            <a:endParaRPr kumimoji="1" lang="ja-JP" altLang="en-US" sz="16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79912" y="3212976"/>
            <a:ext cx="1107996" cy="17281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 smtClean="0">
                <a:solidFill>
                  <a:srgbClr val="FF0000"/>
                </a:solidFill>
              </a:rPr>
              <a:t>はね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51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28" y="260648"/>
            <a:ext cx="504056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39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48561" y="188640"/>
            <a:ext cx="2646878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000" dirty="0" smtClean="0"/>
              <a:t>雲の上</a:t>
            </a:r>
            <a:endParaRPr kumimoji="1" lang="ja-JP" altLang="en-US" sz="16000" dirty="0"/>
          </a:p>
        </p:txBody>
      </p:sp>
    </p:spTree>
    <p:extLst>
      <p:ext uri="{BB962C8B-B14F-4D97-AF65-F5344CB8AC3E}">
        <p14:creationId xmlns:p14="http://schemas.microsoft.com/office/powerpoint/2010/main" val="19165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文字５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930</Words>
  <Application>Microsoft Office PowerPoint</Application>
  <PresentationFormat>画面に合わせる (4:3)</PresentationFormat>
  <Paragraphs>846</Paragraphs>
  <Slides>188</Slides>
  <Notes>186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188</vt:i4>
      </vt:variant>
    </vt:vector>
  </HeadingPairs>
  <TitlesOfParts>
    <vt:vector size="189" baseType="lpstr">
      <vt:lpstr>Office ​​テーマ</vt:lpstr>
      <vt:lpstr>タイトル： 教科： 学年： 活動イメージ：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角とその大きさ</dc:title>
  <dc:creator>colas</dc:creator>
  <cp:lastModifiedBy>colas</cp:lastModifiedBy>
  <cp:revision>64</cp:revision>
  <dcterms:created xsi:type="dcterms:W3CDTF">2015-07-01T06:01:04Z</dcterms:created>
  <dcterms:modified xsi:type="dcterms:W3CDTF">2016-01-08T05:27:13Z</dcterms:modified>
</cp:coreProperties>
</file>