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30"/>
  </p:notesMasterIdLst>
  <p:sldIdLst>
    <p:sldId id="257" r:id="rId5"/>
    <p:sldId id="278" r:id="rId6"/>
    <p:sldId id="269" r:id="rId7"/>
    <p:sldId id="259" r:id="rId8"/>
    <p:sldId id="267" r:id="rId9"/>
    <p:sldId id="270" r:id="rId10"/>
    <p:sldId id="277" r:id="rId11"/>
    <p:sldId id="273" r:id="rId12"/>
    <p:sldId id="266" r:id="rId13"/>
    <p:sldId id="271" r:id="rId14"/>
    <p:sldId id="260" r:id="rId15"/>
    <p:sldId id="279" r:id="rId16"/>
    <p:sldId id="272" r:id="rId17"/>
    <p:sldId id="281" r:id="rId18"/>
    <p:sldId id="280" r:id="rId19"/>
    <p:sldId id="274" r:id="rId20"/>
    <p:sldId id="275" r:id="rId21"/>
    <p:sldId id="282" r:id="rId22"/>
    <p:sldId id="283" r:id="rId23"/>
    <p:sldId id="284" r:id="rId24"/>
    <p:sldId id="285" r:id="rId25"/>
    <p:sldId id="286" r:id="rId26"/>
    <p:sldId id="287" r:id="rId27"/>
    <p:sldId id="288" r:id="rId28"/>
    <p:sldId id="276" r:id="rId29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E93B871-873B-9F0F-B829-D8C7F04C644A}" name="山下 雅史" initials="山雅" userId="S::1130971@mail.bears.ed.jp::b0967332-96d4-4cd2-8c7e-790aee9f611b" providerId="AD"/>
  <p188:author id="{680BA985-D176-EA9E-4557-322CAA24575C}" name="原 順一" initials="原順" userId="S::1331020@mail.bears.ed.jp::8d2d6bc3-112d-4528-9920-d704ef710ecd" providerId="AD"/>
  <p188:author id="{A766FE99-9719-386D-7303-DBDAE4CE335C}" name="福原 千種" initials="千福" userId="S::fukuhara@mail.bears.ed.jp::121ff810-e1f7-48df-8f8b-1bc44c85781d" providerId="AD"/>
  <p188:author id="{ED4FC29B-ED6F-63E9-5C40-0B18D2A1C332}" name="松永 豊" initials="豊松" userId="S::0730189@mail.bears.ed.jp::66dea26f-9131-454b-8ebc-ecc1ff716265" providerId="AD"/>
  <p188:author id="{5AE664F9-E185-AA4B-B478-97FE2156F65B}" name="チグサ フクハラ" initials="チフ" userId="df18b2411defa317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9280C8B-D5AE-8240-5DE1-445E108F802E}" v="26" dt="2025-01-20T01:07:11.88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50" d="100"/>
          <a:sy n="150" d="100"/>
        </p:scale>
        <p:origin x="654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37" Type="http://schemas.microsoft.com/office/2018/10/relationships/authors" Target="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35" Type="http://schemas.microsoft.com/office/2016/11/relationships/changesInfo" Target="changesInfos/changesInfo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福原 千種" userId="S::fukuhara@mail.bears.ed.jp::121ff810-e1f7-48df-8f8b-1bc44c85781d" providerId="AD" clId="Web-{59280C8B-D5AE-8240-5DE1-445E108F802E}"/>
    <pc:docChg chg="modSld">
      <pc:chgData name="福原 千種" userId="S::fukuhara@mail.bears.ed.jp::121ff810-e1f7-48df-8f8b-1bc44c85781d" providerId="AD" clId="Web-{59280C8B-D5AE-8240-5DE1-445E108F802E}" dt="2025-01-20T01:06:02.898" v="71" actId="1076"/>
      <pc:docMkLst>
        <pc:docMk/>
      </pc:docMkLst>
      <pc:sldChg chg="modSp modCm">
        <pc:chgData name="福原 千種" userId="S::fukuhara@mail.bears.ed.jp::121ff810-e1f7-48df-8f8b-1bc44c85781d" providerId="AD" clId="Web-{59280C8B-D5AE-8240-5DE1-445E108F802E}" dt="2025-01-20T00:59:33.528" v="7"/>
        <pc:sldMkLst>
          <pc:docMk/>
          <pc:sldMk cId="2450375751" sldId="266"/>
        </pc:sldMkLst>
        <pc:graphicFrameChg chg="mod modGraphic">
          <ac:chgData name="福原 千種" userId="S::fukuhara@mail.bears.ed.jp::121ff810-e1f7-48df-8f8b-1bc44c85781d" providerId="AD" clId="Web-{59280C8B-D5AE-8240-5DE1-445E108F802E}" dt="2025-01-20T00:59:33.528" v="7"/>
          <ac:graphicFrameMkLst>
            <pc:docMk/>
            <pc:sldMk cId="2450375751" sldId="266"/>
            <ac:graphicFrameMk id="5" creationId="{3E3E141B-DDAE-CA8F-885B-82A642A84309}"/>
          </ac:graphicFrameMkLst>
        </pc:graphicFrame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福原 千種" userId="S::fukuhara@mail.bears.ed.jp::121ff810-e1f7-48df-8f8b-1bc44c85781d" providerId="AD" clId="Web-{59280C8B-D5AE-8240-5DE1-445E108F802E}" dt="2025-01-20T00:59:33.513" v="6"/>
              <pc2:cmMkLst xmlns:pc2="http://schemas.microsoft.com/office/powerpoint/2019/9/main/command">
                <pc:docMk/>
                <pc:sldMk cId="2450375751" sldId="266"/>
                <pc2:cmMk id="{AEFFDCC0-AFE0-40CC-9BD1-DF544FAA4B2F}"/>
              </pc2:cmMkLst>
            </pc226:cmChg>
          </p:ext>
        </pc:extLst>
      </pc:sldChg>
      <pc:sldChg chg="modSp modCm">
        <pc:chgData name="福原 千種" userId="S::fukuhara@mail.bears.ed.jp::121ff810-e1f7-48df-8f8b-1bc44c85781d" providerId="AD" clId="Web-{59280C8B-D5AE-8240-5DE1-445E108F802E}" dt="2025-01-20T01:02:48.252" v="18" actId="20577"/>
        <pc:sldMkLst>
          <pc:docMk/>
          <pc:sldMk cId="3812168257" sldId="275"/>
        </pc:sldMkLst>
        <pc:spChg chg="mod">
          <ac:chgData name="福原 千種" userId="S::fukuhara@mail.bears.ed.jp::121ff810-e1f7-48df-8f8b-1bc44c85781d" providerId="AD" clId="Web-{59280C8B-D5AE-8240-5DE1-445E108F802E}" dt="2025-01-20T01:02:48.252" v="18" actId="20577"/>
          <ac:spMkLst>
            <pc:docMk/>
            <pc:sldMk cId="3812168257" sldId="275"/>
            <ac:spMk id="3" creationId="{ACC7D11D-271E-8D3E-810B-0B64B8CB6DBF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福原 千種" userId="S::fukuhara@mail.bears.ed.jp::121ff810-e1f7-48df-8f8b-1bc44c85781d" providerId="AD" clId="Web-{59280C8B-D5AE-8240-5DE1-445E108F802E}" dt="2025-01-20T01:02:42.393" v="17" actId="20577"/>
              <pc2:cmMkLst xmlns:pc2="http://schemas.microsoft.com/office/powerpoint/2019/9/main/command">
                <pc:docMk/>
                <pc:sldMk cId="3812168257" sldId="275"/>
                <pc2:cmMk id="{9DFBEDFC-5011-417B-99FA-FEC2D00A9964}"/>
              </pc2:cmMkLst>
            </pc226:cmChg>
          </p:ext>
        </pc:extLst>
      </pc:sldChg>
      <pc:sldChg chg="modSp modCm">
        <pc:chgData name="福原 千種" userId="S::fukuhara@mail.bears.ed.jp::121ff810-e1f7-48df-8f8b-1bc44c85781d" providerId="AD" clId="Web-{59280C8B-D5AE-8240-5DE1-445E108F802E}" dt="2025-01-20T01:06:02.898" v="71" actId="1076"/>
        <pc:sldMkLst>
          <pc:docMk/>
          <pc:sldMk cId="134727564" sldId="276"/>
        </pc:sldMkLst>
        <pc:graphicFrameChg chg="mod modGraphic">
          <ac:chgData name="福原 千種" userId="S::fukuhara@mail.bears.ed.jp::121ff810-e1f7-48df-8f8b-1bc44c85781d" providerId="AD" clId="Web-{59280C8B-D5AE-8240-5DE1-445E108F802E}" dt="2025-01-20T01:06:02.898" v="71" actId="1076"/>
          <ac:graphicFrameMkLst>
            <pc:docMk/>
            <pc:sldMk cId="134727564" sldId="276"/>
            <ac:graphicFrameMk id="15" creationId="{5CA7304D-8621-9187-9044-304A5755932E}"/>
          </ac:graphicFrameMkLst>
        </pc:graphicFrame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福原 千種" userId="S::fukuhara@mail.bears.ed.jp::121ff810-e1f7-48df-8f8b-1bc44c85781d" providerId="AD" clId="Web-{59280C8B-D5AE-8240-5DE1-445E108F802E}" dt="2025-01-20T01:05:56.304" v="68" actId="20577"/>
              <pc2:cmMkLst xmlns:pc2="http://schemas.microsoft.com/office/powerpoint/2019/9/main/command">
                <pc:docMk/>
                <pc:sldMk cId="134727564" sldId="276"/>
                <pc2:cmMk id="{58AB145C-7343-4ADC-9577-7DAEF2379F9D}"/>
              </pc2:cmMkLst>
            </pc226:cmChg>
          </p:ext>
        </pc:extLst>
      </pc:sldChg>
      <pc:sldChg chg="modSp modCm">
        <pc:chgData name="福原 千種" userId="S::fukuhara@mail.bears.ed.jp::121ff810-e1f7-48df-8f8b-1bc44c85781d" providerId="AD" clId="Web-{59280C8B-D5AE-8240-5DE1-445E108F802E}" dt="2025-01-20T01:03:23.144" v="23" actId="20577"/>
        <pc:sldMkLst>
          <pc:docMk/>
          <pc:sldMk cId="1122232609" sldId="287"/>
        </pc:sldMkLst>
        <pc:spChg chg="mod">
          <ac:chgData name="福原 千種" userId="S::fukuhara@mail.bears.ed.jp::121ff810-e1f7-48df-8f8b-1bc44c85781d" providerId="AD" clId="Web-{59280C8B-D5AE-8240-5DE1-445E108F802E}" dt="2025-01-20T01:03:23.144" v="23" actId="20577"/>
          <ac:spMkLst>
            <pc:docMk/>
            <pc:sldMk cId="1122232609" sldId="287"/>
            <ac:spMk id="3" creationId="{5FFBE722-B6A9-7026-9620-EBA829D825DF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福原 千種" userId="S::fukuhara@mail.bears.ed.jp::121ff810-e1f7-48df-8f8b-1bc44c85781d" providerId="AD" clId="Web-{59280C8B-D5AE-8240-5DE1-445E108F802E}" dt="2025-01-20T01:03:23.144" v="23" actId="20577"/>
              <pc2:cmMkLst xmlns:pc2="http://schemas.microsoft.com/office/powerpoint/2019/9/main/command">
                <pc:docMk/>
                <pc:sldMk cId="1122232609" sldId="287"/>
                <pc2:cmMk id="{A0553B63-4593-4E6E-A910-BE30A22F971B}"/>
              </pc2:cmMkLst>
            </pc226:cmChg>
          </p:ext>
        </pc:extLst>
      </pc:sldChg>
      <pc:sldChg chg="modSp addAnim delAnim modCm">
        <pc:chgData name="福原 千種" userId="S::fukuhara@mail.bears.ed.jp::121ff810-e1f7-48df-8f8b-1bc44c85781d" providerId="AD" clId="Web-{59280C8B-D5AE-8240-5DE1-445E108F802E}" dt="2025-01-20T01:05:49.116" v="67" actId="20577"/>
        <pc:sldMkLst>
          <pc:docMk/>
          <pc:sldMk cId="1670750934" sldId="288"/>
        </pc:sldMkLst>
        <pc:spChg chg="mod">
          <ac:chgData name="福原 千種" userId="S::fukuhara@mail.bears.ed.jp::121ff810-e1f7-48df-8f8b-1bc44c85781d" providerId="AD" clId="Web-{59280C8B-D5AE-8240-5DE1-445E108F802E}" dt="2025-01-20T01:05:49.116" v="67" actId="20577"/>
          <ac:spMkLst>
            <pc:docMk/>
            <pc:sldMk cId="1670750934" sldId="288"/>
            <ac:spMk id="19" creationId="{B121471D-A14F-B2D4-BF9E-89F76C3D5CE1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福原 千種" userId="S::fukuhara@mail.bears.ed.jp::121ff810-e1f7-48df-8f8b-1bc44c85781d" providerId="AD" clId="Web-{59280C8B-D5AE-8240-5DE1-445E108F802E}" dt="2025-01-20T01:04:05.801" v="57" actId="20577"/>
              <pc2:cmMkLst xmlns:pc2="http://schemas.microsoft.com/office/powerpoint/2019/9/main/command">
                <pc:docMk/>
                <pc:sldMk cId="1670750934" sldId="288"/>
                <pc2:cmMk id="{7E11F59B-451D-4689-ACF4-C5FFC57E4230}"/>
              </pc2:cmMkLst>
            </pc226:cmChg>
          </p:ext>
        </pc:extLst>
      </pc:sldChg>
    </pc:docChg>
  </pc:docChgLst>
  <pc:docChgLst>
    <pc:chgData name="山下 雅史" userId="S::1130971@mail.bears.ed.jp::b0967332-96d4-4cd2-8c7e-790aee9f611b" providerId="AD" clId="Web-{8E388174-7022-B84F-4267-0543217CFF41}"/>
    <pc:docChg chg="mod">
      <pc:chgData name="山下 雅史" userId="S::1130971@mail.bears.ed.jp::b0967332-96d4-4cd2-8c7e-790aee9f611b" providerId="AD" clId="Web-{8E388174-7022-B84F-4267-0543217CFF41}" dt="2025-01-16T07:58:52.578" v="0"/>
      <pc:docMkLst>
        <pc:docMk/>
      </pc:docMkLst>
    </pc:docChg>
  </pc:docChgLst>
  <pc:docChgLst>
    <pc:chgData name="松永 豊" userId="66dea26f-9131-454b-8ebc-ecc1ff716265" providerId="ADAL" clId="{96BD303B-365D-4FEB-BB75-9849278165CC}"/>
    <pc:docChg chg="modSld">
      <pc:chgData name="松永 豊" userId="66dea26f-9131-454b-8ebc-ecc1ff716265" providerId="ADAL" clId="{96BD303B-365D-4FEB-BB75-9849278165CC}" dt="2025-01-16T04:27:01.727" v="8" actId="6549"/>
      <pc:docMkLst>
        <pc:docMk/>
      </pc:docMkLst>
      <pc:sldChg chg="modSp">
        <pc:chgData name="松永 豊" userId="66dea26f-9131-454b-8ebc-ecc1ff716265" providerId="ADAL" clId="{96BD303B-365D-4FEB-BB75-9849278165CC}" dt="2025-01-16T04:27:01.727" v="8" actId="6549"/>
        <pc:sldMkLst>
          <pc:docMk/>
          <pc:sldMk cId="1670750934" sldId="288"/>
        </pc:sldMkLst>
        <pc:spChg chg="mod">
          <ac:chgData name="松永 豊" userId="66dea26f-9131-454b-8ebc-ecc1ff716265" providerId="ADAL" clId="{96BD303B-365D-4FEB-BB75-9849278165CC}" dt="2025-01-16T04:27:01.727" v="8" actId="6549"/>
          <ac:spMkLst>
            <pc:docMk/>
            <pc:sldMk cId="1670750934" sldId="288"/>
            <ac:spMk id="19" creationId="{B121471D-A14F-B2D4-BF9E-89F76C3D5CE1}"/>
          </ac:spMkLst>
        </pc:spChg>
      </pc:sldChg>
    </pc:docChg>
  </pc:docChgLst>
  <pc:docChgLst>
    <pc:chgData name="原 順一" userId="S::1331020@mail.bears.ed.jp::8d2d6bc3-112d-4528-9920-d704ef710ecd" providerId="AD" clId="Web-{101C7FEC-90CB-2BCF-08FF-0AC7ACFF69F6}"/>
    <pc:docChg chg="mod">
      <pc:chgData name="原 順一" userId="S::1331020@mail.bears.ed.jp::8d2d6bc3-112d-4528-9920-d704ef710ecd" providerId="AD" clId="Web-{101C7FEC-90CB-2BCF-08FF-0AC7ACFF69F6}" dt="2025-01-16T06:24:47.250" v="0"/>
      <pc:docMkLst>
        <pc:docMk/>
      </pc:docMkLst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DA31EDC-D065-43E5-95E7-AB4A8D20FF9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0A5C5BC-2092-4B9F-8DD4-685A07308BFE}">
      <dgm:prSet/>
      <dgm:spPr/>
      <dgm:t>
        <a:bodyPr/>
        <a:lstStyle/>
        <a:p>
          <a:r>
            <a:rPr kumimoji="1" lang="ja-JP" baseline="0"/>
            <a:t>＜一例＞</a:t>
          </a:r>
          <a:endParaRPr lang="en-US"/>
        </a:p>
      </dgm:t>
    </dgm:pt>
    <dgm:pt modelId="{F738591D-0899-4CDE-8045-F159679F8589}" type="parTrans" cxnId="{664BC885-8B72-4858-959D-E936B5B5010B}">
      <dgm:prSet/>
      <dgm:spPr/>
      <dgm:t>
        <a:bodyPr/>
        <a:lstStyle/>
        <a:p>
          <a:endParaRPr lang="en-US"/>
        </a:p>
      </dgm:t>
    </dgm:pt>
    <dgm:pt modelId="{6142B88D-2B6A-4088-A25C-49858DBDA562}" type="sibTrans" cxnId="{664BC885-8B72-4858-959D-E936B5B5010B}">
      <dgm:prSet/>
      <dgm:spPr/>
      <dgm:t>
        <a:bodyPr/>
        <a:lstStyle/>
        <a:p>
          <a:endParaRPr lang="en-US"/>
        </a:p>
      </dgm:t>
    </dgm:pt>
    <dgm:pt modelId="{C6282E82-68EC-4681-BB55-0B1EF21FB5C8}">
      <dgm:prSet/>
      <dgm:spPr/>
      <dgm:t>
        <a:bodyPr/>
        <a:lstStyle/>
        <a:p>
          <a:r>
            <a:rPr kumimoji="1" lang="ja-JP" baseline="0"/>
            <a:t>その情報</a:t>
          </a:r>
          <a:r>
            <a:rPr kumimoji="1" lang="ja-JP" altLang="en-US" baseline="0"/>
            <a:t>を</a:t>
          </a:r>
          <a:r>
            <a:rPr kumimoji="1" lang="ja-JP" altLang="en-US" b="0" baseline="0">
              <a:solidFill>
                <a:schemeClr val="accent1">
                  <a:lumMod val="75000"/>
                </a:schemeClr>
              </a:solidFill>
            </a:rPr>
            <a:t>「公開していいか</a:t>
          </a:r>
          <a:r>
            <a:rPr kumimoji="1" lang="ja-JP" b="0" baseline="0">
              <a:solidFill>
                <a:schemeClr val="accent1">
                  <a:lumMod val="75000"/>
                </a:schemeClr>
              </a:solidFill>
            </a:rPr>
            <a:t>」</a:t>
          </a:r>
          <a:r>
            <a:rPr kumimoji="1" lang="ja-JP" baseline="0"/>
            <a:t>を</a:t>
          </a:r>
          <a:r>
            <a:rPr kumimoji="1" lang="ja-JP" altLang="en-US" baseline="0"/>
            <a:t>考える</a:t>
          </a:r>
          <a:r>
            <a:rPr kumimoji="1" lang="ja-JP" baseline="0"/>
            <a:t>。</a:t>
          </a:r>
          <a:endParaRPr lang="en-US"/>
        </a:p>
      </dgm:t>
    </dgm:pt>
    <dgm:pt modelId="{AD40CA36-9CFB-4A36-83CF-349A26E5BDEB}" type="parTrans" cxnId="{3FB2761E-70A8-4917-8A43-FF26381211B1}">
      <dgm:prSet/>
      <dgm:spPr/>
      <dgm:t>
        <a:bodyPr/>
        <a:lstStyle/>
        <a:p>
          <a:endParaRPr kumimoji="1" lang="ja-JP" altLang="en-US"/>
        </a:p>
      </dgm:t>
    </dgm:pt>
    <dgm:pt modelId="{8BA2D1AF-B0DF-4926-A289-E14636865E1E}" type="sibTrans" cxnId="{3FB2761E-70A8-4917-8A43-FF26381211B1}">
      <dgm:prSet/>
      <dgm:spPr/>
      <dgm:t>
        <a:bodyPr/>
        <a:lstStyle/>
        <a:p>
          <a:endParaRPr kumimoji="1" lang="ja-JP" altLang="en-US"/>
        </a:p>
      </dgm:t>
    </dgm:pt>
    <dgm:pt modelId="{5285B814-715D-4C02-A75D-94F94B8600B3}">
      <dgm:prSet/>
      <dgm:spPr/>
      <dgm:t>
        <a:bodyPr/>
        <a:lstStyle/>
        <a:p>
          <a:r>
            <a:rPr kumimoji="1" lang="ja-JP" altLang="en-US" baseline="0">
              <a:solidFill>
                <a:schemeClr val="accent2"/>
              </a:solidFill>
            </a:rPr>
            <a:t>発信</a:t>
          </a:r>
          <a:r>
            <a:rPr kumimoji="1" lang="ja-JP" altLang="en-US" baseline="0">
              <a:solidFill>
                <a:schemeClr val="tx1"/>
              </a:solidFill>
            </a:rPr>
            <a:t>する情報は</a:t>
          </a:r>
          <a:r>
            <a:rPr kumimoji="1" lang="ja-JP" altLang="en-US" baseline="0">
              <a:solidFill>
                <a:schemeClr val="accent1">
                  <a:lumMod val="75000"/>
                </a:schemeClr>
              </a:solidFill>
            </a:rPr>
            <a:t>権利を侵害</a:t>
          </a:r>
          <a:r>
            <a:rPr kumimoji="1" lang="ja-JP" altLang="en-US" baseline="0">
              <a:solidFill>
                <a:schemeClr val="tx1"/>
              </a:solidFill>
            </a:rPr>
            <a:t>していないか考える</a:t>
          </a:r>
          <a:r>
            <a:rPr kumimoji="1" lang="ja-JP" baseline="0">
              <a:solidFill>
                <a:schemeClr val="tx1"/>
              </a:solidFill>
            </a:rPr>
            <a:t>。</a:t>
          </a:r>
          <a:endParaRPr lang="en-US">
            <a:solidFill>
              <a:schemeClr val="tx1"/>
            </a:solidFill>
          </a:endParaRPr>
        </a:p>
      </dgm:t>
    </dgm:pt>
    <dgm:pt modelId="{BFA873A6-6464-4028-902A-312AE40702AC}" type="parTrans" cxnId="{EB2B687F-455E-4EEC-9C40-283EF8EEFBE4}">
      <dgm:prSet/>
      <dgm:spPr/>
      <dgm:t>
        <a:bodyPr/>
        <a:lstStyle/>
        <a:p>
          <a:endParaRPr kumimoji="1" lang="ja-JP" altLang="en-US"/>
        </a:p>
      </dgm:t>
    </dgm:pt>
    <dgm:pt modelId="{E6933ADC-B958-41B2-977B-4DBAC9198447}" type="sibTrans" cxnId="{EB2B687F-455E-4EEC-9C40-283EF8EEFBE4}">
      <dgm:prSet/>
      <dgm:spPr/>
      <dgm:t>
        <a:bodyPr/>
        <a:lstStyle/>
        <a:p>
          <a:endParaRPr kumimoji="1" lang="ja-JP" altLang="en-US"/>
        </a:p>
      </dgm:t>
    </dgm:pt>
    <dgm:pt modelId="{02F1672B-1366-4FA6-90D2-24C899A867A7}">
      <dgm:prSet/>
      <dgm:spPr/>
      <dgm:t>
        <a:bodyPr/>
        <a:lstStyle/>
        <a:p>
          <a:r>
            <a:rPr kumimoji="1" lang="ja-JP" altLang="en-US" baseline="0"/>
            <a:t>注意点や、心配がある情報は、</a:t>
          </a:r>
          <a:r>
            <a:rPr kumimoji="1" lang="ja-JP" altLang="en-US" baseline="0">
              <a:solidFill>
                <a:srgbClr val="0070C0"/>
              </a:solidFill>
            </a:rPr>
            <a:t>公開をしない</a:t>
          </a:r>
          <a:r>
            <a:rPr kumimoji="1" lang="ja-JP" baseline="0"/>
            <a:t>。</a:t>
          </a:r>
          <a:endParaRPr lang="en-US"/>
        </a:p>
      </dgm:t>
    </dgm:pt>
    <dgm:pt modelId="{E69587D1-AB76-42B9-A07E-FAE9D8CAB3F8}" type="parTrans" cxnId="{CF87CBEE-C0BC-4CD3-AAA0-28B45CD95DC4}">
      <dgm:prSet/>
      <dgm:spPr/>
      <dgm:t>
        <a:bodyPr/>
        <a:lstStyle/>
        <a:p>
          <a:endParaRPr kumimoji="1" lang="ja-JP" altLang="en-US"/>
        </a:p>
      </dgm:t>
    </dgm:pt>
    <dgm:pt modelId="{B0567517-BA88-46E6-BA8C-2E84B653E234}" type="sibTrans" cxnId="{CF87CBEE-C0BC-4CD3-AAA0-28B45CD95DC4}">
      <dgm:prSet/>
      <dgm:spPr/>
      <dgm:t>
        <a:bodyPr/>
        <a:lstStyle/>
        <a:p>
          <a:endParaRPr kumimoji="1" lang="ja-JP" altLang="en-US"/>
        </a:p>
      </dgm:t>
    </dgm:pt>
    <dgm:pt modelId="{F8DB692E-6869-4E74-97DE-98400DA897E4}" type="pres">
      <dgm:prSet presAssocID="{BDA31EDC-D065-43E5-95E7-AB4A8D20FF93}" presName="linear" presStyleCnt="0">
        <dgm:presLayoutVars>
          <dgm:animLvl val="lvl"/>
          <dgm:resizeHandles val="exact"/>
        </dgm:presLayoutVars>
      </dgm:prSet>
      <dgm:spPr/>
    </dgm:pt>
    <dgm:pt modelId="{9A02FC32-EBFB-44CB-82A5-9807BEEF61F1}" type="pres">
      <dgm:prSet presAssocID="{60A5C5BC-2092-4B9F-8DD4-685A07308BFE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A12F6C24-0A7D-492C-AC37-8DB0ECDC0DD1}" type="pres">
      <dgm:prSet presAssocID="{60A5C5BC-2092-4B9F-8DD4-685A07308BFE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3FB2761E-70A8-4917-8A43-FF26381211B1}" srcId="{60A5C5BC-2092-4B9F-8DD4-685A07308BFE}" destId="{C6282E82-68EC-4681-BB55-0B1EF21FB5C8}" srcOrd="0" destOrd="0" parTransId="{AD40CA36-9CFB-4A36-83CF-349A26E5BDEB}" sibTransId="{8BA2D1AF-B0DF-4926-A289-E14636865E1E}"/>
    <dgm:cxn modelId="{0398F564-AC6C-4682-BE94-9C855A7BB737}" type="presOf" srcId="{02F1672B-1366-4FA6-90D2-24C899A867A7}" destId="{A12F6C24-0A7D-492C-AC37-8DB0ECDC0DD1}" srcOrd="0" destOrd="2" presId="urn:microsoft.com/office/officeart/2005/8/layout/vList2"/>
    <dgm:cxn modelId="{E2E5A86E-E221-4012-8575-D396588FE936}" type="presOf" srcId="{60A5C5BC-2092-4B9F-8DD4-685A07308BFE}" destId="{9A02FC32-EBFB-44CB-82A5-9807BEEF61F1}" srcOrd="0" destOrd="0" presId="urn:microsoft.com/office/officeart/2005/8/layout/vList2"/>
    <dgm:cxn modelId="{EB2B687F-455E-4EEC-9C40-283EF8EEFBE4}" srcId="{60A5C5BC-2092-4B9F-8DD4-685A07308BFE}" destId="{5285B814-715D-4C02-A75D-94F94B8600B3}" srcOrd="1" destOrd="0" parTransId="{BFA873A6-6464-4028-902A-312AE40702AC}" sibTransId="{E6933ADC-B958-41B2-977B-4DBAC9198447}"/>
    <dgm:cxn modelId="{664BC885-8B72-4858-959D-E936B5B5010B}" srcId="{BDA31EDC-D065-43E5-95E7-AB4A8D20FF93}" destId="{60A5C5BC-2092-4B9F-8DD4-685A07308BFE}" srcOrd="0" destOrd="0" parTransId="{F738591D-0899-4CDE-8045-F159679F8589}" sibTransId="{6142B88D-2B6A-4088-A25C-49858DBDA562}"/>
    <dgm:cxn modelId="{C00DE9BD-E563-4251-B598-B8B1E0920BEE}" type="presOf" srcId="{BDA31EDC-D065-43E5-95E7-AB4A8D20FF93}" destId="{F8DB692E-6869-4E74-97DE-98400DA897E4}" srcOrd="0" destOrd="0" presId="urn:microsoft.com/office/officeart/2005/8/layout/vList2"/>
    <dgm:cxn modelId="{F8588FED-7440-49CA-8221-12B48E100E4A}" type="presOf" srcId="{5285B814-715D-4C02-A75D-94F94B8600B3}" destId="{A12F6C24-0A7D-492C-AC37-8DB0ECDC0DD1}" srcOrd="0" destOrd="1" presId="urn:microsoft.com/office/officeart/2005/8/layout/vList2"/>
    <dgm:cxn modelId="{CF87CBEE-C0BC-4CD3-AAA0-28B45CD95DC4}" srcId="{60A5C5BC-2092-4B9F-8DD4-685A07308BFE}" destId="{02F1672B-1366-4FA6-90D2-24C899A867A7}" srcOrd="2" destOrd="0" parTransId="{E69587D1-AB76-42B9-A07E-FAE9D8CAB3F8}" sibTransId="{B0567517-BA88-46E6-BA8C-2E84B653E234}"/>
    <dgm:cxn modelId="{CBB71BFB-F9A5-4A91-A506-3380C07A3628}" type="presOf" srcId="{C6282E82-68EC-4681-BB55-0B1EF21FB5C8}" destId="{A12F6C24-0A7D-492C-AC37-8DB0ECDC0DD1}" srcOrd="0" destOrd="0" presId="urn:microsoft.com/office/officeart/2005/8/layout/vList2"/>
    <dgm:cxn modelId="{DC8895A3-BCFB-411D-AD58-F29FB6DFE1BC}" type="presParOf" srcId="{F8DB692E-6869-4E74-97DE-98400DA897E4}" destId="{9A02FC32-EBFB-44CB-82A5-9807BEEF61F1}" srcOrd="0" destOrd="0" presId="urn:microsoft.com/office/officeart/2005/8/layout/vList2"/>
    <dgm:cxn modelId="{3697DB06-E404-4899-AF37-9F6CF98C1D0B}" type="presParOf" srcId="{F8DB692E-6869-4E74-97DE-98400DA897E4}" destId="{A12F6C24-0A7D-492C-AC37-8DB0ECDC0DD1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DA31EDC-D065-43E5-95E7-AB4A8D20FF93}" type="doc">
      <dgm:prSet loTypeId="urn:microsoft.com/office/officeart/2005/8/layout/vList2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5EC4E7BC-5B5D-4B1E-AC99-CEBB7A3B31B3}">
      <dgm:prSet/>
      <dgm:spPr/>
      <dgm:t>
        <a:bodyPr/>
        <a:lstStyle/>
        <a:p>
          <a:r>
            <a:rPr lang="ja-JP" dirty="0">
              <a:solidFill>
                <a:srgbClr val="333333"/>
              </a:solidFill>
              <a:latin typeface="Segoe UI"/>
              <a:cs typeface="Segoe UI"/>
            </a:rPr>
            <a:t>発信する情報の安全性を高めるためには、</a:t>
          </a:r>
          <a:r>
            <a:rPr lang="ja-JP" dirty="0">
              <a:solidFill>
                <a:srgbClr val="0070C0"/>
              </a:solidFill>
              <a:latin typeface="Segoe UI"/>
              <a:cs typeface="Segoe UI"/>
            </a:rPr>
            <a:t>自分の意識</a:t>
          </a:r>
          <a:r>
            <a:rPr lang="ja-JP" dirty="0">
              <a:solidFill>
                <a:srgbClr val="333333"/>
              </a:solidFill>
              <a:latin typeface="Segoe UI"/>
              <a:cs typeface="Segoe UI"/>
            </a:rPr>
            <a:t>が重要です。</a:t>
          </a:r>
          <a:r>
            <a:rPr lang="ja-JP" altLang="en-US" dirty="0"/>
            <a:t>すぐに発信するのではなく、</a:t>
          </a:r>
          <a:r>
            <a:rPr lang="ja-JP" altLang="en-US" dirty="0">
              <a:solidFill>
                <a:srgbClr val="0070C0"/>
              </a:solidFill>
            </a:rPr>
            <a:t>よく考えて、</a:t>
          </a:r>
          <a:r>
            <a:rPr lang="ja-JP" altLang="en-US" dirty="0">
              <a:solidFill>
                <a:srgbClr val="00B050"/>
              </a:solidFill>
            </a:rPr>
            <a:t>安全に</a:t>
          </a:r>
          <a:r>
            <a:rPr lang="ja-JP" altLang="en-US" dirty="0"/>
            <a:t>情報を発信し、情報社会を生きていきましょう。</a:t>
          </a:r>
          <a:endParaRPr lang="en-US" dirty="0"/>
        </a:p>
      </dgm:t>
    </dgm:pt>
    <dgm:pt modelId="{62968E40-3553-4BD5-BCA5-9813B8AD73C1}" type="parTrans" cxnId="{B6B08544-AB7E-46B5-A540-1ECF95E99F7F}">
      <dgm:prSet/>
      <dgm:spPr/>
      <dgm:t>
        <a:bodyPr/>
        <a:lstStyle/>
        <a:p>
          <a:endParaRPr kumimoji="1" lang="ja-JP" altLang="en-US"/>
        </a:p>
      </dgm:t>
    </dgm:pt>
    <dgm:pt modelId="{13C31DC9-9F63-4BB5-8FBB-1964FB47CAB5}" type="sibTrans" cxnId="{B6B08544-AB7E-46B5-A540-1ECF95E99F7F}">
      <dgm:prSet/>
      <dgm:spPr/>
      <dgm:t>
        <a:bodyPr/>
        <a:lstStyle/>
        <a:p>
          <a:endParaRPr kumimoji="1" lang="ja-JP" altLang="en-US"/>
        </a:p>
      </dgm:t>
    </dgm:pt>
    <dgm:pt modelId="{F8DB692E-6869-4E74-97DE-98400DA897E4}" type="pres">
      <dgm:prSet presAssocID="{BDA31EDC-D065-43E5-95E7-AB4A8D20FF93}" presName="linear" presStyleCnt="0">
        <dgm:presLayoutVars>
          <dgm:animLvl val="lvl"/>
          <dgm:resizeHandles val="exact"/>
        </dgm:presLayoutVars>
      </dgm:prSet>
      <dgm:spPr/>
    </dgm:pt>
    <dgm:pt modelId="{72E96C31-5390-4011-94AD-001084FA2ECE}" type="pres">
      <dgm:prSet presAssocID="{5EC4E7BC-5B5D-4B1E-AC99-CEBB7A3B31B3}" presName="parentText" presStyleLbl="node1" presStyleIdx="0" presStyleCnt="1" custLinFactNeighborX="79" custLinFactNeighborY="5543">
        <dgm:presLayoutVars>
          <dgm:chMax val="0"/>
          <dgm:bulletEnabled val="1"/>
        </dgm:presLayoutVars>
      </dgm:prSet>
      <dgm:spPr/>
    </dgm:pt>
  </dgm:ptLst>
  <dgm:cxnLst>
    <dgm:cxn modelId="{B6B08544-AB7E-46B5-A540-1ECF95E99F7F}" srcId="{BDA31EDC-D065-43E5-95E7-AB4A8D20FF93}" destId="{5EC4E7BC-5B5D-4B1E-AC99-CEBB7A3B31B3}" srcOrd="0" destOrd="0" parTransId="{62968E40-3553-4BD5-BCA5-9813B8AD73C1}" sibTransId="{13C31DC9-9F63-4BB5-8FBB-1964FB47CAB5}"/>
    <dgm:cxn modelId="{C00DE9BD-E563-4251-B598-B8B1E0920BEE}" type="presOf" srcId="{BDA31EDC-D065-43E5-95E7-AB4A8D20FF93}" destId="{F8DB692E-6869-4E74-97DE-98400DA897E4}" srcOrd="0" destOrd="0" presId="urn:microsoft.com/office/officeart/2005/8/layout/vList2"/>
    <dgm:cxn modelId="{237F21DE-2E83-4EB4-A798-EFAD1390330F}" type="presOf" srcId="{5EC4E7BC-5B5D-4B1E-AC99-CEBB7A3B31B3}" destId="{72E96C31-5390-4011-94AD-001084FA2ECE}" srcOrd="0" destOrd="0" presId="urn:microsoft.com/office/officeart/2005/8/layout/vList2"/>
    <dgm:cxn modelId="{D9E1F470-CE7C-41C0-9BA8-A2EAD204E03F}" type="presParOf" srcId="{F8DB692E-6869-4E74-97DE-98400DA897E4}" destId="{72E96C31-5390-4011-94AD-001084FA2ECE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02FC32-EBFB-44CB-82A5-9807BEEF61F1}">
      <dsp:nvSpPr>
        <dsp:cNvPr id="0" name=""/>
        <dsp:cNvSpPr/>
      </dsp:nvSpPr>
      <dsp:spPr>
        <a:xfrm>
          <a:off x="0" y="30007"/>
          <a:ext cx="11518900" cy="133321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1930" tIns="201930" rIns="201930" bIns="201930" numCol="1" spcCol="1270" anchor="ctr" anchorCtr="0">
          <a:noAutofit/>
        </a:bodyPr>
        <a:lstStyle/>
        <a:p>
          <a:pPr marL="0" lvl="0" indent="0" algn="l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sz="5300" kern="1200" baseline="0"/>
            <a:t>＜一例＞</a:t>
          </a:r>
          <a:endParaRPr lang="en-US" sz="5300" kern="1200"/>
        </a:p>
      </dsp:txBody>
      <dsp:txXfrm>
        <a:off x="65082" y="95089"/>
        <a:ext cx="11388736" cy="1203051"/>
      </dsp:txXfrm>
    </dsp:sp>
    <dsp:sp modelId="{A12F6C24-0A7D-492C-AC37-8DB0ECDC0DD1}">
      <dsp:nvSpPr>
        <dsp:cNvPr id="0" name=""/>
        <dsp:cNvSpPr/>
      </dsp:nvSpPr>
      <dsp:spPr>
        <a:xfrm>
          <a:off x="0" y="1363222"/>
          <a:ext cx="11518900" cy="22490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5725" tIns="67310" rIns="376936" bIns="67310" numCol="1" spcCol="1270" anchor="t" anchorCtr="0">
          <a:noAutofit/>
        </a:bodyPr>
        <a:lstStyle/>
        <a:p>
          <a:pPr marL="285750" lvl="1" indent="-285750" algn="l" defTabSz="1822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kumimoji="1" lang="ja-JP" sz="4100" kern="1200" baseline="0"/>
            <a:t>その情報</a:t>
          </a:r>
          <a:r>
            <a:rPr kumimoji="1" lang="ja-JP" altLang="en-US" sz="4100" kern="1200" baseline="0"/>
            <a:t>を</a:t>
          </a:r>
          <a:r>
            <a:rPr kumimoji="1" lang="ja-JP" altLang="en-US" sz="4100" b="0" kern="1200" baseline="0">
              <a:solidFill>
                <a:schemeClr val="accent1">
                  <a:lumMod val="75000"/>
                </a:schemeClr>
              </a:solidFill>
            </a:rPr>
            <a:t>「公開していいか</a:t>
          </a:r>
          <a:r>
            <a:rPr kumimoji="1" lang="ja-JP" sz="4100" b="0" kern="1200" baseline="0">
              <a:solidFill>
                <a:schemeClr val="accent1">
                  <a:lumMod val="75000"/>
                </a:schemeClr>
              </a:solidFill>
            </a:rPr>
            <a:t>」</a:t>
          </a:r>
          <a:r>
            <a:rPr kumimoji="1" lang="ja-JP" sz="4100" kern="1200" baseline="0"/>
            <a:t>を</a:t>
          </a:r>
          <a:r>
            <a:rPr kumimoji="1" lang="ja-JP" altLang="en-US" sz="4100" kern="1200" baseline="0"/>
            <a:t>考える</a:t>
          </a:r>
          <a:r>
            <a:rPr kumimoji="1" lang="ja-JP" sz="4100" kern="1200" baseline="0"/>
            <a:t>。</a:t>
          </a:r>
          <a:endParaRPr lang="en-US" sz="4100" kern="1200"/>
        </a:p>
        <a:p>
          <a:pPr marL="285750" lvl="1" indent="-285750" algn="l" defTabSz="1822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kumimoji="1" lang="ja-JP" altLang="en-US" sz="4100" kern="1200" baseline="0">
              <a:solidFill>
                <a:schemeClr val="accent2"/>
              </a:solidFill>
            </a:rPr>
            <a:t>発信</a:t>
          </a:r>
          <a:r>
            <a:rPr kumimoji="1" lang="ja-JP" altLang="en-US" sz="4100" kern="1200" baseline="0">
              <a:solidFill>
                <a:schemeClr val="tx1"/>
              </a:solidFill>
            </a:rPr>
            <a:t>する情報は</a:t>
          </a:r>
          <a:r>
            <a:rPr kumimoji="1" lang="ja-JP" altLang="en-US" sz="4100" kern="1200" baseline="0">
              <a:solidFill>
                <a:schemeClr val="accent1">
                  <a:lumMod val="75000"/>
                </a:schemeClr>
              </a:solidFill>
            </a:rPr>
            <a:t>権利を侵害</a:t>
          </a:r>
          <a:r>
            <a:rPr kumimoji="1" lang="ja-JP" altLang="en-US" sz="4100" kern="1200" baseline="0">
              <a:solidFill>
                <a:schemeClr val="tx1"/>
              </a:solidFill>
            </a:rPr>
            <a:t>していないか考える</a:t>
          </a:r>
          <a:r>
            <a:rPr kumimoji="1" lang="ja-JP" sz="4100" kern="1200" baseline="0">
              <a:solidFill>
                <a:schemeClr val="tx1"/>
              </a:solidFill>
            </a:rPr>
            <a:t>。</a:t>
          </a:r>
          <a:endParaRPr lang="en-US" sz="4100" kern="1200">
            <a:solidFill>
              <a:schemeClr val="tx1"/>
            </a:solidFill>
          </a:endParaRPr>
        </a:p>
        <a:p>
          <a:pPr marL="285750" lvl="1" indent="-285750" algn="l" defTabSz="1822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kumimoji="1" lang="ja-JP" altLang="en-US" sz="4100" kern="1200" baseline="0"/>
            <a:t>注意点や、心配がある情報は、</a:t>
          </a:r>
          <a:r>
            <a:rPr kumimoji="1" lang="ja-JP" altLang="en-US" sz="4100" kern="1200" baseline="0">
              <a:solidFill>
                <a:srgbClr val="0070C0"/>
              </a:solidFill>
            </a:rPr>
            <a:t>公開をしない</a:t>
          </a:r>
          <a:r>
            <a:rPr kumimoji="1" lang="ja-JP" sz="4100" kern="1200" baseline="0"/>
            <a:t>。</a:t>
          </a:r>
          <a:endParaRPr lang="en-US" sz="4100" kern="1200"/>
        </a:p>
      </dsp:txBody>
      <dsp:txXfrm>
        <a:off x="0" y="1363222"/>
        <a:ext cx="11518900" cy="224905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E96C31-5390-4011-94AD-001084FA2ECE}">
      <dsp:nvSpPr>
        <dsp:cNvPr id="0" name=""/>
        <dsp:cNvSpPr/>
      </dsp:nvSpPr>
      <dsp:spPr>
        <a:xfrm>
          <a:off x="0" y="249599"/>
          <a:ext cx="11625630" cy="37440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0" tIns="190500" rIns="190500" bIns="190500" numCol="1" spcCol="1270" anchor="ctr" anchorCtr="0">
          <a:noAutofit/>
        </a:bodyPr>
        <a:lstStyle/>
        <a:p>
          <a:pPr marL="0" lvl="0" indent="0" algn="l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ja-JP" sz="5000" kern="1200" dirty="0">
              <a:solidFill>
                <a:srgbClr val="333333"/>
              </a:solidFill>
              <a:latin typeface="Segoe UI"/>
              <a:cs typeface="Segoe UI"/>
            </a:rPr>
            <a:t>発信する情報の安全性を高めるためには、</a:t>
          </a:r>
          <a:r>
            <a:rPr lang="ja-JP" sz="5000" kern="1200" dirty="0">
              <a:solidFill>
                <a:srgbClr val="0070C0"/>
              </a:solidFill>
              <a:latin typeface="Segoe UI"/>
              <a:cs typeface="Segoe UI"/>
            </a:rPr>
            <a:t>自分の意識</a:t>
          </a:r>
          <a:r>
            <a:rPr lang="ja-JP" sz="5000" kern="1200" dirty="0">
              <a:solidFill>
                <a:srgbClr val="333333"/>
              </a:solidFill>
              <a:latin typeface="Segoe UI"/>
              <a:cs typeface="Segoe UI"/>
            </a:rPr>
            <a:t>が重要です。</a:t>
          </a:r>
          <a:r>
            <a:rPr lang="ja-JP" altLang="en-US" sz="5000" kern="1200" dirty="0"/>
            <a:t>すぐに発信するのではなく、</a:t>
          </a:r>
          <a:r>
            <a:rPr lang="ja-JP" altLang="en-US" sz="5000" kern="1200" dirty="0">
              <a:solidFill>
                <a:srgbClr val="0070C0"/>
              </a:solidFill>
            </a:rPr>
            <a:t>よく考えて、</a:t>
          </a:r>
          <a:r>
            <a:rPr lang="ja-JP" altLang="en-US" sz="5000" kern="1200" dirty="0">
              <a:solidFill>
                <a:srgbClr val="00B050"/>
              </a:solidFill>
            </a:rPr>
            <a:t>安全に</a:t>
          </a:r>
          <a:r>
            <a:rPr lang="ja-JP" altLang="en-US" sz="5000" kern="1200" dirty="0"/>
            <a:t>情報を発信し、情報社会を生きていきましょう。</a:t>
          </a:r>
          <a:endParaRPr lang="en-US" sz="5000" kern="1200" dirty="0"/>
        </a:p>
      </dsp:txBody>
      <dsp:txXfrm>
        <a:off x="182767" y="432366"/>
        <a:ext cx="11260096" cy="33784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7F88E7-0D6D-4D78-B7CF-A9659C022255}" type="datetimeFigureOut">
              <a:rPr kumimoji="1" lang="ja-JP" altLang="en-US" smtClean="0"/>
              <a:t>2025/1/21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948BA0-0F0D-4E9E-AFB7-B34C338DB7F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933576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948BA0-0F0D-4E9E-AFB7-B34C338DB7FC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810141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948BA0-0F0D-4E9E-AFB7-B34C338DB7FC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694822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8AB33E56-E2D2-49ED-8BF4-C6821991918D}" type="datetimeFigureOut">
              <a:rPr kumimoji="1" lang="ja-JP" altLang="en-US" smtClean="0"/>
              <a:t>2025/1/21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04B346E-1E86-4EEB-922A-55D26CCF6DD5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394878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パノラマ写真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33E56-E2D2-49ED-8BF4-C6821991918D}" type="datetimeFigureOut">
              <a:rPr kumimoji="1" lang="ja-JP" altLang="en-US" smtClean="0"/>
              <a:t>2025/1/21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B346E-1E86-4EEB-922A-55D26CCF6DD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682995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タイトルとキャプショ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33E56-E2D2-49ED-8BF4-C6821991918D}" type="datetimeFigureOut">
              <a:rPr kumimoji="1" lang="ja-JP" altLang="en-US" smtClean="0"/>
              <a:t>2025/1/21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B346E-1E86-4EEB-922A-55D26CCF6DD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808089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33E56-E2D2-49ED-8BF4-C6821991918D}" type="datetimeFigureOut">
              <a:rPr kumimoji="1" lang="ja-JP" altLang="en-US" smtClean="0"/>
              <a:t>2025/1/21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B346E-1E86-4EEB-922A-55D26CCF6DD5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226995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33E56-E2D2-49ED-8BF4-C6821991918D}" type="datetimeFigureOut">
              <a:rPr kumimoji="1" lang="ja-JP" altLang="en-US" smtClean="0"/>
              <a:t>2025/1/21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B346E-1E86-4EEB-922A-55D26CCF6DD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765917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33E56-E2D2-49ED-8BF4-C6821991918D}" type="datetimeFigureOut">
              <a:rPr kumimoji="1" lang="ja-JP" altLang="en-US" smtClean="0"/>
              <a:t>2025/1/21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B346E-1E86-4EEB-922A-55D26CCF6DD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810194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つの画像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ja-JP" altLang="en-US"/>
              <a:t>アイコンをクリックして図を追加</a:t>
            </a:r>
            <a:endParaRPr lang="en-US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ja-JP" altLang="en-US"/>
              <a:t>アイコンをクリックして図を追加</a:t>
            </a:r>
            <a:endParaRPr lang="en-US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ja-JP" altLang="en-US"/>
              <a:t>アイコンをクリックして図を追加</a:t>
            </a:r>
            <a:endParaRPr lang="en-US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33E56-E2D2-49ED-8BF4-C6821991918D}" type="datetimeFigureOut">
              <a:rPr kumimoji="1" lang="ja-JP" altLang="en-US" smtClean="0"/>
              <a:t>2025/1/21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B346E-1E86-4EEB-922A-55D26CCF6DD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096307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33E56-E2D2-49ED-8BF4-C6821991918D}" type="datetimeFigureOut">
              <a:rPr kumimoji="1" lang="ja-JP" altLang="en-US" smtClean="0"/>
              <a:t>2025/1/21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B346E-1E86-4EEB-922A-55D26CCF6DD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915024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33E56-E2D2-49ED-8BF4-C6821991918D}" type="datetimeFigureOut">
              <a:rPr kumimoji="1" lang="ja-JP" altLang="en-US" smtClean="0"/>
              <a:t>2025/1/21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B346E-1E86-4EEB-922A-55D26CCF6DD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261382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33E56-E2D2-49ED-8BF4-C6821991918D}" type="datetimeFigureOut">
              <a:rPr kumimoji="1" lang="ja-JP" altLang="en-US" smtClean="0"/>
              <a:t>2025/1/21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B346E-1E86-4EEB-922A-55D26CCF6DD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84948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33E56-E2D2-49ED-8BF4-C6821991918D}" type="datetimeFigureOut">
              <a:rPr kumimoji="1" lang="ja-JP" altLang="en-US" smtClean="0"/>
              <a:t>2025/1/21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B346E-1E86-4EEB-922A-55D26CCF6DD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389339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33E56-E2D2-49ED-8BF4-C6821991918D}" type="datetimeFigureOut">
              <a:rPr kumimoji="1" lang="ja-JP" altLang="en-US" smtClean="0"/>
              <a:t>2025/1/21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B346E-1E86-4EEB-922A-55D26CCF6DD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384539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33E56-E2D2-49ED-8BF4-C6821991918D}" type="datetimeFigureOut">
              <a:rPr kumimoji="1" lang="ja-JP" altLang="en-US" smtClean="0"/>
              <a:t>2025/1/21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B346E-1E86-4EEB-922A-55D26CCF6DD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442112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33E56-E2D2-49ED-8BF4-C6821991918D}" type="datetimeFigureOut">
              <a:rPr kumimoji="1" lang="ja-JP" altLang="en-US" smtClean="0"/>
              <a:t>2025/1/21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B346E-1E86-4EEB-922A-55D26CCF6DD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544798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33E56-E2D2-49ED-8BF4-C6821991918D}" type="datetimeFigureOut">
              <a:rPr kumimoji="1" lang="ja-JP" altLang="en-US" smtClean="0"/>
              <a:t>2025/1/21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B346E-1E86-4EEB-922A-55D26CCF6DD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403339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33E56-E2D2-49ED-8BF4-C6821991918D}" type="datetimeFigureOut">
              <a:rPr kumimoji="1" lang="ja-JP" altLang="en-US" smtClean="0"/>
              <a:t>2025/1/21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B346E-1E86-4EEB-922A-55D26CCF6DD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255785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33E56-E2D2-49ED-8BF4-C6821991918D}" type="datetimeFigureOut">
              <a:rPr kumimoji="1" lang="ja-JP" altLang="en-US" smtClean="0"/>
              <a:t>2025/1/21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B346E-1E86-4EEB-922A-55D26CCF6DD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172086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8AB33E56-E2D2-49ED-8BF4-C6821991918D}" type="datetimeFigureOut">
              <a:rPr kumimoji="1" lang="ja-JP" altLang="en-US" smtClean="0"/>
              <a:t>2025/1/21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04B346E-1E86-4EEB-922A-55D26CCF6DD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04953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kumimoji="1"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kumimoji="1"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kumimoji="1"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kumimoji="1"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kumimoji="1"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kumimoji="1"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kumimoji="1"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kumimoji="1"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kumimoji="1"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7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38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11.png"/><Relationship Id="rId4" Type="http://schemas.openxmlformats.org/officeDocument/2006/relationships/image" Target="../media/image3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higo.ed.jp/colas/kyouzai/es-jyoho#!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4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4.png"/><Relationship Id="rId18" Type="http://schemas.openxmlformats.org/officeDocument/2006/relationships/image" Target="../media/image29.png"/><Relationship Id="rId3" Type="http://schemas.openxmlformats.org/officeDocument/2006/relationships/image" Target="../media/image8.jpeg"/><Relationship Id="rId7" Type="http://schemas.openxmlformats.org/officeDocument/2006/relationships/image" Target="../media/image19.png"/><Relationship Id="rId12" Type="http://schemas.openxmlformats.org/officeDocument/2006/relationships/image" Target="../media/image14.png"/><Relationship Id="rId17" Type="http://schemas.openxmlformats.org/officeDocument/2006/relationships/image" Target="../media/image28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7.png"/><Relationship Id="rId20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5" Type="http://schemas.openxmlformats.org/officeDocument/2006/relationships/image" Target="../media/image26.png"/><Relationship Id="rId10" Type="http://schemas.openxmlformats.org/officeDocument/2006/relationships/image" Target="../media/image22.png"/><Relationship Id="rId19" Type="http://schemas.openxmlformats.org/officeDocument/2006/relationships/image" Target="../media/image30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Relationship Id="rId14" Type="http://schemas.openxmlformats.org/officeDocument/2006/relationships/image" Target="../media/image25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14.png"/><Relationship Id="rId18" Type="http://schemas.openxmlformats.org/officeDocument/2006/relationships/image" Target="../media/image32.png"/><Relationship Id="rId3" Type="http://schemas.openxmlformats.org/officeDocument/2006/relationships/image" Target="../media/image16.png"/><Relationship Id="rId21" Type="http://schemas.openxmlformats.org/officeDocument/2006/relationships/image" Target="../media/image34.png"/><Relationship Id="rId7" Type="http://schemas.openxmlformats.org/officeDocument/2006/relationships/image" Target="../media/image20.png"/><Relationship Id="rId12" Type="http://schemas.openxmlformats.org/officeDocument/2006/relationships/image" Target="../media/image25.svg"/><Relationship Id="rId17" Type="http://schemas.openxmlformats.org/officeDocument/2006/relationships/image" Target="../media/image29.png"/><Relationship Id="rId2" Type="http://schemas.openxmlformats.org/officeDocument/2006/relationships/image" Target="../media/image8.jpeg"/><Relationship Id="rId16" Type="http://schemas.openxmlformats.org/officeDocument/2006/relationships/image" Target="../media/image28.png"/><Relationship Id="rId20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5" Type="http://schemas.openxmlformats.org/officeDocument/2006/relationships/image" Target="../media/image27.png"/><Relationship Id="rId10" Type="http://schemas.openxmlformats.org/officeDocument/2006/relationships/image" Target="../media/image23.png"/><Relationship Id="rId19" Type="http://schemas.openxmlformats.org/officeDocument/2006/relationships/image" Target="../media/image3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Relationship Id="rId1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BA0DBEB-58BB-ED77-785B-B5B1E28D4C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rot="21420000">
            <a:off x="1216638" y="1234156"/>
            <a:ext cx="9755187" cy="2766528"/>
          </a:xfrm>
        </p:spPr>
        <p:txBody>
          <a:bodyPr>
            <a:normAutofit fontScale="90000"/>
          </a:bodyPr>
          <a:lstStyle/>
          <a:p>
            <a:br>
              <a:rPr lang="en-US" altLang="ja-JP"/>
            </a:br>
            <a:r>
              <a:rPr lang="ja-JP" altLang="en-US"/>
              <a:t>発信する情報</a:t>
            </a:r>
            <a:br>
              <a:rPr lang="en-US" altLang="ja-JP"/>
            </a:br>
            <a:r>
              <a:rPr lang="ja-JP" altLang="en-US" sz="6000"/>
              <a:t>～立ち止まって考えよう～</a:t>
            </a:r>
            <a:endParaRPr lang="ja-JP"/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11DE91C5-1E9F-1B06-7693-E885182F02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rot="21420000">
            <a:off x="3237751" y="3982083"/>
            <a:ext cx="8001000" cy="550333"/>
          </a:xfrm>
        </p:spPr>
        <p:txBody>
          <a:bodyPr/>
          <a:lstStyle/>
          <a:p>
            <a:r>
              <a:rPr kumimoji="1" lang="ja-JP" altLang="en-US" sz="2000">
                <a:ea typeface="ＭＳ Ｐゴシック"/>
              </a:rPr>
              <a:t>＊</a:t>
            </a:r>
            <a:r>
              <a:rPr kumimoji="1" lang="en-US" altLang="ja-JP" sz="2000">
                <a:ea typeface="ＭＳ Ｐゴシック"/>
              </a:rPr>
              <a:t>SNS</a:t>
            </a:r>
            <a:r>
              <a:rPr kumimoji="1" lang="ja-JP" altLang="en-US" sz="2000">
                <a:ea typeface="ＭＳ Ｐゴシック"/>
              </a:rPr>
              <a:t>の積極的な使用を促すものではありません。</a:t>
            </a:r>
          </a:p>
        </p:txBody>
      </p:sp>
    </p:spTree>
    <p:extLst>
      <p:ext uri="{BB962C8B-B14F-4D97-AF65-F5344CB8AC3E}">
        <p14:creationId xmlns:p14="http://schemas.microsoft.com/office/powerpoint/2010/main" val="39040241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291B8A-A957-436D-036F-1E5E463EDB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D00ADAD-FCD1-E5C4-1450-20B56D51AC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7028" y="520700"/>
            <a:ext cx="8493479" cy="1151965"/>
          </a:xfrm>
        </p:spPr>
        <p:txBody>
          <a:bodyPr>
            <a:normAutofit fontScale="90000"/>
          </a:bodyPr>
          <a:lstStyle/>
          <a:p>
            <a:r>
              <a:rPr lang="ja-JP" altLang="en-US"/>
              <a:t>発信する</a:t>
            </a:r>
            <a:r>
              <a:rPr kumimoji="1" lang="ja-JP" altLang="en-US"/>
              <a:t>情報について考えよう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496429F-2E9A-7C5B-64B0-D1887A7A7731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楕円 3">
            <a:extLst>
              <a:ext uri="{FF2B5EF4-FFF2-40B4-BE49-F238E27FC236}">
                <a16:creationId xmlns:a16="http://schemas.microsoft.com/office/drawing/2014/main" id="{C890FE71-A5BC-0371-18E8-744A21F05B22}"/>
              </a:ext>
            </a:extLst>
          </p:cNvPr>
          <p:cNvSpPr/>
          <p:nvPr/>
        </p:nvSpPr>
        <p:spPr>
          <a:xfrm rot="20826092">
            <a:off x="178309" y="399232"/>
            <a:ext cx="2311715" cy="1130421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600"/>
              <a:t>君が</a:t>
            </a:r>
          </a:p>
        </p:txBody>
      </p:sp>
      <p:sp>
        <p:nvSpPr>
          <p:cNvPr id="6" name="四角形: 角を丸くする 5">
            <a:extLst>
              <a:ext uri="{FF2B5EF4-FFF2-40B4-BE49-F238E27FC236}">
                <a16:creationId xmlns:a16="http://schemas.microsoft.com/office/drawing/2014/main" id="{C0A5C9B9-E701-0AD5-77D2-F0B98A51325D}"/>
              </a:ext>
            </a:extLst>
          </p:cNvPr>
          <p:cNvSpPr/>
          <p:nvPr/>
        </p:nvSpPr>
        <p:spPr>
          <a:xfrm>
            <a:off x="9838552" y="155478"/>
            <a:ext cx="1728502" cy="423502"/>
          </a:xfrm>
          <a:prstGeom prst="roundRect">
            <a:avLst/>
          </a:prstGeom>
          <a:solidFill>
            <a:srgbClr val="009EDE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/>
              <a:t>ワークシート</a:t>
            </a:r>
          </a:p>
        </p:txBody>
      </p:sp>
      <p:graphicFrame>
        <p:nvGraphicFramePr>
          <p:cNvPr id="45" name="コンテンツ プレースホルダー 4">
            <a:extLst>
              <a:ext uri="{FF2B5EF4-FFF2-40B4-BE49-F238E27FC236}">
                <a16:creationId xmlns:a16="http://schemas.microsoft.com/office/drawing/2014/main" id="{3AC67B2A-BE1F-6532-4BF7-56DFF938054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19229829"/>
              </p:ext>
            </p:extLst>
          </p:nvPr>
        </p:nvGraphicFramePr>
        <p:xfrm>
          <a:off x="694854" y="1773406"/>
          <a:ext cx="10595447" cy="46527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2009">
                  <a:extLst>
                    <a:ext uri="{9D8B030D-6E8A-4147-A177-3AD203B41FA5}">
                      <a16:colId xmlns:a16="http://schemas.microsoft.com/office/drawing/2014/main" val="3765616084"/>
                    </a:ext>
                  </a:extLst>
                </a:gridCol>
                <a:gridCol w="3476092">
                  <a:extLst>
                    <a:ext uri="{9D8B030D-6E8A-4147-A177-3AD203B41FA5}">
                      <a16:colId xmlns:a16="http://schemas.microsoft.com/office/drawing/2014/main" val="856293432"/>
                    </a:ext>
                  </a:extLst>
                </a:gridCol>
                <a:gridCol w="2648673">
                  <a:extLst>
                    <a:ext uri="{9D8B030D-6E8A-4147-A177-3AD203B41FA5}">
                      <a16:colId xmlns:a16="http://schemas.microsoft.com/office/drawing/2014/main" val="885869299"/>
                    </a:ext>
                  </a:extLst>
                </a:gridCol>
                <a:gridCol w="2648673">
                  <a:extLst>
                    <a:ext uri="{9D8B030D-6E8A-4147-A177-3AD203B41FA5}">
                      <a16:colId xmlns:a16="http://schemas.microsoft.com/office/drawing/2014/main" val="1862054485"/>
                    </a:ext>
                  </a:extLst>
                </a:gridCol>
              </a:tblGrid>
              <a:tr h="1179686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/>
                        <a:t>発信する</a:t>
                      </a:r>
                      <a:endParaRPr kumimoji="1" lang="en-US" altLang="ja-JP" sz="2400" dirty="0"/>
                    </a:p>
                    <a:p>
                      <a:pPr algn="ctr"/>
                      <a:r>
                        <a:rPr kumimoji="1" lang="ja-JP" altLang="en-US" sz="2400" dirty="0"/>
                        <a:t>情報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800" dirty="0"/>
                        <a:t>どんな情報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800" dirty="0"/>
                        <a:t>情報を作った</a:t>
                      </a:r>
                      <a:endParaRPr lang="ja-JP" dirty="0"/>
                    </a:p>
                    <a:p>
                      <a:pPr lvl="0" algn="ctr">
                        <a:buNone/>
                      </a:pPr>
                      <a:r>
                        <a:rPr kumimoji="1" lang="ja-JP" altLang="en-US" sz="2800" dirty="0"/>
                        <a:t>ツール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800" dirty="0"/>
                        <a:t>情報を発信する方</a:t>
                      </a:r>
                      <a:r>
                        <a:rPr lang="ja-JP" altLang="en-US" sz="2800" dirty="0"/>
                        <a:t>　</a:t>
                      </a:r>
                      <a:r>
                        <a:rPr kumimoji="1" lang="ja-JP" altLang="en-US" sz="2800" dirty="0"/>
                        <a:t>法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13911426"/>
                  </a:ext>
                </a:extLst>
              </a:tr>
              <a:tr h="1157703">
                <a:tc>
                  <a:txBody>
                    <a:bodyPr/>
                    <a:lstStyle/>
                    <a:p>
                      <a:pPr algn="ctr"/>
                      <a:endParaRPr kumimoji="1" lang="en-US" altLang="ja-JP" sz="180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en-US" altLang="ja-JP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en-US" altLang="ja-JP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59087448"/>
                  </a:ext>
                </a:extLst>
              </a:tr>
              <a:tr h="1157703">
                <a:tc>
                  <a:txBody>
                    <a:bodyPr/>
                    <a:lstStyle/>
                    <a:p>
                      <a:pPr algn="ctr"/>
                      <a:endParaRPr kumimoji="1" lang="ja-JP" altLang="en-US" sz="16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91422309"/>
                  </a:ext>
                </a:extLst>
              </a:tr>
              <a:tr h="1157703">
                <a:tc>
                  <a:txBody>
                    <a:bodyPr/>
                    <a:lstStyle/>
                    <a:p>
                      <a:pPr algn="ctr"/>
                      <a:endParaRPr kumimoji="1" lang="ja-JP" altLang="en-US" sz="16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en-US" altLang="ja-JP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891766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135512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1BC41E-653F-FD68-5C76-DB1BE4B4AF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4" descr="電脳空間のイラスト（背景素材）">
            <a:extLst>
              <a:ext uri="{FF2B5EF4-FFF2-40B4-BE49-F238E27FC236}">
                <a16:creationId xmlns:a16="http://schemas.microsoft.com/office/drawing/2014/main" id="{59389E7B-4B8B-40F2-DAAF-BEB8AB0538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1801"/>
            <a:ext cx="1217396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F805E333-0D9F-65CC-7EBB-EEBF3919AF61}"/>
              </a:ext>
            </a:extLst>
          </p:cNvPr>
          <p:cNvSpPr/>
          <p:nvPr/>
        </p:nvSpPr>
        <p:spPr>
          <a:xfrm>
            <a:off x="-19050" y="-77702"/>
            <a:ext cx="12193014" cy="6909801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タイトル 2">
            <a:extLst>
              <a:ext uri="{FF2B5EF4-FFF2-40B4-BE49-F238E27FC236}">
                <a16:creationId xmlns:a16="http://schemas.microsoft.com/office/drawing/2014/main" id="{E6A12E06-0811-9A8D-292A-8D23945511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81801" y="-51801"/>
            <a:ext cx="5392164" cy="6909801"/>
          </a:xfrm>
          <a:solidFill>
            <a:schemeClr val="accent1">
              <a:lumMod val="50000"/>
            </a:schemeClr>
          </a:solidFill>
        </p:spPr>
        <p:txBody>
          <a:bodyPr>
            <a:normAutofit/>
          </a:bodyPr>
          <a:lstStyle/>
          <a:p>
            <a:r>
              <a:rPr kumimoji="1" lang="ja-JP" altLang="en-US" sz="6600">
                <a:solidFill>
                  <a:schemeClr val="bg1"/>
                </a:solidFill>
              </a:rPr>
              <a:t>その情報</a:t>
            </a:r>
            <a:br>
              <a:rPr kumimoji="1" lang="en-US" altLang="ja-JP" sz="8000">
                <a:solidFill>
                  <a:schemeClr val="bg1"/>
                </a:solidFill>
              </a:rPr>
            </a:br>
            <a:r>
              <a:rPr lang="ja-JP" altLang="en-US" sz="7200">
                <a:solidFill>
                  <a:schemeClr val="bg1"/>
                </a:solidFill>
              </a:rPr>
              <a:t>発信して</a:t>
            </a:r>
            <a:br>
              <a:rPr lang="en-US" altLang="ja-JP" sz="7200">
                <a:solidFill>
                  <a:schemeClr val="bg1"/>
                </a:solidFill>
              </a:rPr>
            </a:br>
            <a:r>
              <a:rPr lang="ja-JP" altLang="en-US" sz="7200">
                <a:solidFill>
                  <a:schemeClr val="bg1"/>
                </a:solidFill>
              </a:rPr>
              <a:t>大丈夫</a:t>
            </a:r>
            <a:r>
              <a:rPr kumimoji="1" lang="ja-JP" altLang="en-US" sz="7200">
                <a:solidFill>
                  <a:schemeClr val="bg1"/>
                </a:solidFill>
              </a:rPr>
              <a:t>？</a:t>
            </a:r>
            <a:endParaRPr kumimoji="1" lang="ja-JP" altLang="en-US" sz="8000">
              <a:solidFill>
                <a:schemeClr val="bg1"/>
              </a:solidFill>
            </a:endParaRPr>
          </a:p>
        </p:txBody>
      </p:sp>
      <p:pic>
        <p:nvPicPr>
          <p:cNvPr id="31" name="Picture 16" descr="ブロックチェーンのイラスト">
            <a:extLst>
              <a:ext uri="{FF2B5EF4-FFF2-40B4-BE49-F238E27FC236}">
                <a16:creationId xmlns:a16="http://schemas.microsoft.com/office/drawing/2014/main" id="{0B5D910C-05F4-464D-CDD4-14CF7EAEC2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60021">
            <a:off x="9876420" y="207020"/>
            <a:ext cx="2050847" cy="2050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C985F1E1-BAEA-9824-9983-F4F5313A70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7465598">
            <a:off x="-284733" y="1893230"/>
            <a:ext cx="4766344" cy="2117021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40EA1098-193E-6F21-D7BB-B0AB7068D7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8807589">
            <a:off x="998204" y="2631866"/>
            <a:ext cx="4766344" cy="2117021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D1094D67-FE2B-51EE-5E92-EEFEC49752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042028">
            <a:off x="1783049" y="3544704"/>
            <a:ext cx="4766344" cy="2117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8129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6E747C-194C-733B-98C0-9D1804FAE7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D9BF7D3-F838-1EE4-DD09-1B97EF74C1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1697" y="303225"/>
            <a:ext cx="8009867" cy="1151965"/>
          </a:xfrm>
        </p:spPr>
        <p:txBody>
          <a:bodyPr>
            <a:normAutofit fontScale="90000"/>
          </a:bodyPr>
          <a:lstStyle/>
          <a:p>
            <a:r>
              <a:rPr kumimoji="1" lang="ja-JP" altLang="en-US" sz="6600"/>
              <a:t>発信する情報の安全性</a:t>
            </a:r>
          </a:p>
        </p:txBody>
      </p:sp>
      <p:graphicFrame>
        <p:nvGraphicFramePr>
          <p:cNvPr id="5" name="コンテンツ プレースホルダー 4">
            <a:extLst>
              <a:ext uri="{FF2B5EF4-FFF2-40B4-BE49-F238E27FC236}">
                <a16:creationId xmlns:a16="http://schemas.microsoft.com/office/drawing/2014/main" id="{F89D9329-131F-7FCA-18C9-6F535A18D25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58874927"/>
              </p:ext>
            </p:extLst>
          </p:nvPr>
        </p:nvGraphicFramePr>
        <p:xfrm>
          <a:off x="569676" y="1927918"/>
          <a:ext cx="11052645" cy="45658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0694">
                  <a:extLst>
                    <a:ext uri="{9D8B030D-6E8A-4147-A177-3AD203B41FA5}">
                      <a16:colId xmlns:a16="http://schemas.microsoft.com/office/drawing/2014/main" val="3765616084"/>
                    </a:ext>
                  </a:extLst>
                </a:gridCol>
                <a:gridCol w="3898346">
                  <a:extLst>
                    <a:ext uri="{9D8B030D-6E8A-4147-A177-3AD203B41FA5}">
                      <a16:colId xmlns:a16="http://schemas.microsoft.com/office/drawing/2014/main" val="856293432"/>
                    </a:ext>
                  </a:extLst>
                </a:gridCol>
                <a:gridCol w="2195862">
                  <a:extLst>
                    <a:ext uri="{9D8B030D-6E8A-4147-A177-3AD203B41FA5}">
                      <a16:colId xmlns:a16="http://schemas.microsoft.com/office/drawing/2014/main" val="885869299"/>
                    </a:ext>
                  </a:extLst>
                </a:gridCol>
                <a:gridCol w="3057743">
                  <a:extLst>
                    <a:ext uri="{9D8B030D-6E8A-4147-A177-3AD203B41FA5}">
                      <a16:colId xmlns:a16="http://schemas.microsoft.com/office/drawing/2014/main" val="1584543244"/>
                    </a:ext>
                  </a:extLst>
                </a:gridCol>
              </a:tblGrid>
              <a:tr h="534625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b="0"/>
                        <a:t>作成・発信したい</a:t>
                      </a:r>
                      <a:endParaRPr kumimoji="1" lang="en-US" altLang="ja-JP" sz="1600" b="0"/>
                    </a:p>
                    <a:p>
                      <a:pPr algn="ctr"/>
                      <a:r>
                        <a:rPr kumimoji="1" lang="ja-JP" altLang="en-US" sz="1600" b="0"/>
                        <a:t>情　報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b="0"/>
                        <a:t>どんな情報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800" b="0"/>
                        <a:t>発信する方法</a:t>
                      </a:r>
                      <a:endParaRPr kumimoji="1" lang="ja-JP" altLang="en-US" sz="2400" b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>
                          <a:solidFill>
                            <a:schemeClr val="bg1"/>
                          </a:solidFill>
                        </a:rPr>
                        <a:t>注意点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13911426"/>
                  </a:ext>
                </a:extLst>
              </a:tr>
              <a:tr h="1527368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800">
                          <a:latin typeface="+mn-ea"/>
                          <a:ea typeface="+mn-ea"/>
                        </a:rPr>
                        <a:t>家族旅行の写真</a:t>
                      </a:r>
                      <a:endParaRPr kumimoji="1" lang="en-US" altLang="ja-JP" sz="180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/>
                        <a:t>旅行先での家族写真</a:t>
                      </a:r>
                      <a:endParaRPr kumimoji="1" lang="en-US" altLang="ja-JP"/>
                    </a:p>
                    <a:p>
                      <a:pPr algn="l"/>
                      <a:r>
                        <a:rPr kumimoji="1" lang="ja-JP" altLang="en-US"/>
                        <a:t>家族全員の顔、姿がわかる写真</a:t>
                      </a:r>
                      <a:endParaRPr kumimoji="1" lang="en-US" altLang="ja-JP"/>
                    </a:p>
                    <a:p>
                      <a:pPr algn="l"/>
                      <a:r>
                        <a:rPr kumimoji="1" lang="ja-JP" altLang="en-US"/>
                        <a:t>背景に他の旅行者の姿が映っている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誰でも</a:t>
                      </a:r>
                      <a:r>
                        <a:rPr kumimoji="1" lang="ja-JP" altLang="en-US">
                          <a:latin typeface="+mn-ea"/>
                          <a:ea typeface="+mn-ea"/>
                        </a:rPr>
                        <a:t>見られる公開範囲の</a:t>
                      </a:r>
                      <a:r>
                        <a:rPr kumimoji="1" lang="en-US" altLang="ja-JP">
                          <a:latin typeface="+mn-ea"/>
                          <a:ea typeface="+mn-ea"/>
                        </a:rPr>
                        <a:t>【Instagram】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>
                          <a:solidFill>
                            <a:srgbClr val="FF0000"/>
                          </a:solidFill>
                        </a:rPr>
                        <a:t>撮影場所</a:t>
                      </a:r>
                      <a:r>
                        <a:rPr kumimoji="1" lang="ja-JP" altLang="en-US"/>
                        <a:t>に関して</a:t>
                      </a:r>
                      <a:endParaRPr kumimoji="1" lang="en-US" altLang="ja-JP"/>
                    </a:p>
                    <a:p>
                      <a:pPr algn="l"/>
                      <a:r>
                        <a:rPr kumimoji="1" lang="ja-JP" altLang="en-US"/>
                        <a:t>家族の</a:t>
                      </a:r>
                      <a:r>
                        <a:rPr kumimoji="1" lang="ja-JP" altLang="en-US">
                          <a:solidFill>
                            <a:srgbClr val="FF0000"/>
                          </a:solidFill>
                        </a:rPr>
                        <a:t>個人情報</a:t>
                      </a:r>
                      <a:endParaRPr kumimoji="1" lang="en-US" altLang="ja-JP">
                        <a:solidFill>
                          <a:srgbClr val="FF0000"/>
                        </a:solidFill>
                      </a:endParaRPr>
                    </a:p>
                    <a:p>
                      <a:pPr algn="l"/>
                      <a:r>
                        <a:rPr kumimoji="1" lang="ja-JP" altLang="en-US"/>
                        <a:t>映りこんだ人の</a:t>
                      </a:r>
                      <a:r>
                        <a:rPr kumimoji="1" lang="ja-JP" altLang="en-US">
                          <a:solidFill>
                            <a:srgbClr val="FF0000"/>
                          </a:solidFill>
                        </a:rPr>
                        <a:t>肖像権</a:t>
                      </a:r>
                      <a:endParaRPr kumimoji="1" lang="en-US" altLang="ja-JP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59087448"/>
                  </a:ext>
                </a:extLst>
              </a:tr>
              <a:tr h="585276">
                <a:tc gridSpan="2">
                  <a:txBody>
                    <a:bodyPr/>
                    <a:lstStyle/>
                    <a:p>
                      <a:pPr algn="ctr"/>
                      <a:r>
                        <a:rPr kumimoji="1" lang="ja-JP" altLang="en-US" sz="2400">
                          <a:solidFill>
                            <a:schemeClr val="bg1"/>
                          </a:solidFill>
                        </a:rPr>
                        <a:t>作成・発信したい情報を考える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1" lang="ja-JP" altLang="en-US" sz="2800">
                          <a:solidFill>
                            <a:schemeClr val="bg1"/>
                          </a:solidFill>
                        </a:rPr>
                        <a:t>必要な処置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sz="160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1422309"/>
                  </a:ext>
                </a:extLst>
              </a:tr>
              <a:tr h="1874133">
                <a:tc gridSpan="2">
                  <a:txBody>
                    <a:bodyPr/>
                    <a:lstStyle/>
                    <a:p>
                      <a:pPr algn="l"/>
                      <a:r>
                        <a:rPr kumimoji="1" lang="ja-JP" altLang="en-US" sz="1600"/>
                        <a:t>①</a:t>
                      </a:r>
                      <a:r>
                        <a:rPr kumimoji="1" lang="ja-JP" altLang="en-US" sz="1800"/>
                        <a:t>　</a:t>
                      </a:r>
                      <a:r>
                        <a:rPr kumimoji="1" lang="ja-JP" altLang="en-US" sz="1600"/>
                        <a:t>撮影場所が</a:t>
                      </a:r>
                      <a:r>
                        <a:rPr kumimoji="1" lang="ja-JP" altLang="en-US" sz="1600">
                          <a:solidFill>
                            <a:srgbClr val="FF0000"/>
                          </a:solidFill>
                        </a:rPr>
                        <a:t>撮影</a:t>
                      </a:r>
                      <a:r>
                        <a:rPr kumimoji="1" lang="en-US" altLang="ja-JP" sz="1600">
                          <a:solidFill>
                            <a:srgbClr val="FF0000"/>
                          </a:solidFill>
                          <a:latin typeface="+mj-ea"/>
                          <a:ea typeface="+mj-ea"/>
                        </a:rPr>
                        <a:t>NG</a:t>
                      </a:r>
                      <a:r>
                        <a:rPr kumimoji="1" lang="ja-JP" altLang="en-US" sz="1600">
                          <a:solidFill>
                            <a:srgbClr val="FF0000"/>
                          </a:solidFill>
                          <a:latin typeface="+mj-ea"/>
                          <a:ea typeface="+mj-ea"/>
                        </a:rPr>
                        <a:t>、</a:t>
                      </a:r>
                      <a:r>
                        <a:rPr kumimoji="1" lang="en-US" altLang="ja-JP" sz="1600">
                          <a:solidFill>
                            <a:srgbClr val="FF0000"/>
                          </a:solidFill>
                          <a:latin typeface="+mj-ea"/>
                          <a:ea typeface="+mj-ea"/>
                        </a:rPr>
                        <a:t>SNS</a:t>
                      </a:r>
                      <a:r>
                        <a:rPr kumimoji="1" lang="ja-JP" altLang="en-US" sz="1600">
                          <a:solidFill>
                            <a:srgbClr val="FF0000"/>
                          </a:solidFill>
                          <a:latin typeface="+mj-ea"/>
                          <a:ea typeface="+mj-ea"/>
                        </a:rPr>
                        <a:t>に</a:t>
                      </a:r>
                      <a:r>
                        <a:rPr kumimoji="1" lang="ja-JP" altLang="en-US" sz="1600">
                          <a:solidFill>
                            <a:srgbClr val="FF0000"/>
                          </a:solidFill>
                        </a:rPr>
                        <a:t>アップしてはダメな場所</a:t>
                      </a:r>
                      <a:r>
                        <a:rPr kumimoji="1" lang="ja-JP" altLang="en-US" sz="1600"/>
                        <a:t>では</a:t>
                      </a:r>
                      <a:endParaRPr kumimoji="1" lang="en-US" altLang="ja-JP" sz="1600"/>
                    </a:p>
                    <a:p>
                      <a:pPr algn="l"/>
                      <a:r>
                        <a:rPr kumimoji="1" lang="ja-JP" altLang="en-US" sz="1600"/>
                        <a:t>　　ないか</a:t>
                      </a:r>
                      <a:endParaRPr kumimoji="1" lang="en-US" altLang="ja-JP" sz="1800"/>
                    </a:p>
                    <a:p>
                      <a:pPr algn="l"/>
                      <a:r>
                        <a:rPr kumimoji="1" lang="ja-JP" altLang="en-US" sz="1600"/>
                        <a:t>②　一緒に写った家族が</a:t>
                      </a:r>
                      <a:r>
                        <a:rPr kumimoji="1" lang="ja-JP" altLang="en-US" sz="1600">
                          <a:solidFill>
                            <a:srgbClr val="0070C0"/>
                          </a:solidFill>
                        </a:rPr>
                        <a:t>公開を許可</a:t>
                      </a:r>
                      <a:r>
                        <a:rPr kumimoji="1" lang="ja-JP" altLang="en-US" sz="1600"/>
                        <a:t>しているか</a:t>
                      </a:r>
                      <a:endParaRPr kumimoji="1" lang="en-US" altLang="ja-JP" sz="1600"/>
                    </a:p>
                    <a:p>
                      <a:pPr algn="l"/>
                      <a:r>
                        <a:rPr kumimoji="1" lang="ja-JP" altLang="en-US" sz="1600"/>
                        <a:t>③　</a:t>
                      </a:r>
                      <a:r>
                        <a:rPr kumimoji="1" lang="ja-JP" altLang="en-US" sz="1600">
                          <a:solidFill>
                            <a:srgbClr val="FF0000"/>
                          </a:solidFill>
                        </a:rPr>
                        <a:t>映りこんだ人</a:t>
                      </a:r>
                      <a:r>
                        <a:rPr kumimoji="1" lang="ja-JP" altLang="en-US" sz="1600"/>
                        <a:t>の姿を公開してよいか</a:t>
                      </a:r>
                      <a:endParaRPr kumimoji="1" lang="en-US" altLang="ja-JP" sz="160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kumimoji="1" lang="ja-JP" altLang="en-US" sz="1800">
                          <a:solidFill>
                            <a:schemeClr val="tx1"/>
                          </a:solidFill>
                        </a:rPr>
                        <a:t>①　撮影前に</a:t>
                      </a:r>
                      <a:r>
                        <a:rPr kumimoji="1" lang="ja-JP" altLang="en-US" sz="1800">
                          <a:solidFill>
                            <a:srgbClr val="0070C0"/>
                          </a:solidFill>
                        </a:rPr>
                        <a:t>確認</a:t>
                      </a:r>
                      <a:endParaRPr kumimoji="1" lang="en-US" altLang="ja-JP" sz="1800">
                        <a:solidFill>
                          <a:srgbClr val="0070C0"/>
                        </a:solidFill>
                      </a:endParaRPr>
                    </a:p>
                    <a:p>
                      <a:pPr algn="l"/>
                      <a:r>
                        <a:rPr kumimoji="1" lang="ja-JP" altLang="en-US" sz="1800">
                          <a:solidFill>
                            <a:schemeClr val="tx1"/>
                          </a:solidFill>
                        </a:rPr>
                        <a:t>②　家族に</a:t>
                      </a:r>
                      <a:r>
                        <a:rPr kumimoji="1" lang="ja-JP" altLang="en-US" sz="1800">
                          <a:solidFill>
                            <a:srgbClr val="0070C0"/>
                          </a:solidFill>
                        </a:rPr>
                        <a:t>確認</a:t>
                      </a:r>
                      <a:endParaRPr kumimoji="1" lang="en-US" altLang="ja-JP" sz="1800">
                        <a:solidFill>
                          <a:srgbClr val="0070C0"/>
                        </a:solidFill>
                      </a:endParaRPr>
                    </a:p>
                    <a:p>
                      <a:pPr algn="l"/>
                      <a:r>
                        <a:rPr kumimoji="1" lang="ja-JP" altLang="en-US" sz="1800">
                          <a:solidFill>
                            <a:schemeClr val="tx1"/>
                          </a:solidFill>
                        </a:rPr>
                        <a:t>③　映りこんだ人の姿を</a:t>
                      </a:r>
                      <a:r>
                        <a:rPr kumimoji="1" lang="ja-JP" altLang="en-US" sz="1800">
                          <a:solidFill>
                            <a:srgbClr val="0070C0"/>
                          </a:solidFill>
                        </a:rPr>
                        <a:t>判別できないように編集</a:t>
                      </a:r>
                      <a:r>
                        <a:rPr kumimoji="1" lang="ja-JP" altLang="en-US" sz="1800">
                          <a:solidFill>
                            <a:schemeClr val="tx1"/>
                          </a:solidFill>
                        </a:rPr>
                        <a:t>する</a:t>
                      </a:r>
                      <a:endParaRPr kumimoji="1" lang="en-US" altLang="ja-JP" sz="1800">
                        <a:solidFill>
                          <a:schemeClr val="tx1"/>
                        </a:solidFill>
                      </a:endParaRPr>
                    </a:p>
                    <a:p>
                      <a:pPr algn="l"/>
                      <a:r>
                        <a:rPr kumimoji="1" lang="ja-JP" altLang="en-US" sz="1800">
                          <a:solidFill>
                            <a:schemeClr val="tx1"/>
                          </a:solidFill>
                        </a:rPr>
                        <a:t>④　</a:t>
                      </a:r>
                      <a:r>
                        <a:rPr kumimoji="1" lang="ja-JP" altLang="en-US" sz="1600">
                          <a:solidFill>
                            <a:schemeClr val="tx1"/>
                          </a:solidFill>
                        </a:rPr>
                        <a:t>家族だけ見られる</a:t>
                      </a:r>
                      <a:r>
                        <a:rPr kumimoji="1" lang="ja-JP" altLang="en-US" sz="1600">
                          <a:solidFill>
                            <a:srgbClr val="0070C0"/>
                          </a:solidFill>
                        </a:rPr>
                        <a:t>公開範囲限定</a:t>
                      </a:r>
                      <a:r>
                        <a:rPr kumimoji="1" lang="ja-JP" altLang="en-US" sz="1600">
                          <a:solidFill>
                            <a:schemeClr val="tx1"/>
                          </a:solidFill>
                        </a:rPr>
                        <a:t>の</a:t>
                      </a:r>
                      <a:r>
                        <a:rPr kumimoji="1" lang="en-US" altLang="ja-JP" sz="160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SNS</a:t>
                      </a:r>
                      <a:r>
                        <a:rPr kumimoji="1" lang="ja-JP" altLang="en-US" sz="1600">
                          <a:solidFill>
                            <a:schemeClr val="tx1"/>
                          </a:solidFill>
                        </a:rPr>
                        <a:t>にアップする</a:t>
                      </a:r>
                      <a:endParaRPr kumimoji="1" lang="en-US" altLang="ja-JP" sz="1600">
                        <a:solidFill>
                          <a:schemeClr val="tx1"/>
                        </a:solidFill>
                      </a:endParaRPr>
                    </a:p>
                    <a:p>
                      <a:pPr algn="l"/>
                      <a:r>
                        <a:rPr kumimoji="1" lang="ja-JP" altLang="en-US" sz="1600">
                          <a:solidFill>
                            <a:schemeClr val="tx1"/>
                          </a:solidFill>
                        </a:rPr>
                        <a:t>　　　　　　　　　　　　　　　　　　　　　　　　　　　　　　　　　など</a:t>
                      </a:r>
                      <a:r>
                        <a:rPr kumimoji="1" lang="en-US" altLang="ja-JP" sz="1600">
                          <a:solidFill>
                            <a:schemeClr val="tx1"/>
                          </a:solidFill>
                        </a:rPr>
                        <a:t>……</a:t>
                      </a:r>
                      <a:endParaRPr kumimoji="1" lang="ja-JP" altLang="en-US" sz="180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sz="120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89176692"/>
                  </a:ext>
                </a:extLst>
              </a:tr>
            </a:tbl>
          </a:graphicData>
        </a:graphic>
      </p:graphicFrame>
      <p:sp>
        <p:nvSpPr>
          <p:cNvPr id="6" name="楕円 5">
            <a:extLst>
              <a:ext uri="{FF2B5EF4-FFF2-40B4-BE49-F238E27FC236}">
                <a16:creationId xmlns:a16="http://schemas.microsoft.com/office/drawing/2014/main" id="{1DB034DA-C1CA-0A65-8043-4256B9A12842}"/>
              </a:ext>
            </a:extLst>
          </p:cNvPr>
          <p:cNvSpPr/>
          <p:nvPr/>
        </p:nvSpPr>
        <p:spPr>
          <a:xfrm rot="20293948">
            <a:off x="348842" y="276760"/>
            <a:ext cx="2901341" cy="1471471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200"/>
              <a:t>整理しよう</a:t>
            </a:r>
          </a:p>
        </p:txBody>
      </p:sp>
      <p:sp>
        <p:nvSpPr>
          <p:cNvPr id="3" name="楕円 2">
            <a:extLst>
              <a:ext uri="{FF2B5EF4-FFF2-40B4-BE49-F238E27FC236}">
                <a16:creationId xmlns:a16="http://schemas.microsoft.com/office/drawing/2014/main" id="{C43931A5-B389-BF02-CA7B-630F45A5A11E}"/>
              </a:ext>
            </a:extLst>
          </p:cNvPr>
          <p:cNvSpPr/>
          <p:nvPr/>
        </p:nvSpPr>
        <p:spPr>
          <a:xfrm>
            <a:off x="10942404" y="129643"/>
            <a:ext cx="1183421" cy="1130421"/>
          </a:xfrm>
          <a:prstGeom prst="ellipse">
            <a:avLst/>
          </a:prstGeom>
          <a:solidFill>
            <a:srgbClr val="ED7D3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ja-JP" altLang="en-US" sz="3600">
                <a:ea typeface="ＭＳ Ｐゴシック"/>
              </a:rPr>
              <a:t>例</a:t>
            </a:r>
            <a:endParaRPr lang="ja-JP" altLang="en-US" sz="3600"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2332020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27BEA3-09BF-0ACE-10C6-0B8C858CB5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A3F6252-0857-6361-BDD3-CD3EB9B5A0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4701" y="679450"/>
            <a:ext cx="8302043" cy="1151965"/>
          </a:xfrm>
        </p:spPr>
        <p:txBody>
          <a:bodyPr>
            <a:noAutofit/>
          </a:bodyPr>
          <a:lstStyle/>
          <a:p>
            <a:r>
              <a:rPr kumimoji="1" lang="ja-JP" altLang="en-US" sz="3600"/>
              <a:t>発信する情報の安全性を上げるには？</a:t>
            </a:r>
          </a:p>
        </p:txBody>
      </p:sp>
      <p:graphicFrame>
        <p:nvGraphicFramePr>
          <p:cNvPr id="5126" name="コンテンツ プレースホルダー 2">
            <a:extLst>
              <a:ext uri="{FF2B5EF4-FFF2-40B4-BE49-F238E27FC236}">
                <a16:creationId xmlns:a16="http://schemas.microsoft.com/office/drawing/2014/main" id="{F4D3D250-70A0-DD86-0FB9-405D9FFD0749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431876876"/>
              </p:ext>
            </p:extLst>
          </p:nvPr>
        </p:nvGraphicFramePr>
        <p:xfrm>
          <a:off x="336550" y="1831415"/>
          <a:ext cx="11518900" cy="36422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楕円 3">
            <a:extLst>
              <a:ext uri="{FF2B5EF4-FFF2-40B4-BE49-F238E27FC236}">
                <a16:creationId xmlns:a16="http://schemas.microsoft.com/office/drawing/2014/main" id="{EFAC1502-6CF2-18D5-CDF8-83794C1CF024}"/>
              </a:ext>
            </a:extLst>
          </p:cNvPr>
          <p:cNvSpPr/>
          <p:nvPr/>
        </p:nvSpPr>
        <p:spPr>
          <a:xfrm rot="20833861">
            <a:off x="57150" y="228600"/>
            <a:ext cx="3321050" cy="15113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600"/>
              <a:t>考える</a:t>
            </a:r>
          </a:p>
        </p:txBody>
      </p:sp>
      <p:sp>
        <p:nvSpPr>
          <p:cNvPr id="5" name="コンテンツ プレースホルダー 2">
            <a:extLst>
              <a:ext uri="{FF2B5EF4-FFF2-40B4-BE49-F238E27FC236}">
                <a16:creationId xmlns:a16="http://schemas.microsoft.com/office/drawing/2014/main" id="{9B070C8F-0983-6DAC-0793-B0559EF4246C}"/>
              </a:ext>
            </a:extLst>
          </p:cNvPr>
          <p:cNvSpPr txBox="1">
            <a:spLocks/>
          </p:cNvSpPr>
          <p:nvPr/>
        </p:nvSpPr>
        <p:spPr>
          <a:xfrm>
            <a:off x="3854450" y="5169384"/>
            <a:ext cx="8001000" cy="1688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kumimoji="1"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kumimoji="1"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kumimoji="1"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kumimoji="1"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kumimoji="1"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kumimoji="1"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kumimoji="1"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kumimoji="1"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kumimoji="1"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2400">
                <a:solidFill>
                  <a:schemeClr val="bg1"/>
                </a:solidFill>
              </a:rPr>
              <a:t>プライバシーや権利の侵害に注意して、情報を発信しよう。</a:t>
            </a:r>
            <a:endParaRPr lang="en-US" altLang="ja-JP" sz="2400">
              <a:solidFill>
                <a:schemeClr val="bg1"/>
              </a:solidFill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884BF4C7-58E7-E7DA-53D1-4001E4C88E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894380">
            <a:off x="9151963" y="1850211"/>
            <a:ext cx="1192640" cy="1617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3375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0F5EAF-2048-96A4-E713-A14CC9BAA9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14" descr="電脳空間のイラスト（背景素材）">
            <a:extLst>
              <a:ext uri="{FF2B5EF4-FFF2-40B4-BE49-F238E27FC236}">
                <a16:creationId xmlns:a16="http://schemas.microsoft.com/office/drawing/2014/main" id="{EDEF5E0B-CA4D-582A-CAA7-FF358D4EF9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7396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正方形/長方形 26">
            <a:extLst>
              <a:ext uri="{FF2B5EF4-FFF2-40B4-BE49-F238E27FC236}">
                <a16:creationId xmlns:a16="http://schemas.microsoft.com/office/drawing/2014/main" id="{0DBDD41E-49BD-0CB1-9BB4-5E3DEE29485E}"/>
              </a:ext>
            </a:extLst>
          </p:cNvPr>
          <p:cNvSpPr/>
          <p:nvPr/>
        </p:nvSpPr>
        <p:spPr>
          <a:xfrm>
            <a:off x="-176658" y="-290531"/>
            <a:ext cx="12527280" cy="7439062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タイトル 2">
            <a:extLst>
              <a:ext uri="{FF2B5EF4-FFF2-40B4-BE49-F238E27FC236}">
                <a16:creationId xmlns:a16="http://schemas.microsoft.com/office/drawing/2014/main" id="{D29E3590-20EB-5D74-D5A0-A47584DFF4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6193" y="0"/>
            <a:ext cx="5587772" cy="6858000"/>
          </a:xfrm>
          <a:solidFill>
            <a:schemeClr val="accent1">
              <a:lumMod val="50000"/>
            </a:schemeClr>
          </a:solidFill>
        </p:spPr>
        <p:txBody>
          <a:bodyPr>
            <a:normAutofit/>
          </a:bodyPr>
          <a:lstStyle/>
          <a:p>
            <a:r>
              <a:rPr lang="ja-JP" altLang="en-US" sz="6600">
                <a:solidFill>
                  <a:schemeClr val="bg1"/>
                </a:solidFill>
                <a:ea typeface="ＭＳ Ｐゴシック"/>
              </a:rPr>
              <a:t>立ち止まって考えよう</a:t>
            </a:r>
            <a:br>
              <a:rPr lang="ja-JP" altLang="en-US" sz="6600">
                <a:solidFill>
                  <a:schemeClr val="bg1"/>
                </a:solidFill>
                <a:ea typeface="ＭＳ Ｐゴシック"/>
              </a:rPr>
            </a:br>
            <a:br>
              <a:rPr lang="ja-JP" altLang="en-US" sz="6600">
                <a:ea typeface="ＭＳ Ｐゴシック"/>
              </a:rPr>
            </a:br>
            <a:r>
              <a:rPr lang="ja-JP" altLang="en-US" sz="2800">
                <a:solidFill>
                  <a:schemeClr val="bg1"/>
                </a:solidFill>
                <a:ea typeface="ＭＳ Ｐゴシック"/>
              </a:rPr>
              <a:t>～その情報は</a:t>
            </a:r>
            <a:r>
              <a:rPr lang="ja-JP" altLang="en-US" sz="2800">
                <a:solidFill>
                  <a:srgbClr val="00B0F0"/>
                </a:solidFill>
                <a:ea typeface="ＭＳ Ｐゴシック"/>
              </a:rPr>
              <a:t>発信していいの</a:t>
            </a:r>
            <a:r>
              <a:rPr lang="ja-JP" altLang="en-US" sz="2800">
                <a:solidFill>
                  <a:schemeClr val="bg1"/>
                </a:solidFill>
                <a:ea typeface="ＭＳ Ｐゴシック"/>
              </a:rPr>
              <a:t>？～</a:t>
            </a:r>
          </a:p>
        </p:txBody>
      </p:sp>
      <p:pic>
        <p:nvPicPr>
          <p:cNvPr id="35" name="Picture 2">
            <a:extLst>
              <a:ext uri="{FF2B5EF4-FFF2-40B4-BE49-F238E27FC236}">
                <a16:creationId xmlns:a16="http://schemas.microsoft.com/office/drawing/2014/main" id="{090C310A-1569-7BB7-A4C3-3FEE947DDF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894380">
            <a:off x="10511908" y="5190406"/>
            <a:ext cx="1241293" cy="1683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図 1">
            <a:extLst>
              <a:ext uri="{FF2B5EF4-FFF2-40B4-BE49-F238E27FC236}">
                <a16:creationId xmlns:a16="http://schemas.microsoft.com/office/drawing/2014/main" id="{D43D7E2E-7099-B37B-32FC-45784C40F7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7465598">
            <a:off x="-647474" y="1893230"/>
            <a:ext cx="4766344" cy="2117021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5C2ACB6D-EDF7-F6C4-EB27-67E3AFA2E1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8807589">
            <a:off x="635463" y="2631866"/>
            <a:ext cx="4766344" cy="2117021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D1028BBA-974D-241C-305B-A19B7F4609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042028">
            <a:off x="1420308" y="3544704"/>
            <a:ext cx="4766344" cy="2117021"/>
          </a:xfrm>
          <a:prstGeom prst="rect">
            <a:avLst/>
          </a:prstGeom>
        </p:spPr>
      </p:pic>
      <p:pic>
        <p:nvPicPr>
          <p:cNvPr id="5" name="Picture 6" descr="タブレットPCのイラスト">
            <a:extLst>
              <a:ext uri="{FF2B5EF4-FFF2-40B4-BE49-F238E27FC236}">
                <a16:creationId xmlns:a16="http://schemas.microsoft.com/office/drawing/2014/main" id="{97D8265F-D1CF-E9E9-6B88-EC67E9FEA8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18221" flipH="1">
            <a:off x="10477193" y="1059491"/>
            <a:ext cx="817706" cy="786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6" descr="ブロックチェーンのイラスト">
            <a:extLst>
              <a:ext uri="{FF2B5EF4-FFF2-40B4-BE49-F238E27FC236}">
                <a16:creationId xmlns:a16="http://schemas.microsoft.com/office/drawing/2014/main" id="{75B3C6DA-7EEE-7F5C-43D0-6762C1B7E6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60021">
            <a:off x="6806706" y="88499"/>
            <a:ext cx="1228165" cy="1228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BCA4B781-05EA-4CEB-FE85-62976A362D0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521" t="-2516" r="1579" b="79988"/>
          <a:stretch/>
        </p:blipFill>
        <p:spPr bwMode="auto">
          <a:xfrm rot="14423495">
            <a:off x="9386994" y="715210"/>
            <a:ext cx="817416" cy="817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FD1EBC5-88B1-955E-03E9-41F9CDDB462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521" t="-2516" r="1579" b="79988"/>
          <a:stretch/>
        </p:blipFill>
        <p:spPr bwMode="auto">
          <a:xfrm rot="16042993">
            <a:off x="9758443" y="287404"/>
            <a:ext cx="817416" cy="817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90240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DAE4F0-5838-5F30-AEB8-B06C523ED2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6B48F65-28FA-1233-91E1-F7FC3E2E71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1697" y="303225"/>
            <a:ext cx="8009867" cy="1151965"/>
          </a:xfrm>
        </p:spPr>
        <p:txBody>
          <a:bodyPr>
            <a:noAutofit/>
          </a:bodyPr>
          <a:lstStyle/>
          <a:p>
            <a:r>
              <a:rPr kumimoji="1" lang="ja-JP" altLang="en-US" sz="4400"/>
              <a:t>発信したい情報について考えよう</a:t>
            </a:r>
          </a:p>
        </p:txBody>
      </p:sp>
      <p:graphicFrame>
        <p:nvGraphicFramePr>
          <p:cNvPr id="5" name="コンテンツ プレースホルダー 4">
            <a:extLst>
              <a:ext uri="{FF2B5EF4-FFF2-40B4-BE49-F238E27FC236}">
                <a16:creationId xmlns:a16="http://schemas.microsoft.com/office/drawing/2014/main" id="{D17B68C4-586D-4634-F9F7-3074117DB11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91999393"/>
              </p:ext>
            </p:extLst>
          </p:nvPr>
        </p:nvGraphicFramePr>
        <p:xfrm>
          <a:off x="569676" y="1927918"/>
          <a:ext cx="11052645" cy="45658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0694">
                  <a:extLst>
                    <a:ext uri="{9D8B030D-6E8A-4147-A177-3AD203B41FA5}">
                      <a16:colId xmlns:a16="http://schemas.microsoft.com/office/drawing/2014/main" val="3765616084"/>
                    </a:ext>
                  </a:extLst>
                </a:gridCol>
                <a:gridCol w="3894216">
                  <a:extLst>
                    <a:ext uri="{9D8B030D-6E8A-4147-A177-3AD203B41FA5}">
                      <a16:colId xmlns:a16="http://schemas.microsoft.com/office/drawing/2014/main" val="856293432"/>
                    </a:ext>
                  </a:extLst>
                </a:gridCol>
                <a:gridCol w="2199992">
                  <a:extLst>
                    <a:ext uri="{9D8B030D-6E8A-4147-A177-3AD203B41FA5}">
                      <a16:colId xmlns:a16="http://schemas.microsoft.com/office/drawing/2014/main" val="885869299"/>
                    </a:ext>
                  </a:extLst>
                </a:gridCol>
                <a:gridCol w="3057743">
                  <a:extLst>
                    <a:ext uri="{9D8B030D-6E8A-4147-A177-3AD203B41FA5}">
                      <a16:colId xmlns:a16="http://schemas.microsoft.com/office/drawing/2014/main" val="1584543244"/>
                    </a:ext>
                  </a:extLst>
                </a:gridCol>
              </a:tblGrid>
              <a:tr h="534625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b="0" dirty="0"/>
                        <a:t>作成・発信したい</a:t>
                      </a:r>
                      <a:endParaRPr kumimoji="1" lang="en-US" altLang="ja-JP" sz="1600" b="0" dirty="0"/>
                    </a:p>
                    <a:p>
                      <a:pPr algn="ctr"/>
                      <a:r>
                        <a:rPr kumimoji="1" lang="ja-JP" altLang="en-US" sz="1600" b="0" dirty="0"/>
                        <a:t>情　報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b="0" dirty="0"/>
                        <a:t>どんな情報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800" b="1" dirty="0"/>
                        <a:t>発信する方法</a:t>
                      </a:r>
                      <a:endParaRPr kumimoji="1" lang="ja-JP" altLang="en-US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>
                          <a:solidFill>
                            <a:schemeClr val="bg1"/>
                          </a:solidFill>
                        </a:rPr>
                        <a:t>注意点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13911426"/>
                  </a:ext>
                </a:extLst>
              </a:tr>
              <a:tr h="1527368">
                <a:tc>
                  <a:txBody>
                    <a:bodyPr/>
                    <a:lstStyle/>
                    <a:p>
                      <a:pPr algn="ctr"/>
                      <a:endParaRPr kumimoji="1" lang="en-US" altLang="ja-JP" sz="180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kumimoji="1" lang="en-US" altLang="ja-JP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kumimoji="1" lang="en-US" altLang="ja-JP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59087448"/>
                  </a:ext>
                </a:extLst>
              </a:tr>
              <a:tr h="585276">
                <a:tc gridSpan="2"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>
                          <a:solidFill>
                            <a:schemeClr val="bg1"/>
                          </a:solidFill>
                        </a:rPr>
                        <a:t>作成・発信したい情報を考える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1" lang="ja-JP" altLang="en-US" sz="2800" dirty="0">
                          <a:solidFill>
                            <a:schemeClr val="bg1"/>
                          </a:solidFill>
                        </a:rPr>
                        <a:t>必要な処置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sz="160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1422309"/>
                  </a:ext>
                </a:extLst>
              </a:tr>
              <a:tr h="1874133">
                <a:tc gridSpan="2">
                  <a:txBody>
                    <a:bodyPr/>
                    <a:lstStyle/>
                    <a:p>
                      <a:pPr algn="l"/>
                      <a:endParaRPr kumimoji="1" lang="en-US" altLang="ja-JP" sz="16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l"/>
                      <a:endParaRPr kumimoji="1" lang="ja-JP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sz="120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89176692"/>
                  </a:ext>
                </a:extLst>
              </a:tr>
            </a:tbl>
          </a:graphicData>
        </a:graphic>
      </p:graphicFrame>
      <p:sp>
        <p:nvSpPr>
          <p:cNvPr id="6" name="楕円 5">
            <a:extLst>
              <a:ext uri="{FF2B5EF4-FFF2-40B4-BE49-F238E27FC236}">
                <a16:creationId xmlns:a16="http://schemas.microsoft.com/office/drawing/2014/main" id="{23E91E40-7C8E-066C-22E0-F06392E6DBD5}"/>
              </a:ext>
            </a:extLst>
          </p:cNvPr>
          <p:cNvSpPr/>
          <p:nvPr/>
        </p:nvSpPr>
        <p:spPr>
          <a:xfrm rot="20293948">
            <a:off x="348842" y="276760"/>
            <a:ext cx="2901341" cy="1471471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600"/>
              <a:t>君の</a:t>
            </a:r>
          </a:p>
        </p:txBody>
      </p:sp>
      <p:sp>
        <p:nvSpPr>
          <p:cNvPr id="4" name="四角形: 角を丸くする 3">
            <a:extLst>
              <a:ext uri="{FF2B5EF4-FFF2-40B4-BE49-F238E27FC236}">
                <a16:creationId xmlns:a16="http://schemas.microsoft.com/office/drawing/2014/main" id="{C0A5C9B9-E701-0AD5-77D2-F0B98A51325D}"/>
              </a:ext>
            </a:extLst>
          </p:cNvPr>
          <p:cNvSpPr/>
          <p:nvPr/>
        </p:nvSpPr>
        <p:spPr>
          <a:xfrm>
            <a:off x="10193048" y="91474"/>
            <a:ext cx="1728502" cy="423502"/>
          </a:xfrm>
          <a:prstGeom prst="roundRect">
            <a:avLst/>
          </a:prstGeom>
          <a:solidFill>
            <a:srgbClr val="009EDE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ja-JP" altLang="en-US"/>
              <a:t>ワークシート</a:t>
            </a:r>
          </a:p>
        </p:txBody>
      </p:sp>
    </p:spTree>
    <p:extLst>
      <p:ext uri="{BB962C8B-B14F-4D97-AF65-F5344CB8AC3E}">
        <p14:creationId xmlns:p14="http://schemas.microsoft.com/office/powerpoint/2010/main" val="10594295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7FA839B-4C1A-675B-96D1-6F2D0CFCC1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1908" y="666750"/>
            <a:ext cx="7848599" cy="1151965"/>
          </a:xfrm>
        </p:spPr>
        <p:txBody>
          <a:bodyPr>
            <a:normAutofit/>
          </a:bodyPr>
          <a:lstStyle/>
          <a:p>
            <a:r>
              <a:rPr lang="ja-JP" altLang="en-US"/>
              <a:t>自分で冷静に、考える力</a:t>
            </a:r>
            <a:endParaRPr kumimoji="1" lang="ja-JP" altLang="en-US"/>
          </a:p>
        </p:txBody>
      </p:sp>
      <p:sp>
        <p:nvSpPr>
          <p:cNvPr id="4" name="楕円 3">
            <a:extLst>
              <a:ext uri="{FF2B5EF4-FFF2-40B4-BE49-F238E27FC236}">
                <a16:creationId xmlns:a16="http://schemas.microsoft.com/office/drawing/2014/main" id="{A9CEFB1E-FF02-1F09-57EB-AF5B4CAB72FE}"/>
              </a:ext>
            </a:extLst>
          </p:cNvPr>
          <p:cNvSpPr/>
          <p:nvPr/>
        </p:nvSpPr>
        <p:spPr>
          <a:xfrm rot="20833861">
            <a:off x="55258" y="211696"/>
            <a:ext cx="3474017" cy="15113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600"/>
              <a:t>大事なのは</a:t>
            </a:r>
          </a:p>
        </p:txBody>
      </p:sp>
      <p:pic>
        <p:nvPicPr>
          <p:cNvPr id="9218" name="Picture 2" descr="白紙のボードを比較している人のイラスト（女性）">
            <a:extLst>
              <a:ext uri="{FF2B5EF4-FFF2-40B4-BE49-F238E27FC236}">
                <a16:creationId xmlns:a16="http://schemas.microsoft.com/office/drawing/2014/main" id="{59BFA3F4-7C70-2E6F-07F7-FC44FDEE5D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3300" y="3571875"/>
            <a:ext cx="4762500" cy="3600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楕円 4">
            <a:extLst>
              <a:ext uri="{FF2B5EF4-FFF2-40B4-BE49-F238E27FC236}">
                <a16:creationId xmlns:a16="http://schemas.microsoft.com/office/drawing/2014/main" id="{6F9F9A53-5561-9B6B-251A-1FC9DED0DF35}"/>
              </a:ext>
            </a:extLst>
          </p:cNvPr>
          <p:cNvSpPr/>
          <p:nvPr/>
        </p:nvSpPr>
        <p:spPr>
          <a:xfrm>
            <a:off x="3102203" y="3901916"/>
            <a:ext cx="1803595" cy="1745322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/>
              <a:t>適正な</a:t>
            </a:r>
            <a:endParaRPr kumimoji="1" lang="en-US" altLang="ja-JP"/>
          </a:p>
          <a:p>
            <a:pPr algn="ctr"/>
            <a:r>
              <a:rPr kumimoji="1" lang="ja-JP" altLang="en-US"/>
              <a:t>公開範囲</a:t>
            </a:r>
          </a:p>
        </p:txBody>
      </p:sp>
      <p:sp>
        <p:nvSpPr>
          <p:cNvPr id="7" name="楕円 6">
            <a:extLst>
              <a:ext uri="{FF2B5EF4-FFF2-40B4-BE49-F238E27FC236}">
                <a16:creationId xmlns:a16="http://schemas.microsoft.com/office/drawing/2014/main" id="{D0754F5C-D89A-3331-F1AF-7A90E5570098}"/>
              </a:ext>
            </a:extLst>
          </p:cNvPr>
          <p:cNvSpPr/>
          <p:nvPr/>
        </p:nvSpPr>
        <p:spPr>
          <a:xfrm>
            <a:off x="9305577" y="4606729"/>
            <a:ext cx="2126391" cy="1364322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/>
              <a:t>悪意のある情報の発信</a:t>
            </a:r>
          </a:p>
        </p:txBody>
      </p:sp>
      <p:sp>
        <p:nvSpPr>
          <p:cNvPr id="8" name="楕円 7">
            <a:extLst>
              <a:ext uri="{FF2B5EF4-FFF2-40B4-BE49-F238E27FC236}">
                <a16:creationId xmlns:a16="http://schemas.microsoft.com/office/drawing/2014/main" id="{5FFAEA83-8698-3F32-B7D8-AABCF81BB0B6}"/>
              </a:ext>
            </a:extLst>
          </p:cNvPr>
          <p:cNvSpPr/>
          <p:nvPr/>
        </p:nvSpPr>
        <p:spPr>
          <a:xfrm>
            <a:off x="7400736" y="2817849"/>
            <a:ext cx="1926398" cy="1785278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/>
              <a:t>個人情報の発　信</a:t>
            </a:r>
          </a:p>
        </p:txBody>
      </p:sp>
      <p:sp>
        <p:nvSpPr>
          <p:cNvPr id="9" name="楕円 8">
            <a:extLst>
              <a:ext uri="{FF2B5EF4-FFF2-40B4-BE49-F238E27FC236}">
                <a16:creationId xmlns:a16="http://schemas.microsoft.com/office/drawing/2014/main" id="{AF68CADB-064E-2215-DFC8-9C823CA92425}"/>
              </a:ext>
            </a:extLst>
          </p:cNvPr>
          <p:cNvSpPr/>
          <p:nvPr/>
        </p:nvSpPr>
        <p:spPr>
          <a:xfrm>
            <a:off x="1140123" y="4769778"/>
            <a:ext cx="1803595" cy="1745322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/>
              <a:t>思いやりのある表現</a:t>
            </a:r>
          </a:p>
        </p:txBody>
      </p:sp>
      <p:sp>
        <p:nvSpPr>
          <p:cNvPr id="10" name="楕円 9">
            <a:extLst>
              <a:ext uri="{FF2B5EF4-FFF2-40B4-BE49-F238E27FC236}">
                <a16:creationId xmlns:a16="http://schemas.microsoft.com/office/drawing/2014/main" id="{6BA307BE-DD4E-3E5F-F978-877E63B97139}"/>
              </a:ext>
            </a:extLst>
          </p:cNvPr>
          <p:cNvSpPr/>
          <p:nvPr/>
        </p:nvSpPr>
        <p:spPr>
          <a:xfrm>
            <a:off x="3231909" y="1933576"/>
            <a:ext cx="2063992" cy="1787524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/>
              <a:t>許可された場所での</a:t>
            </a:r>
            <a:endParaRPr kumimoji="1" lang="en-US" altLang="ja-JP"/>
          </a:p>
          <a:p>
            <a:pPr algn="ctr"/>
            <a:r>
              <a:rPr kumimoji="1" lang="ja-JP" altLang="en-US"/>
              <a:t>撮　影</a:t>
            </a:r>
          </a:p>
        </p:txBody>
      </p:sp>
      <p:sp>
        <p:nvSpPr>
          <p:cNvPr id="11" name="楕円 10">
            <a:extLst>
              <a:ext uri="{FF2B5EF4-FFF2-40B4-BE49-F238E27FC236}">
                <a16:creationId xmlns:a16="http://schemas.microsoft.com/office/drawing/2014/main" id="{85272237-99E7-B49C-7574-655EA1F36526}"/>
              </a:ext>
            </a:extLst>
          </p:cNvPr>
          <p:cNvSpPr/>
          <p:nvPr/>
        </p:nvSpPr>
        <p:spPr>
          <a:xfrm>
            <a:off x="406400" y="2453608"/>
            <a:ext cx="2305289" cy="2149519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/>
              <a:t>プライバシーを守った写真</a:t>
            </a:r>
          </a:p>
        </p:txBody>
      </p:sp>
      <p:sp>
        <p:nvSpPr>
          <p:cNvPr id="12" name="楕円 11">
            <a:extLst>
              <a:ext uri="{FF2B5EF4-FFF2-40B4-BE49-F238E27FC236}">
                <a16:creationId xmlns:a16="http://schemas.microsoft.com/office/drawing/2014/main" id="{92C93732-F6D2-B03E-9715-FF716DB57E6E}"/>
              </a:ext>
            </a:extLst>
          </p:cNvPr>
          <p:cNvSpPr/>
          <p:nvPr/>
        </p:nvSpPr>
        <p:spPr>
          <a:xfrm>
            <a:off x="9305578" y="1863044"/>
            <a:ext cx="2063991" cy="1787524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/>
              <a:t>許可のない</a:t>
            </a:r>
            <a:endParaRPr kumimoji="1" lang="en-US" altLang="ja-JP"/>
          </a:p>
          <a:p>
            <a:pPr algn="ctr"/>
            <a:r>
              <a:rPr kumimoji="1" lang="ja-JP" altLang="en-US"/>
              <a:t>情報の発信</a:t>
            </a:r>
          </a:p>
        </p:txBody>
      </p:sp>
    </p:spTree>
    <p:extLst>
      <p:ext uri="{BB962C8B-B14F-4D97-AF65-F5344CB8AC3E}">
        <p14:creationId xmlns:p14="http://schemas.microsoft.com/office/powerpoint/2010/main" val="4927228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B65538-2251-711F-ADF5-0AE34DED40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9614B07-AAAE-39D5-276A-DD4C0035DA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3176" y="502602"/>
            <a:ext cx="9296399" cy="1151965"/>
          </a:xfrm>
        </p:spPr>
        <p:txBody>
          <a:bodyPr>
            <a:normAutofit fontScale="90000"/>
          </a:bodyPr>
          <a:lstStyle/>
          <a:p>
            <a:r>
              <a:rPr lang="ja-JP" altLang="en-US" sz="4800"/>
              <a:t>その情報、発信</a:t>
            </a:r>
            <a:r>
              <a:rPr kumimoji="1" lang="ja-JP" altLang="en-US" sz="4800"/>
              <a:t>して</a:t>
            </a:r>
            <a:r>
              <a:rPr kumimoji="1" lang="ja-JP" altLang="en-US" sz="4800">
                <a:solidFill>
                  <a:srgbClr val="0070C0"/>
                </a:solidFill>
              </a:rPr>
              <a:t>いいの</a:t>
            </a:r>
            <a:r>
              <a:rPr kumimoji="1" lang="ja-JP" altLang="en-US" sz="4800"/>
              <a:t>？</a:t>
            </a:r>
            <a:r>
              <a:rPr kumimoji="1" lang="ja-JP" altLang="en-US" sz="4800">
                <a:solidFill>
                  <a:srgbClr val="FF0000"/>
                </a:solidFill>
              </a:rPr>
              <a:t>悪いの</a:t>
            </a:r>
            <a:r>
              <a:rPr kumimoji="1" lang="ja-JP" altLang="en-US" sz="4800"/>
              <a:t>？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CC7D11D-271E-8D3E-810B-0B64B8CB6DB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0" y="1866900"/>
            <a:ext cx="11734800" cy="3797299"/>
          </a:xfrm>
        </p:spPr>
        <p:txBody>
          <a:bodyPr>
            <a:normAutofit/>
          </a:bodyPr>
          <a:lstStyle/>
          <a:p>
            <a:r>
              <a:rPr lang="ja-JP" altLang="en-US" sz="2800"/>
              <a:t>発信したらどうなるか、</a:t>
            </a:r>
            <a:r>
              <a:rPr lang="ja-JP" altLang="en-US" sz="2800">
                <a:solidFill>
                  <a:srgbClr val="0070C0"/>
                </a:solidFill>
              </a:rPr>
              <a:t>よく考える</a:t>
            </a:r>
            <a:r>
              <a:rPr lang="ja-JP" altLang="en-US" sz="2800"/>
              <a:t>。</a:t>
            </a:r>
            <a:endParaRPr lang="en-US" altLang="ja-JP" sz="2800"/>
          </a:p>
          <a:p>
            <a:pPr marL="0" indent="0">
              <a:buNone/>
            </a:pPr>
            <a:r>
              <a:rPr kumimoji="1" lang="ja-JP" altLang="en-US"/>
              <a:t>　→発信したい情報を、実際に発信したら</a:t>
            </a:r>
            <a:r>
              <a:rPr kumimoji="1" lang="ja-JP" altLang="en-US" b="1">
                <a:solidFill>
                  <a:srgbClr val="0070C0"/>
                </a:solidFill>
              </a:rPr>
              <a:t>どうなるか考えてみる</a:t>
            </a:r>
            <a:r>
              <a:rPr lang="ja-JP" altLang="en-US"/>
              <a:t>。</a:t>
            </a:r>
            <a:endParaRPr lang="en-US" altLang="ja-JP"/>
          </a:p>
          <a:p>
            <a:r>
              <a:rPr lang="ja-JP" altLang="en-US" sz="2800"/>
              <a:t>信頼できる大人に</a:t>
            </a:r>
            <a:r>
              <a:rPr lang="ja-JP" altLang="en-US" sz="2800">
                <a:solidFill>
                  <a:srgbClr val="0070C0"/>
                </a:solidFill>
              </a:rPr>
              <a:t>相談する</a:t>
            </a:r>
            <a:r>
              <a:rPr lang="ja-JP" altLang="en-US" sz="2800"/>
              <a:t>。</a:t>
            </a:r>
            <a:endParaRPr lang="en-US" altLang="ja-JP" sz="2800"/>
          </a:p>
          <a:p>
            <a:pPr marL="0" indent="0">
              <a:buNone/>
            </a:pPr>
            <a:r>
              <a:rPr lang="ja-JP" altLang="en-US"/>
              <a:t>　→いっしょに考え、調べてもらうことで、発信したい情報への処置が的確になります。</a:t>
            </a:r>
            <a:endParaRPr lang="en-US" altLang="ja-JP"/>
          </a:p>
          <a:p>
            <a:r>
              <a:rPr lang="ja-JP" altLang="en-US" sz="2800">
                <a:solidFill>
                  <a:srgbClr val="000000"/>
                </a:solidFill>
                <a:latin typeface="Impact"/>
                <a:ea typeface="ＭＳ Ｐゴシック"/>
                <a:cs typeface="Segoe UI"/>
              </a:rPr>
              <a:t>心配が</a:t>
            </a:r>
            <a:r>
              <a:rPr lang="ja-JP" altLang="en-US" sz="2800">
                <a:solidFill>
                  <a:srgbClr val="FF0000"/>
                </a:solidFill>
                <a:latin typeface="Impact"/>
                <a:ea typeface="ＭＳ Ｐゴシック"/>
                <a:cs typeface="Segoe UI"/>
              </a:rPr>
              <a:t>解消されない</a:t>
            </a:r>
            <a:r>
              <a:rPr lang="ja-JP" altLang="en-US" sz="2800">
                <a:solidFill>
                  <a:srgbClr val="000000"/>
                </a:solidFill>
                <a:latin typeface="Impact"/>
                <a:ea typeface="ＭＳ Ｐゴシック"/>
                <a:cs typeface="Segoe UI"/>
              </a:rPr>
              <a:t>限り、公開しない。</a:t>
            </a:r>
          </a:p>
          <a:p>
            <a:pPr marL="0" indent="0">
              <a:buNone/>
            </a:pPr>
            <a:r>
              <a:rPr lang="ja-JP" altLang="en-US"/>
              <a:t>　→その心配は、正解です。公開をしない選択を自分の中に持ちましょう。</a:t>
            </a:r>
            <a:endParaRPr lang="en-US" altLang="ja-JP"/>
          </a:p>
        </p:txBody>
      </p:sp>
      <p:sp>
        <p:nvSpPr>
          <p:cNvPr id="4" name="楕円 3">
            <a:extLst>
              <a:ext uri="{FF2B5EF4-FFF2-40B4-BE49-F238E27FC236}">
                <a16:creationId xmlns:a16="http://schemas.microsoft.com/office/drawing/2014/main" id="{07EC5088-380A-3EF6-CD1E-0F5C6FFBD788}"/>
              </a:ext>
            </a:extLst>
          </p:cNvPr>
          <p:cNvSpPr/>
          <p:nvPr/>
        </p:nvSpPr>
        <p:spPr>
          <a:xfrm rot="20833861">
            <a:off x="67706" y="322935"/>
            <a:ext cx="2467416" cy="15113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600"/>
              <a:t>発　展</a:t>
            </a:r>
          </a:p>
        </p:txBody>
      </p:sp>
    </p:spTree>
    <p:extLst>
      <p:ext uri="{BB962C8B-B14F-4D97-AF65-F5344CB8AC3E}">
        <p14:creationId xmlns:p14="http://schemas.microsoft.com/office/powerpoint/2010/main" val="3812168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1E76CC-29B8-4AB8-F328-6E2E3825C1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58169F1-9E06-567A-5233-905F7EE273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915" y="668350"/>
            <a:ext cx="7761703" cy="1336534"/>
          </a:xfrm>
        </p:spPr>
        <p:txBody>
          <a:bodyPr>
            <a:noAutofit/>
          </a:bodyPr>
          <a:lstStyle/>
          <a:p>
            <a:r>
              <a:rPr lang="ja-JP" altLang="en-US" sz="4400"/>
              <a:t>知らなかったでは</a:t>
            </a:r>
            <a:br>
              <a:rPr lang="en-US" altLang="ja-JP" sz="4400"/>
            </a:br>
            <a:r>
              <a:rPr lang="ja-JP" altLang="en-US" sz="4400"/>
              <a:t>済まされない</a:t>
            </a:r>
            <a:r>
              <a:rPr lang="en-US" altLang="ja-JP" sz="4400"/>
              <a:t>【</a:t>
            </a:r>
            <a:r>
              <a:rPr lang="ja-JP" altLang="en-US" sz="4400"/>
              <a:t>権利の侵害</a:t>
            </a:r>
            <a:r>
              <a:rPr lang="en-US" altLang="ja-JP" sz="4400"/>
              <a:t>】</a:t>
            </a:r>
            <a:endParaRPr kumimoji="1" lang="ja-JP" altLang="en-US" sz="4400"/>
          </a:p>
        </p:txBody>
      </p:sp>
      <p:sp>
        <p:nvSpPr>
          <p:cNvPr id="4" name="楕円 3">
            <a:extLst>
              <a:ext uri="{FF2B5EF4-FFF2-40B4-BE49-F238E27FC236}">
                <a16:creationId xmlns:a16="http://schemas.microsoft.com/office/drawing/2014/main" id="{FD556CC9-E09E-4188-0633-4244F49C7108}"/>
              </a:ext>
            </a:extLst>
          </p:cNvPr>
          <p:cNvSpPr/>
          <p:nvPr/>
        </p:nvSpPr>
        <p:spPr>
          <a:xfrm rot="20833861">
            <a:off x="403308" y="463820"/>
            <a:ext cx="3474017" cy="15113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600"/>
              <a:t>確認クイズ</a:t>
            </a:r>
          </a:p>
        </p:txBody>
      </p:sp>
      <p:pic>
        <p:nvPicPr>
          <p:cNvPr id="9218" name="Picture 2" descr="白紙のボードを比較している人のイラスト（女性）">
            <a:extLst>
              <a:ext uri="{FF2B5EF4-FFF2-40B4-BE49-F238E27FC236}">
                <a16:creationId xmlns:a16="http://schemas.microsoft.com/office/drawing/2014/main" id="{052F361F-80DC-66C2-9C77-6F18CD4DC7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6100" y="2489200"/>
            <a:ext cx="6091518" cy="4605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楕円 2">
            <a:extLst>
              <a:ext uri="{FF2B5EF4-FFF2-40B4-BE49-F238E27FC236}">
                <a16:creationId xmlns:a16="http://schemas.microsoft.com/office/drawing/2014/main" id="{1B62A734-8C68-538E-E00F-E4CB0A19D525}"/>
              </a:ext>
            </a:extLst>
          </p:cNvPr>
          <p:cNvSpPr/>
          <p:nvPr/>
        </p:nvSpPr>
        <p:spPr>
          <a:xfrm>
            <a:off x="152400" y="2209800"/>
            <a:ext cx="5473700" cy="2895441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200">
                <a:latin typeface="+mj-ea"/>
                <a:ea typeface="+mj-ea"/>
              </a:rPr>
              <a:t>＊有名な</a:t>
            </a:r>
            <a:r>
              <a:rPr kumimoji="1" lang="ja-JP" altLang="en-US" sz="3200"/>
              <a:t>ダンス</a:t>
            </a:r>
            <a:endParaRPr kumimoji="1" lang="en-US" altLang="ja-JP" sz="3200"/>
          </a:p>
          <a:p>
            <a:pPr algn="ctr"/>
            <a:r>
              <a:rPr kumimoji="1" lang="ja-JP" altLang="en-US" sz="3200"/>
              <a:t>＊踊って撮影</a:t>
            </a:r>
            <a:endParaRPr kumimoji="1" lang="en-US" altLang="ja-JP" sz="3200"/>
          </a:p>
          <a:p>
            <a:pPr algn="ctr"/>
            <a:r>
              <a:rPr kumimoji="1" lang="ja-JP" altLang="en-US" sz="3200"/>
              <a:t>＊動画サイトにアップ</a:t>
            </a:r>
            <a:endParaRPr kumimoji="1" lang="en-US" altLang="ja-JP" sz="320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943B42F-3D21-23B3-5E97-18C55847A5AE}"/>
              </a:ext>
            </a:extLst>
          </p:cNvPr>
          <p:cNvSpPr txBox="1"/>
          <p:nvPr/>
        </p:nvSpPr>
        <p:spPr>
          <a:xfrm rot="21354905">
            <a:off x="5811264" y="4137756"/>
            <a:ext cx="2125903" cy="769441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kumimoji="1" lang="ja-JP" altLang="en-US" sz="4400" b="1">
                <a:solidFill>
                  <a:srgbClr val="FF0000"/>
                </a:solidFill>
                <a:ea typeface="ＭＳ Ｐゴシック"/>
              </a:rPr>
              <a:t>アウト？</a:t>
            </a:r>
            <a:endParaRPr kumimoji="1" lang="ja-JP" altLang="en-US" sz="4400" b="1">
              <a:solidFill>
                <a:srgbClr val="FF0000"/>
              </a:solidFill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CC56051B-138C-853B-21BB-4268696836DD}"/>
              </a:ext>
            </a:extLst>
          </p:cNvPr>
          <p:cNvSpPr txBox="1"/>
          <p:nvPr/>
        </p:nvSpPr>
        <p:spPr>
          <a:xfrm rot="229900">
            <a:off x="9602073" y="3640089"/>
            <a:ext cx="2090115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kumimoji="1" lang="ja-JP" altLang="en-US" sz="4000">
                <a:solidFill>
                  <a:srgbClr val="0070C0"/>
                </a:solidFill>
                <a:ea typeface="ＭＳ Ｐゴシック"/>
              </a:rPr>
              <a:t>セーフ？</a:t>
            </a:r>
            <a:endParaRPr kumimoji="1" lang="ja-JP" altLang="en-US" sz="400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4674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D45421-6A01-1978-3C08-5C88F61329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D2F0D4E-E6E6-86CE-AF97-CBE54840DB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915" y="668350"/>
            <a:ext cx="7761703" cy="1336534"/>
          </a:xfrm>
        </p:spPr>
        <p:txBody>
          <a:bodyPr>
            <a:noAutofit/>
          </a:bodyPr>
          <a:lstStyle/>
          <a:p>
            <a:r>
              <a:rPr lang="ja-JP" altLang="en-US" sz="4400"/>
              <a:t>知らなかったでは</a:t>
            </a:r>
            <a:br>
              <a:rPr lang="en-US" altLang="ja-JP" sz="4400"/>
            </a:br>
            <a:r>
              <a:rPr lang="ja-JP" altLang="en-US" sz="4400"/>
              <a:t>済まされない</a:t>
            </a:r>
            <a:r>
              <a:rPr lang="en-US" altLang="ja-JP" sz="4400"/>
              <a:t>【</a:t>
            </a:r>
            <a:r>
              <a:rPr lang="ja-JP" altLang="en-US" sz="4400"/>
              <a:t>権利の侵害</a:t>
            </a:r>
            <a:r>
              <a:rPr lang="en-US" altLang="ja-JP" sz="4400"/>
              <a:t>】</a:t>
            </a:r>
            <a:endParaRPr kumimoji="1" lang="ja-JP" altLang="en-US" sz="4400"/>
          </a:p>
        </p:txBody>
      </p:sp>
      <p:sp>
        <p:nvSpPr>
          <p:cNvPr id="4" name="楕円 3">
            <a:extLst>
              <a:ext uri="{FF2B5EF4-FFF2-40B4-BE49-F238E27FC236}">
                <a16:creationId xmlns:a16="http://schemas.microsoft.com/office/drawing/2014/main" id="{41101FF2-0E72-7C9F-D88B-1C7AB68B7016}"/>
              </a:ext>
            </a:extLst>
          </p:cNvPr>
          <p:cNvSpPr/>
          <p:nvPr/>
        </p:nvSpPr>
        <p:spPr>
          <a:xfrm rot="20833861">
            <a:off x="403308" y="463820"/>
            <a:ext cx="3474017" cy="15113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600"/>
              <a:t>確認クイズ</a:t>
            </a:r>
          </a:p>
        </p:txBody>
      </p:sp>
      <p:sp>
        <p:nvSpPr>
          <p:cNvPr id="7" name="タイトル 1">
            <a:extLst>
              <a:ext uri="{FF2B5EF4-FFF2-40B4-BE49-F238E27FC236}">
                <a16:creationId xmlns:a16="http://schemas.microsoft.com/office/drawing/2014/main" id="{2820E59A-549C-8830-A05C-51B4A5A74E50}"/>
              </a:ext>
            </a:extLst>
          </p:cNvPr>
          <p:cNvSpPr txBox="1">
            <a:spLocks/>
          </p:cNvSpPr>
          <p:nvPr/>
        </p:nvSpPr>
        <p:spPr>
          <a:xfrm>
            <a:off x="5914021" y="3175356"/>
            <a:ext cx="6032500" cy="24634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5400" kern="1200" cap="all" baseline="0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4400"/>
              <a:t>有名な「振付」には</a:t>
            </a:r>
            <a:endParaRPr lang="en-US" altLang="ja-JP" sz="4400"/>
          </a:p>
          <a:p>
            <a:r>
              <a:rPr lang="ja-JP" altLang="en-US" sz="4400">
                <a:solidFill>
                  <a:srgbClr val="0070C0"/>
                </a:solidFill>
              </a:rPr>
              <a:t>著作権</a:t>
            </a:r>
            <a:r>
              <a:rPr lang="ja-JP" altLang="en-US" sz="4400"/>
              <a:t>が存在します。</a:t>
            </a:r>
          </a:p>
        </p:txBody>
      </p:sp>
      <p:sp>
        <p:nvSpPr>
          <p:cNvPr id="8" name="楕円 7">
            <a:extLst>
              <a:ext uri="{FF2B5EF4-FFF2-40B4-BE49-F238E27FC236}">
                <a16:creationId xmlns:a16="http://schemas.microsoft.com/office/drawing/2014/main" id="{985E4D56-A7F6-F5A1-0532-9F24BC17F7F7}"/>
              </a:ext>
            </a:extLst>
          </p:cNvPr>
          <p:cNvSpPr/>
          <p:nvPr/>
        </p:nvSpPr>
        <p:spPr>
          <a:xfrm>
            <a:off x="152400" y="2209800"/>
            <a:ext cx="5473700" cy="2895441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200">
                <a:latin typeface="+mj-ea"/>
                <a:ea typeface="+mj-ea"/>
              </a:rPr>
              <a:t>＊有名な</a:t>
            </a:r>
            <a:r>
              <a:rPr kumimoji="1" lang="ja-JP" altLang="en-US" sz="3200"/>
              <a:t>ダンス</a:t>
            </a:r>
            <a:endParaRPr kumimoji="1" lang="en-US" altLang="ja-JP" sz="3200"/>
          </a:p>
          <a:p>
            <a:pPr algn="ctr"/>
            <a:r>
              <a:rPr kumimoji="1" lang="ja-JP" altLang="en-US" sz="3200"/>
              <a:t>＊踊って撮影</a:t>
            </a:r>
            <a:endParaRPr kumimoji="1" lang="en-US" altLang="ja-JP" sz="3200"/>
          </a:p>
          <a:p>
            <a:pPr algn="ctr"/>
            <a:r>
              <a:rPr kumimoji="1" lang="ja-JP" altLang="en-US" sz="3200"/>
              <a:t>＊動画サイトにアップ</a:t>
            </a:r>
            <a:endParaRPr kumimoji="1" lang="en-US" altLang="ja-JP" sz="3200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2B50E97B-106B-01E2-2EB1-399E770331FF}"/>
              </a:ext>
            </a:extLst>
          </p:cNvPr>
          <p:cNvSpPr txBox="1"/>
          <p:nvPr/>
        </p:nvSpPr>
        <p:spPr>
          <a:xfrm rot="21354905">
            <a:off x="4669167" y="2434482"/>
            <a:ext cx="2675866" cy="923330"/>
          </a:xfrm>
          <a:prstGeom prst="rect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5400" b="1">
                <a:solidFill>
                  <a:srgbClr val="FF0000"/>
                </a:solidFill>
              </a:rPr>
              <a:t>アウト</a:t>
            </a:r>
          </a:p>
        </p:txBody>
      </p:sp>
    </p:spTree>
    <p:extLst>
      <p:ext uri="{BB962C8B-B14F-4D97-AF65-F5344CB8AC3E}">
        <p14:creationId xmlns:p14="http://schemas.microsoft.com/office/powerpoint/2010/main" val="540032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9807C6-E567-C062-F2DB-0B110B20E8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E73A1551-98F0-1E89-3E4C-2726E7BD2236}"/>
              </a:ext>
            </a:extLst>
          </p:cNvPr>
          <p:cNvSpPr/>
          <p:nvPr/>
        </p:nvSpPr>
        <p:spPr>
          <a:xfrm>
            <a:off x="1104332" y="2956787"/>
            <a:ext cx="8038033" cy="240578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kumimoji="1" lang="ja-JP" altLang="en-US" sz="2800">
                <a:solidFill>
                  <a:schemeClr val="tx1"/>
                </a:solidFill>
                <a:latin typeface="+mn-ea"/>
              </a:rPr>
              <a:t>まだの方はこちらから先に</a:t>
            </a: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A2E5EF40-8FFA-D53F-2E84-D370466CDD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4846" y="699577"/>
            <a:ext cx="8087008" cy="1151965"/>
          </a:xfrm>
        </p:spPr>
        <p:txBody>
          <a:bodyPr>
            <a:normAutofit/>
          </a:bodyPr>
          <a:lstStyle/>
          <a:p>
            <a:r>
              <a:rPr kumimoji="1" lang="ja-JP" altLang="en-US"/>
              <a:t>情報の海へ漕ぎ出す前に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17B33B3-8259-55DB-ABC2-08DF34D30AF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707208" y="3539263"/>
            <a:ext cx="6177035" cy="16886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ja-JP" altLang="en-US" sz="4000">
                <a:ea typeface="ＭＳ Ｐゴシック"/>
              </a:rPr>
              <a:t>　</a:t>
            </a:r>
            <a:r>
              <a:rPr kumimoji="1" lang="en-US" altLang="ja-JP" sz="4000">
                <a:solidFill>
                  <a:schemeClr val="accent6">
                    <a:lumMod val="50000"/>
                  </a:schemeClr>
                </a:solidFill>
                <a:latin typeface="+mj-ea"/>
                <a:ea typeface="+mj-ea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SNS</a:t>
            </a:r>
            <a:r>
              <a:rPr kumimoji="1" lang="ja-JP" altLang="en-US" sz="4000">
                <a:ea typeface="ＭＳ Ｐゴシック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アカウントの</a:t>
            </a:r>
            <a:r>
              <a:rPr kumimoji="1" lang="ja-JP" altLang="en-US" sz="4000">
                <a:solidFill>
                  <a:srgbClr val="FF0000"/>
                </a:solidFill>
                <a:ea typeface="ＭＳ Ｐゴシック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設定</a:t>
            </a:r>
            <a:endParaRPr lang="en-US" altLang="ja-JP" sz="4000">
              <a:solidFill>
                <a:srgbClr val="FF0000"/>
              </a:solidFill>
              <a:ea typeface="ＭＳ Ｐゴシック"/>
            </a:endParaRPr>
          </a:p>
          <a:p>
            <a:pPr marL="0" indent="0">
              <a:buNone/>
            </a:pPr>
            <a:r>
              <a:rPr lang="ja-JP" altLang="en-US" sz="4000">
                <a:ea typeface="ＭＳ Ｐゴシック"/>
              </a:rPr>
              <a:t>　</a:t>
            </a:r>
            <a:r>
              <a:rPr lang="ja-JP" altLang="en-US" sz="4000">
                <a:solidFill>
                  <a:schemeClr val="accent6">
                    <a:lumMod val="50000"/>
                  </a:schemeClr>
                </a:solidFill>
                <a:ea typeface="ＭＳ Ｐゴシック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使用する</a:t>
            </a:r>
            <a:r>
              <a:rPr lang="en-US" altLang="ja-JP" sz="4000">
                <a:solidFill>
                  <a:schemeClr val="accent6">
                    <a:lumMod val="50000"/>
                  </a:schemeClr>
                </a:solidFill>
                <a:latin typeface="+mj-ea"/>
                <a:ea typeface="+mj-ea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SNS</a:t>
            </a:r>
            <a:r>
              <a:rPr lang="ja-JP" altLang="en-US" sz="4000">
                <a:solidFill>
                  <a:schemeClr val="accent6">
                    <a:lumMod val="50000"/>
                  </a:schemeClr>
                </a:solidFill>
                <a:ea typeface="ＭＳ Ｐゴシック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の</a:t>
            </a:r>
            <a:r>
              <a:rPr kumimoji="1" lang="ja-JP" altLang="en-US" sz="4000">
                <a:solidFill>
                  <a:srgbClr val="FF0000"/>
                </a:solidFill>
                <a:ea typeface="ＭＳ Ｐゴシック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利用規約</a:t>
            </a:r>
            <a:endParaRPr lang="en-US" altLang="ja-JP" sz="4000">
              <a:solidFill>
                <a:srgbClr val="FF0000"/>
              </a:solidFill>
              <a:ea typeface="ＭＳ Ｐゴシック"/>
            </a:endParaRP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33088361-AA68-7A4C-A6E4-AAB36F9DB2D7}"/>
              </a:ext>
            </a:extLst>
          </p:cNvPr>
          <p:cNvSpPr txBox="1">
            <a:spLocks/>
          </p:cNvSpPr>
          <p:nvPr/>
        </p:nvSpPr>
        <p:spPr>
          <a:xfrm rot="20579983">
            <a:off x="85115" y="347382"/>
            <a:ext cx="2857232" cy="1147297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kumimoji="1" sz="2000" kern="1200" cap="all" baseline="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kumimoji="1" sz="1800" kern="1200" cap="all" baseline="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kumimoji="1" sz="1600" kern="1200" cap="all" baseline="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kumimoji="1" sz="1400" kern="1200" cap="all" baseline="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kumimoji="1" sz="1400" kern="1200" cap="all" baseline="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kumimoji="1" sz="1400" kern="1200" cap="all" baseline="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kumimoji="1" sz="1400" kern="1200" cap="all" baseline="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kumimoji="1" sz="1400" kern="1200" cap="all" baseline="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kumimoji="1" sz="1400" kern="1200" cap="all" baseline="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ja-JP" altLang="en-US" sz="4000"/>
              <a:t>確認</a:t>
            </a:r>
          </a:p>
        </p:txBody>
      </p:sp>
      <p:sp>
        <p:nvSpPr>
          <p:cNvPr id="5" name="コンテンツ プレースホルダー 2">
            <a:extLst>
              <a:ext uri="{FF2B5EF4-FFF2-40B4-BE49-F238E27FC236}">
                <a16:creationId xmlns:a16="http://schemas.microsoft.com/office/drawing/2014/main" id="{B039A93F-3F55-39DD-8C96-F427392D50BC}"/>
              </a:ext>
            </a:extLst>
          </p:cNvPr>
          <p:cNvSpPr txBox="1">
            <a:spLocks/>
          </p:cNvSpPr>
          <p:nvPr/>
        </p:nvSpPr>
        <p:spPr>
          <a:xfrm>
            <a:off x="970983" y="1758726"/>
            <a:ext cx="8839768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kumimoji="1"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kumimoji="1"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kumimoji="1"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kumimoji="1"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kumimoji="1"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kumimoji="1"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kumimoji="1"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kumimoji="1"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kumimoji="1"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4400">
                <a:solidFill>
                  <a:srgbClr val="FF0000"/>
                </a:solidFill>
                <a:latin typeface="+mn-ea"/>
              </a:rPr>
              <a:t>SNS</a:t>
            </a:r>
            <a:r>
              <a:rPr lang="ja-JP" altLang="en-US" sz="4400">
                <a:solidFill>
                  <a:srgbClr val="FF0000"/>
                </a:solidFill>
              </a:rPr>
              <a:t>について理解できているかな？</a:t>
            </a:r>
            <a:endParaRPr lang="en-US" altLang="ja-JP" sz="4400">
              <a:solidFill>
                <a:srgbClr val="FF0000"/>
              </a:solidFill>
            </a:endParaRP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93968C4E-3C2D-ED83-49F6-65EDAAC827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2366" y="4660533"/>
            <a:ext cx="1594895" cy="1707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97B22326-5D57-EE73-03D8-44EBEFCB0E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47763">
            <a:off x="9782186" y="3520113"/>
            <a:ext cx="1895004" cy="1737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グラフィックス 9" descr="リンク 単色塗りつぶし">
            <a:extLst>
              <a:ext uri="{FF2B5EF4-FFF2-40B4-BE49-F238E27FC236}">
                <a16:creationId xmlns:a16="http://schemas.microsoft.com/office/drawing/2014/main" id="{8012852C-01BC-CDA4-2CF8-8964E7412AA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354019" y="3595071"/>
            <a:ext cx="735660" cy="698030"/>
          </a:xfrm>
          <a:prstGeom prst="rect">
            <a:avLst/>
          </a:prstGeom>
        </p:spPr>
      </p:pic>
      <p:pic>
        <p:nvPicPr>
          <p:cNvPr id="11" name="グラフィックス 10" descr="リンク 単色塗りつぶし">
            <a:extLst>
              <a:ext uri="{FF2B5EF4-FFF2-40B4-BE49-F238E27FC236}">
                <a16:creationId xmlns:a16="http://schemas.microsoft.com/office/drawing/2014/main" id="{046A9506-C087-6FEA-7F5E-F1242501D0C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354019" y="4385293"/>
            <a:ext cx="735660" cy="698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29340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522AE6-91B6-05DF-BC63-137ACFBA81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2DAEDAE-B61A-C31F-97CA-58967F8822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915" y="668350"/>
            <a:ext cx="7761703" cy="1336534"/>
          </a:xfrm>
        </p:spPr>
        <p:txBody>
          <a:bodyPr>
            <a:noAutofit/>
          </a:bodyPr>
          <a:lstStyle/>
          <a:p>
            <a:r>
              <a:rPr lang="ja-JP" altLang="en-US" sz="4400"/>
              <a:t>知らなかったでは</a:t>
            </a:r>
            <a:br>
              <a:rPr lang="en-US" altLang="ja-JP" sz="4400"/>
            </a:br>
            <a:r>
              <a:rPr lang="ja-JP" altLang="en-US" sz="4400"/>
              <a:t>済まされない</a:t>
            </a:r>
            <a:r>
              <a:rPr lang="en-US" altLang="ja-JP" sz="4400"/>
              <a:t>【</a:t>
            </a:r>
            <a:r>
              <a:rPr lang="ja-JP" altLang="en-US" sz="4400"/>
              <a:t>権利の侵害</a:t>
            </a:r>
            <a:r>
              <a:rPr lang="en-US" altLang="ja-JP" sz="4400"/>
              <a:t>】</a:t>
            </a:r>
            <a:endParaRPr kumimoji="1" lang="ja-JP" altLang="en-US" sz="4400"/>
          </a:p>
        </p:txBody>
      </p:sp>
      <p:sp>
        <p:nvSpPr>
          <p:cNvPr id="4" name="楕円 3">
            <a:extLst>
              <a:ext uri="{FF2B5EF4-FFF2-40B4-BE49-F238E27FC236}">
                <a16:creationId xmlns:a16="http://schemas.microsoft.com/office/drawing/2014/main" id="{AA86235D-99ED-68C7-CC61-97232BB73312}"/>
              </a:ext>
            </a:extLst>
          </p:cNvPr>
          <p:cNvSpPr/>
          <p:nvPr/>
        </p:nvSpPr>
        <p:spPr>
          <a:xfrm rot="20833861">
            <a:off x="403308" y="463820"/>
            <a:ext cx="3474017" cy="15113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600"/>
              <a:t>確認クイズ</a:t>
            </a:r>
          </a:p>
        </p:txBody>
      </p:sp>
      <p:pic>
        <p:nvPicPr>
          <p:cNvPr id="9218" name="Picture 2" descr="白紙のボードを比較している人のイラスト（女性）">
            <a:extLst>
              <a:ext uri="{FF2B5EF4-FFF2-40B4-BE49-F238E27FC236}">
                <a16:creationId xmlns:a16="http://schemas.microsoft.com/office/drawing/2014/main" id="{0CD97743-9A69-87BA-6FA0-76EE61ADF0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6100" y="2489200"/>
            <a:ext cx="6091518" cy="4605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楕円 2">
            <a:extLst>
              <a:ext uri="{FF2B5EF4-FFF2-40B4-BE49-F238E27FC236}">
                <a16:creationId xmlns:a16="http://schemas.microsoft.com/office/drawing/2014/main" id="{3651CE79-EF95-AF58-7BFC-22C27F10D97E}"/>
              </a:ext>
            </a:extLst>
          </p:cNvPr>
          <p:cNvSpPr/>
          <p:nvPr/>
        </p:nvSpPr>
        <p:spPr>
          <a:xfrm>
            <a:off x="156882" y="2155483"/>
            <a:ext cx="6091518" cy="2895441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200">
                <a:latin typeface="+mj-ea"/>
                <a:ea typeface="+mj-ea"/>
              </a:rPr>
              <a:t>＊</a:t>
            </a:r>
            <a:r>
              <a:rPr kumimoji="1" lang="en-US" altLang="ja-JP" sz="3200">
                <a:latin typeface="+mj-ea"/>
                <a:ea typeface="+mj-ea"/>
              </a:rPr>
              <a:t>J-POP</a:t>
            </a:r>
            <a:r>
              <a:rPr kumimoji="1" lang="ja-JP" altLang="en-US" sz="3200">
                <a:latin typeface="+mj-ea"/>
                <a:ea typeface="+mj-ea"/>
              </a:rPr>
              <a:t>の有名な曲</a:t>
            </a:r>
            <a:endParaRPr kumimoji="1" lang="en-US" altLang="ja-JP" sz="3200"/>
          </a:p>
          <a:p>
            <a:pPr algn="ctr"/>
            <a:r>
              <a:rPr kumimoji="1" lang="ja-JP" altLang="en-US" sz="3200"/>
              <a:t>＊アカペラで歌って録音</a:t>
            </a:r>
            <a:endParaRPr kumimoji="1" lang="en-US" altLang="ja-JP" sz="3200"/>
          </a:p>
          <a:p>
            <a:pPr algn="ctr"/>
            <a:r>
              <a:rPr kumimoji="1" lang="ja-JP" altLang="en-US" sz="3200"/>
              <a:t>＊</a:t>
            </a:r>
            <a:r>
              <a:rPr kumimoji="1" lang="en-US" altLang="ja-JP" sz="3200">
                <a:latin typeface="+mn-ea"/>
              </a:rPr>
              <a:t>YouTube</a:t>
            </a:r>
            <a:r>
              <a:rPr kumimoji="1" lang="ja-JP" altLang="en-US" sz="3200"/>
              <a:t>にアップ</a:t>
            </a:r>
            <a:endParaRPr kumimoji="1" lang="en-US" altLang="ja-JP" sz="320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DA98E75-2B3A-2D87-1562-554B862F92B1}"/>
              </a:ext>
            </a:extLst>
          </p:cNvPr>
          <p:cNvSpPr txBox="1"/>
          <p:nvPr/>
        </p:nvSpPr>
        <p:spPr>
          <a:xfrm rot="21354905">
            <a:off x="5757790" y="4137756"/>
            <a:ext cx="2125903" cy="769441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kumimoji="1" lang="ja-JP" altLang="en-US" sz="4400" b="1">
                <a:solidFill>
                  <a:srgbClr val="FF0000"/>
                </a:solidFill>
                <a:ea typeface="ＭＳ Ｐゴシック"/>
              </a:rPr>
              <a:t>アウト？</a:t>
            </a:r>
            <a:endParaRPr kumimoji="1" lang="ja-JP" altLang="en-US" sz="4400" b="1">
              <a:solidFill>
                <a:srgbClr val="FF0000"/>
              </a:solidFill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6BD5C37F-EE8E-42E5-8E74-5CD9D37B9019}"/>
              </a:ext>
            </a:extLst>
          </p:cNvPr>
          <p:cNvSpPr txBox="1"/>
          <p:nvPr/>
        </p:nvSpPr>
        <p:spPr>
          <a:xfrm rot="229900">
            <a:off x="9602073" y="3640089"/>
            <a:ext cx="2090115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kumimoji="1" lang="ja-JP" altLang="en-US" sz="4000">
                <a:solidFill>
                  <a:srgbClr val="0070C0"/>
                </a:solidFill>
                <a:ea typeface="ＭＳ Ｐゴシック"/>
              </a:rPr>
              <a:t>セーフ？</a:t>
            </a:r>
            <a:endParaRPr kumimoji="1" lang="ja-JP" altLang="en-US" sz="400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0795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078988-A31E-5545-E802-4A9BE1073A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63FF256-4FB1-8E69-A248-743C0946FE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915" y="668350"/>
            <a:ext cx="7761703" cy="1336534"/>
          </a:xfrm>
        </p:spPr>
        <p:txBody>
          <a:bodyPr>
            <a:noAutofit/>
          </a:bodyPr>
          <a:lstStyle/>
          <a:p>
            <a:r>
              <a:rPr lang="ja-JP" altLang="en-US" sz="4400"/>
              <a:t>知らなかったでは</a:t>
            </a:r>
            <a:br>
              <a:rPr lang="en-US" altLang="ja-JP" sz="4400"/>
            </a:br>
            <a:r>
              <a:rPr lang="ja-JP" altLang="en-US" sz="4400"/>
              <a:t>済まされない</a:t>
            </a:r>
            <a:r>
              <a:rPr lang="en-US" altLang="ja-JP" sz="4400"/>
              <a:t>【</a:t>
            </a:r>
            <a:r>
              <a:rPr lang="ja-JP" altLang="en-US" sz="4400"/>
              <a:t>権利の侵害</a:t>
            </a:r>
            <a:r>
              <a:rPr lang="en-US" altLang="ja-JP" sz="4400"/>
              <a:t>】</a:t>
            </a:r>
            <a:endParaRPr kumimoji="1" lang="ja-JP" altLang="en-US" sz="4400"/>
          </a:p>
        </p:txBody>
      </p:sp>
      <p:sp>
        <p:nvSpPr>
          <p:cNvPr id="4" name="楕円 3">
            <a:extLst>
              <a:ext uri="{FF2B5EF4-FFF2-40B4-BE49-F238E27FC236}">
                <a16:creationId xmlns:a16="http://schemas.microsoft.com/office/drawing/2014/main" id="{21BE49C0-BE31-7C29-42A8-BEE18D3AF89D}"/>
              </a:ext>
            </a:extLst>
          </p:cNvPr>
          <p:cNvSpPr/>
          <p:nvPr/>
        </p:nvSpPr>
        <p:spPr>
          <a:xfrm rot="20833861">
            <a:off x="403308" y="463820"/>
            <a:ext cx="3474017" cy="15113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600"/>
              <a:t>確認クイズ</a:t>
            </a:r>
          </a:p>
        </p:txBody>
      </p:sp>
      <p:sp>
        <p:nvSpPr>
          <p:cNvPr id="7" name="タイトル 1">
            <a:extLst>
              <a:ext uri="{FF2B5EF4-FFF2-40B4-BE49-F238E27FC236}">
                <a16:creationId xmlns:a16="http://schemas.microsoft.com/office/drawing/2014/main" id="{1AC0838C-A119-0EEF-F946-DAC31EC65A62}"/>
              </a:ext>
            </a:extLst>
          </p:cNvPr>
          <p:cNvSpPr txBox="1">
            <a:spLocks/>
          </p:cNvSpPr>
          <p:nvPr/>
        </p:nvSpPr>
        <p:spPr>
          <a:xfrm>
            <a:off x="6007100" y="3480156"/>
            <a:ext cx="6032500" cy="24634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5400" kern="1200" cap="all" baseline="0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endParaRPr lang="ja-JP" altLang="en-US" sz="4400"/>
          </a:p>
        </p:txBody>
      </p:sp>
      <p:sp>
        <p:nvSpPr>
          <p:cNvPr id="3" name="楕円 2">
            <a:extLst>
              <a:ext uri="{FF2B5EF4-FFF2-40B4-BE49-F238E27FC236}">
                <a16:creationId xmlns:a16="http://schemas.microsoft.com/office/drawing/2014/main" id="{78AD1DA9-6362-6F5A-DCB3-36E090643FC9}"/>
              </a:ext>
            </a:extLst>
          </p:cNvPr>
          <p:cNvSpPr/>
          <p:nvPr/>
        </p:nvSpPr>
        <p:spPr>
          <a:xfrm>
            <a:off x="156882" y="2155483"/>
            <a:ext cx="6091518" cy="2895441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200">
                <a:latin typeface="+mj-ea"/>
                <a:ea typeface="+mj-ea"/>
              </a:rPr>
              <a:t>＊</a:t>
            </a:r>
            <a:r>
              <a:rPr kumimoji="1" lang="en-US" altLang="ja-JP" sz="3200">
                <a:latin typeface="+mj-ea"/>
                <a:ea typeface="+mj-ea"/>
              </a:rPr>
              <a:t>J-POP</a:t>
            </a:r>
            <a:r>
              <a:rPr kumimoji="1" lang="ja-JP" altLang="en-US" sz="3200">
                <a:latin typeface="+mj-ea"/>
                <a:ea typeface="+mj-ea"/>
              </a:rPr>
              <a:t>の有名な曲</a:t>
            </a:r>
            <a:endParaRPr kumimoji="1" lang="en-US" altLang="ja-JP" sz="3200"/>
          </a:p>
          <a:p>
            <a:pPr algn="ctr"/>
            <a:r>
              <a:rPr kumimoji="1" lang="ja-JP" altLang="en-US" sz="3200"/>
              <a:t>＊アカペラで歌って録音</a:t>
            </a:r>
            <a:endParaRPr kumimoji="1" lang="en-US" altLang="ja-JP" sz="3200"/>
          </a:p>
          <a:p>
            <a:pPr algn="ctr"/>
            <a:r>
              <a:rPr kumimoji="1" lang="ja-JP" altLang="en-US" sz="3200"/>
              <a:t>＊</a:t>
            </a:r>
            <a:r>
              <a:rPr kumimoji="1" lang="en-US" altLang="ja-JP" sz="3200">
                <a:latin typeface="+mn-ea"/>
              </a:rPr>
              <a:t>YouTube</a:t>
            </a:r>
            <a:r>
              <a:rPr kumimoji="1" lang="ja-JP" altLang="en-US" sz="3200"/>
              <a:t>にアップ</a:t>
            </a:r>
            <a:endParaRPr kumimoji="1" lang="en-US" altLang="ja-JP" sz="320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06D8C61E-448B-4EB3-E652-57C4D97F3D75}"/>
              </a:ext>
            </a:extLst>
          </p:cNvPr>
          <p:cNvSpPr txBox="1"/>
          <p:nvPr/>
        </p:nvSpPr>
        <p:spPr>
          <a:xfrm rot="21354905">
            <a:off x="3543046" y="4462667"/>
            <a:ext cx="2675866" cy="923330"/>
          </a:xfrm>
          <a:prstGeom prst="rect">
            <a:avLst/>
          </a:prstGeom>
          <a:solidFill>
            <a:schemeClr val="bg1"/>
          </a:solidFill>
          <a:ln w="571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5400" b="1">
                <a:solidFill>
                  <a:srgbClr val="0070C0"/>
                </a:solidFill>
              </a:rPr>
              <a:t>セーフ</a:t>
            </a:r>
          </a:p>
        </p:txBody>
      </p:sp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056EF145-80C3-2FE3-E8D8-92C7C14B17CB}"/>
              </a:ext>
            </a:extLst>
          </p:cNvPr>
          <p:cNvGrpSpPr/>
          <p:nvPr/>
        </p:nvGrpSpPr>
        <p:grpSpPr>
          <a:xfrm>
            <a:off x="6294718" y="1947706"/>
            <a:ext cx="6235700" cy="3626561"/>
            <a:chOff x="6294718" y="1947706"/>
            <a:chExt cx="6235700" cy="3626561"/>
          </a:xfrm>
        </p:grpSpPr>
        <p:sp>
          <p:nvSpPr>
            <p:cNvPr id="10" name="タイトル 1">
              <a:extLst>
                <a:ext uri="{FF2B5EF4-FFF2-40B4-BE49-F238E27FC236}">
                  <a16:creationId xmlns:a16="http://schemas.microsoft.com/office/drawing/2014/main" id="{0831BE59-0453-4B76-114D-2914E4B566BC}"/>
                </a:ext>
              </a:extLst>
            </p:cNvPr>
            <p:cNvSpPr txBox="1">
              <a:spLocks/>
            </p:cNvSpPr>
            <p:nvPr/>
          </p:nvSpPr>
          <p:spPr>
            <a:xfrm>
              <a:off x="6294718" y="1947706"/>
              <a:ext cx="6235700" cy="362656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kumimoji="1" sz="5400" kern="1200" cap="all" baseline="0">
                  <a:solidFill>
                    <a:schemeClr val="accent1"/>
                  </a:solidFill>
                  <a:effectLst/>
                  <a:latin typeface="+mj-lt"/>
                  <a:ea typeface="+mj-ea"/>
                  <a:cs typeface="+mj-cs"/>
                </a:defRPr>
              </a:lvl1pPr>
            </a:lstStyle>
            <a:p>
              <a:r>
                <a:rPr kumimoji="1" lang="en-US" altLang="ja-JP" sz="24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+mn-cs"/>
                </a:rPr>
                <a:t>YouTube</a:t>
              </a:r>
              <a:r>
                <a:rPr kumimoji="1" lang="ja-JP" alt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+mn-cs"/>
                </a:rPr>
                <a:t>は</a:t>
              </a:r>
              <a:r>
                <a:rPr lang="en-US" altLang="ja-JP" sz="2400">
                  <a:solidFill>
                    <a:schemeClr val="tx1"/>
                  </a:solidFill>
                  <a:latin typeface="+mn-ea"/>
                  <a:ea typeface="+mn-ea"/>
                </a:rPr>
                <a:t>JASRAC</a:t>
              </a:r>
              <a:r>
                <a:rPr lang="ja-JP" altLang="en-US" sz="2400">
                  <a:solidFill>
                    <a:schemeClr val="tx1"/>
                  </a:solidFill>
                  <a:latin typeface="+mn-ea"/>
                  <a:ea typeface="+mn-ea"/>
                </a:rPr>
                <a:t>と提携しているため、</a:t>
              </a:r>
              <a:endParaRPr lang="en-US" altLang="ja-JP" sz="2400">
                <a:solidFill>
                  <a:schemeClr val="tx1"/>
                </a:solidFill>
                <a:latin typeface="+mn-ea"/>
                <a:ea typeface="+mn-ea"/>
              </a:endParaRPr>
            </a:p>
            <a:p>
              <a:r>
                <a:rPr lang="en-US" altLang="ja-JP" sz="2400" err="1">
                  <a:solidFill>
                    <a:schemeClr val="tx1"/>
                  </a:solidFill>
                  <a:latin typeface="+mn-ea"/>
                  <a:ea typeface="+mn-ea"/>
                </a:rPr>
                <a:t>JaSRAC</a:t>
              </a:r>
              <a:r>
                <a:rPr lang="ja-JP" altLang="en-US" sz="2400">
                  <a:solidFill>
                    <a:schemeClr val="tx1"/>
                  </a:solidFill>
                  <a:latin typeface="+mn-ea"/>
                  <a:ea typeface="+mn-ea"/>
                </a:rPr>
                <a:t>に登録している楽曲をアカペラで</a:t>
              </a:r>
              <a:endParaRPr lang="en-US" altLang="ja-JP" sz="2400">
                <a:solidFill>
                  <a:schemeClr val="tx1"/>
                </a:solidFill>
                <a:latin typeface="+mn-ea"/>
                <a:ea typeface="+mn-ea"/>
              </a:endParaRPr>
            </a:p>
            <a:p>
              <a:r>
                <a:rPr lang="ja-JP" altLang="en-US" sz="2400">
                  <a:solidFill>
                    <a:schemeClr val="tx1"/>
                  </a:solidFill>
                  <a:latin typeface="+mn-ea"/>
                  <a:ea typeface="+mn-ea"/>
                </a:rPr>
                <a:t>歌い、アップロードしても著作権侵害には</a:t>
              </a:r>
              <a:endParaRPr lang="en-US" altLang="ja-JP" sz="2400">
                <a:solidFill>
                  <a:schemeClr val="tx1"/>
                </a:solidFill>
                <a:latin typeface="+mn-ea"/>
                <a:ea typeface="+mn-ea"/>
              </a:endParaRPr>
            </a:p>
            <a:p>
              <a:r>
                <a:rPr lang="ja-JP" altLang="en-US" sz="2400">
                  <a:solidFill>
                    <a:schemeClr val="tx1"/>
                  </a:solidFill>
                  <a:latin typeface="+mn-ea"/>
                  <a:ea typeface="+mn-ea"/>
                </a:rPr>
                <a:t>なりません。</a:t>
              </a:r>
              <a:endParaRPr lang="en-US" altLang="ja-JP" sz="2400">
                <a:solidFill>
                  <a:schemeClr val="tx1"/>
                </a:solidFill>
                <a:latin typeface="+mn-ea"/>
                <a:ea typeface="+mn-ea"/>
              </a:endParaRPr>
            </a:p>
            <a:p>
              <a:endParaRPr lang="en-US" altLang="ja-JP" sz="1600" b="1">
                <a:solidFill>
                  <a:schemeClr val="tx1"/>
                </a:solidFill>
                <a:latin typeface="+mn-ea"/>
                <a:ea typeface="+mn-ea"/>
              </a:endParaRPr>
            </a:p>
            <a:p>
              <a:r>
                <a:rPr lang="ja-JP" altLang="en-US" sz="1600" b="1">
                  <a:solidFill>
                    <a:schemeClr val="tx1"/>
                  </a:solidFill>
                  <a:latin typeface="+mn-ea"/>
                  <a:ea typeface="+mn-ea"/>
                </a:rPr>
                <a:t>＊ただし、他の人が演奏しているカラオケなどを使用すると、</a:t>
              </a:r>
              <a:endParaRPr lang="en-US" altLang="ja-JP" sz="1600" b="1">
                <a:solidFill>
                  <a:schemeClr val="tx1"/>
                </a:solidFill>
                <a:latin typeface="+mn-ea"/>
                <a:ea typeface="+mn-ea"/>
              </a:endParaRPr>
            </a:p>
            <a:p>
              <a:r>
                <a:rPr lang="ja-JP" altLang="en-US" sz="1600" b="1">
                  <a:solidFill>
                    <a:schemeClr val="tx1"/>
                  </a:solidFill>
                  <a:latin typeface="+mn-ea"/>
                  <a:ea typeface="+mn-ea"/>
                </a:rPr>
                <a:t>そのカラオケに対して、</a:t>
              </a:r>
              <a:r>
                <a:rPr lang="ja-JP" altLang="en-US" sz="1600" b="1">
                  <a:solidFill>
                    <a:srgbClr val="FF0000"/>
                  </a:solidFill>
                  <a:latin typeface="+mn-ea"/>
                  <a:ea typeface="+mn-ea"/>
                </a:rPr>
                <a:t>著作権が発生するため</a:t>
              </a:r>
              <a:r>
                <a:rPr lang="ja-JP" altLang="en-US" sz="1600" b="1">
                  <a:solidFill>
                    <a:schemeClr val="tx1"/>
                  </a:solidFill>
                  <a:latin typeface="+mn-ea"/>
                  <a:ea typeface="+mn-ea"/>
                </a:rPr>
                <a:t>、アカペラか、</a:t>
              </a:r>
              <a:endParaRPr lang="en-US" altLang="ja-JP" sz="1600" b="1">
                <a:solidFill>
                  <a:schemeClr val="tx1"/>
                </a:solidFill>
                <a:latin typeface="+mn-ea"/>
                <a:ea typeface="+mn-ea"/>
              </a:endParaRPr>
            </a:p>
            <a:p>
              <a:r>
                <a:rPr lang="ja-JP" altLang="en-US" sz="1600" b="1">
                  <a:solidFill>
                    <a:schemeClr val="tx1"/>
                  </a:solidFill>
                  <a:latin typeface="+mn-ea"/>
                  <a:ea typeface="+mn-ea"/>
                </a:rPr>
                <a:t>自分の演奏での歌唱に</a:t>
              </a:r>
              <a:r>
                <a:rPr lang="ja-JP" altLang="en-US" sz="1600" b="1">
                  <a:solidFill>
                    <a:srgbClr val="FF0000"/>
                  </a:solidFill>
                  <a:latin typeface="+mn-ea"/>
                  <a:ea typeface="+mn-ea"/>
                </a:rPr>
                <a:t>限ります</a:t>
              </a:r>
              <a:r>
                <a:rPr lang="ja-JP" altLang="en-US" sz="1600" b="1">
                  <a:solidFill>
                    <a:schemeClr val="tx1"/>
                  </a:solidFill>
                  <a:latin typeface="+mn-ea"/>
                  <a:ea typeface="+mn-ea"/>
                </a:rPr>
                <a:t>。</a:t>
              </a:r>
              <a:endParaRPr lang="ja-JP" altLang="en-US" sz="2400" b="1">
                <a:solidFill>
                  <a:schemeClr val="tx1"/>
                </a:solidFill>
                <a:latin typeface="+mn-ea"/>
                <a:ea typeface="+mn-ea"/>
              </a:endParaRPr>
            </a:p>
          </p:txBody>
        </p:sp>
        <p:sp>
          <p:nvSpPr>
            <p:cNvPr id="11" name="テキスト ボックス 10">
              <a:extLst>
                <a:ext uri="{FF2B5EF4-FFF2-40B4-BE49-F238E27FC236}">
                  <a16:creationId xmlns:a16="http://schemas.microsoft.com/office/drawing/2014/main" id="{093ECC10-2D25-8D09-C794-EB8C60316BEF}"/>
                </a:ext>
              </a:extLst>
            </p:cNvPr>
            <p:cNvSpPr txBox="1"/>
            <p:nvPr/>
          </p:nvSpPr>
          <p:spPr>
            <a:xfrm>
              <a:off x="7629017" y="2448488"/>
              <a:ext cx="4154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b="1"/>
                <a:t>＊</a:t>
              </a:r>
            </a:p>
          </p:txBody>
        </p:sp>
      </p:grp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BA558858-344B-3ACB-0874-C04D4061ED8F}"/>
              </a:ext>
            </a:extLst>
          </p:cNvPr>
          <p:cNvSpPr txBox="1"/>
          <p:nvPr/>
        </p:nvSpPr>
        <p:spPr>
          <a:xfrm>
            <a:off x="6497973" y="5758933"/>
            <a:ext cx="48221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>
                <a:solidFill>
                  <a:schemeClr val="bg1"/>
                </a:solidFill>
              </a:rPr>
              <a:t>＊日本で</a:t>
            </a:r>
            <a:r>
              <a:rPr lang="ja-JP" altLang="en-US">
                <a:solidFill>
                  <a:schemeClr val="bg1"/>
                </a:solidFill>
              </a:rPr>
              <a:t>音楽の著作権を管理している団体です</a:t>
            </a:r>
            <a:endParaRPr kumimoji="1" lang="ja-JP" alt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5822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797970-3177-E4E9-5534-9C35F79CB3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2C39197-3A2D-3467-6A0D-76177D84F4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915" y="668350"/>
            <a:ext cx="7761703" cy="1336534"/>
          </a:xfrm>
        </p:spPr>
        <p:txBody>
          <a:bodyPr>
            <a:noAutofit/>
          </a:bodyPr>
          <a:lstStyle/>
          <a:p>
            <a:r>
              <a:rPr lang="ja-JP" altLang="en-US" sz="4400"/>
              <a:t>知らなかったでは</a:t>
            </a:r>
            <a:br>
              <a:rPr lang="en-US" altLang="ja-JP" sz="4400"/>
            </a:br>
            <a:r>
              <a:rPr lang="ja-JP" altLang="en-US" sz="4400"/>
              <a:t>済まされない</a:t>
            </a:r>
            <a:r>
              <a:rPr lang="en-US" altLang="ja-JP" sz="4400"/>
              <a:t>【</a:t>
            </a:r>
            <a:r>
              <a:rPr lang="ja-JP" altLang="en-US" sz="4400"/>
              <a:t>権利の侵害</a:t>
            </a:r>
            <a:r>
              <a:rPr lang="en-US" altLang="ja-JP" sz="4400"/>
              <a:t>】</a:t>
            </a:r>
            <a:endParaRPr kumimoji="1" lang="ja-JP" altLang="en-US" sz="4400"/>
          </a:p>
        </p:txBody>
      </p:sp>
      <p:sp>
        <p:nvSpPr>
          <p:cNvPr id="4" name="楕円 3">
            <a:extLst>
              <a:ext uri="{FF2B5EF4-FFF2-40B4-BE49-F238E27FC236}">
                <a16:creationId xmlns:a16="http://schemas.microsoft.com/office/drawing/2014/main" id="{7CC3264C-EE73-4C7B-817E-3A394BEA1160}"/>
              </a:ext>
            </a:extLst>
          </p:cNvPr>
          <p:cNvSpPr/>
          <p:nvPr/>
        </p:nvSpPr>
        <p:spPr>
          <a:xfrm rot="20833861">
            <a:off x="403308" y="463820"/>
            <a:ext cx="3474017" cy="15113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600"/>
              <a:t>発展クイズ</a:t>
            </a:r>
          </a:p>
        </p:txBody>
      </p:sp>
      <p:sp>
        <p:nvSpPr>
          <p:cNvPr id="3" name="楕円 2">
            <a:extLst>
              <a:ext uri="{FF2B5EF4-FFF2-40B4-BE49-F238E27FC236}">
                <a16:creationId xmlns:a16="http://schemas.microsoft.com/office/drawing/2014/main" id="{54CCAE27-CAA4-37E2-4D7D-42060455A28C}"/>
              </a:ext>
            </a:extLst>
          </p:cNvPr>
          <p:cNvSpPr/>
          <p:nvPr/>
        </p:nvSpPr>
        <p:spPr>
          <a:xfrm>
            <a:off x="156882" y="2155483"/>
            <a:ext cx="6091518" cy="2895441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200">
                <a:latin typeface="+mj-ea"/>
                <a:ea typeface="+mj-ea"/>
              </a:rPr>
              <a:t>＊</a:t>
            </a:r>
            <a:r>
              <a:rPr kumimoji="1" lang="en-US" altLang="ja-JP" sz="3200">
                <a:latin typeface="+mj-ea"/>
                <a:ea typeface="+mj-ea"/>
              </a:rPr>
              <a:t>J-POP</a:t>
            </a:r>
            <a:r>
              <a:rPr kumimoji="1" lang="ja-JP" altLang="en-US" sz="3200">
                <a:latin typeface="+mj-ea"/>
                <a:ea typeface="+mj-ea"/>
              </a:rPr>
              <a:t>の有名な曲</a:t>
            </a:r>
            <a:endParaRPr kumimoji="1" lang="en-US" altLang="ja-JP" sz="3200"/>
          </a:p>
          <a:p>
            <a:pPr algn="ctr"/>
            <a:r>
              <a:rPr kumimoji="1" lang="ja-JP" altLang="en-US" sz="3200"/>
              <a:t>＊アカペラで歌って録音</a:t>
            </a:r>
            <a:endParaRPr kumimoji="1" lang="en-US" altLang="ja-JP" sz="3200"/>
          </a:p>
          <a:p>
            <a:pPr algn="ctr"/>
            <a:r>
              <a:rPr kumimoji="1" lang="ja-JP" altLang="en-US" sz="3200"/>
              <a:t>＊</a:t>
            </a:r>
            <a:r>
              <a:rPr kumimoji="1" lang="en-US" altLang="ja-JP" sz="3200" err="1">
                <a:latin typeface="+mn-ea"/>
              </a:rPr>
              <a:t>Youtube</a:t>
            </a:r>
            <a:r>
              <a:rPr kumimoji="1" lang="ja-JP" altLang="en-US" sz="3200"/>
              <a:t>にアップ</a:t>
            </a:r>
            <a:endParaRPr kumimoji="1" lang="en-US" altLang="ja-JP" sz="320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600388BD-CCC8-DC00-CB98-A46DA901425A}"/>
              </a:ext>
            </a:extLst>
          </p:cNvPr>
          <p:cNvSpPr txBox="1"/>
          <p:nvPr/>
        </p:nvSpPr>
        <p:spPr>
          <a:xfrm rot="21354905">
            <a:off x="3232129" y="4494919"/>
            <a:ext cx="2675866" cy="923330"/>
          </a:xfrm>
          <a:prstGeom prst="rect">
            <a:avLst/>
          </a:prstGeom>
          <a:solidFill>
            <a:schemeClr val="bg1"/>
          </a:solidFill>
          <a:ln w="571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5400" b="1">
                <a:solidFill>
                  <a:srgbClr val="0070C0"/>
                </a:solidFill>
              </a:rPr>
              <a:t>セーフ</a:t>
            </a:r>
          </a:p>
        </p:txBody>
      </p:sp>
      <p:sp>
        <p:nvSpPr>
          <p:cNvPr id="5" name="思考の吹き出し: 雲形 4">
            <a:extLst>
              <a:ext uri="{FF2B5EF4-FFF2-40B4-BE49-F238E27FC236}">
                <a16:creationId xmlns:a16="http://schemas.microsoft.com/office/drawing/2014/main" id="{E133AB93-D736-2A77-61E0-6833BF2EE230}"/>
              </a:ext>
            </a:extLst>
          </p:cNvPr>
          <p:cNvSpPr/>
          <p:nvPr/>
        </p:nvSpPr>
        <p:spPr>
          <a:xfrm>
            <a:off x="156882" y="170934"/>
            <a:ext cx="11163245" cy="5587999"/>
          </a:xfrm>
          <a:prstGeom prst="cloudCallout">
            <a:avLst>
              <a:gd name="adj1" fmla="val 35816"/>
              <a:gd name="adj2" fmla="val 35698"/>
            </a:avLst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b="1">
                <a:solidFill>
                  <a:schemeClr val="accent2"/>
                </a:solidFill>
                <a:latin typeface="+mn-ea"/>
              </a:rPr>
              <a:t>ただし、</a:t>
            </a:r>
            <a:r>
              <a:rPr lang="ja-JP" altLang="en-US" sz="3200" b="1">
                <a:solidFill>
                  <a:schemeClr val="accent2"/>
                </a:solidFill>
                <a:latin typeface="+mn-ea"/>
                <a:ea typeface="+mn-ea"/>
              </a:rPr>
              <a:t>歌の権利は</a:t>
            </a:r>
            <a:r>
              <a:rPr lang="ja-JP" altLang="en-US" sz="3200" b="1">
                <a:solidFill>
                  <a:srgbClr val="FF0000"/>
                </a:solidFill>
                <a:latin typeface="+mn-ea"/>
                <a:ea typeface="+mn-ea"/>
              </a:rPr>
              <a:t>一律ではありません</a:t>
            </a:r>
            <a:r>
              <a:rPr lang="ja-JP" altLang="en-US" sz="3200" b="1">
                <a:solidFill>
                  <a:schemeClr val="accent2"/>
                </a:solidFill>
                <a:latin typeface="+mn-ea"/>
                <a:ea typeface="+mn-ea"/>
              </a:rPr>
              <a:t>。</a:t>
            </a:r>
            <a:endParaRPr lang="en-US" altLang="ja-JP" sz="3200" b="1">
              <a:solidFill>
                <a:schemeClr val="accent2"/>
              </a:solidFill>
              <a:latin typeface="+mn-ea"/>
              <a:ea typeface="+mn-ea"/>
            </a:endParaRPr>
          </a:p>
          <a:p>
            <a:pPr algn="ctr"/>
            <a:r>
              <a:rPr lang="en-US" altLang="ja-JP" sz="3200" b="1">
                <a:solidFill>
                  <a:srgbClr val="00B050"/>
                </a:solidFill>
                <a:latin typeface="+mn-ea"/>
                <a:ea typeface="+mn-ea"/>
              </a:rPr>
              <a:t>【</a:t>
            </a:r>
            <a:r>
              <a:rPr lang="ja-JP" altLang="en-US" sz="3200" b="1">
                <a:solidFill>
                  <a:srgbClr val="00B050"/>
                </a:solidFill>
                <a:latin typeface="+mn-ea"/>
                <a:ea typeface="+mn-ea"/>
              </a:rPr>
              <a:t>歌ってみた</a:t>
            </a:r>
            <a:r>
              <a:rPr lang="en-US" altLang="ja-JP" sz="3200" b="1">
                <a:solidFill>
                  <a:srgbClr val="00B050"/>
                </a:solidFill>
                <a:latin typeface="+mn-ea"/>
                <a:ea typeface="+mn-ea"/>
              </a:rPr>
              <a:t>】</a:t>
            </a:r>
            <a:r>
              <a:rPr lang="ja-JP" altLang="en-US" sz="3200" b="1">
                <a:solidFill>
                  <a:schemeClr val="accent2"/>
                </a:solidFill>
                <a:latin typeface="+mn-ea"/>
                <a:ea typeface="+mn-ea"/>
              </a:rPr>
              <a:t>をやりたいときは、必ずその楽曲について調べ、著作権がどのような扱いになっているかを</a:t>
            </a:r>
            <a:r>
              <a:rPr lang="ja-JP" altLang="en-US" sz="3200" b="1">
                <a:solidFill>
                  <a:srgbClr val="0070C0"/>
                </a:solidFill>
                <a:latin typeface="+mn-ea"/>
                <a:ea typeface="+mn-ea"/>
              </a:rPr>
              <a:t>確認してから</a:t>
            </a:r>
            <a:r>
              <a:rPr lang="ja-JP" altLang="en-US" sz="3200" b="1">
                <a:solidFill>
                  <a:schemeClr val="accent2"/>
                </a:solidFill>
                <a:latin typeface="+mn-ea"/>
                <a:ea typeface="+mn-ea"/>
              </a:rPr>
              <a:t>、</a:t>
            </a:r>
            <a:endParaRPr lang="en-US" altLang="ja-JP" sz="3200" b="1">
              <a:solidFill>
                <a:schemeClr val="accent2"/>
              </a:solidFill>
              <a:latin typeface="+mn-ea"/>
              <a:ea typeface="+mn-ea"/>
            </a:endParaRPr>
          </a:p>
          <a:p>
            <a:pPr algn="ctr"/>
            <a:r>
              <a:rPr lang="ja-JP" altLang="en-US" sz="3200" b="1">
                <a:solidFill>
                  <a:schemeClr val="accent2"/>
                </a:solidFill>
                <a:latin typeface="+mn-ea"/>
                <a:ea typeface="+mn-ea"/>
              </a:rPr>
              <a:t>アップロードするようにしてください。</a:t>
            </a:r>
            <a:endParaRPr lang="en-US" altLang="ja-JP" sz="3200" b="1">
              <a:solidFill>
                <a:schemeClr val="accent2"/>
              </a:solidFill>
              <a:latin typeface="+mn-ea"/>
              <a:ea typeface="+mn-ea"/>
            </a:endParaRPr>
          </a:p>
          <a:p>
            <a:pPr algn="ctr"/>
            <a:endParaRPr kumimoji="1" lang="ja-JP" altLang="en-US" sz="2400">
              <a:solidFill>
                <a:schemeClr val="bg1"/>
              </a:solidFill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56F242FE-FD61-12F7-68D1-F0DC2FD3A427}"/>
              </a:ext>
            </a:extLst>
          </p:cNvPr>
          <p:cNvSpPr txBox="1"/>
          <p:nvPr/>
        </p:nvSpPr>
        <p:spPr>
          <a:xfrm>
            <a:off x="6497973" y="5758933"/>
            <a:ext cx="48221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>
                <a:solidFill>
                  <a:schemeClr val="bg1"/>
                </a:solidFill>
              </a:rPr>
              <a:t>＊日本で</a:t>
            </a:r>
            <a:r>
              <a:rPr lang="ja-JP" altLang="en-US">
                <a:solidFill>
                  <a:schemeClr val="bg1"/>
                </a:solidFill>
              </a:rPr>
              <a:t>音楽の著作権を管理している団体です</a:t>
            </a:r>
            <a:endParaRPr kumimoji="1" lang="ja-JP" altLang="en-US">
              <a:solidFill>
                <a:schemeClr val="bg1"/>
              </a:solidFill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D6D7FF8B-871D-4E34-A961-DBAC6FFBB0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3835" y="4493326"/>
            <a:ext cx="1535037" cy="2038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84288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E4FABA-A7DF-1C84-627D-2575E1B70D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F56B75F-E4E4-B0D7-1EA4-1A7744C40A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915" y="668350"/>
            <a:ext cx="7761703" cy="1336534"/>
          </a:xfrm>
        </p:spPr>
        <p:txBody>
          <a:bodyPr>
            <a:noAutofit/>
          </a:bodyPr>
          <a:lstStyle/>
          <a:p>
            <a:r>
              <a:rPr lang="ja-JP" altLang="en-US" sz="4400">
                <a:ea typeface="ＭＳ Ｐゴシック"/>
              </a:rPr>
              <a:t>仲間とだけなら大丈夫、では</a:t>
            </a:r>
            <a:br>
              <a:rPr lang="en-US" altLang="ja-JP" sz="4400"/>
            </a:br>
            <a:r>
              <a:rPr lang="ja-JP" altLang="en-US" sz="4400">
                <a:ea typeface="ＭＳ Ｐゴシック"/>
              </a:rPr>
              <a:t>済まされない</a:t>
            </a:r>
            <a:r>
              <a:rPr lang="en-US" altLang="ja-JP" sz="4400">
                <a:ea typeface="ＭＳ Ｐゴシック"/>
              </a:rPr>
              <a:t>【</a:t>
            </a:r>
            <a:r>
              <a:rPr lang="ja-JP" altLang="en-US" sz="4400">
                <a:ea typeface="ＭＳ Ｐゴシック"/>
              </a:rPr>
              <a:t>迷惑行為の発信</a:t>
            </a:r>
            <a:r>
              <a:rPr lang="en-US" altLang="ja-JP" sz="4400">
                <a:ea typeface="ＭＳ Ｐゴシック"/>
              </a:rPr>
              <a:t>】</a:t>
            </a:r>
            <a:endParaRPr kumimoji="1" lang="ja-JP" altLang="en-US" sz="4400">
              <a:ea typeface="ＭＳ Ｐゴシック"/>
            </a:endParaRPr>
          </a:p>
        </p:txBody>
      </p:sp>
      <p:sp>
        <p:nvSpPr>
          <p:cNvPr id="4" name="楕円 3">
            <a:extLst>
              <a:ext uri="{FF2B5EF4-FFF2-40B4-BE49-F238E27FC236}">
                <a16:creationId xmlns:a16="http://schemas.microsoft.com/office/drawing/2014/main" id="{F6A8CCE6-6C6F-8CFD-B956-59AC26EA1BB4}"/>
              </a:ext>
            </a:extLst>
          </p:cNvPr>
          <p:cNvSpPr/>
          <p:nvPr/>
        </p:nvSpPr>
        <p:spPr>
          <a:xfrm rot="20833861">
            <a:off x="403308" y="463820"/>
            <a:ext cx="3474017" cy="15113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600"/>
              <a:t>確認クイズ</a:t>
            </a:r>
          </a:p>
        </p:txBody>
      </p:sp>
      <p:pic>
        <p:nvPicPr>
          <p:cNvPr id="9218" name="Picture 2" descr="白紙のボードを比較している人のイラスト（女性）">
            <a:extLst>
              <a:ext uri="{FF2B5EF4-FFF2-40B4-BE49-F238E27FC236}">
                <a16:creationId xmlns:a16="http://schemas.microsoft.com/office/drawing/2014/main" id="{D4E8D1C2-6CD6-B078-9AA7-C4A08E6B21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6100" y="2489200"/>
            <a:ext cx="6091518" cy="4605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楕円 2">
            <a:extLst>
              <a:ext uri="{FF2B5EF4-FFF2-40B4-BE49-F238E27FC236}">
                <a16:creationId xmlns:a16="http://schemas.microsoft.com/office/drawing/2014/main" id="{5FFBE722-B6A9-7026-9620-EBA829D825DF}"/>
              </a:ext>
            </a:extLst>
          </p:cNvPr>
          <p:cNvSpPr/>
          <p:nvPr/>
        </p:nvSpPr>
        <p:spPr>
          <a:xfrm>
            <a:off x="152400" y="2209800"/>
            <a:ext cx="5473700" cy="2895441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kumimoji="1" lang="ja-JP" altLang="en-US" sz="2000">
                <a:latin typeface="ＭＳ Ｐゴシック"/>
                <a:ea typeface="ＭＳ Ｐゴシック"/>
              </a:rPr>
              <a:t>＊悪ふざけで、お店の商品を</a:t>
            </a:r>
            <a:endParaRPr kumimoji="1" lang="en-US" altLang="ja-JP" sz="2000">
              <a:latin typeface="ＭＳ Ｐゴシック"/>
              <a:ea typeface="ＭＳ Ｐゴシック"/>
            </a:endParaRPr>
          </a:p>
          <a:p>
            <a:pPr algn="ctr"/>
            <a:r>
              <a:rPr kumimoji="1" lang="ja-JP" altLang="en-US" sz="2000">
                <a:latin typeface="ＭＳ Ｐゴシック"/>
                <a:ea typeface="ＭＳ Ｐゴシック"/>
              </a:rPr>
              <a:t>購入前に食べてみた。</a:t>
            </a:r>
            <a:endParaRPr lang="en-US" altLang="ja-JP" sz="2000">
              <a:latin typeface="ＭＳ Ｐゴシック"/>
              <a:ea typeface="ＭＳ Ｐゴシック"/>
            </a:endParaRPr>
          </a:p>
          <a:p>
            <a:pPr algn="ctr"/>
            <a:r>
              <a:rPr lang="ja-JP" altLang="en-US" sz="2000">
                <a:latin typeface="ＭＳ Ｐゴシック"/>
                <a:ea typeface="ＭＳ Ｐゴシック"/>
              </a:rPr>
              <a:t>＊その動画を撮影</a:t>
            </a:r>
            <a:endParaRPr kumimoji="1" lang="ja-JP" altLang="en-US" sz="2000">
              <a:latin typeface="ＭＳ Ｐゴシック"/>
              <a:ea typeface="ＭＳ Ｐゴシック"/>
            </a:endParaRPr>
          </a:p>
          <a:p>
            <a:pPr algn="ctr"/>
            <a:r>
              <a:rPr kumimoji="1" lang="ja-JP" altLang="en-US" sz="2000">
                <a:ea typeface="ＭＳ Ｐゴシック"/>
              </a:rPr>
              <a:t>＊友達だけのグループで共有</a:t>
            </a:r>
            <a:endParaRPr lang="en-US" altLang="ja-JP" sz="2000">
              <a:ea typeface="ＭＳ Ｐゴシック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6BD8AC71-9D1F-2CBB-E165-0CB28C8BB795}"/>
              </a:ext>
            </a:extLst>
          </p:cNvPr>
          <p:cNvSpPr txBox="1"/>
          <p:nvPr/>
        </p:nvSpPr>
        <p:spPr>
          <a:xfrm rot="21354905">
            <a:off x="5757790" y="4137756"/>
            <a:ext cx="2125903" cy="769441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kumimoji="1" lang="ja-JP" altLang="en-US" sz="4400" b="1">
                <a:solidFill>
                  <a:srgbClr val="FF0000"/>
                </a:solidFill>
                <a:ea typeface="ＭＳ Ｐゴシック"/>
              </a:rPr>
              <a:t>アウト？</a:t>
            </a:r>
            <a:endParaRPr kumimoji="1" lang="ja-JP" altLang="en-US" sz="4400" b="1">
              <a:solidFill>
                <a:srgbClr val="FF0000"/>
              </a:solidFill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BAFBBA76-C172-628F-087A-47190C912F74}"/>
              </a:ext>
            </a:extLst>
          </p:cNvPr>
          <p:cNvSpPr txBox="1"/>
          <p:nvPr/>
        </p:nvSpPr>
        <p:spPr>
          <a:xfrm rot="229900">
            <a:off x="9602073" y="3640089"/>
            <a:ext cx="2090115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kumimoji="1" lang="ja-JP" altLang="en-US" sz="4000">
                <a:solidFill>
                  <a:srgbClr val="0070C0"/>
                </a:solidFill>
                <a:ea typeface="ＭＳ Ｐゴシック"/>
              </a:rPr>
              <a:t>セーフ？</a:t>
            </a:r>
            <a:endParaRPr kumimoji="1" lang="ja-JP" altLang="en-US" sz="400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2232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CF67E2-76DE-7BD5-D897-D2FD761D8D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楕円 3">
            <a:extLst>
              <a:ext uri="{FF2B5EF4-FFF2-40B4-BE49-F238E27FC236}">
                <a16:creationId xmlns:a16="http://schemas.microsoft.com/office/drawing/2014/main" id="{AC962502-8776-7A89-E47C-D27B4D008E07}"/>
              </a:ext>
            </a:extLst>
          </p:cNvPr>
          <p:cNvSpPr/>
          <p:nvPr/>
        </p:nvSpPr>
        <p:spPr>
          <a:xfrm rot="20833861">
            <a:off x="403308" y="463820"/>
            <a:ext cx="3474017" cy="15113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600"/>
              <a:t>確認クイズ</a:t>
            </a:r>
          </a:p>
        </p:txBody>
      </p:sp>
      <p:sp>
        <p:nvSpPr>
          <p:cNvPr id="7" name="タイトル 1">
            <a:extLst>
              <a:ext uri="{FF2B5EF4-FFF2-40B4-BE49-F238E27FC236}">
                <a16:creationId xmlns:a16="http://schemas.microsoft.com/office/drawing/2014/main" id="{A4998FED-8F4B-EA83-3154-2E5E0CC8BDE5}"/>
              </a:ext>
            </a:extLst>
          </p:cNvPr>
          <p:cNvSpPr txBox="1">
            <a:spLocks/>
          </p:cNvSpPr>
          <p:nvPr/>
        </p:nvSpPr>
        <p:spPr>
          <a:xfrm>
            <a:off x="5626100" y="3109931"/>
            <a:ext cx="5746720" cy="15476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5400" kern="1200" cap="all" baseline="0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4400">
                <a:ea typeface="ＭＳ Ｐゴシック"/>
              </a:rPr>
              <a:t>そもそも「迷惑行為」は</a:t>
            </a:r>
          </a:p>
        </p:txBody>
      </p:sp>
      <p:sp>
        <p:nvSpPr>
          <p:cNvPr id="8" name="楕円 7">
            <a:extLst>
              <a:ext uri="{FF2B5EF4-FFF2-40B4-BE49-F238E27FC236}">
                <a16:creationId xmlns:a16="http://schemas.microsoft.com/office/drawing/2014/main" id="{3CB2AECC-C162-0CFB-2D40-C0443E2A85E3}"/>
              </a:ext>
            </a:extLst>
          </p:cNvPr>
          <p:cNvSpPr/>
          <p:nvPr/>
        </p:nvSpPr>
        <p:spPr>
          <a:xfrm>
            <a:off x="152400" y="2209800"/>
            <a:ext cx="5473700" cy="2895441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kumimoji="1" lang="ja-JP" altLang="en-US" sz="2000">
                <a:latin typeface="ＭＳ Ｐゴシック"/>
                <a:ea typeface="ＭＳ Ｐゴシック"/>
              </a:rPr>
              <a:t>＊悪ふざけで、お店の商品を</a:t>
            </a:r>
            <a:endParaRPr kumimoji="1" lang="en-US" altLang="ja-JP" sz="2000">
              <a:latin typeface="ＭＳ Ｐゴシック"/>
              <a:ea typeface="ＭＳ Ｐゴシック"/>
            </a:endParaRPr>
          </a:p>
          <a:p>
            <a:pPr algn="ctr"/>
            <a:r>
              <a:rPr kumimoji="1" lang="ja-JP" altLang="en-US" sz="2000">
                <a:latin typeface="ＭＳ Ｐゴシック"/>
                <a:ea typeface="ＭＳ Ｐゴシック"/>
              </a:rPr>
              <a:t>その場で食べてみた。</a:t>
            </a:r>
            <a:endParaRPr lang="en-US" altLang="ja-JP" sz="2000">
              <a:latin typeface="ＭＳ Ｐゴシック"/>
              <a:ea typeface="ＭＳ Ｐゴシック"/>
            </a:endParaRPr>
          </a:p>
          <a:p>
            <a:pPr algn="ctr"/>
            <a:r>
              <a:rPr lang="ja-JP" altLang="en-US" sz="2000">
                <a:latin typeface="ＭＳ Ｐゴシック"/>
                <a:ea typeface="ＭＳ Ｐゴシック"/>
              </a:rPr>
              <a:t>＊その動画を撮影</a:t>
            </a:r>
            <a:endParaRPr kumimoji="1" lang="ja-JP" altLang="en-US" sz="2000">
              <a:latin typeface="ＭＳ Ｐゴシック"/>
              <a:ea typeface="ＭＳ Ｐゴシック"/>
            </a:endParaRPr>
          </a:p>
          <a:p>
            <a:pPr algn="ctr"/>
            <a:r>
              <a:rPr kumimoji="1" lang="ja-JP" altLang="en-US" sz="2000">
                <a:ea typeface="ＭＳ Ｐゴシック"/>
              </a:rPr>
              <a:t>＊友達だけのグループで共有</a:t>
            </a:r>
            <a:endParaRPr lang="en-US" altLang="ja-JP" sz="2000">
              <a:ea typeface="ＭＳ Ｐゴシック"/>
            </a:endParaRPr>
          </a:p>
        </p:txBody>
      </p:sp>
      <p:sp>
        <p:nvSpPr>
          <p:cNvPr id="15" name="タイトル 1">
            <a:extLst>
              <a:ext uri="{FF2B5EF4-FFF2-40B4-BE49-F238E27FC236}">
                <a16:creationId xmlns:a16="http://schemas.microsoft.com/office/drawing/2014/main" id="{90523090-2F17-59A4-7D12-16F1EBF79F87}"/>
              </a:ext>
            </a:extLst>
          </p:cNvPr>
          <p:cNvSpPr txBox="1">
            <a:spLocks/>
          </p:cNvSpPr>
          <p:nvPr/>
        </p:nvSpPr>
        <p:spPr>
          <a:xfrm>
            <a:off x="3955915" y="668350"/>
            <a:ext cx="7761703" cy="13365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5400" kern="1200" cap="all" baseline="0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4400">
                <a:ea typeface="ＭＳ Ｐゴシック"/>
              </a:rPr>
              <a:t>仲間とだけなら大丈夫、では</a:t>
            </a:r>
            <a:br>
              <a:rPr lang="en-US" altLang="ja-JP" sz="4400"/>
            </a:br>
            <a:r>
              <a:rPr lang="ja-JP" altLang="en-US" sz="4400">
                <a:ea typeface="ＭＳ Ｐゴシック"/>
              </a:rPr>
              <a:t>済まされない</a:t>
            </a:r>
            <a:r>
              <a:rPr lang="en-US" altLang="ja-JP" sz="4400">
                <a:ea typeface="ＭＳ Ｐゴシック"/>
              </a:rPr>
              <a:t>【</a:t>
            </a:r>
            <a:r>
              <a:rPr lang="ja-JP" altLang="en-US" sz="4400">
                <a:ea typeface="ＭＳ Ｐゴシック"/>
              </a:rPr>
              <a:t>迷惑行為の発信</a:t>
            </a:r>
            <a:r>
              <a:rPr lang="en-US" altLang="ja-JP" sz="4400">
                <a:ea typeface="ＭＳ Ｐゴシック"/>
              </a:rPr>
              <a:t>】</a:t>
            </a:r>
            <a:endParaRPr lang="ja-JP" altLang="en-US" sz="4400">
              <a:ea typeface="ＭＳ Ｐゴシック"/>
            </a:endParaRPr>
          </a:p>
        </p:txBody>
      </p:sp>
      <p:sp>
        <p:nvSpPr>
          <p:cNvPr id="16" name="テキスト ボックス 4">
            <a:extLst>
              <a:ext uri="{FF2B5EF4-FFF2-40B4-BE49-F238E27FC236}">
                <a16:creationId xmlns:a16="http://schemas.microsoft.com/office/drawing/2014/main" id="{E8502308-CF5B-A79D-3A39-857595BCF108}"/>
              </a:ext>
            </a:extLst>
          </p:cNvPr>
          <p:cNvSpPr txBox="1"/>
          <p:nvPr/>
        </p:nvSpPr>
        <p:spPr>
          <a:xfrm rot="20820000">
            <a:off x="2813796" y="1767090"/>
            <a:ext cx="5073719" cy="1569660"/>
          </a:xfrm>
          <a:prstGeom prst="rect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ja-JP" altLang="en-US" sz="9650" b="1">
                <a:solidFill>
                  <a:srgbClr val="FF0000"/>
                </a:solidFill>
                <a:ea typeface="ＭＳ Ｐゴシック"/>
              </a:rPr>
              <a:t>アウト</a:t>
            </a:r>
          </a:p>
        </p:txBody>
      </p:sp>
      <p:sp>
        <p:nvSpPr>
          <p:cNvPr id="17" name="爆発: 8 pt 16">
            <a:extLst>
              <a:ext uri="{FF2B5EF4-FFF2-40B4-BE49-F238E27FC236}">
                <a16:creationId xmlns:a16="http://schemas.microsoft.com/office/drawing/2014/main" id="{C911B2D9-5C7B-7F14-C036-032414028FD3}"/>
              </a:ext>
            </a:extLst>
          </p:cNvPr>
          <p:cNvSpPr/>
          <p:nvPr/>
        </p:nvSpPr>
        <p:spPr>
          <a:xfrm rot="-480000">
            <a:off x="2433178" y="2308526"/>
            <a:ext cx="7778158" cy="3968094"/>
          </a:xfrm>
          <a:prstGeom prst="irregularSeal1">
            <a:avLst/>
          </a:prstGeom>
          <a:solidFill>
            <a:srgbClr val="FFC000"/>
          </a:solidFill>
          <a:ln>
            <a:solidFill>
              <a:srgbClr val="4472C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7200" b="1">
                <a:solidFill>
                  <a:srgbClr val="FF0000"/>
                </a:solidFill>
                <a:ea typeface="ＭＳ Ｐゴシック"/>
              </a:rPr>
              <a:t>絶対ダメ</a:t>
            </a:r>
          </a:p>
        </p:txBody>
      </p:sp>
      <p:sp>
        <p:nvSpPr>
          <p:cNvPr id="19" name="思考の吹き出し: 雲形 18">
            <a:extLst>
              <a:ext uri="{FF2B5EF4-FFF2-40B4-BE49-F238E27FC236}">
                <a16:creationId xmlns:a16="http://schemas.microsoft.com/office/drawing/2014/main" id="{B121471D-A14F-B2D4-BF9E-89F76C3D5CE1}"/>
              </a:ext>
            </a:extLst>
          </p:cNvPr>
          <p:cNvSpPr/>
          <p:nvPr/>
        </p:nvSpPr>
        <p:spPr>
          <a:xfrm>
            <a:off x="150198" y="177799"/>
            <a:ext cx="10728772" cy="6329946"/>
          </a:xfrm>
          <a:prstGeom prst="cloudCallout">
            <a:avLst>
              <a:gd name="adj1" fmla="val 35816"/>
              <a:gd name="adj2" fmla="val 35698"/>
            </a:avLst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ja-JP" altLang="en-US" sz="3200" b="1">
                <a:solidFill>
                  <a:srgbClr val="FF0000"/>
                </a:solidFill>
                <a:latin typeface="ＭＳ Ｐゴシック"/>
                <a:ea typeface="ＭＳ Ｐゴシック"/>
              </a:rPr>
              <a:t>迷惑行為</a:t>
            </a:r>
            <a:r>
              <a:rPr lang="ja-JP" altLang="en-US" sz="3200" b="1">
                <a:solidFill>
                  <a:schemeClr val="tx1"/>
                </a:solidFill>
                <a:latin typeface="ＭＳ Ｐゴシック"/>
                <a:ea typeface="ＭＳ Ｐゴシック"/>
              </a:rPr>
              <a:t>を行って、撮影された動画。</a:t>
            </a:r>
          </a:p>
          <a:p>
            <a:pPr algn="ctr"/>
            <a:r>
              <a:rPr lang="ja-JP" altLang="en-US" sz="3200" b="1">
                <a:solidFill>
                  <a:schemeClr val="tx1"/>
                </a:solidFill>
                <a:latin typeface="ＭＳ Ｐゴシック"/>
                <a:ea typeface="ＭＳ Ｐゴシック"/>
              </a:rPr>
              <a:t>それを見た人は、</a:t>
            </a:r>
            <a:r>
              <a:rPr lang="ja-JP" altLang="en-US" sz="3200" b="1">
                <a:solidFill>
                  <a:srgbClr val="0070C0"/>
                </a:solidFill>
                <a:latin typeface="ＭＳ Ｐゴシック"/>
                <a:ea typeface="ＭＳ Ｐゴシック"/>
              </a:rPr>
              <a:t>楽しい</a:t>
            </a:r>
            <a:r>
              <a:rPr lang="ja-JP" altLang="en-US" sz="3200" b="1">
                <a:solidFill>
                  <a:schemeClr val="tx1"/>
                </a:solidFill>
                <a:latin typeface="ＭＳ Ｐゴシック"/>
                <a:ea typeface="ＭＳ Ｐゴシック"/>
              </a:rPr>
              <a:t>でしょうか？</a:t>
            </a:r>
          </a:p>
          <a:p>
            <a:pPr algn="ctr"/>
            <a:r>
              <a:rPr lang="ja-JP" altLang="en-US" sz="3200" b="1">
                <a:solidFill>
                  <a:schemeClr val="tx1"/>
                </a:solidFill>
                <a:latin typeface="ＭＳ Ｐゴシック"/>
                <a:ea typeface="ＭＳ Ｐゴシック"/>
              </a:rPr>
              <a:t>また、仲間内だけのグループに発信しているつもりでも、</a:t>
            </a:r>
            <a:r>
              <a:rPr lang="ja-JP" altLang="en-US" sz="3200" b="1">
                <a:solidFill>
                  <a:srgbClr val="FF0000"/>
                </a:solidFill>
                <a:latin typeface="ＭＳ Ｐゴシック"/>
                <a:ea typeface="ＭＳ Ｐゴシック"/>
              </a:rPr>
              <a:t>拡散してしまう可能性もゼロ</a:t>
            </a:r>
            <a:r>
              <a:rPr lang="ja-JP" altLang="en-US" sz="3200" b="1">
                <a:solidFill>
                  <a:schemeClr val="tx1"/>
                </a:solidFill>
                <a:latin typeface="ＭＳ Ｐゴシック"/>
                <a:ea typeface="ＭＳ Ｐゴシック"/>
              </a:rPr>
              <a:t>ではありません。そのあとに起こることを、しっかり</a:t>
            </a:r>
            <a:r>
              <a:rPr lang="ja-JP" altLang="en-US" sz="3200" b="1">
                <a:solidFill>
                  <a:srgbClr val="0070C0"/>
                </a:solidFill>
                <a:latin typeface="ＭＳ Ｐゴシック"/>
                <a:ea typeface="ＭＳ Ｐゴシック"/>
              </a:rPr>
              <a:t>想像しましょう</a:t>
            </a:r>
            <a:r>
              <a:rPr lang="ja-JP" altLang="en-US" sz="3200" b="1">
                <a:solidFill>
                  <a:schemeClr val="tx1"/>
                </a:solidFill>
                <a:latin typeface="ＭＳ Ｐゴシック"/>
                <a:ea typeface="ＭＳ Ｐゴシック"/>
              </a:rPr>
              <a:t>。</a:t>
            </a:r>
          </a:p>
        </p:txBody>
      </p:sp>
      <p:pic>
        <p:nvPicPr>
          <p:cNvPr id="21" name="Picture 2" descr="消火栓 が含まれている画像&#10;&#10;説明は自動で生成されたものです">
            <a:extLst>
              <a:ext uri="{FF2B5EF4-FFF2-40B4-BE49-F238E27FC236}">
                <a16:creationId xmlns:a16="http://schemas.microsoft.com/office/drawing/2014/main" id="{E661A921-4A7A-ADF7-B2AB-337A44E408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3835" y="4493326"/>
            <a:ext cx="1535037" cy="2038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0750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6" grpId="0" animBg="1"/>
      <p:bldP spid="17" grpId="0" animBg="1"/>
      <p:bldP spid="1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4D6B94-55C0-8B81-2877-5E7D377815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9828B73-BE57-FD53-4766-3ECB6F72E3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71439" y="354303"/>
            <a:ext cx="7848599" cy="1151965"/>
          </a:xfrm>
        </p:spPr>
        <p:txBody>
          <a:bodyPr>
            <a:normAutofit/>
          </a:bodyPr>
          <a:lstStyle/>
          <a:p>
            <a:r>
              <a:rPr lang="ja-JP" altLang="en-US"/>
              <a:t>自分で調べ、安全に発信</a:t>
            </a:r>
            <a:endParaRPr kumimoji="1" lang="ja-JP" altLang="en-US"/>
          </a:p>
        </p:txBody>
      </p:sp>
      <p:graphicFrame>
        <p:nvGraphicFramePr>
          <p:cNvPr id="15" name="コンテンツ プレースホルダー 2">
            <a:extLst>
              <a:ext uri="{FF2B5EF4-FFF2-40B4-BE49-F238E27FC236}">
                <a16:creationId xmlns:a16="http://schemas.microsoft.com/office/drawing/2014/main" id="{5CA7304D-8621-9187-9044-304A5755932E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465330168"/>
              </p:ext>
            </p:extLst>
          </p:nvPr>
        </p:nvGraphicFramePr>
        <p:xfrm>
          <a:off x="165100" y="1506268"/>
          <a:ext cx="11625630" cy="39935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6" name="楕円 15">
            <a:extLst>
              <a:ext uri="{FF2B5EF4-FFF2-40B4-BE49-F238E27FC236}">
                <a16:creationId xmlns:a16="http://schemas.microsoft.com/office/drawing/2014/main" id="{31F05C5A-F0AA-463B-5B21-76C6E419F879}"/>
              </a:ext>
            </a:extLst>
          </p:cNvPr>
          <p:cNvSpPr/>
          <p:nvPr/>
        </p:nvSpPr>
        <p:spPr>
          <a:xfrm rot="20833861">
            <a:off x="123106" y="174636"/>
            <a:ext cx="3550805" cy="15113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600"/>
              <a:t>大事なのは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D7A95F4-2F3F-7D01-12D3-C59E8BFA28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6509" y="4946486"/>
            <a:ext cx="1693654" cy="1813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8D498140-F02C-C8C8-D547-039E83B698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47763">
            <a:off x="7527390" y="5077571"/>
            <a:ext cx="1895004" cy="1737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7275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BBA582-796F-EBC0-08CC-64C39A8861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グループ化 25">
            <a:extLst>
              <a:ext uri="{FF2B5EF4-FFF2-40B4-BE49-F238E27FC236}">
                <a16:creationId xmlns:a16="http://schemas.microsoft.com/office/drawing/2014/main" id="{19716276-7F5F-742C-9ADB-DFBBD06B7E1D}"/>
              </a:ext>
            </a:extLst>
          </p:cNvPr>
          <p:cNvGrpSpPr/>
          <p:nvPr/>
        </p:nvGrpSpPr>
        <p:grpSpPr>
          <a:xfrm>
            <a:off x="-250857" y="-61112"/>
            <a:ext cx="12976257" cy="7285022"/>
            <a:chOff x="-250857" y="-61112"/>
            <a:chExt cx="12976257" cy="7285022"/>
          </a:xfrm>
        </p:grpSpPr>
        <p:pic>
          <p:nvPicPr>
            <p:cNvPr id="4098" name="Picture 2" descr="電脳空間のイラスト（背景素材）">
              <a:extLst>
                <a:ext uri="{FF2B5EF4-FFF2-40B4-BE49-F238E27FC236}">
                  <a16:creationId xmlns:a16="http://schemas.microsoft.com/office/drawing/2014/main" id="{18C0F779-5AA8-88B3-2F9F-6F1C2BAAC20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alphaModFix amt="3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72200" y="3505865"/>
              <a:ext cx="6096000" cy="34340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正方形/長方形 5">
              <a:extLst>
                <a:ext uri="{FF2B5EF4-FFF2-40B4-BE49-F238E27FC236}">
                  <a16:creationId xmlns:a16="http://schemas.microsoft.com/office/drawing/2014/main" id="{6106D8DA-EA49-A685-984F-DB71CB983F33}"/>
                </a:ext>
              </a:extLst>
            </p:cNvPr>
            <p:cNvSpPr/>
            <p:nvPr/>
          </p:nvSpPr>
          <p:spPr>
            <a:xfrm>
              <a:off x="-250857" y="-61112"/>
              <a:ext cx="12557157" cy="6980222"/>
            </a:xfrm>
            <a:prstGeom prst="rect">
              <a:avLst/>
            </a:prstGeom>
            <a:solidFill>
              <a:srgbClr val="0070C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" name="正方形/長方形 6">
              <a:extLst>
                <a:ext uri="{FF2B5EF4-FFF2-40B4-BE49-F238E27FC236}">
                  <a16:creationId xmlns:a16="http://schemas.microsoft.com/office/drawing/2014/main" id="{D01A4EFC-5CF9-5B09-2037-F023306E7061}"/>
                </a:ext>
              </a:extLst>
            </p:cNvPr>
            <p:cNvSpPr/>
            <p:nvPr/>
          </p:nvSpPr>
          <p:spPr>
            <a:xfrm>
              <a:off x="771592" y="617899"/>
              <a:ext cx="11432987" cy="6240101"/>
            </a:xfrm>
            <a:prstGeom prst="rect">
              <a:avLst/>
            </a:prstGeom>
            <a:solidFill>
              <a:srgbClr val="0070C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" name="正方形/長方形 9">
              <a:extLst>
                <a:ext uri="{FF2B5EF4-FFF2-40B4-BE49-F238E27FC236}">
                  <a16:creationId xmlns:a16="http://schemas.microsoft.com/office/drawing/2014/main" id="{B2458B46-04DB-E42B-4781-22FEB0862794}"/>
                </a:ext>
              </a:extLst>
            </p:cNvPr>
            <p:cNvSpPr/>
            <p:nvPr/>
          </p:nvSpPr>
          <p:spPr>
            <a:xfrm>
              <a:off x="-49010" y="19991"/>
              <a:ext cx="10461217" cy="5441886"/>
            </a:xfrm>
            <a:prstGeom prst="rect">
              <a:avLst/>
            </a:prstGeom>
            <a:solidFill>
              <a:srgbClr val="0070C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" name="正方形/長方形 10">
              <a:extLst>
                <a:ext uri="{FF2B5EF4-FFF2-40B4-BE49-F238E27FC236}">
                  <a16:creationId xmlns:a16="http://schemas.microsoft.com/office/drawing/2014/main" id="{599EFB06-16D1-127C-EE5D-DE510B426F77}"/>
                </a:ext>
              </a:extLst>
            </p:cNvPr>
            <p:cNvSpPr/>
            <p:nvPr/>
          </p:nvSpPr>
          <p:spPr>
            <a:xfrm>
              <a:off x="2933323" y="2616451"/>
              <a:ext cx="9563477" cy="4607459"/>
            </a:xfrm>
            <a:prstGeom prst="rect">
              <a:avLst/>
            </a:prstGeom>
            <a:solidFill>
              <a:srgbClr val="0070C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" name="正方形/長方形 11">
              <a:extLst>
                <a:ext uri="{FF2B5EF4-FFF2-40B4-BE49-F238E27FC236}">
                  <a16:creationId xmlns:a16="http://schemas.microsoft.com/office/drawing/2014/main" id="{5CF25EED-5254-2CC8-309C-977A40B4BF95}"/>
                </a:ext>
              </a:extLst>
            </p:cNvPr>
            <p:cNvSpPr/>
            <p:nvPr/>
          </p:nvSpPr>
          <p:spPr>
            <a:xfrm>
              <a:off x="3962400" y="3429000"/>
              <a:ext cx="8686800" cy="3490110"/>
            </a:xfrm>
            <a:prstGeom prst="rect">
              <a:avLst/>
            </a:prstGeom>
            <a:solidFill>
              <a:srgbClr val="0070C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" name="正方形/長方形 12">
              <a:extLst>
                <a:ext uri="{FF2B5EF4-FFF2-40B4-BE49-F238E27FC236}">
                  <a16:creationId xmlns:a16="http://schemas.microsoft.com/office/drawing/2014/main" id="{38742F73-8399-39B0-B489-09C5854816C5}"/>
                </a:ext>
              </a:extLst>
            </p:cNvPr>
            <p:cNvSpPr/>
            <p:nvPr/>
          </p:nvSpPr>
          <p:spPr>
            <a:xfrm>
              <a:off x="5181600" y="4267201"/>
              <a:ext cx="7315200" cy="2651910"/>
            </a:xfrm>
            <a:prstGeom prst="rect">
              <a:avLst/>
            </a:prstGeom>
            <a:solidFill>
              <a:srgbClr val="0070C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" name="正方形/長方形 13">
              <a:extLst>
                <a:ext uri="{FF2B5EF4-FFF2-40B4-BE49-F238E27FC236}">
                  <a16:creationId xmlns:a16="http://schemas.microsoft.com/office/drawing/2014/main" id="{68EA91E7-5492-DEA1-6A63-D64CA36F83DF}"/>
                </a:ext>
              </a:extLst>
            </p:cNvPr>
            <p:cNvSpPr/>
            <p:nvPr/>
          </p:nvSpPr>
          <p:spPr>
            <a:xfrm>
              <a:off x="6238874" y="5038725"/>
              <a:ext cx="6410325" cy="2032786"/>
            </a:xfrm>
            <a:prstGeom prst="rect">
              <a:avLst/>
            </a:prstGeom>
            <a:solidFill>
              <a:srgbClr val="0070C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" name="正方形/長方形 14">
              <a:extLst>
                <a:ext uri="{FF2B5EF4-FFF2-40B4-BE49-F238E27FC236}">
                  <a16:creationId xmlns:a16="http://schemas.microsoft.com/office/drawing/2014/main" id="{F377F1A2-B63F-E1EE-6A97-6B50EAD53F7E}"/>
                </a:ext>
              </a:extLst>
            </p:cNvPr>
            <p:cNvSpPr/>
            <p:nvPr/>
          </p:nvSpPr>
          <p:spPr>
            <a:xfrm>
              <a:off x="6810376" y="5500309"/>
              <a:ext cx="5915024" cy="1571202"/>
            </a:xfrm>
            <a:prstGeom prst="rect">
              <a:avLst/>
            </a:prstGeom>
            <a:solidFill>
              <a:srgbClr val="0070C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" name="正方形/長方形 15">
              <a:extLst>
                <a:ext uri="{FF2B5EF4-FFF2-40B4-BE49-F238E27FC236}">
                  <a16:creationId xmlns:a16="http://schemas.microsoft.com/office/drawing/2014/main" id="{D57E8DF2-6BA5-6B0C-351C-F59AA284531F}"/>
                </a:ext>
              </a:extLst>
            </p:cNvPr>
            <p:cNvSpPr/>
            <p:nvPr/>
          </p:nvSpPr>
          <p:spPr>
            <a:xfrm>
              <a:off x="7591424" y="6055118"/>
              <a:ext cx="5057775" cy="1044920"/>
            </a:xfrm>
            <a:prstGeom prst="rect">
              <a:avLst/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" name="フリーフォーム: 図形 24">
              <a:extLst>
                <a:ext uri="{FF2B5EF4-FFF2-40B4-BE49-F238E27FC236}">
                  <a16:creationId xmlns:a16="http://schemas.microsoft.com/office/drawing/2014/main" id="{8586C4C1-8957-50E6-79C5-2A9CC018F1B4}"/>
                </a:ext>
              </a:extLst>
            </p:cNvPr>
            <p:cNvSpPr/>
            <p:nvPr/>
          </p:nvSpPr>
          <p:spPr>
            <a:xfrm rot="360620">
              <a:off x="3893720" y="4566320"/>
              <a:ext cx="727631" cy="666727"/>
            </a:xfrm>
            <a:custGeom>
              <a:avLst/>
              <a:gdLst>
                <a:gd name="connsiteX0" fmla="*/ 74217 w 727631"/>
                <a:gd name="connsiteY0" fmla="*/ 508359 h 666727"/>
                <a:gd name="connsiteX1" fmla="*/ 27439 w 727631"/>
                <a:gd name="connsiteY1" fmla="*/ 597532 h 666727"/>
                <a:gd name="connsiteX2" fmla="*/ 322 w 727631"/>
                <a:gd name="connsiteY2" fmla="*/ 656406 h 666727"/>
                <a:gd name="connsiteX3" fmla="*/ 322 w 727631"/>
                <a:gd name="connsiteY3" fmla="*/ 656406 h 666727"/>
                <a:gd name="connsiteX4" fmla="*/ 26306 w 727631"/>
                <a:gd name="connsiteY4" fmla="*/ 665064 h 666727"/>
                <a:gd name="connsiteX5" fmla="*/ 98515 w 727631"/>
                <a:gd name="connsiteY5" fmla="*/ 632679 h 666727"/>
                <a:gd name="connsiteX6" fmla="*/ 119727 w 727631"/>
                <a:gd name="connsiteY6" fmla="*/ 612400 h 666727"/>
                <a:gd name="connsiteX7" fmla="*/ 137412 w 727631"/>
                <a:gd name="connsiteY7" fmla="*/ 608342 h 666727"/>
                <a:gd name="connsiteX8" fmla="*/ 140511 w 727631"/>
                <a:gd name="connsiteY8" fmla="*/ 611067 h 666727"/>
                <a:gd name="connsiteX9" fmla="*/ 140511 w 727631"/>
                <a:gd name="connsiteY9" fmla="*/ 611067 h 666727"/>
                <a:gd name="connsiteX10" fmla="*/ 164866 w 727631"/>
                <a:gd name="connsiteY10" fmla="*/ 625678 h 666727"/>
                <a:gd name="connsiteX11" fmla="*/ 257468 w 727631"/>
                <a:gd name="connsiteY11" fmla="*/ 647148 h 666727"/>
                <a:gd name="connsiteX12" fmla="*/ 266501 w 727631"/>
                <a:gd name="connsiteY12" fmla="*/ 641271 h 666727"/>
                <a:gd name="connsiteX13" fmla="*/ 266622 w 727631"/>
                <a:gd name="connsiteY13" fmla="*/ 638870 h 666727"/>
                <a:gd name="connsiteX14" fmla="*/ 218997 w 727631"/>
                <a:gd name="connsiteY14" fmla="*/ 573757 h 666727"/>
                <a:gd name="connsiteX15" fmla="*/ 144864 w 727631"/>
                <a:gd name="connsiteY15" fmla="*/ 474964 h 666727"/>
                <a:gd name="connsiteX16" fmla="*/ 169810 w 727631"/>
                <a:gd name="connsiteY16" fmla="*/ 364093 h 666727"/>
                <a:gd name="connsiteX17" fmla="*/ 340117 w 727631"/>
                <a:gd name="connsiteY17" fmla="*/ 259023 h 666727"/>
                <a:gd name="connsiteX18" fmla="*/ 305436 w 727631"/>
                <a:gd name="connsiteY18" fmla="*/ 308705 h 666727"/>
                <a:gd name="connsiteX19" fmla="*/ 310250 w 727631"/>
                <a:gd name="connsiteY19" fmla="*/ 335294 h 666727"/>
                <a:gd name="connsiteX20" fmla="*/ 324486 w 727631"/>
                <a:gd name="connsiteY20" fmla="*/ 338404 h 666727"/>
                <a:gd name="connsiteX21" fmla="*/ 480467 w 727631"/>
                <a:gd name="connsiteY21" fmla="*/ 246202 h 666727"/>
                <a:gd name="connsiteX22" fmla="*/ 690284 w 727631"/>
                <a:gd name="connsiteY22" fmla="*/ 246202 h 666727"/>
                <a:gd name="connsiteX23" fmla="*/ 727632 w 727631"/>
                <a:gd name="connsiteY23" fmla="*/ 208826 h 666727"/>
                <a:gd name="connsiteX24" fmla="*/ 727632 w 727631"/>
                <a:gd name="connsiteY24" fmla="*/ 208826 h 666727"/>
                <a:gd name="connsiteX25" fmla="*/ 711249 w 727631"/>
                <a:gd name="connsiteY25" fmla="*/ 177908 h 666727"/>
                <a:gd name="connsiteX26" fmla="*/ 665786 w 727631"/>
                <a:gd name="connsiteY26" fmla="*/ 147047 h 666727"/>
                <a:gd name="connsiteX27" fmla="*/ 376597 w 727631"/>
                <a:gd name="connsiteY27" fmla="*/ 8277 h 666727"/>
                <a:gd name="connsiteX28" fmla="*/ 283005 w 727631"/>
                <a:gd name="connsiteY28" fmla="*/ 33090 h 666727"/>
                <a:gd name="connsiteX29" fmla="*/ 247867 w 727631"/>
                <a:gd name="connsiteY29" fmla="*/ 29899 h 666727"/>
                <a:gd name="connsiteX30" fmla="*/ 149207 w 727631"/>
                <a:gd name="connsiteY30" fmla="*/ 0 h 666727"/>
                <a:gd name="connsiteX31" fmla="*/ 76512 w 727631"/>
                <a:gd name="connsiteY31" fmla="*/ 18955 h 666727"/>
                <a:gd name="connsiteX32" fmla="*/ 68704 w 727631"/>
                <a:gd name="connsiteY32" fmla="*/ 44866 h 666727"/>
                <a:gd name="connsiteX33" fmla="*/ 74855 w 727631"/>
                <a:gd name="connsiteY33" fmla="*/ 51673 h 666727"/>
                <a:gd name="connsiteX34" fmla="*/ 129709 w 727631"/>
                <a:gd name="connsiteY34" fmla="*/ 88421 h 666727"/>
                <a:gd name="connsiteX35" fmla="*/ 139923 w 727631"/>
                <a:gd name="connsiteY35" fmla="*/ 141421 h 666727"/>
                <a:gd name="connsiteX36" fmla="*/ 138282 w 727631"/>
                <a:gd name="connsiteY36" fmla="*/ 143666 h 666727"/>
                <a:gd name="connsiteX37" fmla="*/ 65663 w 727631"/>
                <a:gd name="connsiteY37" fmla="*/ 311306 h 666727"/>
                <a:gd name="connsiteX38" fmla="*/ 74217 w 727631"/>
                <a:gd name="connsiteY38" fmla="*/ 508359 h 666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727631" h="666727">
                  <a:moveTo>
                    <a:pt x="74217" y="508359"/>
                  </a:moveTo>
                  <a:cubicBezTo>
                    <a:pt x="84256" y="550269"/>
                    <a:pt x="58910" y="564861"/>
                    <a:pt x="27439" y="597532"/>
                  </a:cubicBezTo>
                  <a:cubicBezTo>
                    <a:pt x="8389" y="617296"/>
                    <a:pt x="-2002" y="633308"/>
                    <a:pt x="322" y="656406"/>
                  </a:cubicBezTo>
                  <a:lnTo>
                    <a:pt x="322" y="656406"/>
                  </a:lnTo>
                  <a:cubicBezTo>
                    <a:pt x="5545" y="665451"/>
                    <a:pt x="16702" y="669167"/>
                    <a:pt x="26306" y="665064"/>
                  </a:cubicBezTo>
                  <a:lnTo>
                    <a:pt x="98515" y="632679"/>
                  </a:lnTo>
                  <a:cubicBezTo>
                    <a:pt x="107454" y="628192"/>
                    <a:pt x="114843" y="621128"/>
                    <a:pt x="119727" y="612400"/>
                  </a:cubicBezTo>
                  <a:cubicBezTo>
                    <a:pt x="123490" y="606396"/>
                    <a:pt x="131408" y="604579"/>
                    <a:pt x="137412" y="608342"/>
                  </a:cubicBezTo>
                  <a:cubicBezTo>
                    <a:pt x="138585" y="609077"/>
                    <a:pt x="139632" y="609997"/>
                    <a:pt x="140511" y="611067"/>
                  </a:cubicBezTo>
                  <a:lnTo>
                    <a:pt x="140511" y="611067"/>
                  </a:lnTo>
                  <a:cubicBezTo>
                    <a:pt x="146706" y="618594"/>
                    <a:pt x="155309" y="623755"/>
                    <a:pt x="164866" y="625678"/>
                  </a:cubicBezTo>
                  <a:lnTo>
                    <a:pt x="257468" y="647148"/>
                  </a:lnTo>
                  <a:cubicBezTo>
                    <a:pt x="261586" y="648019"/>
                    <a:pt x="265629" y="645388"/>
                    <a:pt x="266501" y="641271"/>
                  </a:cubicBezTo>
                  <a:cubicBezTo>
                    <a:pt x="266668" y="640482"/>
                    <a:pt x="266708" y="639672"/>
                    <a:pt x="266622" y="638870"/>
                  </a:cubicBezTo>
                  <a:cubicBezTo>
                    <a:pt x="263764" y="610133"/>
                    <a:pt x="248791" y="591807"/>
                    <a:pt x="218997" y="573757"/>
                  </a:cubicBezTo>
                  <a:cubicBezTo>
                    <a:pt x="167562" y="542601"/>
                    <a:pt x="148293" y="515207"/>
                    <a:pt x="144864" y="474964"/>
                  </a:cubicBezTo>
                  <a:cubicBezTo>
                    <a:pt x="140403" y="436250"/>
                    <a:pt x="149198" y="397167"/>
                    <a:pt x="169810" y="364093"/>
                  </a:cubicBezTo>
                  <a:cubicBezTo>
                    <a:pt x="196565" y="320697"/>
                    <a:pt x="248677" y="282978"/>
                    <a:pt x="340117" y="259023"/>
                  </a:cubicBezTo>
                  <a:lnTo>
                    <a:pt x="305436" y="308705"/>
                  </a:lnTo>
                  <a:cubicBezTo>
                    <a:pt x="299423" y="317377"/>
                    <a:pt x="301578" y="329281"/>
                    <a:pt x="310250" y="335294"/>
                  </a:cubicBezTo>
                  <a:cubicBezTo>
                    <a:pt x="314398" y="338171"/>
                    <a:pt x="319516" y="339289"/>
                    <a:pt x="324486" y="338404"/>
                  </a:cubicBezTo>
                  <a:cubicBezTo>
                    <a:pt x="386081" y="327986"/>
                    <a:pt x="441644" y="295144"/>
                    <a:pt x="480467" y="246202"/>
                  </a:cubicBezTo>
                  <a:lnTo>
                    <a:pt x="690284" y="246202"/>
                  </a:lnTo>
                  <a:cubicBezTo>
                    <a:pt x="710915" y="246186"/>
                    <a:pt x="727632" y="229457"/>
                    <a:pt x="727632" y="208826"/>
                  </a:cubicBezTo>
                  <a:lnTo>
                    <a:pt x="727632" y="208826"/>
                  </a:lnTo>
                  <a:cubicBezTo>
                    <a:pt x="727628" y="196443"/>
                    <a:pt x="721493" y="184865"/>
                    <a:pt x="711249" y="177908"/>
                  </a:cubicBezTo>
                  <a:lnTo>
                    <a:pt x="665786" y="147047"/>
                  </a:lnTo>
                  <a:cubicBezTo>
                    <a:pt x="633972" y="74514"/>
                    <a:pt x="549105" y="-13545"/>
                    <a:pt x="376597" y="8277"/>
                  </a:cubicBezTo>
                  <a:cubicBezTo>
                    <a:pt x="344429" y="12315"/>
                    <a:pt x="312948" y="20661"/>
                    <a:pt x="283005" y="33090"/>
                  </a:cubicBezTo>
                  <a:cubicBezTo>
                    <a:pt x="271465" y="37769"/>
                    <a:pt x="258375" y="36581"/>
                    <a:pt x="247867" y="29899"/>
                  </a:cubicBezTo>
                  <a:cubicBezTo>
                    <a:pt x="218504" y="10730"/>
                    <a:pt x="184271" y="355"/>
                    <a:pt x="149207" y="0"/>
                  </a:cubicBezTo>
                  <a:cubicBezTo>
                    <a:pt x="123799" y="349"/>
                    <a:pt x="98855" y="6853"/>
                    <a:pt x="76512" y="18955"/>
                  </a:cubicBezTo>
                  <a:cubicBezTo>
                    <a:pt x="67201" y="23953"/>
                    <a:pt x="63705" y="35555"/>
                    <a:pt x="68704" y="44866"/>
                  </a:cubicBezTo>
                  <a:cubicBezTo>
                    <a:pt x="70172" y="47600"/>
                    <a:pt x="72283" y="49937"/>
                    <a:pt x="74855" y="51673"/>
                  </a:cubicBezTo>
                  <a:lnTo>
                    <a:pt x="129709" y="88421"/>
                  </a:lnTo>
                  <a:cubicBezTo>
                    <a:pt x="147166" y="100235"/>
                    <a:pt x="151739" y="123965"/>
                    <a:pt x="139923" y="141421"/>
                  </a:cubicBezTo>
                  <a:cubicBezTo>
                    <a:pt x="139404" y="142189"/>
                    <a:pt x="138856" y="142938"/>
                    <a:pt x="138282" y="143666"/>
                  </a:cubicBezTo>
                  <a:cubicBezTo>
                    <a:pt x="96791" y="197006"/>
                    <a:pt x="75083" y="264176"/>
                    <a:pt x="65663" y="311306"/>
                  </a:cubicBezTo>
                  <a:cubicBezTo>
                    <a:pt x="55519" y="362160"/>
                    <a:pt x="51671" y="414176"/>
                    <a:pt x="74217" y="508359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22" name="タイトル 1">
              <a:extLst>
                <a:ext uri="{FF2B5EF4-FFF2-40B4-BE49-F238E27FC236}">
                  <a16:creationId xmlns:a16="http://schemas.microsoft.com/office/drawing/2014/main" id="{FFE748A7-26D1-8B0A-7C2B-8DA4944D5678}"/>
                </a:ext>
              </a:extLst>
            </p:cNvPr>
            <p:cNvSpPr txBox="1">
              <a:spLocks/>
            </p:cNvSpPr>
            <p:nvPr/>
          </p:nvSpPr>
          <p:spPr>
            <a:xfrm>
              <a:off x="1624344" y="2325373"/>
              <a:ext cx="8787863" cy="1151965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92500"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kumimoji="1" sz="5400" kern="1200" cap="all" baseline="0">
                  <a:solidFill>
                    <a:schemeClr val="accent1"/>
                  </a:solidFill>
                  <a:effectLst/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ja-JP" altLang="en-US">
                  <a:solidFill>
                    <a:srgbClr val="002060"/>
                  </a:solidFill>
                </a:rPr>
                <a:t>いざ、情報のあふれる社会へ！</a:t>
              </a:r>
            </a:p>
          </p:txBody>
        </p:sp>
      </p:grpSp>
      <p:sp>
        <p:nvSpPr>
          <p:cNvPr id="27" name="コンテンツ プレースホルダー 3">
            <a:extLst>
              <a:ext uri="{FF2B5EF4-FFF2-40B4-BE49-F238E27FC236}">
                <a16:creationId xmlns:a16="http://schemas.microsoft.com/office/drawing/2014/main" id="{DD8CC7F3-C58B-A891-8B2D-FE09E6ECFA09}"/>
              </a:ext>
            </a:extLst>
          </p:cNvPr>
          <p:cNvSpPr txBox="1">
            <a:spLocks/>
          </p:cNvSpPr>
          <p:nvPr/>
        </p:nvSpPr>
        <p:spPr>
          <a:xfrm rot="20579983">
            <a:off x="373191" y="478701"/>
            <a:ext cx="3093799" cy="1567060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kumimoji="1" sz="2000" kern="1200" cap="all" baseline="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kumimoji="1" sz="1800" kern="1200" cap="all" baseline="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kumimoji="1" sz="1600" kern="1200" cap="all" baseline="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kumimoji="1" sz="1400" kern="1200" cap="all" baseline="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kumimoji="1" sz="1400" kern="1200" cap="all" baseline="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kumimoji="1" sz="1400" kern="1200" cap="all" baseline="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kumimoji="1" sz="1400" kern="1200" cap="all" baseline="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kumimoji="1" sz="1400" kern="1200" cap="all" baseline="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kumimoji="1" sz="1400" kern="1200" cap="all" baseline="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ja-JP" altLang="en-US" sz="4000"/>
              <a:t>準備が</a:t>
            </a:r>
            <a:endParaRPr lang="en-US" altLang="ja-JP" sz="4000"/>
          </a:p>
          <a:p>
            <a:pPr marL="0" indent="0" algn="ctr">
              <a:buNone/>
            </a:pPr>
            <a:r>
              <a:rPr lang="ja-JP" altLang="en-US" sz="4000"/>
              <a:t>できたら</a:t>
            </a:r>
          </a:p>
        </p:txBody>
      </p:sp>
    </p:spTree>
    <p:extLst>
      <p:ext uri="{BB962C8B-B14F-4D97-AF65-F5344CB8AC3E}">
        <p14:creationId xmlns:p14="http://schemas.microsoft.com/office/powerpoint/2010/main" val="2570532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113506B-3CAE-9322-D67B-FE55E6C02B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79938" y="108670"/>
            <a:ext cx="8029631" cy="1151965"/>
          </a:xfrm>
        </p:spPr>
        <p:txBody>
          <a:bodyPr>
            <a:noAutofit/>
          </a:bodyPr>
          <a:lstStyle/>
          <a:p>
            <a:r>
              <a:rPr kumimoji="1" lang="ja-JP" altLang="en-US" sz="2800"/>
              <a:t>あなたは普段、</a:t>
            </a:r>
            <a:r>
              <a:rPr lang="ja-JP" altLang="en-US" sz="2800">
                <a:solidFill>
                  <a:srgbClr val="FF0000"/>
                </a:solidFill>
              </a:rPr>
              <a:t>どうやって</a:t>
            </a:r>
            <a:r>
              <a:rPr kumimoji="1" lang="ja-JP" altLang="en-US" sz="2800"/>
              <a:t>情報を発信していますか？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87023991-1AFE-03B4-9927-2C0FDF8AA49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 rot="20917069">
            <a:off x="50700" y="189179"/>
            <a:ext cx="2857232" cy="1147297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2500"/>
          </a:bodyPr>
          <a:lstStyle/>
          <a:p>
            <a:r>
              <a:rPr kumimoji="1" lang="ja-JP" altLang="en-US" sz="2800"/>
              <a:t>突然ですが</a:t>
            </a:r>
          </a:p>
        </p:txBody>
      </p:sp>
      <p:pic>
        <p:nvPicPr>
          <p:cNvPr id="5" name="Picture 10">
            <a:extLst>
              <a:ext uri="{FF2B5EF4-FFF2-40B4-BE49-F238E27FC236}">
                <a16:creationId xmlns:a16="http://schemas.microsoft.com/office/drawing/2014/main" id="{F8ECFF98-3E4A-8302-E2C7-F744A9F832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703" y="4648333"/>
            <a:ext cx="1677230" cy="2278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思考の吹き出し: 雲形 5">
            <a:extLst>
              <a:ext uri="{FF2B5EF4-FFF2-40B4-BE49-F238E27FC236}">
                <a16:creationId xmlns:a16="http://schemas.microsoft.com/office/drawing/2014/main" id="{C5839C5D-F35E-EBD5-543D-4801387D7192}"/>
              </a:ext>
            </a:extLst>
          </p:cNvPr>
          <p:cNvSpPr/>
          <p:nvPr/>
        </p:nvSpPr>
        <p:spPr>
          <a:xfrm>
            <a:off x="2743074" y="1116494"/>
            <a:ext cx="7125393" cy="4365800"/>
          </a:xfrm>
          <a:prstGeom prst="cloudCallout">
            <a:avLst>
              <a:gd name="adj1" fmla="val -58573"/>
              <a:gd name="adj2" fmla="val 3799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id="{56D0B912-A691-B86C-4010-F52A3C796D7C}"/>
              </a:ext>
            </a:extLst>
          </p:cNvPr>
          <p:cNvGrpSpPr/>
          <p:nvPr/>
        </p:nvGrpSpPr>
        <p:grpSpPr>
          <a:xfrm>
            <a:off x="7230944" y="1895401"/>
            <a:ext cx="2069330" cy="1709282"/>
            <a:chOff x="6547627" y="2506701"/>
            <a:chExt cx="2069330" cy="1709282"/>
          </a:xfrm>
        </p:grpSpPr>
        <p:pic>
          <p:nvPicPr>
            <p:cNvPr id="8" name="Picture 18">
              <a:extLst>
                <a:ext uri="{FF2B5EF4-FFF2-40B4-BE49-F238E27FC236}">
                  <a16:creationId xmlns:a16="http://schemas.microsoft.com/office/drawing/2014/main" id="{BA98B9B8-001A-03C9-8216-B60BFA05102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33013" y="2713813"/>
              <a:ext cx="1383944" cy="15021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18">
              <a:extLst>
                <a:ext uri="{FF2B5EF4-FFF2-40B4-BE49-F238E27FC236}">
                  <a16:creationId xmlns:a16="http://schemas.microsoft.com/office/drawing/2014/main" id="{6D0D0D6F-EDEE-988E-DD14-B900E1B34B5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402530">
              <a:off x="6911581" y="2506701"/>
              <a:ext cx="1383944" cy="15021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18">
              <a:extLst>
                <a:ext uri="{FF2B5EF4-FFF2-40B4-BE49-F238E27FC236}">
                  <a16:creationId xmlns:a16="http://schemas.microsoft.com/office/drawing/2014/main" id="{D47B7E0A-2B6E-4AC3-0332-9C7020B3AA5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8405847">
              <a:off x="6606740" y="2638583"/>
              <a:ext cx="1383944" cy="15021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1" name="Picture 6" descr="タブレットPCのイラスト">
            <a:extLst>
              <a:ext uri="{FF2B5EF4-FFF2-40B4-BE49-F238E27FC236}">
                <a16:creationId xmlns:a16="http://schemas.microsoft.com/office/drawing/2014/main" id="{2F0A619C-3795-02B3-4162-2C5D66E864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18221" flipH="1">
            <a:off x="3964415" y="2427009"/>
            <a:ext cx="1418719" cy="1364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タイトル 1">
            <a:extLst>
              <a:ext uri="{FF2B5EF4-FFF2-40B4-BE49-F238E27FC236}">
                <a16:creationId xmlns:a16="http://schemas.microsoft.com/office/drawing/2014/main" id="{BA76C042-4FFA-DE60-F7C4-F951267ACDE6}"/>
              </a:ext>
            </a:extLst>
          </p:cNvPr>
          <p:cNvSpPr txBox="1">
            <a:spLocks/>
          </p:cNvSpPr>
          <p:nvPr/>
        </p:nvSpPr>
        <p:spPr>
          <a:xfrm>
            <a:off x="2622769" y="5420159"/>
            <a:ext cx="8686800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5400" kern="1200" cap="all" baseline="0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3200">
                <a:solidFill>
                  <a:schemeClr val="bg1"/>
                </a:solidFill>
              </a:rPr>
              <a:t>他には何があるかな？デジタル以外にもあるよ</a:t>
            </a:r>
          </a:p>
        </p:txBody>
      </p:sp>
      <p:grpSp>
        <p:nvGrpSpPr>
          <p:cNvPr id="15" name="グループ化 14">
            <a:extLst>
              <a:ext uri="{FF2B5EF4-FFF2-40B4-BE49-F238E27FC236}">
                <a16:creationId xmlns:a16="http://schemas.microsoft.com/office/drawing/2014/main" id="{6930D082-1A07-D8AF-7151-F601006E3BBD}"/>
              </a:ext>
            </a:extLst>
          </p:cNvPr>
          <p:cNvGrpSpPr/>
          <p:nvPr/>
        </p:nvGrpSpPr>
        <p:grpSpPr>
          <a:xfrm>
            <a:off x="4884425" y="2930142"/>
            <a:ext cx="2350557" cy="2185345"/>
            <a:chOff x="4884425" y="2930142"/>
            <a:chExt cx="2350557" cy="2185345"/>
          </a:xfrm>
        </p:grpSpPr>
        <p:grpSp>
          <p:nvGrpSpPr>
            <p:cNvPr id="14" name="グループ化 13">
              <a:extLst>
                <a:ext uri="{FF2B5EF4-FFF2-40B4-BE49-F238E27FC236}">
                  <a16:creationId xmlns:a16="http://schemas.microsoft.com/office/drawing/2014/main" id="{AD2D36B9-3238-816F-637C-5B1839FD8976}"/>
                </a:ext>
              </a:extLst>
            </p:cNvPr>
            <p:cNvGrpSpPr/>
            <p:nvPr/>
          </p:nvGrpSpPr>
          <p:grpSpPr>
            <a:xfrm>
              <a:off x="5784038" y="2930142"/>
              <a:ext cx="1450944" cy="1884336"/>
              <a:chOff x="861060" y="1897486"/>
              <a:chExt cx="1450944" cy="1884336"/>
            </a:xfrm>
          </p:grpSpPr>
          <p:pic>
            <p:nvPicPr>
              <p:cNvPr id="3" name="Picture 24" descr="世間話をする男性のイラスト">
                <a:extLst>
                  <a:ext uri="{FF2B5EF4-FFF2-40B4-BE49-F238E27FC236}">
                    <a16:creationId xmlns:a16="http://schemas.microsoft.com/office/drawing/2014/main" id="{DE308423-BB01-745B-6130-49CA55F172F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8275" b="11423"/>
              <a:stretch/>
            </p:blipFill>
            <p:spPr bwMode="auto">
              <a:xfrm>
                <a:off x="861060" y="1897486"/>
                <a:ext cx="1450944" cy="1884336"/>
              </a:xfrm>
              <a:prstGeom prst="trapezoid">
                <a:avLst>
                  <a:gd name="adj" fmla="val 12238"/>
                </a:avLst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26" name="Picture 2" descr="ヘッドセットのイラスト">
                <a:extLst>
                  <a:ext uri="{FF2B5EF4-FFF2-40B4-BE49-F238E27FC236}">
                    <a16:creationId xmlns:a16="http://schemas.microsoft.com/office/drawing/2014/main" id="{B1CA92D9-C0A0-76F6-4AFF-CCE2C4D1E0D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0530" r="10579" b="46565"/>
              <a:stretch/>
            </p:blipFill>
            <p:spPr bwMode="auto">
              <a:xfrm>
                <a:off x="1802394" y="2066335"/>
                <a:ext cx="418802" cy="58015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" name="Picture 2" descr="ヘッドセットのイラスト">
                <a:extLst>
                  <a:ext uri="{FF2B5EF4-FFF2-40B4-BE49-F238E27FC236}">
                    <a16:creationId xmlns:a16="http://schemas.microsoft.com/office/drawing/2014/main" id="{F5AF66EF-66B8-F12F-5784-27D6CCD7825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377" t="55137" b="-1"/>
              <a:stretch/>
            </p:blipFill>
            <p:spPr bwMode="auto">
              <a:xfrm>
                <a:off x="1529585" y="2538269"/>
                <a:ext cx="760799" cy="480197"/>
              </a:xfrm>
              <a:prstGeom prst="pie">
                <a:avLst>
                  <a:gd name="adj1" fmla="val 17987767"/>
                  <a:gd name="adj2" fmla="val 10445102"/>
                </a:avLst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028" name="Picture 4">
              <a:extLst>
                <a:ext uri="{FF2B5EF4-FFF2-40B4-BE49-F238E27FC236}">
                  <a16:creationId xmlns:a16="http://schemas.microsoft.com/office/drawing/2014/main" id="{05E2370C-A750-54FC-6D6A-BD347F36384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84425" y="4046238"/>
              <a:ext cx="1406819" cy="10692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074" name="Picture 2" descr="世間話をする男性のイラスト">
            <a:extLst>
              <a:ext uri="{FF2B5EF4-FFF2-40B4-BE49-F238E27FC236}">
                <a16:creationId xmlns:a16="http://schemas.microsoft.com/office/drawing/2014/main" id="{D0911A37-7700-5C9C-581B-F9B483E84A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0608" y="5320516"/>
            <a:ext cx="1493094" cy="135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6802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1280C4-2198-52F3-03C7-FDA518E094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7E64366-188B-1E5A-B946-80EBA957DD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7028" y="331450"/>
            <a:ext cx="7417051" cy="1151965"/>
          </a:xfrm>
        </p:spPr>
        <p:txBody>
          <a:bodyPr>
            <a:normAutofit/>
          </a:bodyPr>
          <a:lstStyle/>
          <a:p>
            <a:r>
              <a:rPr kumimoji="1" lang="ja-JP" altLang="en-US"/>
              <a:t>情報の</a:t>
            </a:r>
            <a:r>
              <a:rPr lang="ja-JP" altLang="en-US"/>
              <a:t>発信方法</a:t>
            </a:r>
            <a:r>
              <a:rPr kumimoji="1" lang="ja-JP" altLang="en-US"/>
              <a:t>は？</a:t>
            </a:r>
          </a:p>
        </p:txBody>
      </p:sp>
      <p:graphicFrame>
        <p:nvGraphicFramePr>
          <p:cNvPr id="5" name="コンテンツ プレースホルダー 4">
            <a:extLst>
              <a:ext uri="{FF2B5EF4-FFF2-40B4-BE49-F238E27FC236}">
                <a16:creationId xmlns:a16="http://schemas.microsoft.com/office/drawing/2014/main" id="{B625E951-EC1D-FFFC-55B6-9645CDF7A30C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926958375"/>
              </p:ext>
            </p:extLst>
          </p:nvPr>
        </p:nvGraphicFramePr>
        <p:xfrm>
          <a:off x="694854" y="1773406"/>
          <a:ext cx="10534011" cy="35227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78989">
                  <a:extLst>
                    <a:ext uri="{9D8B030D-6E8A-4147-A177-3AD203B41FA5}">
                      <a16:colId xmlns:a16="http://schemas.microsoft.com/office/drawing/2014/main" val="3765616084"/>
                    </a:ext>
                  </a:extLst>
                </a:gridCol>
                <a:gridCol w="2218055">
                  <a:extLst>
                    <a:ext uri="{9D8B030D-6E8A-4147-A177-3AD203B41FA5}">
                      <a16:colId xmlns:a16="http://schemas.microsoft.com/office/drawing/2014/main" val="856293432"/>
                    </a:ext>
                  </a:extLst>
                </a:gridCol>
                <a:gridCol w="2078989">
                  <a:extLst>
                    <a:ext uri="{9D8B030D-6E8A-4147-A177-3AD203B41FA5}">
                      <a16:colId xmlns:a16="http://schemas.microsoft.com/office/drawing/2014/main" val="885869299"/>
                    </a:ext>
                  </a:extLst>
                </a:gridCol>
                <a:gridCol w="2078989">
                  <a:extLst>
                    <a:ext uri="{9D8B030D-6E8A-4147-A177-3AD203B41FA5}">
                      <a16:colId xmlns:a16="http://schemas.microsoft.com/office/drawing/2014/main" val="904358959"/>
                    </a:ext>
                  </a:extLst>
                </a:gridCol>
                <a:gridCol w="2078989">
                  <a:extLst>
                    <a:ext uri="{9D8B030D-6E8A-4147-A177-3AD203B41FA5}">
                      <a16:colId xmlns:a16="http://schemas.microsoft.com/office/drawing/2014/main" val="1349255865"/>
                    </a:ext>
                  </a:extLst>
                </a:gridCol>
              </a:tblGrid>
              <a:tr h="1061873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/>
                        <a:t>情報源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/>
                        <a:t>形</a:t>
                      </a:r>
                      <a:r>
                        <a:rPr lang="ja-JP" altLang="en-US" dirty="0"/>
                        <a:t>　</a:t>
                      </a:r>
                      <a:r>
                        <a:rPr kumimoji="1" lang="ja-JP" altLang="en-US" dirty="0"/>
                        <a:t>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/>
                        <a:t>発信しやすさ</a:t>
                      </a:r>
                      <a:endParaRPr kumimoji="1" lang="en-US" altLang="ja-JP"/>
                    </a:p>
                    <a:p>
                      <a:pPr algn="ctr"/>
                      <a:r>
                        <a:rPr kumimoji="1" lang="ja-JP" altLang="en-US"/>
                        <a:t>（◎ 〇△）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/>
                        <a:t>発信回数</a:t>
                      </a:r>
                      <a:endParaRPr kumimoji="1" lang="en-US" altLang="ja-JP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/>
                        <a:t>（◎ 〇△）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/>
                        <a:t>備　考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13911426"/>
                  </a:ext>
                </a:extLst>
              </a:tr>
              <a:tr h="615212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/>
                        <a:t>例）スマートフォン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/>
                        <a:t>テキスト、画像、動画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/>
                        <a:t>◎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/>
                        <a:t>◎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78227332"/>
                  </a:ext>
                </a:extLst>
              </a:tr>
              <a:tr h="615212"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5765682"/>
                  </a:ext>
                </a:extLst>
              </a:tr>
              <a:tr h="615212"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6254166"/>
                  </a:ext>
                </a:extLst>
              </a:tr>
              <a:tr h="615212"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9087448"/>
                  </a:ext>
                </a:extLst>
              </a:tr>
            </a:tbl>
          </a:graphicData>
        </a:graphic>
      </p:graphicFrame>
      <p:sp>
        <p:nvSpPr>
          <p:cNvPr id="4" name="楕円 3">
            <a:extLst>
              <a:ext uri="{FF2B5EF4-FFF2-40B4-BE49-F238E27FC236}">
                <a16:creationId xmlns:a16="http://schemas.microsoft.com/office/drawing/2014/main" id="{AF371D36-F99A-FDF3-5897-2D1E7FF4F217}"/>
              </a:ext>
            </a:extLst>
          </p:cNvPr>
          <p:cNvSpPr/>
          <p:nvPr/>
        </p:nvSpPr>
        <p:spPr>
          <a:xfrm rot="20826092">
            <a:off x="178309" y="399232"/>
            <a:ext cx="2311715" cy="1130421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600"/>
              <a:t>君の</a:t>
            </a:r>
          </a:p>
        </p:txBody>
      </p:sp>
      <p:sp>
        <p:nvSpPr>
          <p:cNvPr id="6" name="四角形: 角を丸くする 5">
            <a:extLst>
              <a:ext uri="{FF2B5EF4-FFF2-40B4-BE49-F238E27FC236}">
                <a16:creationId xmlns:a16="http://schemas.microsoft.com/office/drawing/2014/main" id="{4E83984B-E0BB-2040-5607-7DD69E2C5FD2}"/>
              </a:ext>
            </a:extLst>
          </p:cNvPr>
          <p:cNvSpPr/>
          <p:nvPr/>
        </p:nvSpPr>
        <p:spPr>
          <a:xfrm>
            <a:off x="9838552" y="155478"/>
            <a:ext cx="1728502" cy="423502"/>
          </a:xfrm>
          <a:prstGeom prst="roundRect">
            <a:avLst/>
          </a:prstGeom>
          <a:solidFill>
            <a:srgbClr val="009EDE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/>
              <a:t>ワークシート</a:t>
            </a:r>
          </a:p>
        </p:txBody>
      </p:sp>
    </p:spTree>
    <p:extLst>
      <p:ext uri="{BB962C8B-B14F-4D97-AF65-F5344CB8AC3E}">
        <p14:creationId xmlns:p14="http://schemas.microsoft.com/office/powerpoint/2010/main" val="16872536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48BD41-7523-1980-D04E-436269E86A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6C9A542-A403-E8F6-E5FD-20D999F74B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4428" y="331449"/>
            <a:ext cx="7417051" cy="1151965"/>
          </a:xfrm>
        </p:spPr>
        <p:txBody>
          <a:bodyPr>
            <a:normAutofit/>
          </a:bodyPr>
          <a:lstStyle/>
          <a:p>
            <a:r>
              <a:rPr kumimoji="1" lang="ja-JP" altLang="en-US"/>
              <a:t>いろんな</a:t>
            </a:r>
            <a:r>
              <a:rPr lang="ja-JP" altLang="en-US"/>
              <a:t>発信方法</a:t>
            </a:r>
            <a:endParaRPr kumimoji="1" lang="ja-JP" altLang="en-US"/>
          </a:p>
        </p:txBody>
      </p:sp>
      <p:graphicFrame>
        <p:nvGraphicFramePr>
          <p:cNvPr id="5" name="コンテンツ プレースホルダー 4">
            <a:extLst>
              <a:ext uri="{FF2B5EF4-FFF2-40B4-BE49-F238E27FC236}">
                <a16:creationId xmlns:a16="http://schemas.microsoft.com/office/drawing/2014/main" id="{0FD0D684-C989-97D4-2EA4-0C2EA03E1013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329246855"/>
              </p:ext>
            </p:extLst>
          </p:nvPr>
        </p:nvGraphicFramePr>
        <p:xfrm>
          <a:off x="694854" y="1773406"/>
          <a:ext cx="10534011" cy="35227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78989">
                  <a:extLst>
                    <a:ext uri="{9D8B030D-6E8A-4147-A177-3AD203B41FA5}">
                      <a16:colId xmlns:a16="http://schemas.microsoft.com/office/drawing/2014/main" val="3765616084"/>
                    </a:ext>
                  </a:extLst>
                </a:gridCol>
                <a:gridCol w="2218055">
                  <a:extLst>
                    <a:ext uri="{9D8B030D-6E8A-4147-A177-3AD203B41FA5}">
                      <a16:colId xmlns:a16="http://schemas.microsoft.com/office/drawing/2014/main" val="856293432"/>
                    </a:ext>
                  </a:extLst>
                </a:gridCol>
                <a:gridCol w="2078989">
                  <a:extLst>
                    <a:ext uri="{9D8B030D-6E8A-4147-A177-3AD203B41FA5}">
                      <a16:colId xmlns:a16="http://schemas.microsoft.com/office/drawing/2014/main" val="885869299"/>
                    </a:ext>
                  </a:extLst>
                </a:gridCol>
                <a:gridCol w="2078989">
                  <a:extLst>
                    <a:ext uri="{9D8B030D-6E8A-4147-A177-3AD203B41FA5}">
                      <a16:colId xmlns:a16="http://schemas.microsoft.com/office/drawing/2014/main" val="904358959"/>
                    </a:ext>
                  </a:extLst>
                </a:gridCol>
                <a:gridCol w="2078989">
                  <a:extLst>
                    <a:ext uri="{9D8B030D-6E8A-4147-A177-3AD203B41FA5}">
                      <a16:colId xmlns:a16="http://schemas.microsoft.com/office/drawing/2014/main" val="1349255865"/>
                    </a:ext>
                  </a:extLst>
                </a:gridCol>
              </a:tblGrid>
              <a:tr h="1061873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/>
                        <a:t>情報源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/>
                        <a:t>形　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/>
                        <a:t>発信しやすさ</a:t>
                      </a:r>
                      <a:endParaRPr kumimoji="1" lang="en-US" altLang="ja-JP"/>
                    </a:p>
                    <a:p>
                      <a:pPr algn="ctr"/>
                      <a:r>
                        <a:rPr kumimoji="1" lang="ja-JP" altLang="en-US"/>
                        <a:t>（◎ 〇△）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/>
                        <a:t>発信回数</a:t>
                      </a:r>
                      <a:endParaRPr kumimoji="1" lang="en-US" altLang="ja-JP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/>
                        <a:t>（◎ 〇△）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/>
                        <a:t>備　考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13911426"/>
                  </a:ext>
                </a:extLst>
              </a:tr>
              <a:tr h="615212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/>
                        <a:t>例）スマートフォン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/>
                        <a:t>テキスト、画像、動画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/>
                        <a:t>◎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/>
                        <a:t>◎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78227332"/>
                  </a:ext>
                </a:extLst>
              </a:tr>
              <a:tr h="615212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/>
                        <a:t>パソコン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/>
                        <a:t>テキスト、画像、動画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/>
                        <a:t>〇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/>
                        <a:t>〇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35765682"/>
                  </a:ext>
                </a:extLst>
              </a:tr>
              <a:tr h="615212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/>
                        <a:t>手　紙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/>
                        <a:t>テキスト、絵など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/>
                        <a:t>△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/>
                        <a:t>△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96254166"/>
                  </a:ext>
                </a:extLst>
              </a:tr>
              <a:tr h="615212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/>
                        <a:t>人との会話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/>
                        <a:t>直接対話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/>
                        <a:t>◎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/>
                        <a:t>◎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89176692"/>
                  </a:ext>
                </a:extLst>
              </a:tr>
            </a:tbl>
          </a:graphicData>
        </a:graphic>
      </p:graphicFrame>
      <p:sp>
        <p:nvSpPr>
          <p:cNvPr id="4" name="楕円 3">
            <a:extLst>
              <a:ext uri="{FF2B5EF4-FFF2-40B4-BE49-F238E27FC236}">
                <a16:creationId xmlns:a16="http://schemas.microsoft.com/office/drawing/2014/main" id="{FBFA7A04-AC9B-B9C9-F8AF-625DE00E9673}"/>
              </a:ext>
            </a:extLst>
          </p:cNvPr>
          <p:cNvSpPr/>
          <p:nvPr/>
        </p:nvSpPr>
        <p:spPr>
          <a:xfrm rot="20826092">
            <a:off x="178309" y="399232"/>
            <a:ext cx="2311715" cy="1130421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600"/>
              <a:t>例えば</a:t>
            </a:r>
          </a:p>
        </p:txBody>
      </p:sp>
    </p:spTree>
    <p:extLst>
      <p:ext uri="{BB962C8B-B14F-4D97-AF65-F5344CB8AC3E}">
        <p14:creationId xmlns:p14="http://schemas.microsoft.com/office/powerpoint/2010/main" val="20794853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7EACF0-36BC-400B-23BD-8AED33A303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8" name="Picture 14" descr="電脳空間のイラスト（背景素材）">
            <a:extLst>
              <a:ext uri="{FF2B5EF4-FFF2-40B4-BE49-F238E27FC236}">
                <a16:creationId xmlns:a16="http://schemas.microsoft.com/office/drawing/2014/main" id="{DB2EFB00-7AFB-5A74-2731-116EC0B3BD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753" y="-20312"/>
            <a:ext cx="12173964" cy="6858000"/>
          </a:xfrm>
          <a:prstGeom prst="rect">
            <a:avLst/>
          </a:prstGeom>
          <a:solidFill>
            <a:schemeClr val="accent1"/>
          </a:solidFill>
        </p:spPr>
      </p:pic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BE6959C7-08A9-F210-4B54-89BBA7BA6983}"/>
              </a:ext>
            </a:extLst>
          </p:cNvPr>
          <p:cNvSpPr/>
          <p:nvPr/>
        </p:nvSpPr>
        <p:spPr>
          <a:xfrm>
            <a:off x="-186411" y="-89969"/>
            <a:ext cx="12527280" cy="7109460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452A8738-E127-EFB0-C54B-C8EC530743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8695" y="85348"/>
            <a:ext cx="10396882" cy="1151965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ctr"/>
            <a:r>
              <a:rPr kumimoji="1" lang="ja-JP" altLang="en-US"/>
              <a:t>気軽に</a:t>
            </a:r>
            <a:r>
              <a:rPr kumimoji="1" lang="ja-JP" altLang="en-US" sz="6000"/>
              <a:t>情報を発信</a:t>
            </a:r>
            <a:r>
              <a:rPr kumimoji="1" lang="ja-JP" altLang="en-US"/>
              <a:t>できる現代</a:t>
            </a:r>
          </a:p>
        </p:txBody>
      </p:sp>
      <p:pic>
        <p:nvPicPr>
          <p:cNvPr id="10" name="Picture 2" descr="ピンボケ写真のイラスト">
            <a:extLst>
              <a:ext uri="{FF2B5EF4-FFF2-40B4-BE49-F238E27FC236}">
                <a16:creationId xmlns:a16="http://schemas.microsoft.com/office/drawing/2014/main" id="{B07D4A1A-F0C6-4D81-E635-A0B005EE3C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755" y="1581657"/>
            <a:ext cx="1536992" cy="1533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SNSが表示されたスマートフォンのイラスト（動画）">
            <a:extLst>
              <a:ext uri="{FF2B5EF4-FFF2-40B4-BE49-F238E27FC236}">
                <a16:creationId xmlns:a16="http://schemas.microsoft.com/office/drawing/2014/main" id="{7D29A3B7-4DEF-DB3F-B13A-392CAF1F99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06018">
            <a:off x="9729476" y="4289370"/>
            <a:ext cx="965958" cy="1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グループ化 11">
            <a:extLst>
              <a:ext uri="{FF2B5EF4-FFF2-40B4-BE49-F238E27FC236}">
                <a16:creationId xmlns:a16="http://schemas.microsoft.com/office/drawing/2014/main" id="{3CBA5FE8-8544-DE7A-162F-F8CF9F5AFEE4}"/>
              </a:ext>
            </a:extLst>
          </p:cNvPr>
          <p:cNvGrpSpPr/>
          <p:nvPr/>
        </p:nvGrpSpPr>
        <p:grpSpPr>
          <a:xfrm rot="1107753">
            <a:off x="5563305" y="1748348"/>
            <a:ext cx="1947471" cy="1832485"/>
            <a:chOff x="7464311" y="1983468"/>
            <a:chExt cx="2666048" cy="2399443"/>
          </a:xfrm>
        </p:grpSpPr>
        <p:sp>
          <p:nvSpPr>
            <p:cNvPr id="14" name="正方形/長方形 13">
              <a:extLst>
                <a:ext uri="{FF2B5EF4-FFF2-40B4-BE49-F238E27FC236}">
                  <a16:creationId xmlns:a16="http://schemas.microsoft.com/office/drawing/2014/main" id="{913D2EA8-2F25-E063-4479-0E510B406C43}"/>
                </a:ext>
              </a:extLst>
            </p:cNvPr>
            <p:cNvSpPr/>
            <p:nvPr/>
          </p:nvSpPr>
          <p:spPr>
            <a:xfrm>
              <a:off x="7505791" y="2066128"/>
              <a:ext cx="2583089" cy="19334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16" name="Picture 10" descr="漫才師のイラスト">
              <a:extLst>
                <a:ext uri="{FF2B5EF4-FFF2-40B4-BE49-F238E27FC236}">
                  <a16:creationId xmlns:a16="http://schemas.microsoft.com/office/drawing/2014/main" id="{D4C7E678-162C-50FD-AE9D-BCDAA8D4D4B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37619" y="2066128"/>
              <a:ext cx="1880282" cy="1933452"/>
            </a:xfrm>
            <a:prstGeom prst="rect">
              <a:avLst/>
            </a:prstGeom>
            <a:solidFill>
              <a:schemeClr val="bg1"/>
            </a:solidFill>
          </p:spPr>
        </p:pic>
        <p:pic>
          <p:nvPicPr>
            <p:cNvPr id="17" name="Picture 8" descr="ネット動画のフレーム素材">
              <a:extLst>
                <a:ext uri="{FF2B5EF4-FFF2-40B4-BE49-F238E27FC236}">
                  <a16:creationId xmlns:a16="http://schemas.microsoft.com/office/drawing/2014/main" id="{D36F9567-F906-7A0F-5370-CA456687420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64311" y="1983468"/>
              <a:ext cx="2666048" cy="23994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8" name="Picture 12" descr="油絵を描く男性のイラスト「キャンバスに向かう男性」">
            <a:extLst>
              <a:ext uri="{FF2B5EF4-FFF2-40B4-BE49-F238E27FC236}">
                <a16:creationId xmlns:a16="http://schemas.microsoft.com/office/drawing/2014/main" id="{ECB7F9CB-558C-DE02-E38A-83994BFC53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0943" y="1692069"/>
            <a:ext cx="2207414" cy="2207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4" descr="レコーディングをする歌手のイラスト（男性）">
            <a:extLst>
              <a:ext uri="{FF2B5EF4-FFF2-40B4-BE49-F238E27FC236}">
                <a16:creationId xmlns:a16="http://schemas.microsoft.com/office/drawing/2014/main" id="{CB7B4C8F-99AE-4D13-A9BF-A71C1F1711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1066" y="5447313"/>
            <a:ext cx="1572178" cy="1572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8" descr="踊る子供たちのイラスト">
            <a:extLst>
              <a:ext uri="{FF2B5EF4-FFF2-40B4-BE49-F238E27FC236}">
                <a16:creationId xmlns:a16="http://schemas.microsoft.com/office/drawing/2014/main" id="{10FADAB7-4548-E7E4-1E28-0A2C7C2AA9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2035" y="4036916"/>
            <a:ext cx="2055431" cy="1945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0" descr="ビデオカメラを載せた三脚のイラスト">
            <a:extLst>
              <a:ext uri="{FF2B5EF4-FFF2-40B4-BE49-F238E27FC236}">
                <a16:creationId xmlns:a16="http://schemas.microsoft.com/office/drawing/2014/main" id="{1C2A650F-EB10-AE6F-0EA3-9C777DAF6E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0708" y="4880171"/>
            <a:ext cx="1466335" cy="1948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8" descr="踊る子供たちのイラスト">
            <a:extLst>
              <a:ext uri="{FF2B5EF4-FFF2-40B4-BE49-F238E27FC236}">
                <a16:creationId xmlns:a16="http://schemas.microsoft.com/office/drawing/2014/main" id="{4B346D9A-6B3C-0B16-14AB-D7E3A1C317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0961" y="5048298"/>
            <a:ext cx="262075" cy="248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4">
            <a:extLst>
              <a:ext uri="{FF2B5EF4-FFF2-40B4-BE49-F238E27FC236}">
                <a16:creationId xmlns:a16="http://schemas.microsoft.com/office/drawing/2014/main" id="{E0D9627F-1D54-2B98-C1F9-9F9E1EAA65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5476" y="5787307"/>
            <a:ext cx="1173860" cy="892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8" name="コネクタ: 曲線 27">
            <a:extLst>
              <a:ext uri="{FF2B5EF4-FFF2-40B4-BE49-F238E27FC236}">
                <a16:creationId xmlns:a16="http://schemas.microsoft.com/office/drawing/2014/main" id="{BC13726F-0889-5B7A-E1E8-49DAC9F6C008}"/>
              </a:ext>
            </a:extLst>
          </p:cNvPr>
          <p:cNvCxnSpPr>
            <a:cxnSpLocks/>
          </p:cNvCxnSpPr>
          <p:nvPr/>
        </p:nvCxnSpPr>
        <p:spPr>
          <a:xfrm>
            <a:off x="9886950" y="6539523"/>
            <a:ext cx="363773" cy="353160"/>
          </a:xfrm>
          <a:prstGeom prst="curvedConnector3">
            <a:avLst/>
          </a:prstGeom>
          <a:ln w="38100">
            <a:solidFill>
              <a:srgbClr val="FF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グラフィックス 28" descr="送信 単色塗りつぶし">
            <a:extLst>
              <a:ext uri="{FF2B5EF4-FFF2-40B4-BE49-F238E27FC236}">
                <a16:creationId xmlns:a16="http://schemas.microsoft.com/office/drawing/2014/main" id="{2C01A824-4823-F9F1-ADF0-8D155141D1A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 rot="19855467" flipH="1">
            <a:off x="1142217" y="5164091"/>
            <a:ext cx="643400" cy="643400"/>
          </a:xfrm>
          <a:prstGeom prst="rect">
            <a:avLst/>
          </a:prstGeom>
        </p:spPr>
      </p:pic>
      <p:pic>
        <p:nvPicPr>
          <p:cNvPr id="30" name="グラフィックス 29" descr="送信 単色塗りつぶし">
            <a:extLst>
              <a:ext uri="{FF2B5EF4-FFF2-40B4-BE49-F238E27FC236}">
                <a16:creationId xmlns:a16="http://schemas.microsoft.com/office/drawing/2014/main" id="{30263278-56D6-FE83-19CB-A9900740FFDD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 rot="19855467" flipH="1">
            <a:off x="212030" y="5497909"/>
            <a:ext cx="643400" cy="643400"/>
          </a:xfrm>
          <a:prstGeom prst="rect">
            <a:avLst/>
          </a:prstGeom>
        </p:spPr>
      </p:pic>
      <p:pic>
        <p:nvPicPr>
          <p:cNvPr id="32" name="Picture 26" descr="スマホで写真を撮る人の後ろ姿のイラスト（女性）">
            <a:extLst>
              <a:ext uri="{FF2B5EF4-FFF2-40B4-BE49-F238E27FC236}">
                <a16:creationId xmlns:a16="http://schemas.microsoft.com/office/drawing/2014/main" id="{4E4D1D56-5208-76D2-3C89-B6A24626C6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783278" y="2638558"/>
            <a:ext cx="888839" cy="1852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30">
            <a:extLst>
              <a:ext uri="{FF2B5EF4-FFF2-40B4-BE49-F238E27FC236}">
                <a16:creationId xmlns:a16="http://schemas.microsoft.com/office/drawing/2014/main" id="{5A79F131-2336-0F15-74EB-A88C5F2E1D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27112" y="3299224"/>
            <a:ext cx="703930" cy="1544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3" name="グループ化 42">
            <a:extLst>
              <a:ext uri="{FF2B5EF4-FFF2-40B4-BE49-F238E27FC236}">
                <a16:creationId xmlns:a16="http://schemas.microsoft.com/office/drawing/2014/main" id="{9A19F436-0401-4FEF-E81B-B12A7D4007CF}"/>
              </a:ext>
            </a:extLst>
          </p:cNvPr>
          <p:cNvGrpSpPr/>
          <p:nvPr/>
        </p:nvGrpSpPr>
        <p:grpSpPr>
          <a:xfrm>
            <a:off x="2179926" y="1646085"/>
            <a:ext cx="3456538" cy="3291173"/>
            <a:chOff x="2562818" y="1463568"/>
            <a:chExt cx="3456538" cy="3291173"/>
          </a:xfrm>
        </p:grpSpPr>
        <p:pic>
          <p:nvPicPr>
            <p:cNvPr id="44" name="Picture 32" descr="フロートに乗るアイドルのイラスト（女性）">
              <a:extLst>
                <a:ext uri="{FF2B5EF4-FFF2-40B4-BE49-F238E27FC236}">
                  <a16:creationId xmlns:a16="http://schemas.microsoft.com/office/drawing/2014/main" id="{8C7251F1-BE2E-579E-3AEB-D33A21F0CCA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62818" y="1463568"/>
              <a:ext cx="1991003" cy="21959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" name="Picture 34" descr="歓声をあげる観客のシルエットのイラスト（スマートフォン）">
              <a:extLst>
                <a:ext uri="{FF2B5EF4-FFF2-40B4-BE49-F238E27FC236}">
                  <a16:creationId xmlns:a16="http://schemas.microsoft.com/office/drawing/2014/main" id="{B3E5AF0B-708C-252A-5D1D-D65E1F710A2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70794" y="2818375"/>
              <a:ext cx="3148562" cy="1936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9" name="グラフィックス 58" descr="送信 単色塗りつぶし">
            <a:extLst>
              <a:ext uri="{FF2B5EF4-FFF2-40B4-BE49-F238E27FC236}">
                <a16:creationId xmlns:a16="http://schemas.microsoft.com/office/drawing/2014/main" id="{502DB4DA-F34C-8429-F820-755A7979BDFD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 rot="19855467" flipH="1">
            <a:off x="1318876" y="5970273"/>
            <a:ext cx="643400" cy="643400"/>
          </a:xfrm>
          <a:prstGeom prst="rect">
            <a:avLst/>
          </a:prstGeom>
        </p:spPr>
      </p:pic>
      <p:pic>
        <p:nvPicPr>
          <p:cNvPr id="62" name="Picture 22" descr="紙飛行機を投げる男の子のイラスト">
            <a:extLst>
              <a:ext uri="{FF2B5EF4-FFF2-40B4-BE49-F238E27FC236}">
                <a16:creationId xmlns:a16="http://schemas.microsoft.com/office/drawing/2014/main" id="{88BFFB5D-5DB3-B02A-DAE2-FDF758B969B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524" b="68579"/>
          <a:stretch/>
        </p:blipFill>
        <p:spPr bwMode="auto">
          <a:xfrm rot="20603324">
            <a:off x="2245291" y="5660615"/>
            <a:ext cx="440871" cy="401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6" name="Picture 2">
            <a:extLst>
              <a:ext uri="{FF2B5EF4-FFF2-40B4-BE49-F238E27FC236}">
                <a16:creationId xmlns:a16="http://schemas.microsoft.com/office/drawing/2014/main" id="{E320B92D-8726-FE9D-257A-5C51144E0B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4716" y="5830260"/>
            <a:ext cx="876245" cy="1274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62589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1EE5DB-313C-A468-2742-30A7496F32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8" name="Picture 14" descr="電脳空間のイラスト（背景素材）">
            <a:extLst>
              <a:ext uri="{FF2B5EF4-FFF2-40B4-BE49-F238E27FC236}">
                <a16:creationId xmlns:a16="http://schemas.microsoft.com/office/drawing/2014/main" id="{EAD20644-4151-ACB2-7CFF-5CE14F8DCF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753" y="-20312"/>
            <a:ext cx="12173964" cy="6858000"/>
          </a:xfrm>
          <a:prstGeom prst="rect">
            <a:avLst/>
          </a:prstGeom>
          <a:solidFill>
            <a:schemeClr val="accent1"/>
          </a:solidFill>
        </p:spPr>
      </p:pic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1061A70E-4658-3802-DC4A-B078ECE5727F}"/>
              </a:ext>
            </a:extLst>
          </p:cNvPr>
          <p:cNvSpPr/>
          <p:nvPr/>
        </p:nvSpPr>
        <p:spPr>
          <a:xfrm>
            <a:off x="-186411" y="-89969"/>
            <a:ext cx="12527280" cy="7109460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EA2461DA-2DF6-2FA1-C555-4D1B1CC893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8695" y="85348"/>
            <a:ext cx="10396882" cy="1151965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ctr"/>
            <a:r>
              <a:rPr lang="ja-JP" altLang="en-US"/>
              <a:t>それって発信していいもの</a:t>
            </a:r>
            <a:r>
              <a:rPr kumimoji="1" lang="ja-JP" altLang="en-US"/>
              <a:t>？</a:t>
            </a:r>
          </a:p>
        </p:txBody>
      </p:sp>
      <p:pic>
        <p:nvPicPr>
          <p:cNvPr id="3" name="Picture 2" descr="ピンボケ写真のイラスト">
            <a:extLst>
              <a:ext uri="{FF2B5EF4-FFF2-40B4-BE49-F238E27FC236}">
                <a16:creationId xmlns:a16="http://schemas.microsoft.com/office/drawing/2014/main" id="{F72BD15D-6CBC-4825-A39D-FAFEE26CED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755" y="1581657"/>
            <a:ext cx="1536992" cy="1533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SNSが表示されたスマートフォンのイラスト（動画）">
            <a:extLst>
              <a:ext uri="{FF2B5EF4-FFF2-40B4-BE49-F238E27FC236}">
                <a16:creationId xmlns:a16="http://schemas.microsoft.com/office/drawing/2014/main" id="{6941FCA1-721E-0B2D-6C46-E5B4C6A1B3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06018">
            <a:off x="9729476" y="4289370"/>
            <a:ext cx="965958" cy="1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4525E8CE-71B4-92E5-9968-0A9BDF4C5AC8}"/>
              </a:ext>
            </a:extLst>
          </p:cNvPr>
          <p:cNvGrpSpPr/>
          <p:nvPr/>
        </p:nvGrpSpPr>
        <p:grpSpPr>
          <a:xfrm rot="1107753">
            <a:off x="5563305" y="1748348"/>
            <a:ext cx="1947471" cy="1832485"/>
            <a:chOff x="7464311" y="1983468"/>
            <a:chExt cx="2666048" cy="2399443"/>
          </a:xfrm>
        </p:grpSpPr>
        <p:sp>
          <p:nvSpPr>
            <p:cNvPr id="8" name="正方形/長方形 7">
              <a:extLst>
                <a:ext uri="{FF2B5EF4-FFF2-40B4-BE49-F238E27FC236}">
                  <a16:creationId xmlns:a16="http://schemas.microsoft.com/office/drawing/2014/main" id="{80779DEA-70D9-0A56-90C9-1496DE00BF33}"/>
                </a:ext>
              </a:extLst>
            </p:cNvPr>
            <p:cNvSpPr/>
            <p:nvPr/>
          </p:nvSpPr>
          <p:spPr>
            <a:xfrm>
              <a:off x="7505791" y="2066128"/>
              <a:ext cx="2583089" cy="19334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9" name="Picture 10" descr="漫才師のイラスト">
              <a:extLst>
                <a:ext uri="{FF2B5EF4-FFF2-40B4-BE49-F238E27FC236}">
                  <a16:creationId xmlns:a16="http://schemas.microsoft.com/office/drawing/2014/main" id="{AFBFCE47-0AD0-C574-1074-CCD7C0D9A7E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37619" y="2066128"/>
              <a:ext cx="1880282" cy="1933452"/>
            </a:xfrm>
            <a:prstGeom prst="rect">
              <a:avLst/>
            </a:prstGeom>
            <a:solidFill>
              <a:schemeClr val="bg1"/>
            </a:solidFill>
          </p:spPr>
        </p:pic>
        <p:pic>
          <p:nvPicPr>
            <p:cNvPr id="13" name="Picture 8" descr="ネット動画のフレーム素材">
              <a:extLst>
                <a:ext uri="{FF2B5EF4-FFF2-40B4-BE49-F238E27FC236}">
                  <a16:creationId xmlns:a16="http://schemas.microsoft.com/office/drawing/2014/main" id="{302C54BC-E003-E57C-0F94-4B9ECFCF59D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64311" y="1983468"/>
              <a:ext cx="2666048" cy="23994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5" name="Picture 12" descr="油絵を描く男性のイラスト「キャンバスに向かう男性」">
            <a:extLst>
              <a:ext uri="{FF2B5EF4-FFF2-40B4-BE49-F238E27FC236}">
                <a16:creationId xmlns:a16="http://schemas.microsoft.com/office/drawing/2014/main" id="{F384ADBC-FA38-A9C2-7485-51E812CB92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0943" y="1692069"/>
            <a:ext cx="2207414" cy="2207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4" descr="レコーディングをする歌手のイラスト（男性）">
            <a:extLst>
              <a:ext uri="{FF2B5EF4-FFF2-40B4-BE49-F238E27FC236}">
                <a16:creationId xmlns:a16="http://schemas.microsoft.com/office/drawing/2014/main" id="{EE59A9F6-63A8-3B4D-A532-1227D544A4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1066" y="5447313"/>
            <a:ext cx="1572178" cy="1572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8" descr="踊る子供たちのイラスト">
            <a:extLst>
              <a:ext uri="{FF2B5EF4-FFF2-40B4-BE49-F238E27FC236}">
                <a16:creationId xmlns:a16="http://schemas.microsoft.com/office/drawing/2014/main" id="{7D4E8531-B8E3-679A-727E-E574939B55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2035" y="4036916"/>
            <a:ext cx="2055431" cy="1945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0" descr="ビデオカメラを載せた三脚のイラスト">
            <a:extLst>
              <a:ext uri="{FF2B5EF4-FFF2-40B4-BE49-F238E27FC236}">
                <a16:creationId xmlns:a16="http://schemas.microsoft.com/office/drawing/2014/main" id="{D99ACA23-628B-2B70-8B80-A846358238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0708" y="4880171"/>
            <a:ext cx="1466335" cy="1948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18" descr="踊る子供たちのイラスト">
            <a:extLst>
              <a:ext uri="{FF2B5EF4-FFF2-40B4-BE49-F238E27FC236}">
                <a16:creationId xmlns:a16="http://schemas.microsoft.com/office/drawing/2014/main" id="{348D8718-D160-E220-05A3-AC56C91FF1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0961" y="5048298"/>
            <a:ext cx="262075" cy="248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グラフィックス 32" descr="送信 単色塗りつぶし">
            <a:extLst>
              <a:ext uri="{FF2B5EF4-FFF2-40B4-BE49-F238E27FC236}">
                <a16:creationId xmlns:a16="http://schemas.microsoft.com/office/drawing/2014/main" id="{5E00AE6C-BBB3-5EEC-5B1E-462D6D9B932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 rot="19855467" flipH="1">
            <a:off x="1124489" y="5280191"/>
            <a:ext cx="643400" cy="643400"/>
          </a:xfrm>
          <a:prstGeom prst="rect">
            <a:avLst/>
          </a:prstGeom>
        </p:spPr>
      </p:pic>
      <p:pic>
        <p:nvPicPr>
          <p:cNvPr id="34" name="Picture 24">
            <a:extLst>
              <a:ext uri="{FF2B5EF4-FFF2-40B4-BE49-F238E27FC236}">
                <a16:creationId xmlns:a16="http://schemas.microsoft.com/office/drawing/2014/main" id="{186DAF0A-43E1-24A1-AC4E-0628A29555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5476" y="5787307"/>
            <a:ext cx="1173860" cy="892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5" name="コネクタ: 曲線 34">
            <a:extLst>
              <a:ext uri="{FF2B5EF4-FFF2-40B4-BE49-F238E27FC236}">
                <a16:creationId xmlns:a16="http://schemas.microsoft.com/office/drawing/2014/main" id="{FC9294A4-FED6-DB4F-3088-B381D12EEBA9}"/>
              </a:ext>
            </a:extLst>
          </p:cNvPr>
          <p:cNvCxnSpPr>
            <a:cxnSpLocks/>
          </p:cNvCxnSpPr>
          <p:nvPr/>
        </p:nvCxnSpPr>
        <p:spPr>
          <a:xfrm>
            <a:off x="9886950" y="6539523"/>
            <a:ext cx="363773" cy="353160"/>
          </a:xfrm>
          <a:prstGeom prst="curvedConnector3">
            <a:avLst/>
          </a:prstGeom>
          <a:ln w="38100">
            <a:solidFill>
              <a:srgbClr val="FF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グラフィックス 35" descr="送信 単色塗りつぶし">
            <a:extLst>
              <a:ext uri="{FF2B5EF4-FFF2-40B4-BE49-F238E27FC236}">
                <a16:creationId xmlns:a16="http://schemas.microsoft.com/office/drawing/2014/main" id="{8E4EC697-5119-901B-6850-5E45AA81EF3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 rot="19855467" flipH="1">
            <a:off x="846175" y="4488527"/>
            <a:ext cx="643400" cy="643400"/>
          </a:xfrm>
          <a:prstGeom prst="rect">
            <a:avLst/>
          </a:prstGeom>
        </p:spPr>
      </p:pic>
      <p:pic>
        <p:nvPicPr>
          <p:cNvPr id="37" name="グラフィックス 36" descr="送信 単色塗りつぶし">
            <a:extLst>
              <a:ext uri="{FF2B5EF4-FFF2-40B4-BE49-F238E27FC236}">
                <a16:creationId xmlns:a16="http://schemas.microsoft.com/office/drawing/2014/main" id="{5D7725C9-8461-7A23-53D0-AD58FC2DD5C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 rot="19855467" flipH="1">
            <a:off x="212030" y="5497909"/>
            <a:ext cx="643400" cy="643400"/>
          </a:xfrm>
          <a:prstGeom prst="rect">
            <a:avLst/>
          </a:prstGeom>
        </p:spPr>
      </p:pic>
      <p:pic>
        <p:nvPicPr>
          <p:cNvPr id="38" name="Picture 26" descr="スマホで写真を撮る人の後ろ姿のイラスト（女性）">
            <a:extLst>
              <a:ext uri="{FF2B5EF4-FFF2-40B4-BE49-F238E27FC236}">
                <a16:creationId xmlns:a16="http://schemas.microsoft.com/office/drawing/2014/main" id="{17D5D391-537A-90D5-C378-AF4D03D9F5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783278" y="2638558"/>
            <a:ext cx="888839" cy="1852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30">
            <a:extLst>
              <a:ext uri="{FF2B5EF4-FFF2-40B4-BE49-F238E27FC236}">
                <a16:creationId xmlns:a16="http://schemas.microsoft.com/office/drawing/2014/main" id="{6728DF13-DD28-7049-F210-07BDE8C9ED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27112" y="3299224"/>
            <a:ext cx="703930" cy="1544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0" name="グループ化 39">
            <a:extLst>
              <a:ext uri="{FF2B5EF4-FFF2-40B4-BE49-F238E27FC236}">
                <a16:creationId xmlns:a16="http://schemas.microsoft.com/office/drawing/2014/main" id="{AD9C3A59-9A1D-E588-7455-C4A792D29CE6}"/>
              </a:ext>
            </a:extLst>
          </p:cNvPr>
          <p:cNvGrpSpPr/>
          <p:nvPr/>
        </p:nvGrpSpPr>
        <p:grpSpPr>
          <a:xfrm>
            <a:off x="2179926" y="1646085"/>
            <a:ext cx="3456538" cy="3291173"/>
            <a:chOff x="2562818" y="1463568"/>
            <a:chExt cx="3456538" cy="3291173"/>
          </a:xfrm>
        </p:grpSpPr>
        <p:pic>
          <p:nvPicPr>
            <p:cNvPr id="41" name="Picture 32" descr="フロートに乗るアイドルのイラスト（女性）">
              <a:extLst>
                <a:ext uri="{FF2B5EF4-FFF2-40B4-BE49-F238E27FC236}">
                  <a16:creationId xmlns:a16="http://schemas.microsoft.com/office/drawing/2014/main" id="{6FB17731-FB8E-E5EE-E377-906BD0E5AA9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62818" y="1463568"/>
              <a:ext cx="1991003" cy="21959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2" name="Picture 34" descr="歓声をあげる観客のシルエットのイラスト（スマートフォン）">
              <a:extLst>
                <a:ext uri="{FF2B5EF4-FFF2-40B4-BE49-F238E27FC236}">
                  <a16:creationId xmlns:a16="http://schemas.microsoft.com/office/drawing/2014/main" id="{489B69F6-5C67-1832-40C1-AC9B2D37B73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70794" y="2818375"/>
              <a:ext cx="3148562" cy="1936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3" name="スクロール: 縦 42">
            <a:extLst>
              <a:ext uri="{FF2B5EF4-FFF2-40B4-BE49-F238E27FC236}">
                <a16:creationId xmlns:a16="http://schemas.microsoft.com/office/drawing/2014/main" id="{C3CC9577-136E-FD12-A109-5AB9B6D98547}"/>
              </a:ext>
            </a:extLst>
          </p:cNvPr>
          <p:cNvSpPr/>
          <p:nvPr/>
        </p:nvSpPr>
        <p:spPr>
          <a:xfrm>
            <a:off x="2443211" y="2649052"/>
            <a:ext cx="1416702" cy="468285"/>
          </a:xfrm>
          <a:prstGeom prst="verticalScroll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/>
              <a:t>SNS</a:t>
            </a:r>
            <a:r>
              <a:rPr kumimoji="1" lang="ja-JP" altLang="en-US"/>
              <a:t>　</a:t>
            </a:r>
            <a:r>
              <a:rPr kumimoji="1" lang="en-US" altLang="ja-JP"/>
              <a:t>NG</a:t>
            </a:r>
            <a:endParaRPr kumimoji="1" lang="ja-JP" altLang="en-US"/>
          </a:p>
        </p:txBody>
      </p:sp>
      <p:sp>
        <p:nvSpPr>
          <p:cNvPr id="45" name="リボン: 上に曲がる 44">
            <a:extLst>
              <a:ext uri="{FF2B5EF4-FFF2-40B4-BE49-F238E27FC236}">
                <a16:creationId xmlns:a16="http://schemas.microsoft.com/office/drawing/2014/main" id="{1E6B7BCC-CD3D-AE6A-40A1-CB258F43EE0A}"/>
              </a:ext>
            </a:extLst>
          </p:cNvPr>
          <p:cNvSpPr/>
          <p:nvPr/>
        </p:nvSpPr>
        <p:spPr>
          <a:xfrm rot="1133393">
            <a:off x="5469435" y="2512891"/>
            <a:ext cx="2036448" cy="390980"/>
          </a:xfrm>
          <a:prstGeom prst="ribbon2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200"/>
              <a:t>転載禁止</a:t>
            </a:r>
          </a:p>
        </p:txBody>
      </p:sp>
      <p:sp>
        <p:nvSpPr>
          <p:cNvPr id="46" name="リボン: 上に曲がる 45">
            <a:extLst>
              <a:ext uri="{FF2B5EF4-FFF2-40B4-BE49-F238E27FC236}">
                <a16:creationId xmlns:a16="http://schemas.microsoft.com/office/drawing/2014/main" id="{C3055AD1-45E9-2D97-257D-C5AB8A7AC65E}"/>
              </a:ext>
            </a:extLst>
          </p:cNvPr>
          <p:cNvSpPr/>
          <p:nvPr/>
        </p:nvSpPr>
        <p:spPr>
          <a:xfrm rot="1291648">
            <a:off x="10404007" y="1754546"/>
            <a:ext cx="1644076" cy="390980"/>
          </a:xfrm>
          <a:prstGeom prst="ribbon2">
            <a:avLst>
              <a:gd name="adj1" fmla="val 16667"/>
              <a:gd name="adj2" fmla="val 69831"/>
            </a:avLst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200"/>
              <a:t>拡散希望</a:t>
            </a:r>
          </a:p>
        </p:txBody>
      </p:sp>
      <p:pic>
        <p:nvPicPr>
          <p:cNvPr id="3074" name="Picture 2" descr="女性会社員の表情イラスト「怒り顔」">
            <a:extLst>
              <a:ext uri="{FF2B5EF4-FFF2-40B4-BE49-F238E27FC236}">
                <a16:creationId xmlns:a16="http://schemas.microsoft.com/office/drawing/2014/main" id="{AF019C4D-F67C-E7DC-3C02-847DC90571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989" y="2500197"/>
            <a:ext cx="1152702" cy="1533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禁止マークのイラスト">
            <a:extLst>
              <a:ext uri="{FF2B5EF4-FFF2-40B4-BE49-F238E27FC236}">
                <a16:creationId xmlns:a16="http://schemas.microsoft.com/office/drawing/2014/main" id="{ED374EB6-2E89-DC29-16CA-02DB8725E9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178" y="1979956"/>
            <a:ext cx="781697" cy="764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リボン: 上に曲がる 47">
            <a:extLst>
              <a:ext uri="{FF2B5EF4-FFF2-40B4-BE49-F238E27FC236}">
                <a16:creationId xmlns:a16="http://schemas.microsoft.com/office/drawing/2014/main" id="{DAA2D1F3-2AA7-42CE-83D7-EB3E63243824}"/>
              </a:ext>
            </a:extLst>
          </p:cNvPr>
          <p:cNvSpPr/>
          <p:nvPr/>
        </p:nvSpPr>
        <p:spPr>
          <a:xfrm rot="21075964">
            <a:off x="7096686" y="5307392"/>
            <a:ext cx="2522094" cy="900756"/>
          </a:xfrm>
          <a:prstGeom prst="ribbon2">
            <a:avLst>
              <a:gd name="adj1" fmla="val 16667"/>
              <a:gd name="adj2" fmla="val 69831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/>
              <a:t>著作権は？</a:t>
            </a:r>
          </a:p>
        </p:txBody>
      </p:sp>
      <p:sp>
        <p:nvSpPr>
          <p:cNvPr id="49" name="リボン: 上に曲がる 48">
            <a:extLst>
              <a:ext uri="{FF2B5EF4-FFF2-40B4-BE49-F238E27FC236}">
                <a16:creationId xmlns:a16="http://schemas.microsoft.com/office/drawing/2014/main" id="{9539F248-FF71-8CBC-FEC2-8061AE62A2D0}"/>
              </a:ext>
            </a:extLst>
          </p:cNvPr>
          <p:cNvSpPr/>
          <p:nvPr/>
        </p:nvSpPr>
        <p:spPr>
          <a:xfrm rot="1656013">
            <a:off x="1542732" y="5184701"/>
            <a:ext cx="2522094" cy="493867"/>
          </a:xfrm>
          <a:prstGeom prst="ribbon2">
            <a:avLst>
              <a:gd name="adj1" fmla="val 16667"/>
              <a:gd name="adj2" fmla="val 69831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0"/>
              <a:t>間違って大量送信</a:t>
            </a:r>
          </a:p>
        </p:txBody>
      </p:sp>
      <p:pic>
        <p:nvPicPr>
          <p:cNvPr id="50" name="グラフィックス 49" descr="送信 単色塗りつぶし">
            <a:extLst>
              <a:ext uri="{FF2B5EF4-FFF2-40B4-BE49-F238E27FC236}">
                <a16:creationId xmlns:a16="http://schemas.microsoft.com/office/drawing/2014/main" id="{7FE7DEFB-DFF7-AC53-C541-D15C78A68D6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 rot="19855467" flipH="1">
            <a:off x="1563078" y="5668505"/>
            <a:ext cx="643400" cy="643400"/>
          </a:xfrm>
          <a:prstGeom prst="rect">
            <a:avLst/>
          </a:prstGeom>
        </p:spPr>
      </p:pic>
      <p:pic>
        <p:nvPicPr>
          <p:cNvPr id="51" name="グラフィックス 50" descr="送信 単色塗りつぶし">
            <a:extLst>
              <a:ext uri="{FF2B5EF4-FFF2-40B4-BE49-F238E27FC236}">
                <a16:creationId xmlns:a16="http://schemas.microsoft.com/office/drawing/2014/main" id="{0E383793-22ED-C37A-5CA0-9E3BC6AA070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 rot="19855467" flipH="1">
            <a:off x="1284764" y="4876841"/>
            <a:ext cx="643400" cy="643400"/>
          </a:xfrm>
          <a:prstGeom prst="rect">
            <a:avLst/>
          </a:prstGeom>
        </p:spPr>
      </p:pic>
      <p:pic>
        <p:nvPicPr>
          <p:cNvPr id="52" name="グラフィックス 51" descr="送信 単色塗りつぶし">
            <a:extLst>
              <a:ext uri="{FF2B5EF4-FFF2-40B4-BE49-F238E27FC236}">
                <a16:creationId xmlns:a16="http://schemas.microsoft.com/office/drawing/2014/main" id="{AC6C5D46-0C32-9717-84D9-B4389B709AD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 rot="19855467" flipH="1">
            <a:off x="650619" y="5886223"/>
            <a:ext cx="643400" cy="643400"/>
          </a:xfrm>
          <a:prstGeom prst="rect">
            <a:avLst/>
          </a:prstGeom>
        </p:spPr>
      </p:pic>
      <p:pic>
        <p:nvPicPr>
          <p:cNvPr id="53" name="グラフィックス 52" descr="送信 単色塗りつぶし">
            <a:extLst>
              <a:ext uri="{FF2B5EF4-FFF2-40B4-BE49-F238E27FC236}">
                <a16:creationId xmlns:a16="http://schemas.microsoft.com/office/drawing/2014/main" id="{7C9DD96B-5B50-4224-FA2B-D70359A59BC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 rot="19855467" flipH="1">
            <a:off x="610812" y="5060415"/>
            <a:ext cx="643400" cy="643400"/>
          </a:xfrm>
          <a:prstGeom prst="rect">
            <a:avLst/>
          </a:prstGeom>
        </p:spPr>
      </p:pic>
      <p:pic>
        <p:nvPicPr>
          <p:cNvPr id="54" name="グラフィックス 53" descr="送信 単色塗りつぶし">
            <a:extLst>
              <a:ext uri="{FF2B5EF4-FFF2-40B4-BE49-F238E27FC236}">
                <a16:creationId xmlns:a16="http://schemas.microsoft.com/office/drawing/2014/main" id="{50852123-79D9-4851-F6AB-BAFDAC75737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 rot="19855467" flipH="1">
            <a:off x="1561395" y="6135368"/>
            <a:ext cx="643400" cy="643400"/>
          </a:xfrm>
          <a:prstGeom prst="rect">
            <a:avLst/>
          </a:prstGeom>
        </p:spPr>
      </p:pic>
      <p:pic>
        <p:nvPicPr>
          <p:cNvPr id="55" name="グラフィックス 54" descr="送信 単色塗りつぶし">
            <a:extLst>
              <a:ext uri="{FF2B5EF4-FFF2-40B4-BE49-F238E27FC236}">
                <a16:creationId xmlns:a16="http://schemas.microsoft.com/office/drawing/2014/main" id="{CCD27580-16FB-1A3D-4977-53F70ECCB6A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 rot="19855467" flipH="1">
            <a:off x="124375" y="4688120"/>
            <a:ext cx="643400" cy="643400"/>
          </a:xfrm>
          <a:prstGeom prst="rect">
            <a:avLst/>
          </a:prstGeom>
        </p:spPr>
      </p:pic>
      <p:pic>
        <p:nvPicPr>
          <p:cNvPr id="56" name="Picture 22" descr="紙飛行機を投げる男の子のイラスト">
            <a:extLst>
              <a:ext uri="{FF2B5EF4-FFF2-40B4-BE49-F238E27FC236}">
                <a16:creationId xmlns:a16="http://schemas.microsoft.com/office/drawing/2014/main" id="{263F5280-54B8-C5D2-46AF-8B859750DBC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524" b="68579"/>
          <a:stretch/>
        </p:blipFill>
        <p:spPr bwMode="auto">
          <a:xfrm rot="20603324">
            <a:off x="2245291" y="5660615"/>
            <a:ext cx="440871" cy="401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リボン: 上に曲がる 6">
            <a:extLst>
              <a:ext uri="{FF2B5EF4-FFF2-40B4-BE49-F238E27FC236}">
                <a16:creationId xmlns:a16="http://schemas.microsoft.com/office/drawing/2014/main" id="{AEFCC31A-73B0-59AB-65FD-BF6007907736}"/>
              </a:ext>
            </a:extLst>
          </p:cNvPr>
          <p:cNvSpPr/>
          <p:nvPr/>
        </p:nvSpPr>
        <p:spPr>
          <a:xfrm rot="1291648">
            <a:off x="2573718" y="1440115"/>
            <a:ext cx="1644076" cy="390980"/>
          </a:xfrm>
          <a:prstGeom prst="ribbon2">
            <a:avLst>
              <a:gd name="adj1" fmla="val 16667"/>
              <a:gd name="adj2" fmla="val 69831"/>
            </a:avLst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200"/>
              <a:t>撮影</a:t>
            </a:r>
            <a:r>
              <a:rPr kumimoji="1" lang="en-US" altLang="ja-JP" sz="1200"/>
              <a:t>OK</a:t>
            </a:r>
            <a:endParaRPr kumimoji="1" lang="ja-JP" altLang="en-US" sz="1200"/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3FDDC461-A592-5459-A050-D1D4B1B804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2688" y="5819609"/>
            <a:ext cx="871583" cy="1267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53840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9DD09B-C5C6-3C59-51B0-A114E23234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F34C148-FD91-7D3C-BA52-BFE0E83713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7028" y="520700"/>
            <a:ext cx="8493479" cy="1151965"/>
          </a:xfrm>
        </p:spPr>
        <p:txBody>
          <a:bodyPr>
            <a:normAutofit/>
          </a:bodyPr>
          <a:lstStyle/>
          <a:p>
            <a:r>
              <a:rPr lang="ja-JP" altLang="en-US"/>
              <a:t>その情報ってどんなもの？</a:t>
            </a:r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7692482-4959-D84A-8680-07351C912EFB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kumimoji="1" lang="ja-JP" altLang="en-US"/>
          </a:p>
        </p:txBody>
      </p:sp>
      <p:graphicFrame>
        <p:nvGraphicFramePr>
          <p:cNvPr id="5" name="コンテンツ プレースホルダー 4">
            <a:extLst>
              <a:ext uri="{FF2B5EF4-FFF2-40B4-BE49-F238E27FC236}">
                <a16:creationId xmlns:a16="http://schemas.microsoft.com/office/drawing/2014/main" id="{3E3E141B-DDAE-CA8F-885B-82A642A8430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35492096"/>
              </p:ext>
            </p:extLst>
          </p:nvPr>
        </p:nvGraphicFramePr>
        <p:xfrm>
          <a:off x="694854" y="1773406"/>
          <a:ext cx="10595447" cy="46527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2009">
                  <a:extLst>
                    <a:ext uri="{9D8B030D-6E8A-4147-A177-3AD203B41FA5}">
                      <a16:colId xmlns:a16="http://schemas.microsoft.com/office/drawing/2014/main" val="3765616084"/>
                    </a:ext>
                  </a:extLst>
                </a:gridCol>
                <a:gridCol w="3476092">
                  <a:extLst>
                    <a:ext uri="{9D8B030D-6E8A-4147-A177-3AD203B41FA5}">
                      <a16:colId xmlns:a16="http://schemas.microsoft.com/office/drawing/2014/main" val="856293432"/>
                    </a:ext>
                  </a:extLst>
                </a:gridCol>
                <a:gridCol w="2648673">
                  <a:extLst>
                    <a:ext uri="{9D8B030D-6E8A-4147-A177-3AD203B41FA5}">
                      <a16:colId xmlns:a16="http://schemas.microsoft.com/office/drawing/2014/main" val="885869299"/>
                    </a:ext>
                  </a:extLst>
                </a:gridCol>
                <a:gridCol w="2648673">
                  <a:extLst>
                    <a:ext uri="{9D8B030D-6E8A-4147-A177-3AD203B41FA5}">
                      <a16:colId xmlns:a16="http://schemas.microsoft.com/office/drawing/2014/main" val="1862054485"/>
                    </a:ext>
                  </a:extLst>
                </a:gridCol>
              </a:tblGrid>
              <a:tr h="1179686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/>
                        <a:t>発信する</a:t>
                      </a:r>
                      <a:endParaRPr kumimoji="1" lang="en-US" altLang="ja-JP" sz="2400"/>
                    </a:p>
                    <a:p>
                      <a:pPr algn="ctr"/>
                      <a:r>
                        <a:rPr kumimoji="1" lang="ja-JP" altLang="en-US" sz="2400"/>
                        <a:t>情報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800"/>
                        <a:t>どんな情報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800"/>
                        <a:t>情報を作ったツール</a:t>
                      </a:r>
                      <a:endParaRPr kumimoji="1" lang="en-US" altLang="ja-JP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800"/>
                        <a:t>情報を発信する方　法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13911426"/>
                  </a:ext>
                </a:extLst>
              </a:tr>
              <a:tr h="1157703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800">
                          <a:latin typeface="+mn-ea"/>
                          <a:ea typeface="+mn-ea"/>
                        </a:rPr>
                        <a:t>家族旅行の</a:t>
                      </a:r>
                      <a:endParaRPr kumimoji="1" lang="en-US" altLang="ja-JP" sz="1800">
                        <a:latin typeface="+mn-ea"/>
                        <a:ea typeface="+mn-ea"/>
                      </a:endParaRPr>
                    </a:p>
                    <a:p>
                      <a:pPr algn="ctr"/>
                      <a:r>
                        <a:rPr kumimoji="1" lang="ja-JP" altLang="en-US" sz="1800">
                          <a:latin typeface="+mn-ea"/>
                          <a:ea typeface="+mn-ea"/>
                        </a:rPr>
                        <a:t>写真</a:t>
                      </a:r>
                      <a:endParaRPr kumimoji="1" lang="en-US" altLang="ja-JP" sz="180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/>
                        <a:t>家族の姿　旅行場所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/>
                        <a:t>カメラ</a:t>
                      </a:r>
                      <a:endParaRPr kumimoji="1" lang="en-US" altLang="ja-JP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200">
                          <a:latin typeface="+mn-ea"/>
                          <a:ea typeface="+mn-ea"/>
                        </a:rPr>
                        <a:t>Instagram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59087448"/>
                  </a:ext>
                </a:extLst>
              </a:tr>
              <a:tr h="1157703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/>
                        <a:t>自分で録音した歌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/>
                        <a:t>自分の歌声　曲は</a:t>
                      </a:r>
                      <a:r>
                        <a:rPr kumimoji="1" lang="en-US" altLang="ja-JP"/>
                        <a:t>【</a:t>
                      </a:r>
                      <a:r>
                        <a:rPr kumimoji="1" lang="ja-JP" altLang="en-US"/>
                        <a:t>〇〇</a:t>
                      </a:r>
                      <a:r>
                        <a:rPr kumimoji="1" lang="en-US" altLang="ja-JP"/>
                        <a:t>】</a:t>
                      </a:r>
                      <a:endParaRPr kumimoji="1" lang="ja-JP" alt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/>
                        <a:t>パソコン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200">
                          <a:latin typeface="+mn-ea"/>
                          <a:ea typeface="+mn-ea"/>
                        </a:rPr>
                        <a:t>YouTube</a:t>
                      </a:r>
                      <a:endParaRPr kumimoji="1" lang="ja-JP" altLang="en-US" sz="320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91422309"/>
                  </a:ext>
                </a:extLst>
              </a:tr>
              <a:tr h="1157703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/>
                        <a:t>【</a:t>
                      </a:r>
                      <a:r>
                        <a:rPr kumimoji="1" lang="ja-JP" altLang="en-US" sz="1600"/>
                        <a:t>感情</a:t>
                      </a:r>
                      <a:r>
                        <a:rPr kumimoji="1" lang="en-US" altLang="ja-JP" sz="1600"/>
                        <a:t>】【</a:t>
                      </a:r>
                      <a:r>
                        <a:rPr kumimoji="1" lang="ja-JP" altLang="en-US" sz="1600"/>
                        <a:t>意見</a:t>
                      </a:r>
                      <a:r>
                        <a:rPr kumimoji="1" lang="en-US" altLang="ja-JP" sz="1600"/>
                        <a:t>】</a:t>
                      </a:r>
                      <a:endParaRPr kumimoji="1" lang="ja-JP" altLang="en-US" sz="16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/>
                        <a:t>人が発信した情報に対する</a:t>
                      </a:r>
                      <a:endParaRPr kumimoji="1" lang="en-US" altLang="ja-JP"/>
                    </a:p>
                    <a:p>
                      <a:pPr algn="ctr"/>
                      <a:r>
                        <a:rPr kumimoji="1" lang="ja-JP" altLang="en-US"/>
                        <a:t>応援の</a:t>
                      </a:r>
                      <a:r>
                        <a:rPr kumimoji="1" lang="en-US" altLang="ja-JP"/>
                        <a:t>【</a:t>
                      </a:r>
                      <a:r>
                        <a:rPr kumimoji="1" lang="ja-JP" altLang="en-US"/>
                        <a:t>感想</a:t>
                      </a:r>
                      <a:r>
                        <a:rPr kumimoji="1" lang="en-US" altLang="ja-JP"/>
                        <a:t>】【</a:t>
                      </a:r>
                      <a:r>
                        <a:rPr kumimoji="1" lang="ja-JP" altLang="en-US"/>
                        <a:t>意見</a:t>
                      </a:r>
                      <a:r>
                        <a:rPr kumimoji="1" lang="en-US" altLang="ja-JP"/>
                        <a:t>】</a:t>
                      </a:r>
                      <a:endParaRPr kumimoji="1" lang="ja-JP" alt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/>
                        <a:t>スマートフォン　</a:t>
                      </a:r>
                      <a:endParaRPr kumimoji="1" lang="en-US" altLang="ja-JP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200">
                          <a:latin typeface="+mn-ea"/>
                          <a:ea typeface="+mn-ea"/>
                        </a:rPr>
                        <a:t>X</a:t>
                      </a:r>
                      <a:endParaRPr kumimoji="1" lang="ja-JP" altLang="en-US" sz="320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89176692"/>
                  </a:ext>
                </a:extLst>
              </a:tr>
            </a:tbl>
          </a:graphicData>
        </a:graphic>
      </p:graphicFrame>
      <p:sp>
        <p:nvSpPr>
          <p:cNvPr id="7" name="楕円 6">
            <a:extLst>
              <a:ext uri="{FF2B5EF4-FFF2-40B4-BE49-F238E27FC236}">
                <a16:creationId xmlns:a16="http://schemas.microsoft.com/office/drawing/2014/main" id="{1DAD698A-D20C-932C-45AF-3B4D2029E04E}"/>
              </a:ext>
            </a:extLst>
          </p:cNvPr>
          <p:cNvSpPr/>
          <p:nvPr/>
        </p:nvSpPr>
        <p:spPr>
          <a:xfrm rot="20293948">
            <a:off x="172723" y="349817"/>
            <a:ext cx="2754458" cy="1130421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600"/>
              <a:t>考えよう</a:t>
            </a:r>
          </a:p>
        </p:txBody>
      </p:sp>
    </p:spTree>
    <p:extLst>
      <p:ext uri="{BB962C8B-B14F-4D97-AF65-F5344CB8AC3E}">
        <p14:creationId xmlns:p14="http://schemas.microsoft.com/office/powerpoint/2010/main" val="245037575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メイン イベント">
  <a:themeElements>
    <a:clrScheme name="オレンジがかった赤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メイン イベント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メイン イベント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5FF09EFE4F3AA4489185CC91810B6D0F" ma:contentTypeVersion="18" ma:contentTypeDescription="新しいドキュメントを作成します。" ma:contentTypeScope="" ma:versionID="8f557f42920a105afc9aef6cf5cf4c87">
  <xsd:schema xmlns:xsd="http://www.w3.org/2001/XMLSchema" xmlns:xs="http://www.w3.org/2001/XMLSchema" xmlns:p="http://schemas.microsoft.com/office/2006/metadata/properties" xmlns:ns2="484e1132-8176-4c50-ab25-f919e95525d9" xmlns:ns3="08d56990-5a3e-4aff-ba2a-9d48b9fd327c" targetNamespace="http://schemas.microsoft.com/office/2006/metadata/properties" ma:root="true" ma:fieldsID="e1b05bdc396869f95fa43b67fbadc9e8" ns2:_="" ns3:_="">
    <xsd:import namespace="484e1132-8176-4c50-ab25-f919e95525d9"/>
    <xsd:import namespace="08d56990-5a3e-4aff-ba2a-9d48b9fd327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4e1132-8176-4c50-ab25-f919e95525d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画像タグ" ma:readOnly="false" ma:fieldId="{5cf76f15-5ced-4ddc-b409-7134ff3c332f}" ma:taxonomyMulti="true" ma:sspId="4796eb36-e6e9-4935-b6f7-ae90a2f8701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5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8d56990-5a3e-4aff-ba2a-9d48b9fd327c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d319b94f-f239-4ad9-9e5c-ea82561556aa}" ma:internalName="TaxCatchAll" ma:showField="CatchAllData" ma:web="08d56990-5a3e-4aff-ba2a-9d48b9fd327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84e1132-8176-4c50-ab25-f919e95525d9">
      <Terms xmlns="http://schemas.microsoft.com/office/infopath/2007/PartnerControls"/>
    </lcf76f155ced4ddcb4097134ff3c332f>
    <TaxCatchAll xmlns="08d56990-5a3e-4aff-ba2a-9d48b9fd327c" xsi:nil="true"/>
  </documentManagement>
</p:properties>
</file>

<file path=customXml/itemProps1.xml><?xml version="1.0" encoding="utf-8"?>
<ds:datastoreItem xmlns:ds="http://schemas.openxmlformats.org/officeDocument/2006/customXml" ds:itemID="{8F97CF8F-C191-4DC5-ADD0-10DF270E602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A1C6EAB-EFA2-4AB7-950F-2ED9AB54F9F7}">
  <ds:schemaRefs>
    <ds:schemaRef ds:uri="08d56990-5a3e-4aff-ba2a-9d48b9fd327c"/>
    <ds:schemaRef ds:uri="484e1132-8176-4c50-ab25-f919e95525d9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A5C0F154-54CE-4234-BE48-C833CA08773B}">
  <ds:schemaRefs>
    <ds:schemaRef ds:uri="http://purl.org/dc/terms/"/>
    <ds:schemaRef ds:uri="08d56990-5a3e-4aff-ba2a-9d48b9fd327c"/>
    <ds:schemaRef ds:uri="484e1132-8176-4c50-ab25-f919e95525d9"/>
    <ds:schemaRef ds:uri="http://schemas.microsoft.com/office/2006/documentManagement/types"/>
    <ds:schemaRef ds:uri="http://schemas.microsoft.com/office/2006/metadata/properties"/>
    <ds:schemaRef ds:uri="http://www.w3.org/XML/1998/namespace"/>
    <ds:schemaRef ds:uri="http://schemas.openxmlformats.org/package/2006/metadata/core-properties"/>
    <ds:schemaRef ds:uri="http://schemas.microsoft.com/office/infopath/2007/PartnerControls"/>
    <ds:schemaRef ds:uri="http://purl.org/dc/dcmitype/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メイン イベント</Template>
  <TotalTime>23</TotalTime>
  <Words>1231</Words>
  <Application>Microsoft Office PowerPoint</Application>
  <PresentationFormat>ワイド画面</PresentationFormat>
  <Paragraphs>230</Paragraphs>
  <Slides>25</Slides>
  <Notes>2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25</vt:i4>
      </vt:variant>
    </vt:vector>
  </HeadingPairs>
  <TitlesOfParts>
    <vt:vector size="31" baseType="lpstr">
      <vt:lpstr>ＭＳ Ｐゴシック</vt:lpstr>
      <vt:lpstr>游ゴシック</vt:lpstr>
      <vt:lpstr>Arial</vt:lpstr>
      <vt:lpstr>Impact</vt:lpstr>
      <vt:lpstr>Segoe UI</vt:lpstr>
      <vt:lpstr>メイン イベント</vt:lpstr>
      <vt:lpstr> 発信する情報 ～立ち止まって考えよう～</vt:lpstr>
      <vt:lpstr>情報の海へ漕ぎ出す前に</vt:lpstr>
      <vt:lpstr>PowerPoint プレゼンテーション</vt:lpstr>
      <vt:lpstr>あなたは普段、どうやって情報を発信していますか？</vt:lpstr>
      <vt:lpstr>情報の発信方法は？</vt:lpstr>
      <vt:lpstr>いろんな発信方法</vt:lpstr>
      <vt:lpstr>気軽に情報を発信できる現代</vt:lpstr>
      <vt:lpstr>それって発信していいもの？</vt:lpstr>
      <vt:lpstr>その情報ってどんなもの？</vt:lpstr>
      <vt:lpstr>発信する情報について考えよう</vt:lpstr>
      <vt:lpstr>その情報 発信して 大丈夫？</vt:lpstr>
      <vt:lpstr>発信する情報の安全性</vt:lpstr>
      <vt:lpstr>発信する情報の安全性を上げるには？</vt:lpstr>
      <vt:lpstr>立ち止まって考えよう  ～その情報は発信していいの？～</vt:lpstr>
      <vt:lpstr>発信したい情報について考えよう</vt:lpstr>
      <vt:lpstr>自分で冷静に、考える力</vt:lpstr>
      <vt:lpstr>その情報、発信していいの？悪いの？</vt:lpstr>
      <vt:lpstr>知らなかったでは 済まされない【権利の侵害】</vt:lpstr>
      <vt:lpstr>知らなかったでは 済まされない【権利の侵害】</vt:lpstr>
      <vt:lpstr>知らなかったでは 済まされない【権利の侵害】</vt:lpstr>
      <vt:lpstr>知らなかったでは 済まされない【権利の侵害】</vt:lpstr>
      <vt:lpstr>知らなかったでは 済まされない【権利の侵害】</vt:lpstr>
      <vt:lpstr>仲間とだけなら大丈夫、では 済まされない【迷惑行為の発信】</vt:lpstr>
      <vt:lpstr>PowerPoint プレゼンテーション</vt:lpstr>
      <vt:lpstr>自分で調べ、安全に発信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福原 千種</dc:creator>
  <cp:lastModifiedBy>福原 千種</cp:lastModifiedBy>
  <cp:revision>4</cp:revision>
  <dcterms:created xsi:type="dcterms:W3CDTF">2024-11-28T05:36:39Z</dcterms:created>
  <dcterms:modified xsi:type="dcterms:W3CDTF">2025-01-21T06:22:21Z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0x0101005FF09EFE4F3AA4489185CC91810B6D0F</vt:lpwstr>
  </property>
  <property fmtid="{D5CDD505-2E9C-101B-9397-08002B2CF9AE}" pid="3" name="MediaServiceImageTags">
    <vt:lpwstr/>
  </property>
</Properties>
</file>