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7" r:id="rId5"/>
    <p:sldId id="268" r:id="rId6"/>
    <p:sldId id="269" r:id="rId7"/>
    <p:sldId id="259" r:id="rId8"/>
    <p:sldId id="267" r:id="rId9"/>
    <p:sldId id="270" r:id="rId10"/>
    <p:sldId id="258" r:id="rId11"/>
    <p:sldId id="273" r:id="rId12"/>
    <p:sldId id="266" r:id="rId13"/>
    <p:sldId id="271" r:id="rId14"/>
    <p:sldId id="260" r:id="rId15"/>
    <p:sldId id="261" r:id="rId16"/>
    <p:sldId id="272" r:id="rId17"/>
    <p:sldId id="263" r:id="rId18"/>
    <p:sldId id="26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66FE99-9719-386D-7303-DBDAE4CE335C}" name="福原 千種" initials="千福" userId="S::fukuhara@mail.bears.ed.jp::121ff810-e1f7-48df-8f8b-1bc44c85781d" providerId="AD"/>
  <p188:author id="{ED4FC29B-ED6F-63E9-5C40-0B18D2A1C332}" name="松永 豊" initials="豊松" userId="S::0730189@mail.bears.ed.jp::66dea26f-9131-454b-8ebc-ecc1ff7162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6D6C1-349C-49FC-ABD5-17DE2C183437}" v="3" dt="2025-01-06T00:37:37.504"/>
    <p1510:client id="{76B6D64B-0660-44D3-A8FA-DB295D3E7182}" v="31" dt="2025-01-06T02:25:32.232"/>
    <p1510:client id="{7743B840-4AF1-431A-BAC9-70AC370B09DB}" v="1" dt="2025-01-06T00:31:35.365"/>
    <p1510:client id="{F27A34DE-0860-4CEA-AE63-CCFFF034392D}" v="83" dt="2025-01-05T23:36:21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31EDC-D065-43E5-95E7-AB4A8D20FF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A5C5BC-2092-4B9F-8DD4-685A07308BFE}">
      <dgm:prSet/>
      <dgm:spPr/>
      <dgm:t>
        <a:bodyPr/>
        <a:lstStyle/>
        <a:p>
          <a:r>
            <a:rPr kumimoji="1" lang="ja-JP" baseline="0"/>
            <a:t>＜一例＞</a:t>
          </a:r>
          <a:endParaRPr lang="en-US"/>
        </a:p>
      </dgm:t>
    </dgm:pt>
    <dgm:pt modelId="{F738591D-0899-4CDE-8045-F159679F8589}" type="parTrans" cxnId="{664BC885-8B72-4858-959D-E936B5B5010B}">
      <dgm:prSet/>
      <dgm:spPr/>
      <dgm:t>
        <a:bodyPr/>
        <a:lstStyle/>
        <a:p>
          <a:endParaRPr lang="en-US"/>
        </a:p>
      </dgm:t>
    </dgm:pt>
    <dgm:pt modelId="{6142B88D-2B6A-4088-A25C-49858DBDA562}" type="sibTrans" cxnId="{664BC885-8B72-4858-959D-E936B5B5010B}">
      <dgm:prSet/>
      <dgm:spPr/>
      <dgm:t>
        <a:bodyPr/>
        <a:lstStyle/>
        <a:p>
          <a:endParaRPr lang="en-US"/>
        </a:p>
      </dgm:t>
    </dgm:pt>
    <dgm:pt modelId="{C6282E82-68EC-4681-BB55-0B1EF21FB5C8}">
      <dgm:prSet/>
      <dgm:spPr/>
      <dgm:t>
        <a:bodyPr/>
        <a:lstStyle/>
        <a:p>
          <a:r>
            <a:rPr kumimoji="1" lang="ja-JP" baseline="0"/>
            <a:t>その情報の</a:t>
          </a:r>
          <a:r>
            <a:rPr kumimoji="1" lang="ja-JP" b="0" baseline="0">
              <a:solidFill>
                <a:schemeClr val="accent1">
                  <a:lumMod val="75000"/>
                </a:schemeClr>
              </a:solidFill>
            </a:rPr>
            <a:t>「出どころ」</a:t>
          </a:r>
          <a:r>
            <a:rPr kumimoji="1" lang="ja-JP" baseline="0"/>
            <a:t>をたどる。</a:t>
          </a:r>
          <a:endParaRPr lang="en-US"/>
        </a:p>
      </dgm:t>
    </dgm:pt>
    <dgm:pt modelId="{AD40CA36-9CFB-4A36-83CF-349A26E5BDEB}" type="parTrans" cxnId="{3FB2761E-70A8-4917-8A43-FF26381211B1}">
      <dgm:prSet/>
      <dgm:spPr/>
      <dgm:t>
        <a:bodyPr/>
        <a:lstStyle/>
        <a:p>
          <a:endParaRPr kumimoji="1" lang="ja-JP" altLang="en-US"/>
        </a:p>
      </dgm:t>
    </dgm:pt>
    <dgm:pt modelId="{8BA2D1AF-B0DF-4926-A289-E14636865E1E}" type="sibTrans" cxnId="{3FB2761E-70A8-4917-8A43-FF26381211B1}">
      <dgm:prSet/>
      <dgm:spPr/>
      <dgm:t>
        <a:bodyPr/>
        <a:lstStyle/>
        <a:p>
          <a:endParaRPr kumimoji="1" lang="ja-JP" altLang="en-US"/>
        </a:p>
      </dgm:t>
    </dgm:pt>
    <dgm:pt modelId="{5285B814-715D-4C02-A75D-94F94B8600B3}">
      <dgm:prSet/>
      <dgm:spPr/>
      <dgm:t>
        <a:bodyPr/>
        <a:lstStyle/>
        <a:p>
          <a:r>
            <a:rPr kumimoji="1" lang="ja-JP" baseline="0">
              <a:solidFill>
                <a:schemeClr val="accent1">
                  <a:lumMod val="75000"/>
                </a:schemeClr>
              </a:solidFill>
            </a:rPr>
            <a:t>「出どころ」</a:t>
          </a:r>
          <a:r>
            <a:rPr kumimoji="1" lang="ja-JP" baseline="0"/>
            <a:t>が信頼できる情報源か</a:t>
          </a:r>
          <a:r>
            <a:rPr kumimoji="1" lang="ja-JP" baseline="0">
              <a:solidFill>
                <a:srgbClr val="0070C0"/>
              </a:solidFill>
            </a:rPr>
            <a:t>確認する</a:t>
          </a:r>
          <a:r>
            <a:rPr kumimoji="1" lang="ja-JP" baseline="0"/>
            <a:t>。</a:t>
          </a:r>
          <a:endParaRPr lang="en-US"/>
        </a:p>
      </dgm:t>
    </dgm:pt>
    <dgm:pt modelId="{BFA873A6-6464-4028-902A-312AE40702AC}" type="parTrans" cxnId="{EB2B687F-455E-4EEC-9C40-283EF8EEFBE4}">
      <dgm:prSet/>
      <dgm:spPr/>
      <dgm:t>
        <a:bodyPr/>
        <a:lstStyle/>
        <a:p>
          <a:endParaRPr kumimoji="1" lang="ja-JP" altLang="en-US"/>
        </a:p>
      </dgm:t>
    </dgm:pt>
    <dgm:pt modelId="{E6933ADC-B958-41B2-977B-4DBAC9198447}" type="sibTrans" cxnId="{EB2B687F-455E-4EEC-9C40-283EF8EEFBE4}">
      <dgm:prSet/>
      <dgm:spPr/>
      <dgm:t>
        <a:bodyPr/>
        <a:lstStyle/>
        <a:p>
          <a:endParaRPr kumimoji="1" lang="ja-JP" altLang="en-US"/>
        </a:p>
      </dgm:t>
    </dgm:pt>
    <dgm:pt modelId="{02F1672B-1366-4FA6-90D2-24C899A867A7}">
      <dgm:prSet/>
      <dgm:spPr/>
      <dgm:t>
        <a:bodyPr/>
        <a:lstStyle/>
        <a:p>
          <a:r>
            <a:rPr kumimoji="1" lang="ja-JP" baseline="0">
              <a:solidFill>
                <a:schemeClr val="accent1">
                  <a:lumMod val="75000"/>
                </a:schemeClr>
              </a:solidFill>
            </a:rPr>
            <a:t>「出どころ」</a:t>
          </a:r>
          <a:r>
            <a:rPr kumimoji="1" lang="ja-JP" baseline="0"/>
            <a:t>の信頼性が</a:t>
          </a:r>
          <a:r>
            <a:rPr kumimoji="1" lang="ja-JP" baseline="0">
              <a:solidFill>
                <a:srgbClr val="FF0000"/>
              </a:solidFill>
            </a:rPr>
            <a:t>高くなければ</a:t>
          </a:r>
          <a:r>
            <a:rPr kumimoji="1" lang="ja-JP" baseline="0"/>
            <a:t>、信頼性が高いと思われる公式サイト・公式</a:t>
          </a:r>
          <a:r>
            <a:rPr kumimoji="1" lang="en-US" baseline="0"/>
            <a:t>SNS</a:t>
          </a:r>
          <a:r>
            <a:rPr kumimoji="1" lang="ja-JP" baseline="0"/>
            <a:t>・自治体情報・新聞記事やテレビなど、ほかの情報源があるか、調べてみる。</a:t>
          </a:r>
          <a:endParaRPr lang="en-US"/>
        </a:p>
      </dgm:t>
    </dgm:pt>
    <dgm:pt modelId="{E69587D1-AB76-42B9-A07E-FAE9D8CAB3F8}" type="parTrans" cxnId="{CF87CBEE-C0BC-4CD3-AAA0-28B45CD95DC4}">
      <dgm:prSet/>
      <dgm:spPr/>
      <dgm:t>
        <a:bodyPr/>
        <a:lstStyle/>
        <a:p>
          <a:endParaRPr kumimoji="1" lang="ja-JP" altLang="en-US"/>
        </a:p>
      </dgm:t>
    </dgm:pt>
    <dgm:pt modelId="{B0567517-BA88-46E6-BA8C-2E84B653E234}" type="sibTrans" cxnId="{CF87CBEE-C0BC-4CD3-AAA0-28B45CD95DC4}">
      <dgm:prSet/>
      <dgm:spPr/>
      <dgm:t>
        <a:bodyPr/>
        <a:lstStyle/>
        <a:p>
          <a:endParaRPr kumimoji="1" lang="ja-JP" altLang="en-US"/>
        </a:p>
      </dgm:t>
    </dgm:pt>
    <dgm:pt modelId="{F8DB692E-6869-4E74-97DE-98400DA897E4}" type="pres">
      <dgm:prSet presAssocID="{BDA31EDC-D065-43E5-95E7-AB4A8D20FF93}" presName="linear" presStyleCnt="0">
        <dgm:presLayoutVars>
          <dgm:animLvl val="lvl"/>
          <dgm:resizeHandles val="exact"/>
        </dgm:presLayoutVars>
      </dgm:prSet>
      <dgm:spPr/>
    </dgm:pt>
    <dgm:pt modelId="{9A02FC32-EBFB-44CB-82A5-9807BEEF61F1}" type="pres">
      <dgm:prSet presAssocID="{60A5C5BC-2092-4B9F-8DD4-685A07308BF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12F6C24-0A7D-492C-AC37-8DB0ECDC0DD1}" type="pres">
      <dgm:prSet presAssocID="{60A5C5BC-2092-4B9F-8DD4-685A07308B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B2761E-70A8-4917-8A43-FF26381211B1}" srcId="{60A5C5BC-2092-4B9F-8DD4-685A07308BFE}" destId="{C6282E82-68EC-4681-BB55-0B1EF21FB5C8}" srcOrd="0" destOrd="0" parTransId="{AD40CA36-9CFB-4A36-83CF-349A26E5BDEB}" sibTransId="{8BA2D1AF-B0DF-4926-A289-E14636865E1E}"/>
    <dgm:cxn modelId="{0398F564-AC6C-4682-BE94-9C855A7BB737}" type="presOf" srcId="{02F1672B-1366-4FA6-90D2-24C899A867A7}" destId="{A12F6C24-0A7D-492C-AC37-8DB0ECDC0DD1}" srcOrd="0" destOrd="2" presId="urn:microsoft.com/office/officeart/2005/8/layout/vList2"/>
    <dgm:cxn modelId="{E2E5A86E-E221-4012-8575-D396588FE936}" type="presOf" srcId="{60A5C5BC-2092-4B9F-8DD4-685A07308BFE}" destId="{9A02FC32-EBFB-44CB-82A5-9807BEEF61F1}" srcOrd="0" destOrd="0" presId="urn:microsoft.com/office/officeart/2005/8/layout/vList2"/>
    <dgm:cxn modelId="{EB2B687F-455E-4EEC-9C40-283EF8EEFBE4}" srcId="{60A5C5BC-2092-4B9F-8DD4-685A07308BFE}" destId="{5285B814-715D-4C02-A75D-94F94B8600B3}" srcOrd="1" destOrd="0" parTransId="{BFA873A6-6464-4028-902A-312AE40702AC}" sibTransId="{E6933ADC-B958-41B2-977B-4DBAC9198447}"/>
    <dgm:cxn modelId="{664BC885-8B72-4858-959D-E936B5B5010B}" srcId="{BDA31EDC-D065-43E5-95E7-AB4A8D20FF93}" destId="{60A5C5BC-2092-4B9F-8DD4-685A07308BFE}" srcOrd="0" destOrd="0" parTransId="{F738591D-0899-4CDE-8045-F159679F8589}" sibTransId="{6142B88D-2B6A-4088-A25C-49858DBDA562}"/>
    <dgm:cxn modelId="{C00DE9BD-E563-4251-B598-B8B1E0920BEE}" type="presOf" srcId="{BDA31EDC-D065-43E5-95E7-AB4A8D20FF93}" destId="{F8DB692E-6869-4E74-97DE-98400DA897E4}" srcOrd="0" destOrd="0" presId="urn:microsoft.com/office/officeart/2005/8/layout/vList2"/>
    <dgm:cxn modelId="{F8588FED-7440-49CA-8221-12B48E100E4A}" type="presOf" srcId="{5285B814-715D-4C02-A75D-94F94B8600B3}" destId="{A12F6C24-0A7D-492C-AC37-8DB0ECDC0DD1}" srcOrd="0" destOrd="1" presId="urn:microsoft.com/office/officeart/2005/8/layout/vList2"/>
    <dgm:cxn modelId="{CF87CBEE-C0BC-4CD3-AAA0-28B45CD95DC4}" srcId="{60A5C5BC-2092-4B9F-8DD4-685A07308BFE}" destId="{02F1672B-1366-4FA6-90D2-24C899A867A7}" srcOrd="2" destOrd="0" parTransId="{E69587D1-AB76-42B9-A07E-FAE9D8CAB3F8}" sibTransId="{B0567517-BA88-46E6-BA8C-2E84B653E234}"/>
    <dgm:cxn modelId="{CBB71BFB-F9A5-4A91-A506-3380C07A3628}" type="presOf" srcId="{C6282E82-68EC-4681-BB55-0B1EF21FB5C8}" destId="{A12F6C24-0A7D-492C-AC37-8DB0ECDC0DD1}" srcOrd="0" destOrd="0" presId="urn:microsoft.com/office/officeart/2005/8/layout/vList2"/>
    <dgm:cxn modelId="{DC8895A3-BCFB-411D-AD58-F29FB6DFE1BC}" type="presParOf" srcId="{F8DB692E-6869-4E74-97DE-98400DA897E4}" destId="{9A02FC32-EBFB-44CB-82A5-9807BEEF61F1}" srcOrd="0" destOrd="0" presId="urn:microsoft.com/office/officeart/2005/8/layout/vList2"/>
    <dgm:cxn modelId="{3697DB06-E404-4899-AF37-9F6CF98C1D0B}" type="presParOf" srcId="{F8DB692E-6869-4E74-97DE-98400DA897E4}" destId="{A12F6C24-0A7D-492C-AC37-8DB0ECDC0DD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31EDC-D065-43E5-95E7-AB4A8D20FF9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EC4E7BC-5B5D-4B1E-AC99-CEBB7A3B31B3}">
      <dgm:prSet/>
      <dgm:spPr/>
      <dgm:t>
        <a:bodyPr/>
        <a:lstStyle/>
        <a:p>
          <a:r>
            <a:rPr lang="ja-JP" altLang="en-US"/>
            <a:t>情報の信頼性を高めるのは、</a:t>
          </a:r>
          <a:r>
            <a:rPr lang="ja-JP" altLang="en-US">
              <a:solidFill>
                <a:srgbClr val="0070C0"/>
              </a:solidFill>
            </a:rPr>
            <a:t>自分の意識</a:t>
          </a:r>
          <a:r>
            <a:rPr lang="ja-JP" altLang="en-US"/>
            <a:t>です。すぐに正しいと思い込まず、</a:t>
          </a:r>
          <a:r>
            <a:rPr lang="ja-JP" altLang="en-US">
              <a:solidFill>
                <a:srgbClr val="0070C0"/>
              </a:solidFill>
            </a:rPr>
            <a:t>よく考えて、</a:t>
          </a:r>
          <a:r>
            <a:rPr lang="ja-JP" altLang="en-US">
              <a:solidFill>
                <a:srgbClr val="00B050"/>
              </a:solidFill>
            </a:rPr>
            <a:t>安全に</a:t>
          </a:r>
          <a:r>
            <a:rPr lang="ja-JP" altLang="en-US"/>
            <a:t>情報社会を生きていきましょう。</a:t>
          </a:r>
          <a:endParaRPr lang="en-US"/>
        </a:p>
      </dgm:t>
    </dgm:pt>
    <dgm:pt modelId="{62968E40-3553-4BD5-BCA5-9813B8AD73C1}" type="parTrans" cxnId="{B6B08544-AB7E-46B5-A540-1ECF95E99F7F}">
      <dgm:prSet/>
      <dgm:spPr/>
      <dgm:t>
        <a:bodyPr/>
        <a:lstStyle/>
        <a:p>
          <a:endParaRPr kumimoji="1" lang="ja-JP" altLang="en-US"/>
        </a:p>
      </dgm:t>
    </dgm:pt>
    <dgm:pt modelId="{13C31DC9-9F63-4BB5-8FBB-1964FB47CAB5}" type="sibTrans" cxnId="{B6B08544-AB7E-46B5-A540-1ECF95E99F7F}">
      <dgm:prSet/>
      <dgm:spPr/>
      <dgm:t>
        <a:bodyPr/>
        <a:lstStyle/>
        <a:p>
          <a:endParaRPr kumimoji="1" lang="ja-JP" altLang="en-US"/>
        </a:p>
      </dgm:t>
    </dgm:pt>
    <dgm:pt modelId="{F8DB692E-6869-4E74-97DE-98400DA897E4}" type="pres">
      <dgm:prSet presAssocID="{BDA31EDC-D065-43E5-95E7-AB4A8D20FF93}" presName="linear" presStyleCnt="0">
        <dgm:presLayoutVars>
          <dgm:animLvl val="lvl"/>
          <dgm:resizeHandles val="exact"/>
        </dgm:presLayoutVars>
      </dgm:prSet>
      <dgm:spPr/>
    </dgm:pt>
    <dgm:pt modelId="{72E96C31-5390-4011-94AD-001084FA2ECE}" type="pres">
      <dgm:prSet presAssocID="{5EC4E7BC-5B5D-4B1E-AC99-CEBB7A3B31B3}" presName="parentText" presStyleLbl="node1" presStyleIdx="0" presStyleCnt="1" custLinFactNeighborX="79" custLinFactNeighborY="5543">
        <dgm:presLayoutVars>
          <dgm:chMax val="0"/>
          <dgm:bulletEnabled val="1"/>
        </dgm:presLayoutVars>
      </dgm:prSet>
      <dgm:spPr/>
    </dgm:pt>
  </dgm:ptLst>
  <dgm:cxnLst>
    <dgm:cxn modelId="{B6B08544-AB7E-46B5-A540-1ECF95E99F7F}" srcId="{BDA31EDC-D065-43E5-95E7-AB4A8D20FF93}" destId="{5EC4E7BC-5B5D-4B1E-AC99-CEBB7A3B31B3}" srcOrd="0" destOrd="0" parTransId="{62968E40-3553-4BD5-BCA5-9813B8AD73C1}" sibTransId="{13C31DC9-9F63-4BB5-8FBB-1964FB47CAB5}"/>
    <dgm:cxn modelId="{C00DE9BD-E563-4251-B598-B8B1E0920BEE}" type="presOf" srcId="{BDA31EDC-D065-43E5-95E7-AB4A8D20FF93}" destId="{F8DB692E-6869-4E74-97DE-98400DA897E4}" srcOrd="0" destOrd="0" presId="urn:microsoft.com/office/officeart/2005/8/layout/vList2"/>
    <dgm:cxn modelId="{237F21DE-2E83-4EB4-A798-EFAD1390330F}" type="presOf" srcId="{5EC4E7BC-5B5D-4B1E-AC99-CEBB7A3B31B3}" destId="{72E96C31-5390-4011-94AD-001084FA2ECE}" srcOrd="0" destOrd="0" presId="urn:microsoft.com/office/officeart/2005/8/layout/vList2"/>
    <dgm:cxn modelId="{D9E1F470-CE7C-41C0-9BA8-A2EAD204E03F}" type="presParOf" srcId="{F8DB692E-6869-4E74-97DE-98400DA897E4}" destId="{72E96C31-5390-4011-94AD-001084FA2E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2FC32-EBFB-44CB-82A5-9807BEEF61F1}">
      <dsp:nvSpPr>
        <dsp:cNvPr id="0" name=""/>
        <dsp:cNvSpPr/>
      </dsp:nvSpPr>
      <dsp:spPr>
        <a:xfrm>
          <a:off x="0" y="59122"/>
          <a:ext cx="11518900" cy="981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900" kern="1200" baseline="0"/>
            <a:t>＜一例＞</a:t>
          </a:r>
          <a:endParaRPr lang="en-US" sz="3900" kern="1200"/>
        </a:p>
      </dsp:txBody>
      <dsp:txXfrm>
        <a:off x="47891" y="107013"/>
        <a:ext cx="11423118" cy="885263"/>
      </dsp:txXfrm>
    </dsp:sp>
    <dsp:sp modelId="{A12F6C24-0A7D-492C-AC37-8DB0ECDC0DD1}">
      <dsp:nvSpPr>
        <dsp:cNvPr id="0" name=""/>
        <dsp:cNvSpPr/>
      </dsp:nvSpPr>
      <dsp:spPr>
        <a:xfrm>
          <a:off x="0" y="1040167"/>
          <a:ext cx="11518900" cy="254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25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ja-JP" sz="3000" kern="1200" baseline="0"/>
            <a:t>その情報の</a:t>
          </a:r>
          <a:r>
            <a:rPr kumimoji="1" lang="ja-JP" sz="3000" b="0" kern="1200" baseline="0">
              <a:solidFill>
                <a:schemeClr val="accent1">
                  <a:lumMod val="75000"/>
                </a:schemeClr>
              </a:solidFill>
            </a:rPr>
            <a:t>「出どころ」</a:t>
          </a:r>
          <a:r>
            <a:rPr kumimoji="1" lang="ja-JP" sz="3000" kern="1200" baseline="0"/>
            <a:t>をたどる。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ja-JP" sz="3000" kern="1200" baseline="0">
              <a:solidFill>
                <a:schemeClr val="accent1">
                  <a:lumMod val="75000"/>
                </a:schemeClr>
              </a:solidFill>
            </a:rPr>
            <a:t>「出どころ」</a:t>
          </a:r>
          <a:r>
            <a:rPr kumimoji="1" lang="ja-JP" sz="3000" kern="1200" baseline="0"/>
            <a:t>が信頼できる情報源か</a:t>
          </a:r>
          <a:r>
            <a:rPr kumimoji="1" lang="ja-JP" sz="3000" kern="1200" baseline="0">
              <a:solidFill>
                <a:srgbClr val="0070C0"/>
              </a:solidFill>
            </a:rPr>
            <a:t>確認する</a:t>
          </a:r>
          <a:r>
            <a:rPr kumimoji="1" lang="ja-JP" sz="3000" kern="1200" baseline="0"/>
            <a:t>。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ja-JP" sz="3000" kern="1200" baseline="0">
              <a:solidFill>
                <a:schemeClr val="accent1">
                  <a:lumMod val="75000"/>
                </a:schemeClr>
              </a:solidFill>
            </a:rPr>
            <a:t>「出どころ」</a:t>
          </a:r>
          <a:r>
            <a:rPr kumimoji="1" lang="ja-JP" sz="3000" kern="1200" baseline="0"/>
            <a:t>の信頼性が</a:t>
          </a:r>
          <a:r>
            <a:rPr kumimoji="1" lang="ja-JP" sz="3000" kern="1200" baseline="0">
              <a:solidFill>
                <a:srgbClr val="FF0000"/>
              </a:solidFill>
            </a:rPr>
            <a:t>高くなければ</a:t>
          </a:r>
          <a:r>
            <a:rPr kumimoji="1" lang="ja-JP" sz="3000" kern="1200" baseline="0"/>
            <a:t>、信頼性が高いと思われる公式サイト・公式</a:t>
          </a:r>
          <a:r>
            <a:rPr kumimoji="1" lang="en-US" sz="3000" kern="1200" baseline="0"/>
            <a:t>SNS</a:t>
          </a:r>
          <a:r>
            <a:rPr kumimoji="1" lang="ja-JP" sz="3000" kern="1200" baseline="0"/>
            <a:t>・自治体情報・新聞記事やテレビなど、ほかの情報源があるか、調べてみる。</a:t>
          </a:r>
          <a:endParaRPr lang="en-US" sz="3000" kern="1200"/>
        </a:p>
      </dsp:txBody>
      <dsp:txXfrm>
        <a:off x="0" y="1040167"/>
        <a:ext cx="11518900" cy="2542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96C31-5390-4011-94AD-001084FA2ECE}">
      <dsp:nvSpPr>
        <dsp:cNvPr id="0" name=""/>
        <dsp:cNvSpPr/>
      </dsp:nvSpPr>
      <dsp:spPr>
        <a:xfrm>
          <a:off x="0" y="211142"/>
          <a:ext cx="11518900" cy="280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800" kern="1200"/>
            <a:t>情報の信頼性を高めるのは、</a:t>
          </a:r>
          <a:r>
            <a:rPr lang="ja-JP" altLang="en-US" sz="4800" kern="1200">
              <a:solidFill>
                <a:srgbClr val="0070C0"/>
              </a:solidFill>
            </a:rPr>
            <a:t>自分の意識</a:t>
          </a:r>
          <a:r>
            <a:rPr lang="ja-JP" altLang="en-US" sz="4800" kern="1200"/>
            <a:t>です。すぐに正しいと思い込まず、</a:t>
          </a:r>
          <a:r>
            <a:rPr lang="ja-JP" altLang="en-US" sz="4800" kern="1200">
              <a:solidFill>
                <a:srgbClr val="0070C0"/>
              </a:solidFill>
            </a:rPr>
            <a:t>よく考えて、</a:t>
          </a:r>
          <a:r>
            <a:rPr lang="ja-JP" altLang="en-US" sz="4800" kern="1200">
              <a:solidFill>
                <a:srgbClr val="00B050"/>
              </a:solidFill>
            </a:rPr>
            <a:t>安全に</a:t>
          </a:r>
          <a:r>
            <a:rPr lang="ja-JP" altLang="en-US" sz="4800" kern="1200"/>
            <a:t>情報社会を生きていきましょう。</a:t>
          </a:r>
          <a:endParaRPr lang="en-US" sz="4800" kern="1200"/>
        </a:p>
      </dsp:txBody>
      <dsp:txXfrm>
        <a:off x="137075" y="348217"/>
        <a:ext cx="11244750" cy="2533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F88E7-0D6D-4D78-B7CF-A9659C022255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8BA0-0F0D-4E9E-AFB7-B34C338DB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35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48BA0-0F0D-4E9E-AFB7-B34C338DB7F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96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48BA0-0F0D-4E9E-AFB7-B34C338DB7F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48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48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29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808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699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59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019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630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502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13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9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93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45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1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47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33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57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20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B33E56-E2D2-49ED-8BF4-C6821991918D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95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igo.ed.jp/colas/kyouzai/es-jyoho#!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10.png"/><Relationship Id="rId3" Type="http://schemas.openxmlformats.org/officeDocument/2006/relationships/image" Target="../media/image16.pn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5" Type="http://schemas.openxmlformats.org/officeDocument/2006/relationships/image" Target="../media/image37.png"/><Relationship Id="rId33" Type="http://schemas.openxmlformats.org/officeDocument/2006/relationships/image" Target="../media/image44.png"/><Relationship Id="rId2" Type="http://schemas.openxmlformats.org/officeDocument/2006/relationships/image" Target="../media/image8.jpe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6.png"/><Relationship Id="rId32" Type="http://schemas.openxmlformats.org/officeDocument/2006/relationships/image" Target="../media/image43.svg"/><Relationship Id="rId5" Type="http://schemas.openxmlformats.org/officeDocument/2006/relationships/image" Target="../media/image11.png"/><Relationship Id="rId15" Type="http://schemas.openxmlformats.org/officeDocument/2006/relationships/image" Target="../media/image27.svg"/><Relationship Id="rId23" Type="http://schemas.openxmlformats.org/officeDocument/2006/relationships/image" Target="../media/image35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1.svg"/><Relationship Id="rId31" Type="http://schemas.openxmlformats.org/officeDocument/2006/relationships/image" Target="../media/image42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8.png"/><Relationship Id="rId30" Type="http://schemas.openxmlformats.org/officeDocument/2006/relationships/image" Target="../media/image41.svg"/><Relationship Id="rId8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A0DBEB-58BB-ED77-785B-B5B1E28D4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216638" y="1234156"/>
            <a:ext cx="9755187" cy="2766528"/>
          </a:xfrm>
        </p:spPr>
        <p:txBody>
          <a:bodyPr>
            <a:normAutofit fontScale="90000"/>
          </a:bodyPr>
          <a:lstStyle/>
          <a:p>
            <a:br>
              <a:rPr lang="en-US" altLang="ja-JP"/>
            </a:br>
            <a:r>
              <a:rPr lang="ja-JP" altLang="en-US"/>
              <a:t>受け入れる情報</a:t>
            </a:r>
            <a:br>
              <a:rPr lang="en-US" altLang="ja-JP"/>
            </a:br>
            <a:r>
              <a:rPr lang="ja-JP" altLang="en-US" sz="6000"/>
              <a:t>～立ち止まって考えよう～</a:t>
            </a:r>
            <a:endParaRPr lang="ja-JP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1DE91C5-1E9F-1B06-7693-E885182F0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3237751" y="3982083"/>
            <a:ext cx="8001000" cy="550333"/>
          </a:xfrm>
        </p:spPr>
        <p:txBody>
          <a:bodyPr/>
          <a:lstStyle/>
          <a:p>
            <a:r>
              <a:rPr kumimoji="1" lang="ja-JP" altLang="en-US" sz="2000">
                <a:ea typeface="ＭＳ Ｐゴシック"/>
              </a:rPr>
              <a:t>＊</a:t>
            </a:r>
            <a:r>
              <a:rPr kumimoji="1" lang="en-US" altLang="ja-JP" sz="2000">
                <a:ea typeface="ＭＳ Ｐゴシック"/>
              </a:rPr>
              <a:t>SNS</a:t>
            </a:r>
            <a:r>
              <a:rPr kumimoji="1" lang="ja-JP" altLang="en-US" sz="2000">
                <a:ea typeface="ＭＳ Ｐゴシック"/>
              </a:rPr>
              <a:t>の積極的な使用を促すものではありません。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390402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91B8A-A957-436D-036F-1E5E463ED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00ADAD-FCD1-E5C4-1450-20B56D51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028" y="520700"/>
            <a:ext cx="8493479" cy="1151965"/>
          </a:xfrm>
        </p:spPr>
        <p:txBody>
          <a:bodyPr>
            <a:normAutofit/>
          </a:bodyPr>
          <a:lstStyle/>
          <a:p>
            <a:r>
              <a:rPr kumimoji="1" lang="ja-JP" altLang="en-US"/>
              <a:t>得た情報について考えよう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96429F-2E9A-7C5B-64B0-D1887A7A77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890FE71-A5BC-0371-18E8-744A21F05B22}"/>
              </a:ext>
            </a:extLst>
          </p:cNvPr>
          <p:cNvSpPr/>
          <p:nvPr/>
        </p:nvSpPr>
        <p:spPr>
          <a:xfrm rot="20826092">
            <a:off x="178309" y="399232"/>
            <a:ext cx="2311715" cy="11304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君の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3CE4B8F0-FE8D-018A-D674-CFF2E5B95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285906"/>
              </p:ext>
            </p:extLst>
          </p:nvPr>
        </p:nvGraphicFramePr>
        <p:xfrm>
          <a:off x="694854" y="1773406"/>
          <a:ext cx="10595446" cy="465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646">
                  <a:extLst>
                    <a:ext uri="{9D8B030D-6E8A-4147-A177-3AD203B41FA5}">
                      <a16:colId xmlns:a16="http://schemas.microsoft.com/office/drawing/2014/main" val="3765616084"/>
                    </a:ext>
                  </a:extLst>
                </a:gridCol>
                <a:gridCol w="6159500">
                  <a:extLst>
                    <a:ext uri="{9D8B030D-6E8A-4147-A177-3AD203B41FA5}">
                      <a16:colId xmlns:a16="http://schemas.microsoft.com/office/drawing/2014/main" val="85629343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885869299"/>
                    </a:ext>
                  </a:extLst>
                </a:gridCol>
              </a:tblGrid>
              <a:tr h="11796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情報源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どんな情報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根　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911426"/>
                  </a:ext>
                </a:extLst>
              </a:tr>
              <a:tr h="1157703">
                <a:tc>
                  <a:txBody>
                    <a:bodyPr/>
                    <a:lstStyle/>
                    <a:p>
                      <a:pPr algn="ctr"/>
                      <a:endParaRPr kumimoji="1" lang="en-US" altLang="ja-JP" sz="28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087448"/>
                  </a:ext>
                </a:extLst>
              </a:tr>
              <a:tr h="1157703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422309"/>
                  </a:ext>
                </a:extLst>
              </a:tr>
              <a:tr h="1157703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176692"/>
                  </a:ext>
                </a:extLst>
              </a:tr>
            </a:tbl>
          </a:graphicData>
        </a:graphic>
      </p:graphicFrame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0A5C9B9-E701-0AD5-77D2-F0B98A51325D}"/>
              </a:ext>
            </a:extLst>
          </p:cNvPr>
          <p:cNvSpPr/>
          <p:nvPr/>
        </p:nvSpPr>
        <p:spPr>
          <a:xfrm>
            <a:off x="9838552" y="155478"/>
            <a:ext cx="1728502" cy="423502"/>
          </a:xfrm>
          <a:prstGeom prst="roundRect">
            <a:avLst/>
          </a:prstGeom>
          <a:solidFill>
            <a:srgbClr val="009E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ワークシート</a:t>
            </a:r>
          </a:p>
        </p:txBody>
      </p:sp>
    </p:spTree>
    <p:extLst>
      <p:ext uri="{BB962C8B-B14F-4D97-AF65-F5344CB8AC3E}">
        <p14:creationId xmlns:p14="http://schemas.microsoft.com/office/powerpoint/2010/main" val="391355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BC41E-653F-FD68-5C76-DB1BE4B4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電脳空間のイラスト（背景素材）">
            <a:extLst>
              <a:ext uri="{FF2B5EF4-FFF2-40B4-BE49-F238E27FC236}">
                <a16:creationId xmlns:a16="http://schemas.microsoft.com/office/drawing/2014/main" id="{59389E7B-4B8B-40F2-DAAF-BEB8AB05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801"/>
            <a:ext cx="12173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805E333-0D9F-65CC-7EBB-EEBF3919AF61}"/>
              </a:ext>
            </a:extLst>
          </p:cNvPr>
          <p:cNvSpPr/>
          <p:nvPr/>
        </p:nvSpPr>
        <p:spPr>
          <a:xfrm>
            <a:off x="0" y="-51801"/>
            <a:ext cx="12193014" cy="69098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6A12E06-0811-9A8D-292A-8D239455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1" y="-51801"/>
            <a:ext cx="5392164" cy="690980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sz="6600">
                <a:solidFill>
                  <a:schemeClr val="bg1"/>
                </a:solidFill>
              </a:rPr>
              <a:t>その情報</a:t>
            </a:r>
            <a:br>
              <a:rPr kumimoji="1" lang="en-US" altLang="ja-JP" sz="8000">
                <a:solidFill>
                  <a:schemeClr val="bg1"/>
                </a:solidFill>
              </a:rPr>
            </a:br>
            <a:r>
              <a:rPr kumimoji="1" lang="ja-JP" altLang="en-US" sz="7200"/>
              <a:t>信頼</a:t>
            </a:r>
            <a:r>
              <a:rPr kumimoji="1" lang="ja-JP" altLang="en-US" sz="7200">
                <a:solidFill>
                  <a:schemeClr val="bg1"/>
                </a:solidFill>
              </a:rPr>
              <a:t>できる？</a:t>
            </a:r>
            <a:endParaRPr kumimoji="1" lang="ja-JP" altLang="en-US" sz="8000">
              <a:solidFill>
                <a:schemeClr val="bg1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2B22B9C-5B0D-1629-B284-3CB7ED28CF5D}"/>
              </a:ext>
            </a:extLst>
          </p:cNvPr>
          <p:cNvGrpSpPr/>
          <p:nvPr/>
        </p:nvGrpSpPr>
        <p:grpSpPr>
          <a:xfrm>
            <a:off x="431852" y="1737470"/>
            <a:ext cx="5918097" cy="4193146"/>
            <a:chOff x="3763376" y="566401"/>
            <a:chExt cx="7196621" cy="5744692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29F91F9-1AFA-60E8-B754-C49FC2E47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534830">
              <a:off x="2563173" y="2011558"/>
              <a:ext cx="5499738" cy="3099331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14932946-57D0-BA47-7C5A-F7B1014B3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095583">
              <a:off x="4137674" y="1766604"/>
              <a:ext cx="5499738" cy="3099331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CC748EC-7380-5B55-70AA-814615371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467746">
              <a:off x="5460259" y="2236079"/>
              <a:ext cx="5499738" cy="3099331"/>
            </a:xfrm>
            <a:prstGeom prst="rect">
              <a:avLst/>
            </a:prstGeom>
          </p:spPr>
        </p:pic>
      </p:grpSp>
      <p:pic>
        <p:nvPicPr>
          <p:cNvPr id="31" name="Picture 16" descr="ブロックチェーンのイラスト">
            <a:extLst>
              <a:ext uri="{FF2B5EF4-FFF2-40B4-BE49-F238E27FC236}">
                <a16:creationId xmlns:a16="http://schemas.microsoft.com/office/drawing/2014/main" id="{0B5D910C-05F4-464D-CDD4-14CF7EAEC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021">
            <a:off x="9876420" y="207020"/>
            <a:ext cx="2050847" cy="20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1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3AA91F-3DA9-67FA-62DB-017122BC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48" y="334402"/>
            <a:ext cx="5727699" cy="1151965"/>
          </a:xfrm>
        </p:spPr>
        <p:txBody>
          <a:bodyPr>
            <a:normAutofit/>
          </a:bodyPr>
          <a:lstStyle/>
          <a:p>
            <a:r>
              <a:rPr kumimoji="1" lang="ja-JP" altLang="en-US" sz="6600"/>
              <a:t>情報の信頼性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0351A85E-074E-9CCE-E527-018444C6DC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717733"/>
              </p:ext>
            </p:extLst>
          </p:nvPr>
        </p:nvGraphicFramePr>
        <p:xfrm>
          <a:off x="569676" y="1927918"/>
          <a:ext cx="11052645" cy="443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446">
                  <a:extLst>
                    <a:ext uri="{9D8B030D-6E8A-4147-A177-3AD203B41FA5}">
                      <a16:colId xmlns:a16="http://schemas.microsoft.com/office/drawing/2014/main" val="3765616084"/>
                    </a:ext>
                  </a:extLst>
                </a:gridCol>
                <a:gridCol w="6195778">
                  <a:extLst>
                    <a:ext uri="{9D8B030D-6E8A-4147-A177-3AD203B41FA5}">
                      <a16:colId xmlns:a16="http://schemas.microsoft.com/office/drawing/2014/main" val="856293432"/>
                    </a:ext>
                  </a:extLst>
                </a:gridCol>
                <a:gridCol w="2008421">
                  <a:extLst>
                    <a:ext uri="{9D8B030D-6E8A-4147-A177-3AD203B41FA5}">
                      <a16:colId xmlns:a16="http://schemas.microsoft.com/office/drawing/2014/main" val="885869299"/>
                    </a:ext>
                  </a:extLst>
                </a:gridCol>
              </a:tblGrid>
              <a:tr h="8501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/>
                        <a:t>情報源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/>
                        <a:t>どんな情報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/>
                        <a:t>根　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911426"/>
                  </a:ext>
                </a:extLst>
              </a:tr>
              <a:tr h="13791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latin typeface="+mn-ea"/>
                          <a:ea typeface="+mn-ea"/>
                        </a:rPr>
                        <a:t>SNS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地震の影響で、動物園からライオンが抜け出した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アカウント〇〇の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個人的な発信</a:t>
                      </a:r>
                      <a:endParaRPr kumimoji="1" lang="en-US" altLang="ja-JP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087448"/>
                  </a:ext>
                </a:extLst>
              </a:tr>
              <a:tr h="8297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bg1"/>
                          </a:solidFill>
                        </a:rPr>
                        <a:t>情報の出どころ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bg1"/>
                          </a:solidFill>
                        </a:rPr>
                        <a:t>情報の検討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solidFill>
                            <a:schemeClr val="bg1"/>
                          </a:solidFill>
                        </a:rPr>
                        <a:t>結　果</a:t>
                      </a:r>
                      <a:endParaRPr kumimoji="1" lang="en-US" altLang="ja-JP" sz="160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>
                          <a:solidFill>
                            <a:schemeClr val="bg1"/>
                          </a:solidFill>
                        </a:rPr>
                        <a:t>信頼度</a:t>
                      </a:r>
                      <a:endParaRPr kumimoji="1" lang="en-US" altLang="ja-JP" sz="160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>
                          <a:solidFill>
                            <a:schemeClr val="bg1"/>
                          </a:solidFill>
                        </a:rPr>
                        <a:t>（低・中・高）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22309"/>
                  </a:ext>
                </a:extLst>
              </a:tr>
              <a:tr h="13791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/>
                        <a:t>個人</a:t>
                      </a:r>
                      <a:r>
                        <a:rPr kumimoji="1" lang="ja-JP" altLang="en-US"/>
                        <a:t>のアカウント</a:t>
                      </a:r>
                      <a:endParaRPr kumimoji="1" lang="en-US" altLang="ja-JP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①動物園の公式サイト・</a:t>
                      </a:r>
                      <a:r>
                        <a:rPr kumimoji="1" lang="en-US" altLang="ja-JP">
                          <a:latin typeface="+mj-ea"/>
                          <a:ea typeface="+mj-ea"/>
                        </a:rPr>
                        <a:t>SNS</a:t>
                      </a:r>
                      <a:r>
                        <a:rPr kumimoji="1" lang="ja-JP" altLang="en-US"/>
                        <a:t>を調べる</a:t>
                      </a:r>
                      <a:endParaRPr kumimoji="1" lang="en-US" altLang="ja-JP"/>
                    </a:p>
                    <a:p>
                      <a:pPr algn="ctr"/>
                      <a:r>
                        <a:rPr kumimoji="1" lang="ja-JP" altLang="en-US"/>
                        <a:t>②動物園のある市町村の情報を調べる</a:t>
                      </a:r>
                      <a:endParaRPr kumimoji="1" lang="en-US" altLang="ja-JP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</a:rPr>
                        <a:t>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176692"/>
                  </a:ext>
                </a:extLst>
              </a:tr>
            </a:tbl>
          </a:graphicData>
        </a:graphic>
      </p:graphicFrame>
      <p:sp>
        <p:nvSpPr>
          <p:cNvPr id="6" name="楕円 5">
            <a:extLst>
              <a:ext uri="{FF2B5EF4-FFF2-40B4-BE49-F238E27FC236}">
                <a16:creationId xmlns:a16="http://schemas.microsoft.com/office/drawing/2014/main" id="{2965F8D7-6D33-CF13-739A-3C34E5E2968A}"/>
              </a:ext>
            </a:extLst>
          </p:cNvPr>
          <p:cNvSpPr/>
          <p:nvPr/>
        </p:nvSpPr>
        <p:spPr>
          <a:xfrm rot="20293948">
            <a:off x="348842" y="276760"/>
            <a:ext cx="2901341" cy="14714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3200">
                <a:ea typeface="ＭＳ Ｐゴシック"/>
              </a:rPr>
              <a:t>整理しよう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41E5FDF-D765-CD56-67C8-3C03EDC359B9}"/>
              </a:ext>
            </a:extLst>
          </p:cNvPr>
          <p:cNvSpPr/>
          <p:nvPr/>
        </p:nvSpPr>
        <p:spPr>
          <a:xfrm>
            <a:off x="10341697" y="547045"/>
            <a:ext cx="1183421" cy="1130421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3600">
                <a:ea typeface="ＭＳ Ｐゴシック"/>
              </a:rPr>
              <a:t>例</a:t>
            </a:r>
            <a:endParaRPr lang="ja-JP" altLang="en-US" sz="36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3342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7BEA3-09BF-0ACE-10C6-0B8C858CB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3F6252-0857-6361-BDD3-CD3EB9B5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1" y="679450"/>
            <a:ext cx="8302043" cy="1151965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/>
              <a:t>情報の信頼性を判断するには？</a:t>
            </a:r>
          </a:p>
        </p:txBody>
      </p:sp>
      <p:graphicFrame>
        <p:nvGraphicFramePr>
          <p:cNvPr id="5126" name="コンテンツ プレースホルダー 2">
            <a:extLst>
              <a:ext uri="{FF2B5EF4-FFF2-40B4-BE49-F238E27FC236}">
                <a16:creationId xmlns:a16="http://schemas.microsoft.com/office/drawing/2014/main" id="{F4D3D250-70A0-DD86-0FB9-405D9FFD074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08047285"/>
              </p:ext>
            </p:extLst>
          </p:nvPr>
        </p:nvGraphicFramePr>
        <p:xfrm>
          <a:off x="336550" y="1831415"/>
          <a:ext cx="11518900" cy="3642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楕円 3">
            <a:extLst>
              <a:ext uri="{FF2B5EF4-FFF2-40B4-BE49-F238E27FC236}">
                <a16:creationId xmlns:a16="http://schemas.microsoft.com/office/drawing/2014/main" id="{EFAC1502-6CF2-18D5-CDF8-83794C1CF024}"/>
              </a:ext>
            </a:extLst>
          </p:cNvPr>
          <p:cNvSpPr/>
          <p:nvPr/>
        </p:nvSpPr>
        <p:spPr>
          <a:xfrm rot="20833861">
            <a:off x="57150" y="228600"/>
            <a:ext cx="3321050" cy="1511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3600">
                <a:ea typeface="ＭＳ Ｐゴシック"/>
              </a:rPr>
              <a:t>考える</a:t>
            </a:r>
            <a:endParaRPr lang="ja-JP" altLang="en-US" sz="3600" dirty="0">
              <a:ea typeface="ＭＳ Ｐゴシック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B070C8F-0983-6DAC-0793-B0559EF4246C}"/>
              </a:ext>
            </a:extLst>
          </p:cNvPr>
          <p:cNvSpPr txBox="1">
            <a:spLocks/>
          </p:cNvSpPr>
          <p:nvPr/>
        </p:nvSpPr>
        <p:spPr>
          <a:xfrm>
            <a:off x="1924050" y="5169384"/>
            <a:ext cx="9692694" cy="168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>
                <a:solidFill>
                  <a:schemeClr val="bg1"/>
                </a:solidFill>
              </a:rPr>
              <a:t>出どころとは別に、信頼できる情報があれば、情報の信頼度はあがります。</a:t>
            </a:r>
            <a:endParaRPr lang="en-US" altLang="ja-JP" sz="2400">
              <a:solidFill>
                <a:schemeClr val="bg1"/>
              </a:solidFill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BA47A4C-80AA-FA1C-D5D0-7A4BDF3B5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9553">
            <a:off x="7421570" y="1532173"/>
            <a:ext cx="1461651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84BF4C7-58E7-E7DA-53D1-4001E4C8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4380">
            <a:off x="8952241" y="1841685"/>
            <a:ext cx="1683243" cy="228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2DD860E-EAC5-522D-664E-A2F04FE67C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743" y="2885750"/>
            <a:ext cx="333422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F5EAF-2048-96A4-E713-A14CC9BAA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 descr="電脳空間のイラスト（背景素材）">
            <a:extLst>
              <a:ext uri="{FF2B5EF4-FFF2-40B4-BE49-F238E27FC236}">
                <a16:creationId xmlns:a16="http://schemas.microsoft.com/office/drawing/2014/main" id="{EDEF5E0B-CA4D-582A-CAA7-FF358D4E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3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DBDD41E-49BD-0CB1-9BB4-5E3DEE29485E}"/>
              </a:ext>
            </a:extLst>
          </p:cNvPr>
          <p:cNvSpPr/>
          <p:nvPr/>
        </p:nvSpPr>
        <p:spPr>
          <a:xfrm>
            <a:off x="-176658" y="-290531"/>
            <a:ext cx="12527280" cy="743906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タイトル 2">
            <a:extLst>
              <a:ext uri="{FF2B5EF4-FFF2-40B4-BE49-F238E27FC236}">
                <a16:creationId xmlns:a16="http://schemas.microsoft.com/office/drawing/2014/main" id="{D29E3590-20EB-5D74-D5A0-A47584DF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193" y="0"/>
            <a:ext cx="5587772" cy="6858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6600">
                <a:solidFill>
                  <a:schemeClr val="bg1"/>
                </a:solidFill>
                <a:ea typeface="ＭＳ Ｐゴシック"/>
              </a:rPr>
              <a:t>立ち止まって考えよう</a:t>
            </a:r>
            <a:br>
              <a:rPr lang="ja-JP" altLang="en-US" sz="6600" dirty="0">
                <a:solidFill>
                  <a:schemeClr val="bg1"/>
                </a:solidFill>
                <a:ea typeface="ＭＳ Ｐゴシック"/>
              </a:rPr>
            </a:br>
            <a:br>
              <a:rPr lang="ja-JP" altLang="en-US" sz="6600" dirty="0">
                <a:ea typeface="ＭＳ Ｐゴシック"/>
              </a:rPr>
            </a:br>
            <a:r>
              <a:rPr lang="ja-JP" altLang="en-US" sz="2800">
                <a:solidFill>
                  <a:schemeClr val="bg1"/>
                </a:solidFill>
                <a:ea typeface="ＭＳ Ｐゴシック"/>
              </a:rPr>
              <a:t>～その情報は</a:t>
            </a:r>
            <a:r>
              <a:rPr lang="ja-JP" altLang="en-US" sz="2800">
                <a:solidFill>
                  <a:srgbClr val="00B0F0"/>
                </a:solidFill>
                <a:ea typeface="ＭＳ Ｐゴシック"/>
              </a:rPr>
              <a:t>本当に</a:t>
            </a:r>
            <a:r>
              <a:rPr lang="ja-JP" altLang="en-US" sz="2800">
                <a:solidFill>
                  <a:schemeClr val="bg1"/>
                </a:solidFill>
                <a:ea typeface="ＭＳ Ｐゴシック"/>
              </a:rPr>
              <a:t>正しいの？～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3F65244D-337C-7C3B-9CF1-100981901A1D}"/>
              </a:ext>
            </a:extLst>
          </p:cNvPr>
          <p:cNvGrpSpPr/>
          <p:nvPr/>
        </p:nvGrpSpPr>
        <p:grpSpPr>
          <a:xfrm>
            <a:off x="431852" y="1737470"/>
            <a:ext cx="5918097" cy="4193146"/>
            <a:chOff x="3763376" y="566401"/>
            <a:chExt cx="7196621" cy="5744692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277B0926-9C4B-3633-D4C0-9646A7D18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534830">
              <a:off x="2563173" y="2011558"/>
              <a:ext cx="5499738" cy="3099331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A354A20C-BE41-9E14-45E2-6A70D7161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095583">
              <a:off x="4137674" y="1766604"/>
              <a:ext cx="5499738" cy="3099331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E310CE4A-0FAC-1FDE-7BCD-7EE4B562A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467746">
              <a:off x="5460259" y="2236079"/>
              <a:ext cx="5499738" cy="3099331"/>
            </a:xfrm>
            <a:prstGeom prst="rect">
              <a:avLst/>
            </a:prstGeom>
          </p:spPr>
        </p:pic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3BCA9B15-E129-F430-8597-9C18FA93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0000">
            <a:off x="7038292" y="379193"/>
            <a:ext cx="1118976" cy="15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090C310A-1569-7BB7-A4C3-3FEE947DD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4380">
            <a:off x="10511908" y="5190406"/>
            <a:ext cx="1241293" cy="168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8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602F3-54F5-9FE6-5679-D60CD64FA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759B99FA-41C3-3870-3109-EC4B8824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48" y="334402"/>
            <a:ext cx="5727699" cy="1151965"/>
          </a:xfrm>
        </p:spPr>
        <p:txBody>
          <a:bodyPr>
            <a:normAutofit/>
          </a:bodyPr>
          <a:lstStyle/>
          <a:p>
            <a:r>
              <a:rPr kumimoji="1" lang="ja-JP" altLang="en-US" sz="6600"/>
              <a:t>情報の信頼性</a:t>
            </a:r>
          </a:p>
        </p:txBody>
      </p:sp>
      <p:graphicFrame>
        <p:nvGraphicFramePr>
          <p:cNvPr id="7" name="コンテンツ プレースホルダー 4">
            <a:extLst>
              <a:ext uri="{FF2B5EF4-FFF2-40B4-BE49-F238E27FC236}">
                <a16:creationId xmlns:a16="http://schemas.microsoft.com/office/drawing/2014/main" id="{069E371A-1AB2-E277-2AE0-42F24AF03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954769"/>
              </p:ext>
            </p:extLst>
          </p:nvPr>
        </p:nvGraphicFramePr>
        <p:xfrm>
          <a:off x="569676" y="1927918"/>
          <a:ext cx="11052645" cy="443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446">
                  <a:extLst>
                    <a:ext uri="{9D8B030D-6E8A-4147-A177-3AD203B41FA5}">
                      <a16:colId xmlns:a16="http://schemas.microsoft.com/office/drawing/2014/main" val="3765616084"/>
                    </a:ext>
                  </a:extLst>
                </a:gridCol>
                <a:gridCol w="6527800">
                  <a:extLst>
                    <a:ext uri="{9D8B030D-6E8A-4147-A177-3AD203B41FA5}">
                      <a16:colId xmlns:a16="http://schemas.microsoft.com/office/drawing/2014/main" val="856293432"/>
                    </a:ext>
                  </a:extLst>
                </a:gridCol>
                <a:gridCol w="1676399">
                  <a:extLst>
                    <a:ext uri="{9D8B030D-6E8A-4147-A177-3AD203B41FA5}">
                      <a16:colId xmlns:a16="http://schemas.microsoft.com/office/drawing/2014/main" val="885869299"/>
                    </a:ext>
                  </a:extLst>
                </a:gridCol>
              </a:tblGrid>
              <a:tr h="8501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/>
                        <a:t>情報源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/>
                        <a:t>どんな情報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/>
                        <a:t>根　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911426"/>
                  </a:ext>
                </a:extLst>
              </a:tr>
              <a:tr h="1379122">
                <a:tc>
                  <a:txBody>
                    <a:bodyPr/>
                    <a:lstStyle/>
                    <a:p>
                      <a:pPr algn="ctr"/>
                      <a:endParaRPr kumimoji="1" lang="en-US" altLang="ja-JP" sz="28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087448"/>
                  </a:ext>
                </a:extLst>
              </a:tr>
              <a:tr h="8297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bg1"/>
                          </a:solidFill>
                        </a:rPr>
                        <a:t>情報の出どころ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bg1"/>
                          </a:solidFill>
                        </a:rPr>
                        <a:t>情報の検討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solidFill>
                            <a:schemeClr val="bg1"/>
                          </a:solidFill>
                        </a:rPr>
                        <a:t>結　果</a:t>
                      </a:r>
                      <a:endParaRPr kumimoji="1" lang="en-US" altLang="ja-JP" sz="160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>
                          <a:solidFill>
                            <a:schemeClr val="bg1"/>
                          </a:solidFill>
                        </a:rPr>
                        <a:t>信頼度</a:t>
                      </a:r>
                      <a:endParaRPr kumimoji="1" lang="en-US" altLang="ja-JP" sz="160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>
                          <a:solidFill>
                            <a:schemeClr val="bg1"/>
                          </a:solidFill>
                        </a:rPr>
                        <a:t>（低・中・高）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22309"/>
                  </a:ext>
                </a:extLst>
              </a:tr>
              <a:tr h="1379122">
                <a:tc>
                  <a:txBody>
                    <a:bodyPr/>
                    <a:lstStyle/>
                    <a:p>
                      <a:pPr algn="ctr"/>
                      <a:endParaRPr kumimoji="1" lang="en-US" altLang="ja-JP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176692"/>
                  </a:ext>
                </a:extLst>
              </a:tr>
            </a:tbl>
          </a:graphicData>
        </a:graphic>
      </p:graphicFrame>
      <p:sp>
        <p:nvSpPr>
          <p:cNvPr id="8" name="楕円 7">
            <a:extLst>
              <a:ext uri="{FF2B5EF4-FFF2-40B4-BE49-F238E27FC236}">
                <a16:creationId xmlns:a16="http://schemas.microsoft.com/office/drawing/2014/main" id="{43A8249E-B626-827C-B4ED-AAC24A4A283D}"/>
              </a:ext>
            </a:extLst>
          </p:cNvPr>
          <p:cNvSpPr/>
          <p:nvPr/>
        </p:nvSpPr>
        <p:spPr>
          <a:xfrm rot="20293948">
            <a:off x="348842" y="276760"/>
            <a:ext cx="2901341" cy="14714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考えよう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10486F7-98D4-32F8-5F81-E158BEC690B5}"/>
              </a:ext>
            </a:extLst>
          </p:cNvPr>
          <p:cNvSpPr/>
          <p:nvPr/>
        </p:nvSpPr>
        <p:spPr>
          <a:xfrm>
            <a:off x="9838552" y="155478"/>
            <a:ext cx="1728502" cy="423502"/>
          </a:xfrm>
          <a:prstGeom prst="roundRect">
            <a:avLst/>
          </a:prstGeom>
          <a:solidFill>
            <a:srgbClr val="009E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ワークシート</a:t>
            </a:r>
          </a:p>
        </p:txBody>
      </p:sp>
    </p:spTree>
    <p:extLst>
      <p:ext uri="{BB962C8B-B14F-4D97-AF65-F5344CB8AC3E}">
        <p14:creationId xmlns:p14="http://schemas.microsoft.com/office/powerpoint/2010/main" val="369018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FA839B-4C1A-675B-96D1-6F2D0CFC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908" y="666750"/>
            <a:ext cx="7848599" cy="1151965"/>
          </a:xfrm>
        </p:spPr>
        <p:txBody>
          <a:bodyPr/>
          <a:lstStyle/>
          <a:p>
            <a:r>
              <a:rPr lang="ja-JP" altLang="en-US"/>
              <a:t>自分で冷静に、調べる力</a:t>
            </a:r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A9CEFB1E-FF02-1F09-57EB-AF5B4CAB72FE}"/>
              </a:ext>
            </a:extLst>
          </p:cNvPr>
          <p:cNvSpPr/>
          <p:nvPr/>
        </p:nvSpPr>
        <p:spPr>
          <a:xfrm rot="20833861">
            <a:off x="55258" y="211696"/>
            <a:ext cx="3474017" cy="1511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大事なのは</a:t>
            </a:r>
          </a:p>
        </p:txBody>
      </p:sp>
      <p:pic>
        <p:nvPicPr>
          <p:cNvPr id="9218" name="Picture 2" descr="白紙のボードを比較している人のイラスト（女性）">
            <a:extLst>
              <a:ext uri="{FF2B5EF4-FFF2-40B4-BE49-F238E27FC236}">
                <a16:creationId xmlns:a16="http://schemas.microsoft.com/office/drawing/2014/main" id="{59BFA3F4-7C70-2E6F-07F7-FC44FDEE5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571875"/>
            <a:ext cx="47625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6F9F9A53-5561-9B6B-251A-1FC9DED0DF35}"/>
              </a:ext>
            </a:extLst>
          </p:cNvPr>
          <p:cNvSpPr/>
          <p:nvPr/>
        </p:nvSpPr>
        <p:spPr>
          <a:xfrm>
            <a:off x="2943719" y="3861264"/>
            <a:ext cx="1419225" cy="13833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公式の発信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0754F5C-D89A-3331-F1AF-7A90E5570098}"/>
              </a:ext>
            </a:extLst>
          </p:cNvPr>
          <p:cNvSpPr/>
          <p:nvPr/>
        </p:nvSpPr>
        <p:spPr>
          <a:xfrm>
            <a:off x="9556292" y="4603128"/>
            <a:ext cx="1395412" cy="13643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悪　意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FFAEA83-8698-3F32-B7D8-AABCF81BB0B6}"/>
              </a:ext>
            </a:extLst>
          </p:cNvPr>
          <p:cNvSpPr/>
          <p:nvPr/>
        </p:nvSpPr>
        <p:spPr>
          <a:xfrm>
            <a:off x="7471410" y="3179103"/>
            <a:ext cx="1395412" cy="13643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誤　解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F68CADB-064E-2215-DFC8-9C823CA92425}"/>
              </a:ext>
            </a:extLst>
          </p:cNvPr>
          <p:cNvSpPr/>
          <p:nvPr/>
        </p:nvSpPr>
        <p:spPr>
          <a:xfrm>
            <a:off x="1229508" y="4898792"/>
            <a:ext cx="1608160" cy="15298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自治体の情報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BA307BE-DD4E-3E5F-F978-877E63B97139}"/>
              </a:ext>
            </a:extLst>
          </p:cNvPr>
          <p:cNvSpPr/>
          <p:nvPr/>
        </p:nvSpPr>
        <p:spPr>
          <a:xfrm>
            <a:off x="3265537" y="1880504"/>
            <a:ext cx="1569243" cy="151698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統計上のデータ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85272237-99E7-B49C-7574-655EA1F36526}"/>
              </a:ext>
            </a:extLst>
          </p:cNvPr>
          <p:cNvSpPr/>
          <p:nvPr/>
        </p:nvSpPr>
        <p:spPr>
          <a:xfrm>
            <a:off x="647700" y="2670508"/>
            <a:ext cx="1803594" cy="16157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信頼度の高い本など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2C93732-F6D2-B03E-9715-FF716DB57E6E}"/>
              </a:ext>
            </a:extLst>
          </p:cNvPr>
          <p:cNvSpPr/>
          <p:nvPr/>
        </p:nvSpPr>
        <p:spPr>
          <a:xfrm>
            <a:off x="9305579" y="1881858"/>
            <a:ext cx="1887816" cy="1680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>
                <a:ea typeface="ＭＳ Ｐゴシック"/>
              </a:rPr>
              <a:t>おおげさな表現</a:t>
            </a:r>
            <a:endParaRPr lang="ja-JP"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92722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65538-2251-711F-ADF5-0AE34DED4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14B07-AAAE-39D5-276A-DD4C0035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76" y="502602"/>
            <a:ext cx="9296399" cy="1151965"/>
          </a:xfrm>
        </p:spPr>
        <p:txBody>
          <a:bodyPr>
            <a:normAutofit fontScale="90000"/>
          </a:bodyPr>
          <a:lstStyle/>
          <a:p>
            <a:r>
              <a:rPr lang="ja-JP" altLang="en-US" sz="4800"/>
              <a:t>よくわからない</a:t>
            </a:r>
            <a:r>
              <a:rPr kumimoji="1" lang="ja-JP" altLang="en-US" sz="4800"/>
              <a:t>情報に出会ったときは？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C7D11D-271E-8D3E-810B-0B64B8CB6D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88221"/>
            <a:ext cx="11153775" cy="3183572"/>
          </a:xfrm>
        </p:spPr>
        <p:txBody>
          <a:bodyPr>
            <a:normAutofit lnSpcReduction="10000"/>
          </a:bodyPr>
          <a:lstStyle/>
          <a:p>
            <a:r>
              <a:rPr lang="ja-JP" altLang="en-US" sz="2800">
                <a:ea typeface="ＭＳ Ｐゴシック"/>
              </a:rPr>
              <a:t>すぐに「正しい」と、</a:t>
            </a:r>
            <a:r>
              <a:rPr lang="ja-JP" altLang="en-US" sz="2800">
                <a:solidFill>
                  <a:srgbClr val="0070C0"/>
                </a:solidFill>
                <a:ea typeface="ＭＳ Ｐゴシック"/>
              </a:rPr>
              <a:t>思いこまない</a:t>
            </a:r>
            <a:r>
              <a:rPr lang="ja-JP" altLang="en-US" sz="2800">
                <a:ea typeface="ＭＳ Ｐゴシック"/>
              </a:rPr>
              <a:t>。</a:t>
            </a:r>
            <a:endParaRPr lang="en-US" altLang="ja-JP" sz="2800">
              <a:ea typeface="ＭＳ Ｐゴシック"/>
            </a:endParaRPr>
          </a:p>
          <a:p>
            <a:pPr marL="0" indent="0">
              <a:buNone/>
            </a:pPr>
            <a:r>
              <a:rPr lang="ja-JP" altLang="en-US"/>
              <a:t>　→正しいと思いこむと、信頼性の低い情報をもとに、</a:t>
            </a:r>
            <a:r>
              <a:rPr lang="ja-JP" altLang="en-US">
                <a:solidFill>
                  <a:srgbClr val="FF0000"/>
                </a:solidFill>
              </a:rPr>
              <a:t>誤った行動</a:t>
            </a:r>
            <a:r>
              <a:rPr lang="ja-JP" altLang="en-US"/>
              <a:t>をとってしまう可能性がある。</a:t>
            </a:r>
            <a:endParaRPr lang="en-US" altLang="ja-JP"/>
          </a:p>
          <a:p>
            <a:r>
              <a:rPr kumimoji="1" lang="ja-JP" altLang="en-US" sz="2800"/>
              <a:t>信頼できる大人に</a:t>
            </a:r>
            <a:r>
              <a:rPr kumimoji="1" lang="ja-JP" altLang="en-US" sz="2800">
                <a:solidFill>
                  <a:srgbClr val="0070C0"/>
                </a:solidFill>
              </a:rPr>
              <a:t>相談する</a:t>
            </a:r>
            <a:r>
              <a:rPr kumimoji="1" lang="ja-JP" altLang="en-US" sz="2800"/>
              <a:t>。</a:t>
            </a:r>
            <a:endParaRPr kumimoji="1" lang="en-US" altLang="ja-JP" sz="2800"/>
          </a:p>
          <a:p>
            <a:pPr marL="0" indent="0">
              <a:buNone/>
            </a:pPr>
            <a:r>
              <a:rPr kumimoji="1" lang="ja-JP" altLang="en-US"/>
              <a:t>　→いっしょに考え、調べてもらうことで、情報への</a:t>
            </a:r>
            <a:r>
              <a:rPr kumimoji="1" lang="ja-JP" altLang="en-US">
                <a:solidFill>
                  <a:srgbClr val="0070C0"/>
                </a:solidFill>
              </a:rPr>
              <a:t>判断が的確</a:t>
            </a:r>
            <a:r>
              <a:rPr kumimoji="1" lang="ja-JP" altLang="en-US"/>
              <a:t>になる。</a:t>
            </a:r>
            <a:endParaRPr kumimoji="1" lang="en-US" altLang="ja-JP"/>
          </a:p>
          <a:p>
            <a:r>
              <a:rPr lang="ja-JP" altLang="en-US" sz="2800"/>
              <a:t>その情報を、</a:t>
            </a:r>
            <a:r>
              <a:rPr lang="ja-JP" altLang="en-US" sz="2800">
                <a:solidFill>
                  <a:srgbClr val="0070C0"/>
                </a:solidFill>
              </a:rPr>
              <a:t>広めない</a:t>
            </a:r>
            <a:r>
              <a:rPr lang="ja-JP" altLang="en-US" sz="2800"/>
              <a:t>。</a:t>
            </a:r>
            <a:endParaRPr lang="en-US" altLang="ja-JP" sz="2800"/>
          </a:p>
          <a:p>
            <a:pPr marL="0" indent="0">
              <a:buNone/>
            </a:pPr>
            <a:r>
              <a:rPr kumimoji="1" lang="ja-JP" altLang="en-US"/>
              <a:t>　→</a:t>
            </a:r>
            <a:r>
              <a:rPr lang="ja-JP" altLang="en-US"/>
              <a:t>信頼度の低い情報を広めることは</a:t>
            </a:r>
            <a:r>
              <a:rPr lang="ja-JP" altLang="en-US">
                <a:solidFill>
                  <a:srgbClr val="FF0000"/>
                </a:solidFill>
              </a:rPr>
              <a:t>危険</a:t>
            </a:r>
            <a:r>
              <a:rPr lang="ja-JP" altLang="en-US"/>
              <a:t>。また、</a:t>
            </a:r>
            <a:r>
              <a:rPr lang="ja-JP" altLang="en-US">
                <a:solidFill>
                  <a:srgbClr val="FF0000"/>
                </a:solidFill>
              </a:rPr>
              <a:t>罪</a:t>
            </a:r>
            <a:r>
              <a:rPr lang="ja-JP" altLang="en-US"/>
              <a:t>に問われる可能性もある。</a:t>
            </a:r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07EC5088-380A-3EF6-CD1E-0F5C6FFBD788}"/>
              </a:ext>
            </a:extLst>
          </p:cNvPr>
          <p:cNvSpPr/>
          <p:nvPr/>
        </p:nvSpPr>
        <p:spPr>
          <a:xfrm rot="20833861">
            <a:off x="67706" y="322935"/>
            <a:ext cx="2467416" cy="1511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発　展</a:t>
            </a:r>
          </a:p>
        </p:txBody>
      </p:sp>
    </p:spTree>
    <p:extLst>
      <p:ext uri="{BB962C8B-B14F-4D97-AF65-F5344CB8AC3E}">
        <p14:creationId xmlns:p14="http://schemas.microsoft.com/office/powerpoint/2010/main" val="38121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D6B94-55C0-8B81-2877-5E7D37781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828B73-BE57-FD53-4766-3ECB6F72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439" y="354303"/>
            <a:ext cx="7848599" cy="1151965"/>
          </a:xfrm>
        </p:spPr>
        <p:txBody>
          <a:bodyPr>
            <a:normAutofit fontScale="90000"/>
          </a:bodyPr>
          <a:lstStyle/>
          <a:p>
            <a:r>
              <a:rPr lang="ja-JP" altLang="en-US"/>
              <a:t>自分で調べ、安全に過ごす</a:t>
            </a:r>
            <a:endParaRPr kumimoji="1" lang="ja-JP" altLang="en-US"/>
          </a:p>
        </p:txBody>
      </p:sp>
      <p:graphicFrame>
        <p:nvGraphicFramePr>
          <p:cNvPr id="15" name="コンテンツ プレースホルダー 2">
            <a:extLst>
              <a:ext uri="{FF2B5EF4-FFF2-40B4-BE49-F238E27FC236}">
                <a16:creationId xmlns:a16="http://schemas.microsoft.com/office/drawing/2014/main" id="{5CA7304D-8621-9187-9044-304A5755932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22543"/>
              </p:ext>
            </p:extLst>
          </p:nvPr>
        </p:nvGraphicFramePr>
        <p:xfrm>
          <a:off x="271830" y="1855960"/>
          <a:ext cx="11518900" cy="301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楕円 15">
            <a:extLst>
              <a:ext uri="{FF2B5EF4-FFF2-40B4-BE49-F238E27FC236}">
                <a16:creationId xmlns:a16="http://schemas.microsoft.com/office/drawing/2014/main" id="{31F05C5A-F0AA-463B-5B21-76C6E419F879}"/>
              </a:ext>
            </a:extLst>
          </p:cNvPr>
          <p:cNvSpPr/>
          <p:nvPr/>
        </p:nvSpPr>
        <p:spPr>
          <a:xfrm rot="20833861">
            <a:off x="123106" y="174636"/>
            <a:ext cx="3550805" cy="1511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大事なのは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A95F4-2F3F-7D01-12D3-C59E8BFA2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09" y="4946486"/>
            <a:ext cx="1693654" cy="18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D498140-F02C-C8C8-D547-039E83B6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763">
            <a:off x="7527390" y="5077571"/>
            <a:ext cx="1895004" cy="17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2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807C6-E567-C062-F2DB-0B110B20E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3A1551-98F0-1E89-3E4C-2726E7BD2236}"/>
              </a:ext>
            </a:extLst>
          </p:cNvPr>
          <p:cNvSpPr/>
          <p:nvPr/>
        </p:nvSpPr>
        <p:spPr>
          <a:xfrm>
            <a:off x="1104332" y="2956787"/>
            <a:ext cx="8038033" cy="24057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</a:rPr>
              <a:t>まだの方はこちらから先に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2E5EF40-8FFA-D53F-2E84-D370466C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846" y="699577"/>
            <a:ext cx="8087008" cy="1151965"/>
          </a:xfrm>
        </p:spPr>
        <p:txBody>
          <a:bodyPr>
            <a:normAutofit/>
          </a:bodyPr>
          <a:lstStyle/>
          <a:p>
            <a:r>
              <a:rPr kumimoji="1" lang="ja-JP" altLang="en-US"/>
              <a:t>情報の海へ漕ぎ出す前に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7B33B3-8259-55DB-ABC2-08DF34D30A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07208" y="3539263"/>
            <a:ext cx="6177035" cy="1688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>
                <a:ea typeface="ＭＳ Ｐゴシック"/>
              </a:rPr>
              <a:t>　</a:t>
            </a:r>
            <a:r>
              <a:rPr kumimoji="1" lang="en-US" altLang="ja-JP" sz="4000">
                <a:solidFill>
                  <a:schemeClr val="accent6">
                    <a:lumMod val="50000"/>
                  </a:schemeClr>
                </a:solidFill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SNS</a:t>
            </a:r>
            <a:r>
              <a:rPr kumimoji="1" lang="ja-JP" altLang="en-US" sz="4000"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アカウントの</a:t>
            </a:r>
            <a:r>
              <a:rPr kumimoji="1" lang="ja-JP" altLang="en-US" sz="4000">
                <a:solidFill>
                  <a:srgbClr val="FF0000"/>
                </a:solidFill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</a:t>
            </a:r>
            <a:endParaRPr lang="en-US" altLang="ja-JP" sz="4000">
              <a:solidFill>
                <a:srgbClr val="FF0000"/>
              </a:solidFill>
              <a:ea typeface="ＭＳ Ｐゴシック"/>
            </a:endParaRPr>
          </a:p>
          <a:p>
            <a:pPr marL="0" indent="0">
              <a:buNone/>
            </a:pPr>
            <a:r>
              <a:rPr lang="ja-JP" altLang="en-US" sz="4000">
                <a:ea typeface="ＭＳ Ｐゴシック"/>
              </a:rPr>
              <a:t>　</a:t>
            </a:r>
            <a:r>
              <a:rPr lang="ja-JP" altLang="en-US" sz="4000">
                <a:solidFill>
                  <a:schemeClr val="accent6">
                    <a:lumMod val="50000"/>
                  </a:schemeClr>
                </a:solidFill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使用する</a:t>
            </a:r>
            <a:r>
              <a:rPr lang="en-US" altLang="ja-JP" sz="4000">
                <a:solidFill>
                  <a:schemeClr val="accent6">
                    <a:lumMod val="50000"/>
                  </a:schemeClr>
                </a:solidFill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SNS</a:t>
            </a:r>
            <a:r>
              <a:rPr lang="ja-JP" altLang="en-US" sz="4000">
                <a:solidFill>
                  <a:schemeClr val="accent6">
                    <a:lumMod val="50000"/>
                  </a:schemeClr>
                </a:solidFill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の</a:t>
            </a:r>
            <a:r>
              <a:rPr kumimoji="1" lang="ja-JP" altLang="en-US" sz="4000">
                <a:solidFill>
                  <a:srgbClr val="FF0000"/>
                </a:solidFill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利用規約</a:t>
            </a:r>
            <a:endParaRPr lang="en-US" altLang="ja-JP" sz="4000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088361-AA68-7A4C-A6E4-AAB36F9DB2D7}"/>
              </a:ext>
            </a:extLst>
          </p:cNvPr>
          <p:cNvSpPr txBox="1">
            <a:spLocks/>
          </p:cNvSpPr>
          <p:nvPr/>
        </p:nvSpPr>
        <p:spPr>
          <a:xfrm rot="20579983">
            <a:off x="85115" y="347382"/>
            <a:ext cx="2857232" cy="11472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000"/>
              <a:t>確認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039A93F-3F55-39DD-8C96-F427392D50BC}"/>
              </a:ext>
            </a:extLst>
          </p:cNvPr>
          <p:cNvSpPr txBox="1">
            <a:spLocks/>
          </p:cNvSpPr>
          <p:nvPr/>
        </p:nvSpPr>
        <p:spPr>
          <a:xfrm>
            <a:off x="970983" y="1758726"/>
            <a:ext cx="8839768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400">
                <a:solidFill>
                  <a:srgbClr val="FF0000"/>
                </a:solidFill>
              </a:rPr>
              <a:t>SNS</a:t>
            </a:r>
            <a:r>
              <a:rPr lang="ja-JP" altLang="en-US" sz="4400">
                <a:solidFill>
                  <a:srgbClr val="FF0000"/>
                </a:solidFill>
              </a:rPr>
              <a:t>について理解できているかな？</a:t>
            </a:r>
            <a:endParaRPr lang="en-US" altLang="ja-JP" sz="440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968C4E-3C2D-ED83-49F6-65EDAAC8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366" y="4660533"/>
            <a:ext cx="1594895" cy="17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7B22326-5D57-EE73-03D8-44EBEFCB0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763">
            <a:off x="9782186" y="3520113"/>
            <a:ext cx="1895004" cy="17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グラフィックス 9" descr="リンク 単色塗りつぶし">
            <a:extLst>
              <a:ext uri="{FF2B5EF4-FFF2-40B4-BE49-F238E27FC236}">
                <a16:creationId xmlns:a16="http://schemas.microsoft.com/office/drawing/2014/main" id="{8012852C-01BC-CDA4-2CF8-8964E7412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4019" y="3595071"/>
            <a:ext cx="735660" cy="698030"/>
          </a:xfrm>
          <a:prstGeom prst="rect">
            <a:avLst/>
          </a:prstGeom>
        </p:spPr>
      </p:pic>
      <p:pic>
        <p:nvPicPr>
          <p:cNvPr id="11" name="グラフィックス 10" descr="リンク 単色塗りつぶし">
            <a:extLst>
              <a:ext uri="{FF2B5EF4-FFF2-40B4-BE49-F238E27FC236}">
                <a16:creationId xmlns:a16="http://schemas.microsoft.com/office/drawing/2014/main" id="{046A9506-C087-6FEA-7F5E-F1242501D0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4019" y="4385293"/>
            <a:ext cx="735660" cy="6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1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BA582-796F-EBC0-08CC-64C39A886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9716276-7F5F-742C-9ADB-DFBBD06B7E1D}"/>
              </a:ext>
            </a:extLst>
          </p:cNvPr>
          <p:cNvGrpSpPr/>
          <p:nvPr/>
        </p:nvGrpSpPr>
        <p:grpSpPr>
          <a:xfrm>
            <a:off x="-250857" y="-61112"/>
            <a:ext cx="12976257" cy="7285022"/>
            <a:chOff x="-250857" y="-61112"/>
            <a:chExt cx="12976257" cy="7285022"/>
          </a:xfrm>
        </p:grpSpPr>
        <p:pic>
          <p:nvPicPr>
            <p:cNvPr id="4098" name="Picture 2" descr="電脳空間のイラスト（背景素材）">
              <a:extLst>
                <a:ext uri="{FF2B5EF4-FFF2-40B4-BE49-F238E27FC236}">
                  <a16:creationId xmlns:a16="http://schemas.microsoft.com/office/drawing/2014/main" id="{18C0F779-5AA8-88B3-2F9F-6F1C2BAAC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505865"/>
              <a:ext cx="6096000" cy="343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6106D8DA-EA49-A685-984F-DB71CB983F33}"/>
                </a:ext>
              </a:extLst>
            </p:cNvPr>
            <p:cNvSpPr/>
            <p:nvPr/>
          </p:nvSpPr>
          <p:spPr>
            <a:xfrm>
              <a:off x="-250857" y="-61112"/>
              <a:ext cx="12557157" cy="6980222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01A4EFC-5CF9-5B09-2037-F023306E7061}"/>
                </a:ext>
              </a:extLst>
            </p:cNvPr>
            <p:cNvSpPr/>
            <p:nvPr/>
          </p:nvSpPr>
          <p:spPr>
            <a:xfrm>
              <a:off x="771592" y="617899"/>
              <a:ext cx="11432987" cy="6240101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2458B46-04DB-E42B-4781-22FEB0862794}"/>
                </a:ext>
              </a:extLst>
            </p:cNvPr>
            <p:cNvSpPr/>
            <p:nvPr/>
          </p:nvSpPr>
          <p:spPr>
            <a:xfrm>
              <a:off x="-49010" y="19991"/>
              <a:ext cx="10461217" cy="5441886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599EFB06-16D1-127C-EE5D-DE510B426F77}"/>
                </a:ext>
              </a:extLst>
            </p:cNvPr>
            <p:cNvSpPr/>
            <p:nvPr/>
          </p:nvSpPr>
          <p:spPr>
            <a:xfrm>
              <a:off x="2933323" y="2616451"/>
              <a:ext cx="9563477" cy="4607459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5CF25EED-5254-2CC8-309C-977A40B4BF95}"/>
                </a:ext>
              </a:extLst>
            </p:cNvPr>
            <p:cNvSpPr/>
            <p:nvPr/>
          </p:nvSpPr>
          <p:spPr>
            <a:xfrm>
              <a:off x="3962400" y="3429000"/>
              <a:ext cx="8686800" cy="3490110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38742F73-8399-39B0-B489-09C5854816C5}"/>
                </a:ext>
              </a:extLst>
            </p:cNvPr>
            <p:cNvSpPr/>
            <p:nvPr/>
          </p:nvSpPr>
          <p:spPr>
            <a:xfrm>
              <a:off x="5181600" y="4267201"/>
              <a:ext cx="7315200" cy="2651910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8EA91E7-5492-DEA1-6A63-D64CA36F83DF}"/>
                </a:ext>
              </a:extLst>
            </p:cNvPr>
            <p:cNvSpPr/>
            <p:nvPr/>
          </p:nvSpPr>
          <p:spPr>
            <a:xfrm>
              <a:off x="6238874" y="5038725"/>
              <a:ext cx="6410325" cy="2032786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377F1A2-B63F-E1EE-6A97-6B50EAD53F7E}"/>
                </a:ext>
              </a:extLst>
            </p:cNvPr>
            <p:cNvSpPr/>
            <p:nvPr/>
          </p:nvSpPr>
          <p:spPr>
            <a:xfrm>
              <a:off x="6810376" y="5500309"/>
              <a:ext cx="5915024" cy="1571202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D57E8DF2-6BA5-6B0C-351C-F59AA284531F}"/>
                </a:ext>
              </a:extLst>
            </p:cNvPr>
            <p:cNvSpPr/>
            <p:nvPr/>
          </p:nvSpPr>
          <p:spPr>
            <a:xfrm>
              <a:off x="7591424" y="6055118"/>
              <a:ext cx="5057775" cy="104492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8586C4C1-8957-50E6-79C5-2A9CC018F1B4}"/>
                </a:ext>
              </a:extLst>
            </p:cNvPr>
            <p:cNvSpPr/>
            <p:nvPr/>
          </p:nvSpPr>
          <p:spPr>
            <a:xfrm rot="360620">
              <a:off x="3893720" y="4566320"/>
              <a:ext cx="727631" cy="666727"/>
            </a:xfrm>
            <a:custGeom>
              <a:avLst/>
              <a:gdLst>
                <a:gd name="connsiteX0" fmla="*/ 74217 w 727631"/>
                <a:gd name="connsiteY0" fmla="*/ 508359 h 666727"/>
                <a:gd name="connsiteX1" fmla="*/ 27439 w 727631"/>
                <a:gd name="connsiteY1" fmla="*/ 597532 h 666727"/>
                <a:gd name="connsiteX2" fmla="*/ 322 w 727631"/>
                <a:gd name="connsiteY2" fmla="*/ 656406 h 666727"/>
                <a:gd name="connsiteX3" fmla="*/ 322 w 727631"/>
                <a:gd name="connsiteY3" fmla="*/ 656406 h 666727"/>
                <a:gd name="connsiteX4" fmla="*/ 26306 w 727631"/>
                <a:gd name="connsiteY4" fmla="*/ 665064 h 666727"/>
                <a:gd name="connsiteX5" fmla="*/ 98515 w 727631"/>
                <a:gd name="connsiteY5" fmla="*/ 632679 h 666727"/>
                <a:gd name="connsiteX6" fmla="*/ 119727 w 727631"/>
                <a:gd name="connsiteY6" fmla="*/ 612400 h 666727"/>
                <a:gd name="connsiteX7" fmla="*/ 137412 w 727631"/>
                <a:gd name="connsiteY7" fmla="*/ 608342 h 666727"/>
                <a:gd name="connsiteX8" fmla="*/ 140511 w 727631"/>
                <a:gd name="connsiteY8" fmla="*/ 611067 h 666727"/>
                <a:gd name="connsiteX9" fmla="*/ 140511 w 727631"/>
                <a:gd name="connsiteY9" fmla="*/ 611067 h 666727"/>
                <a:gd name="connsiteX10" fmla="*/ 164866 w 727631"/>
                <a:gd name="connsiteY10" fmla="*/ 625678 h 666727"/>
                <a:gd name="connsiteX11" fmla="*/ 257468 w 727631"/>
                <a:gd name="connsiteY11" fmla="*/ 647148 h 666727"/>
                <a:gd name="connsiteX12" fmla="*/ 266501 w 727631"/>
                <a:gd name="connsiteY12" fmla="*/ 641271 h 666727"/>
                <a:gd name="connsiteX13" fmla="*/ 266622 w 727631"/>
                <a:gd name="connsiteY13" fmla="*/ 638870 h 666727"/>
                <a:gd name="connsiteX14" fmla="*/ 218997 w 727631"/>
                <a:gd name="connsiteY14" fmla="*/ 573757 h 666727"/>
                <a:gd name="connsiteX15" fmla="*/ 144864 w 727631"/>
                <a:gd name="connsiteY15" fmla="*/ 474964 h 666727"/>
                <a:gd name="connsiteX16" fmla="*/ 169810 w 727631"/>
                <a:gd name="connsiteY16" fmla="*/ 364093 h 666727"/>
                <a:gd name="connsiteX17" fmla="*/ 340117 w 727631"/>
                <a:gd name="connsiteY17" fmla="*/ 259023 h 666727"/>
                <a:gd name="connsiteX18" fmla="*/ 305436 w 727631"/>
                <a:gd name="connsiteY18" fmla="*/ 308705 h 666727"/>
                <a:gd name="connsiteX19" fmla="*/ 310250 w 727631"/>
                <a:gd name="connsiteY19" fmla="*/ 335294 h 666727"/>
                <a:gd name="connsiteX20" fmla="*/ 324486 w 727631"/>
                <a:gd name="connsiteY20" fmla="*/ 338404 h 666727"/>
                <a:gd name="connsiteX21" fmla="*/ 480467 w 727631"/>
                <a:gd name="connsiteY21" fmla="*/ 246202 h 666727"/>
                <a:gd name="connsiteX22" fmla="*/ 690284 w 727631"/>
                <a:gd name="connsiteY22" fmla="*/ 246202 h 666727"/>
                <a:gd name="connsiteX23" fmla="*/ 727632 w 727631"/>
                <a:gd name="connsiteY23" fmla="*/ 208826 h 666727"/>
                <a:gd name="connsiteX24" fmla="*/ 727632 w 727631"/>
                <a:gd name="connsiteY24" fmla="*/ 208826 h 666727"/>
                <a:gd name="connsiteX25" fmla="*/ 711249 w 727631"/>
                <a:gd name="connsiteY25" fmla="*/ 177908 h 666727"/>
                <a:gd name="connsiteX26" fmla="*/ 665786 w 727631"/>
                <a:gd name="connsiteY26" fmla="*/ 147047 h 666727"/>
                <a:gd name="connsiteX27" fmla="*/ 376597 w 727631"/>
                <a:gd name="connsiteY27" fmla="*/ 8277 h 666727"/>
                <a:gd name="connsiteX28" fmla="*/ 283005 w 727631"/>
                <a:gd name="connsiteY28" fmla="*/ 33090 h 666727"/>
                <a:gd name="connsiteX29" fmla="*/ 247867 w 727631"/>
                <a:gd name="connsiteY29" fmla="*/ 29899 h 666727"/>
                <a:gd name="connsiteX30" fmla="*/ 149207 w 727631"/>
                <a:gd name="connsiteY30" fmla="*/ 0 h 666727"/>
                <a:gd name="connsiteX31" fmla="*/ 76512 w 727631"/>
                <a:gd name="connsiteY31" fmla="*/ 18955 h 666727"/>
                <a:gd name="connsiteX32" fmla="*/ 68704 w 727631"/>
                <a:gd name="connsiteY32" fmla="*/ 44866 h 666727"/>
                <a:gd name="connsiteX33" fmla="*/ 74855 w 727631"/>
                <a:gd name="connsiteY33" fmla="*/ 51673 h 666727"/>
                <a:gd name="connsiteX34" fmla="*/ 129709 w 727631"/>
                <a:gd name="connsiteY34" fmla="*/ 88421 h 666727"/>
                <a:gd name="connsiteX35" fmla="*/ 139923 w 727631"/>
                <a:gd name="connsiteY35" fmla="*/ 141421 h 666727"/>
                <a:gd name="connsiteX36" fmla="*/ 138282 w 727631"/>
                <a:gd name="connsiteY36" fmla="*/ 143666 h 666727"/>
                <a:gd name="connsiteX37" fmla="*/ 65663 w 727631"/>
                <a:gd name="connsiteY37" fmla="*/ 311306 h 666727"/>
                <a:gd name="connsiteX38" fmla="*/ 74217 w 727631"/>
                <a:gd name="connsiteY38" fmla="*/ 508359 h 66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27631" h="666727">
                  <a:moveTo>
                    <a:pt x="74217" y="508359"/>
                  </a:moveTo>
                  <a:cubicBezTo>
                    <a:pt x="84256" y="550269"/>
                    <a:pt x="58910" y="564861"/>
                    <a:pt x="27439" y="597532"/>
                  </a:cubicBezTo>
                  <a:cubicBezTo>
                    <a:pt x="8389" y="617296"/>
                    <a:pt x="-2002" y="633308"/>
                    <a:pt x="322" y="656406"/>
                  </a:cubicBezTo>
                  <a:lnTo>
                    <a:pt x="322" y="656406"/>
                  </a:lnTo>
                  <a:cubicBezTo>
                    <a:pt x="5545" y="665451"/>
                    <a:pt x="16702" y="669167"/>
                    <a:pt x="26306" y="665064"/>
                  </a:cubicBezTo>
                  <a:lnTo>
                    <a:pt x="98515" y="632679"/>
                  </a:lnTo>
                  <a:cubicBezTo>
                    <a:pt x="107454" y="628192"/>
                    <a:pt x="114843" y="621128"/>
                    <a:pt x="119727" y="612400"/>
                  </a:cubicBezTo>
                  <a:cubicBezTo>
                    <a:pt x="123490" y="606396"/>
                    <a:pt x="131408" y="604579"/>
                    <a:pt x="137412" y="608342"/>
                  </a:cubicBezTo>
                  <a:cubicBezTo>
                    <a:pt x="138585" y="609077"/>
                    <a:pt x="139632" y="609997"/>
                    <a:pt x="140511" y="611067"/>
                  </a:cubicBezTo>
                  <a:lnTo>
                    <a:pt x="140511" y="611067"/>
                  </a:lnTo>
                  <a:cubicBezTo>
                    <a:pt x="146706" y="618594"/>
                    <a:pt x="155309" y="623755"/>
                    <a:pt x="164866" y="625678"/>
                  </a:cubicBezTo>
                  <a:lnTo>
                    <a:pt x="257468" y="647148"/>
                  </a:lnTo>
                  <a:cubicBezTo>
                    <a:pt x="261586" y="648019"/>
                    <a:pt x="265629" y="645388"/>
                    <a:pt x="266501" y="641271"/>
                  </a:cubicBezTo>
                  <a:cubicBezTo>
                    <a:pt x="266668" y="640482"/>
                    <a:pt x="266708" y="639672"/>
                    <a:pt x="266622" y="638870"/>
                  </a:cubicBezTo>
                  <a:cubicBezTo>
                    <a:pt x="263764" y="610133"/>
                    <a:pt x="248791" y="591807"/>
                    <a:pt x="218997" y="573757"/>
                  </a:cubicBezTo>
                  <a:cubicBezTo>
                    <a:pt x="167562" y="542601"/>
                    <a:pt x="148293" y="515207"/>
                    <a:pt x="144864" y="474964"/>
                  </a:cubicBezTo>
                  <a:cubicBezTo>
                    <a:pt x="140403" y="436250"/>
                    <a:pt x="149198" y="397167"/>
                    <a:pt x="169810" y="364093"/>
                  </a:cubicBezTo>
                  <a:cubicBezTo>
                    <a:pt x="196565" y="320697"/>
                    <a:pt x="248677" y="282978"/>
                    <a:pt x="340117" y="259023"/>
                  </a:cubicBezTo>
                  <a:lnTo>
                    <a:pt x="305436" y="308705"/>
                  </a:lnTo>
                  <a:cubicBezTo>
                    <a:pt x="299423" y="317377"/>
                    <a:pt x="301578" y="329281"/>
                    <a:pt x="310250" y="335294"/>
                  </a:cubicBezTo>
                  <a:cubicBezTo>
                    <a:pt x="314398" y="338171"/>
                    <a:pt x="319516" y="339289"/>
                    <a:pt x="324486" y="338404"/>
                  </a:cubicBezTo>
                  <a:cubicBezTo>
                    <a:pt x="386081" y="327986"/>
                    <a:pt x="441644" y="295144"/>
                    <a:pt x="480467" y="246202"/>
                  </a:cubicBezTo>
                  <a:lnTo>
                    <a:pt x="690284" y="246202"/>
                  </a:lnTo>
                  <a:cubicBezTo>
                    <a:pt x="710915" y="246186"/>
                    <a:pt x="727632" y="229457"/>
                    <a:pt x="727632" y="208826"/>
                  </a:cubicBezTo>
                  <a:lnTo>
                    <a:pt x="727632" y="208826"/>
                  </a:lnTo>
                  <a:cubicBezTo>
                    <a:pt x="727628" y="196443"/>
                    <a:pt x="721493" y="184865"/>
                    <a:pt x="711249" y="177908"/>
                  </a:cubicBezTo>
                  <a:lnTo>
                    <a:pt x="665786" y="147047"/>
                  </a:lnTo>
                  <a:cubicBezTo>
                    <a:pt x="633972" y="74514"/>
                    <a:pt x="549105" y="-13545"/>
                    <a:pt x="376597" y="8277"/>
                  </a:cubicBezTo>
                  <a:cubicBezTo>
                    <a:pt x="344429" y="12315"/>
                    <a:pt x="312948" y="20661"/>
                    <a:pt x="283005" y="33090"/>
                  </a:cubicBezTo>
                  <a:cubicBezTo>
                    <a:pt x="271465" y="37769"/>
                    <a:pt x="258375" y="36581"/>
                    <a:pt x="247867" y="29899"/>
                  </a:cubicBezTo>
                  <a:cubicBezTo>
                    <a:pt x="218504" y="10730"/>
                    <a:pt x="184271" y="355"/>
                    <a:pt x="149207" y="0"/>
                  </a:cubicBezTo>
                  <a:cubicBezTo>
                    <a:pt x="123799" y="349"/>
                    <a:pt x="98855" y="6853"/>
                    <a:pt x="76512" y="18955"/>
                  </a:cubicBezTo>
                  <a:cubicBezTo>
                    <a:pt x="67201" y="23953"/>
                    <a:pt x="63705" y="35555"/>
                    <a:pt x="68704" y="44866"/>
                  </a:cubicBezTo>
                  <a:cubicBezTo>
                    <a:pt x="70172" y="47600"/>
                    <a:pt x="72283" y="49937"/>
                    <a:pt x="74855" y="51673"/>
                  </a:cubicBezTo>
                  <a:lnTo>
                    <a:pt x="129709" y="88421"/>
                  </a:lnTo>
                  <a:cubicBezTo>
                    <a:pt x="147166" y="100235"/>
                    <a:pt x="151739" y="123965"/>
                    <a:pt x="139923" y="141421"/>
                  </a:cubicBezTo>
                  <a:cubicBezTo>
                    <a:pt x="139404" y="142189"/>
                    <a:pt x="138856" y="142938"/>
                    <a:pt x="138282" y="143666"/>
                  </a:cubicBezTo>
                  <a:cubicBezTo>
                    <a:pt x="96791" y="197006"/>
                    <a:pt x="75083" y="264176"/>
                    <a:pt x="65663" y="311306"/>
                  </a:cubicBezTo>
                  <a:cubicBezTo>
                    <a:pt x="55519" y="362160"/>
                    <a:pt x="51671" y="414176"/>
                    <a:pt x="74217" y="50835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タイトル 1">
              <a:extLst>
                <a:ext uri="{FF2B5EF4-FFF2-40B4-BE49-F238E27FC236}">
                  <a16:creationId xmlns:a16="http://schemas.microsoft.com/office/drawing/2014/main" id="{FFE748A7-26D1-8B0A-7C2B-8DA4944D5678}"/>
                </a:ext>
              </a:extLst>
            </p:cNvPr>
            <p:cNvSpPr txBox="1">
              <a:spLocks/>
            </p:cNvSpPr>
            <p:nvPr/>
          </p:nvSpPr>
          <p:spPr>
            <a:xfrm>
              <a:off x="1624344" y="2325373"/>
              <a:ext cx="8787863" cy="11519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5400" kern="1200" cap="all" baseline="0">
                  <a:solidFill>
                    <a:schemeClr val="accent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>
                  <a:solidFill>
                    <a:srgbClr val="002060"/>
                  </a:solidFill>
                </a:rPr>
                <a:t>いざ、情報のあふれる社会へ！</a:t>
              </a:r>
            </a:p>
          </p:txBody>
        </p:sp>
      </p:grpSp>
      <p:sp>
        <p:nvSpPr>
          <p:cNvPr id="27" name="コンテンツ プレースホルダー 3">
            <a:extLst>
              <a:ext uri="{FF2B5EF4-FFF2-40B4-BE49-F238E27FC236}">
                <a16:creationId xmlns:a16="http://schemas.microsoft.com/office/drawing/2014/main" id="{DD8CC7F3-C58B-A891-8B2D-FE09E6ECFA09}"/>
              </a:ext>
            </a:extLst>
          </p:cNvPr>
          <p:cNvSpPr txBox="1">
            <a:spLocks/>
          </p:cNvSpPr>
          <p:nvPr/>
        </p:nvSpPr>
        <p:spPr>
          <a:xfrm rot="20579983">
            <a:off x="373191" y="478701"/>
            <a:ext cx="3093799" cy="15670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000"/>
              <a:t>準備が</a:t>
            </a:r>
            <a:endParaRPr lang="en-US" altLang="ja-JP" sz="4000"/>
          </a:p>
          <a:p>
            <a:pPr marL="0" indent="0" algn="ctr">
              <a:buNone/>
            </a:pPr>
            <a:r>
              <a:rPr lang="ja-JP" altLang="en-US" sz="4000"/>
              <a:t>できたら</a:t>
            </a:r>
          </a:p>
        </p:txBody>
      </p:sp>
    </p:spTree>
    <p:extLst>
      <p:ext uri="{BB962C8B-B14F-4D97-AF65-F5344CB8AC3E}">
        <p14:creationId xmlns:p14="http://schemas.microsoft.com/office/powerpoint/2010/main" val="25705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3506B-3CAE-9322-D67B-FE55E6C0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046" y="2916"/>
            <a:ext cx="8950960" cy="1151965"/>
          </a:xfrm>
        </p:spPr>
        <p:txBody>
          <a:bodyPr>
            <a:noAutofit/>
          </a:bodyPr>
          <a:lstStyle/>
          <a:p>
            <a:r>
              <a:rPr kumimoji="1" lang="ja-JP" altLang="en-US" sz="2800">
                <a:ea typeface="ＭＳ Ｐゴシック"/>
              </a:rPr>
              <a:t>あなたは普段、</a:t>
            </a:r>
            <a:r>
              <a:rPr lang="ja-JP" altLang="en-US" sz="2800">
                <a:solidFill>
                  <a:srgbClr val="FF0000"/>
                </a:solidFill>
                <a:ea typeface="ＭＳ Ｐゴシック"/>
              </a:rPr>
              <a:t>どこから</a:t>
            </a:r>
            <a:r>
              <a:rPr kumimoji="1" lang="ja-JP" altLang="en-US" sz="2800">
                <a:ea typeface="ＭＳ Ｐゴシック"/>
              </a:rPr>
              <a:t>情報</a:t>
            </a:r>
            <a:r>
              <a:rPr lang="ja-JP" altLang="en-US" sz="2800">
                <a:ea typeface="ＭＳ Ｐゴシック"/>
              </a:rPr>
              <a:t>を手に入れていますか</a:t>
            </a:r>
            <a:r>
              <a:rPr kumimoji="1" lang="ja-JP" altLang="en-US" sz="2800">
                <a:ea typeface="ＭＳ Ｐゴシック"/>
              </a:rPr>
              <a:t>？</a:t>
            </a:r>
            <a:endParaRPr lang="ja-JP" altLang="en-US" sz="2800">
              <a:ea typeface="ＭＳ Ｐゴシック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023991-1AFE-03B4-9927-2C0FDF8AA4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0917069">
            <a:off x="50700" y="189179"/>
            <a:ext cx="2857232" cy="11472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kumimoji="1" lang="ja-JP" altLang="en-US" sz="2800"/>
              <a:t>突然ですが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8ECFF98-3E4A-8302-E2C7-F744A9F83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3" y="4648333"/>
            <a:ext cx="1677230" cy="22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C5839C5D-F35E-EBD5-543D-4801387D7192}"/>
              </a:ext>
            </a:extLst>
          </p:cNvPr>
          <p:cNvSpPr/>
          <p:nvPr/>
        </p:nvSpPr>
        <p:spPr>
          <a:xfrm>
            <a:off x="2743074" y="1116494"/>
            <a:ext cx="7125393" cy="4365800"/>
          </a:xfrm>
          <a:prstGeom prst="cloudCallout">
            <a:avLst>
              <a:gd name="adj1" fmla="val -58573"/>
              <a:gd name="adj2" fmla="val 3799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6D0B912-A691-B86C-4010-F52A3C796D7C}"/>
              </a:ext>
            </a:extLst>
          </p:cNvPr>
          <p:cNvGrpSpPr/>
          <p:nvPr/>
        </p:nvGrpSpPr>
        <p:grpSpPr>
          <a:xfrm>
            <a:off x="7230944" y="1895401"/>
            <a:ext cx="2069330" cy="1709282"/>
            <a:chOff x="6547627" y="2506701"/>
            <a:chExt cx="2069330" cy="1709282"/>
          </a:xfrm>
        </p:grpSpPr>
        <p:pic>
          <p:nvPicPr>
            <p:cNvPr id="8" name="Picture 18">
              <a:extLst>
                <a:ext uri="{FF2B5EF4-FFF2-40B4-BE49-F238E27FC236}">
                  <a16:creationId xmlns:a16="http://schemas.microsoft.com/office/drawing/2014/main" id="{BA98B9B8-001A-03C9-8216-B60BFA0510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013" y="2713813"/>
              <a:ext cx="1383944" cy="150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>
              <a:extLst>
                <a:ext uri="{FF2B5EF4-FFF2-40B4-BE49-F238E27FC236}">
                  <a16:creationId xmlns:a16="http://schemas.microsoft.com/office/drawing/2014/main" id="{6D0D0D6F-EDEE-988E-DD14-B900E1B34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2530">
              <a:off x="6911581" y="2506701"/>
              <a:ext cx="1383944" cy="150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8">
              <a:extLst>
                <a:ext uri="{FF2B5EF4-FFF2-40B4-BE49-F238E27FC236}">
                  <a16:creationId xmlns:a16="http://schemas.microsoft.com/office/drawing/2014/main" id="{D47B7E0A-2B6E-4AC3-0332-9C7020B3A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05847">
              <a:off x="6606740" y="2638583"/>
              <a:ext cx="1383944" cy="150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6" descr="タブレットPCのイラスト">
            <a:extLst>
              <a:ext uri="{FF2B5EF4-FFF2-40B4-BE49-F238E27FC236}">
                <a16:creationId xmlns:a16="http://schemas.microsoft.com/office/drawing/2014/main" id="{2F0A619C-3795-02B3-4162-2C5D66E86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221" flipH="1">
            <a:off x="3964415" y="2427009"/>
            <a:ext cx="1418719" cy="13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ワイドテレビのイラスト">
            <a:extLst>
              <a:ext uri="{FF2B5EF4-FFF2-40B4-BE49-F238E27FC236}">
                <a16:creationId xmlns:a16="http://schemas.microsoft.com/office/drawing/2014/main" id="{5AFBFA73-58DA-C7D4-08E4-2C78781DB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66" y="3446900"/>
            <a:ext cx="2273934" cy="167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BA76C042-4FFA-DE60-F7C4-F951267ACDE6}"/>
              </a:ext>
            </a:extLst>
          </p:cNvPr>
          <p:cNvSpPr txBox="1">
            <a:spLocks/>
          </p:cNvSpPr>
          <p:nvPr/>
        </p:nvSpPr>
        <p:spPr>
          <a:xfrm>
            <a:off x="2622769" y="5420159"/>
            <a:ext cx="8686800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>
                <a:solidFill>
                  <a:schemeClr val="bg1"/>
                </a:solidFill>
              </a:rPr>
              <a:t>他には何があるかな？デジタル以外にもあるよ</a:t>
            </a:r>
          </a:p>
        </p:txBody>
      </p:sp>
      <p:pic>
        <p:nvPicPr>
          <p:cNvPr id="1050" name="Picture 26" descr="新聞紙のイラスト">
            <a:extLst>
              <a:ext uri="{FF2B5EF4-FFF2-40B4-BE49-F238E27FC236}">
                <a16:creationId xmlns:a16="http://schemas.microsoft.com/office/drawing/2014/main" id="{454BCE26-68E6-DD2C-590C-4F0EF302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556" y="4949645"/>
            <a:ext cx="1456635" cy="16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280C4-2198-52F3-03C7-FDA518E09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E64366-188B-1E5A-B946-80EBA957D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028" y="331450"/>
            <a:ext cx="7417051" cy="1151965"/>
          </a:xfrm>
        </p:spPr>
        <p:txBody>
          <a:bodyPr>
            <a:normAutofit/>
          </a:bodyPr>
          <a:lstStyle/>
          <a:p>
            <a:r>
              <a:rPr kumimoji="1" lang="ja-JP" altLang="en-US"/>
              <a:t>情報の入手経路は？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B625E951-EC1D-FFFC-55B6-9645CDF7A30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71210671"/>
              </p:ext>
            </p:extLst>
          </p:nvPr>
        </p:nvGraphicFramePr>
        <p:xfrm>
          <a:off x="694854" y="1773406"/>
          <a:ext cx="10534011" cy="4753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989">
                  <a:extLst>
                    <a:ext uri="{9D8B030D-6E8A-4147-A177-3AD203B41FA5}">
                      <a16:colId xmlns:a16="http://schemas.microsoft.com/office/drawing/2014/main" val="3765616084"/>
                    </a:ext>
                  </a:extLst>
                </a:gridCol>
                <a:gridCol w="2218055">
                  <a:extLst>
                    <a:ext uri="{9D8B030D-6E8A-4147-A177-3AD203B41FA5}">
                      <a16:colId xmlns:a16="http://schemas.microsoft.com/office/drawing/2014/main" val="856293432"/>
                    </a:ext>
                  </a:extLst>
                </a:gridCol>
                <a:gridCol w="2078989">
                  <a:extLst>
                    <a:ext uri="{9D8B030D-6E8A-4147-A177-3AD203B41FA5}">
                      <a16:colId xmlns:a16="http://schemas.microsoft.com/office/drawing/2014/main" val="885869299"/>
                    </a:ext>
                  </a:extLst>
                </a:gridCol>
                <a:gridCol w="2078989">
                  <a:extLst>
                    <a:ext uri="{9D8B030D-6E8A-4147-A177-3AD203B41FA5}">
                      <a16:colId xmlns:a16="http://schemas.microsoft.com/office/drawing/2014/main" val="904358959"/>
                    </a:ext>
                  </a:extLst>
                </a:gridCol>
                <a:gridCol w="2078989">
                  <a:extLst>
                    <a:ext uri="{9D8B030D-6E8A-4147-A177-3AD203B41FA5}">
                      <a16:colId xmlns:a16="http://schemas.microsoft.com/office/drawing/2014/main" val="1349255865"/>
                    </a:ext>
                  </a:extLst>
                </a:gridCol>
              </a:tblGrid>
              <a:tr h="10618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情報源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形態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/>
                        <a:t>入手しやすさ</a:t>
                      </a:r>
                      <a:endParaRPr kumimoji="1" lang="ja-JP" altLang="en-US"/>
                    </a:p>
                    <a:p>
                      <a:pPr algn="ctr"/>
                      <a:r>
                        <a:rPr kumimoji="1" lang="ja-JP" altLang="en-US"/>
                        <a:t>（◎ 〇△）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/>
                        <a:t>入手</a:t>
                      </a:r>
                      <a:r>
                        <a:rPr kumimoji="1" lang="ja-JP" altLang="en-US"/>
                        <a:t>回数</a:t>
                      </a:r>
                      <a:endParaRPr kumimoji="1" lang="en-US" altLang="ja-JP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（◎ 〇△）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備　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911426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例）スマートフォン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テキスト、画像、動画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8227332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765682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254166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087448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422309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176692"/>
                  </a:ext>
                </a:extLst>
              </a:tr>
            </a:tbl>
          </a:graphicData>
        </a:graphic>
      </p:graphicFrame>
      <p:sp>
        <p:nvSpPr>
          <p:cNvPr id="4" name="楕円 3">
            <a:extLst>
              <a:ext uri="{FF2B5EF4-FFF2-40B4-BE49-F238E27FC236}">
                <a16:creationId xmlns:a16="http://schemas.microsoft.com/office/drawing/2014/main" id="{AF371D36-F99A-FDF3-5897-2D1E7FF4F217}"/>
              </a:ext>
            </a:extLst>
          </p:cNvPr>
          <p:cNvSpPr/>
          <p:nvPr/>
        </p:nvSpPr>
        <p:spPr>
          <a:xfrm rot="20826092">
            <a:off x="178309" y="399232"/>
            <a:ext cx="2311715" cy="11304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君の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E83984B-E0BB-2040-5607-7DD69E2C5FD2}"/>
              </a:ext>
            </a:extLst>
          </p:cNvPr>
          <p:cNvSpPr/>
          <p:nvPr/>
        </p:nvSpPr>
        <p:spPr>
          <a:xfrm>
            <a:off x="9838552" y="155478"/>
            <a:ext cx="1728502" cy="423502"/>
          </a:xfrm>
          <a:prstGeom prst="roundRect">
            <a:avLst/>
          </a:prstGeom>
          <a:solidFill>
            <a:srgbClr val="009E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ワークシート</a:t>
            </a:r>
          </a:p>
        </p:txBody>
      </p:sp>
    </p:spTree>
    <p:extLst>
      <p:ext uri="{BB962C8B-B14F-4D97-AF65-F5344CB8AC3E}">
        <p14:creationId xmlns:p14="http://schemas.microsoft.com/office/powerpoint/2010/main" val="168725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8BD41-7523-1980-D04E-436269E86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C9A542-A403-E8F6-E5FD-20D999F7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428" y="331449"/>
            <a:ext cx="7417051" cy="1151965"/>
          </a:xfrm>
        </p:spPr>
        <p:txBody>
          <a:bodyPr>
            <a:normAutofit/>
          </a:bodyPr>
          <a:lstStyle/>
          <a:p>
            <a:r>
              <a:rPr kumimoji="1" lang="ja-JP" altLang="en-US"/>
              <a:t>いろんな入手経路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0FD0D684-C989-97D4-2EA4-0C2EA03E101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8628867"/>
              </p:ext>
            </p:extLst>
          </p:nvPr>
        </p:nvGraphicFramePr>
        <p:xfrm>
          <a:off x="694854" y="1773406"/>
          <a:ext cx="10534011" cy="4753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989">
                  <a:extLst>
                    <a:ext uri="{9D8B030D-6E8A-4147-A177-3AD203B41FA5}">
                      <a16:colId xmlns:a16="http://schemas.microsoft.com/office/drawing/2014/main" val="3765616084"/>
                    </a:ext>
                  </a:extLst>
                </a:gridCol>
                <a:gridCol w="2218055">
                  <a:extLst>
                    <a:ext uri="{9D8B030D-6E8A-4147-A177-3AD203B41FA5}">
                      <a16:colId xmlns:a16="http://schemas.microsoft.com/office/drawing/2014/main" val="856293432"/>
                    </a:ext>
                  </a:extLst>
                </a:gridCol>
                <a:gridCol w="2078989">
                  <a:extLst>
                    <a:ext uri="{9D8B030D-6E8A-4147-A177-3AD203B41FA5}">
                      <a16:colId xmlns:a16="http://schemas.microsoft.com/office/drawing/2014/main" val="885869299"/>
                    </a:ext>
                  </a:extLst>
                </a:gridCol>
                <a:gridCol w="2078989">
                  <a:extLst>
                    <a:ext uri="{9D8B030D-6E8A-4147-A177-3AD203B41FA5}">
                      <a16:colId xmlns:a16="http://schemas.microsoft.com/office/drawing/2014/main" val="904358959"/>
                    </a:ext>
                  </a:extLst>
                </a:gridCol>
                <a:gridCol w="2078989">
                  <a:extLst>
                    <a:ext uri="{9D8B030D-6E8A-4147-A177-3AD203B41FA5}">
                      <a16:colId xmlns:a16="http://schemas.microsoft.com/office/drawing/2014/main" val="1349255865"/>
                    </a:ext>
                  </a:extLst>
                </a:gridCol>
              </a:tblGrid>
              <a:tr h="10618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情報源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形　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/>
                        <a:t>入手し</a:t>
                      </a:r>
                      <a:r>
                        <a:rPr kumimoji="1" lang="ja-JP" altLang="en-US"/>
                        <a:t>やすさ</a:t>
                      </a:r>
                    </a:p>
                    <a:p>
                      <a:pPr lvl="0" algn="ctr">
                        <a:buNone/>
                      </a:pPr>
                      <a:r>
                        <a:rPr kumimoji="1" lang="ja-JP" altLang="en-US"/>
                        <a:t>（◎ 〇△）</a:t>
                      </a:r>
                      <a:endParaRPr kumimoji="1" lang="ja-JP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/>
                        <a:t>入手</a:t>
                      </a:r>
                      <a:r>
                        <a:rPr kumimoji="1" lang="ja-JP" altLang="en-US"/>
                        <a:t>回数</a:t>
                      </a:r>
                      <a:endParaRPr kumimoji="1" lang="en-US" altLang="ja-JP"/>
                    </a:p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（◎ 〇△）</a:t>
                      </a:r>
                      <a:endParaRPr kumimoji="1" lang="ja-JP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備　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911426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スマートフォン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テキスト、画像、動画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8227332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パソコン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テキスト、画像、動画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5765682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テレビ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動画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254166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新聞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テキスト、写真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087448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ラジオ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音声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アプリもある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422309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人との会話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直接対話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176692"/>
                  </a:ext>
                </a:extLst>
              </a:tr>
            </a:tbl>
          </a:graphicData>
        </a:graphic>
      </p:graphicFrame>
      <p:sp>
        <p:nvSpPr>
          <p:cNvPr id="4" name="楕円 3">
            <a:extLst>
              <a:ext uri="{FF2B5EF4-FFF2-40B4-BE49-F238E27FC236}">
                <a16:creationId xmlns:a16="http://schemas.microsoft.com/office/drawing/2014/main" id="{FBFA7A04-AC9B-B9C9-F8AF-625DE00E9673}"/>
              </a:ext>
            </a:extLst>
          </p:cNvPr>
          <p:cNvSpPr/>
          <p:nvPr/>
        </p:nvSpPr>
        <p:spPr>
          <a:xfrm rot="20826092">
            <a:off x="178309" y="399232"/>
            <a:ext cx="2311715" cy="11304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例えば</a:t>
            </a:r>
          </a:p>
        </p:txBody>
      </p:sp>
    </p:spTree>
    <p:extLst>
      <p:ext uri="{BB962C8B-B14F-4D97-AF65-F5344CB8AC3E}">
        <p14:creationId xmlns:p14="http://schemas.microsoft.com/office/powerpoint/2010/main" val="207948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電脳空間のイラスト（背景素材）">
            <a:extLst>
              <a:ext uri="{FF2B5EF4-FFF2-40B4-BE49-F238E27FC236}">
                <a16:creationId xmlns:a16="http://schemas.microsoft.com/office/drawing/2014/main" id="{93BBE6B7-A388-733E-81EF-844B854B0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95250"/>
            <a:ext cx="12173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2F7A3EF-5C71-6C94-FCDB-D6AFFCE6A45D}"/>
              </a:ext>
            </a:extLst>
          </p:cNvPr>
          <p:cNvSpPr/>
          <p:nvPr/>
        </p:nvSpPr>
        <p:spPr>
          <a:xfrm>
            <a:off x="-140970" y="-179070"/>
            <a:ext cx="12527280" cy="71094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A2C075E-44D3-3B09-E2FE-6FE8F0A8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84445"/>
            <a:ext cx="11637227" cy="11519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/>
              <a:t>あらゆる</a:t>
            </a:r>
            <a:r>
              <a:rPr kumimoji="1" lang="ja-JP" altLang="en-US" sz="6600">
                <a:ln w="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情報</a:t>
            </a:r>
            <a:r>
              <a:rPr kumimoji="1" lang="ja-JP" altLang="en-US"/>
              <a:t>があふれる現代</a:t>
            </a:r>
          </a:p>
        </p:txBody>
      </p:sp>
      <p:pic>
        <p:nvPicPr>
          <p:cNvPr id="5" name="グラフィックス 4" descr="新聞 枠線">
            <a:extLst>
              <a:ext uri="{FF2B5EF4-FFF2-40B4-BE49-F238E27FC236}">
                <a16:creationId xmlns:a16="http://schemas.microsoft.com/office/drawing/2014/main" id="{666275D1-4685-89E0-C26C-5A5B3099C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97223">
            <a:off x="294947" y="3039779"/>
            <a:ext cx="936602" cy="936602"/>
          </a:xfrm>
          <a:prstGeom prst="rect">
            <a:avLst/>
          </a:prstGeom>
        </p:spPr>
      </p:pic>
      <p:pic>
        <p:nvPicPr>
          <p:cNvPr id="1026" name="Picture 2" descr="新聞を読むビジネスマンのイラスト">
            <a:extLst>
              <a:ext uri="{FF2B5EF4-FFF2-40B4-BE49-F238E27FC236}">
                <a16:creationId xmlns:a16="http://schemas.microsoft.com/office/drawing/2014/main" id="{34CA2746-8608-5430-3746-28644B19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734" y="2507781"/>
            <a:ext cx="1980595" cy="198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タブレットPCのイラスト">
            <a:extLst>
              <a:ext uri="{FF2B5EF4-FFF2-40B4-BE49-F238E27FC236}">
                <a16:creationId xmlns:a16="http://schemas.microsoft.com/office/drawing/2014/main" id="{8DF48E40-C047-C503-EE2B-91B537A48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221">
            <a:off x="5427106" y="2560880"/>
            <a:ext cx="1961516" cy="182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ノートパソコンを使う女性のイラスト（横向き）">
            <a:extLst>
              <a:ext uri="{FF2B5EF4-FFF2-40B4-BE49-F238E27FC236}">
                <a16:creationId xmlns:a16="http://schemas.microsoft.com/office/drawing/2014/main" id="{75196BCB-80CD-CC2A-E35E-CDDE0026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166" y="4601473"/>
            <a:ext cx="2323954" cy="216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立ってスマホを使う人のイラスト（男子学生・笑顔）">
            <a:extLst>
              <a:ext uri="{FF2B5EF4-FFF2-40B4-BE49-F238E27FC236}">
                <a16:creationId xmlns:a16="http://schemas.microsoft.com/office/drawing/2014/main" id="{9D87C0F6-F6C3-00F9-E135-F6EE44492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97" y="4005727"/>
            <a:ext cx="2055703" cy="29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ブロックチェーンのイラスト">
            <a:extLst>
              <a:ext uri="{FF2B5EF4-FFF2-40B4-BE49-F238E27FC236}">
                <a16:creationId xmlns:a16="http://schemas.microsoft.com/office/drawing/2014/main" id="{1A6F59D4-D37B-B804-C4D3-F223CA7C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021">
            <a:off x="2439557" y="1601066"/>
            <a:ext cx="2566796" cy="25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テレビでスポーツ観戦をする人のイラスト（男性）">
            <a:extLst>
              <a:ext uri="{FF2B5EF4-FFF2-40B4-BE49-F238E27FC236}">
                <a16:creationId xmlns:a16="http://schemas.microsoft.com/office/drawing/2014/main" id="{681BB5B7-92C3-FA1F-3D0F-CB0726F3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2" y="4532518"/>
            <a:ext cx="2377275" cy="19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DDC6CD0-4B26-7E36-0CB7-F436A2E4BD7C}"/>
              </a:ext>
            </a:extLst>
          </p:cNvPr>
          <p:cNvGrpSpPr/>
          <p:nvPr/>
        </p:nvGrpSpPr>
        <p:grpSpPr>
          <a:xfrm>
            <a:off x="7630240" y="1798798"/>
            <a:ext cx="2069330" cy="1709282"/>
            <a:chOff x="6547627" y="2506701"/>
            <a:chExt cx="2069330" cy="1709282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81155930-FA35-D828-0D44-4D8DACEF8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013" y="2713813"/>
              <a:ext cx="1383944" cy="150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>
              <a:extLst>
                <a:ext uri="{FF2B5EF4-FFF2-40B4-BE49-F238E27FC236}">
                  <a16:creationId xmlns:a16="http://schemas.microsoft.com/office/drawing/2014/main" id="{4A7EB641-1AE7-E9FD-B23D-8057FAC16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2530">
              <a:off x="6911581" y="2506701"/>
              <a:ext cx="1383944" cy="150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8">
              <a:extLst>
                <a:ext uri="{FF2B5EF4-FFF2-40B4-BE49-F238E27FC236}">
                  <a16:creationId xmlns:a16="http://schemas.microsoft.com/office/drawing/2014/main" id="{BB4224C2-7BB3-974C-F839-21FA107FA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05847">
              <a:off x="6606740" y="2638583"/>
              <a:ext cx="1383944" cy="150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6" name="Picture 22" descr="携帯電話基地局のアンテナのイラスト">
            <a:extLst>
              <a:ext uri="{FF2B5EF4-FFF2-40B4-BE49-F238E27FC236}">
                <a16:creationId xmlns:a16="http://schemas.microsoft.com/office/drawing/2014/main" id="{22CAC36B-DD2E-CC7B-CB16-65F3D1C2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198" y="4295059"/>
            <a:ext cx="1213714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世間話をする男性のイラスト">
            <a:extLst>
              <a:ext uri="{FF2B5EF4-FFF2-40B4-BE49-F238E27FC236}">
                <a16:creationId xmlns:a16="http://schemas.microsoft.com/office/drawing/2014/main" id="{23B17506-55D3-38F1-2380-41083ACD9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53" y="4809058"/>
            <a:ext cx="2350673" cy="212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ラジオのイラスト">
            <a:extLst>
              <a:ext uri="{FF2B5EF4-FFF2-40B4-BE49-F238E27FC236}">
                <a16:creationId xmlns:a16="http://schemas.microsoft.com/office/drawing/2014/main" id="{66FAE45D-56D7-6474-DBFE-AF5127372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7008">
            <a:off x="1034061" y="3765382"/>
            <a:ext cx="1005204" cy="9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ラジオのイラスト">
            <a:extLst>
              <a:ext uri="{FF2B5EF4-FFF2-40B4-BE49-F238E27FC236}">
                <a16:creationId xmlns:a16="http://schemas.microsoft.com/office/drawing/2014/main" id="{14EDD7D9-9B7C-785E-420A-F47CD5B5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665">
            <a:off x="737007" y="2513328"/>
            <a:ext cx="1005204" cy="9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EE5DB-313C-A468-2742-30A7496F3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電脳空間のイラスト（背景素材）">
            <a:extLst>
              <a:ext uri="{FF2B5EF4-FFF2-40B4-BE49-F238E27FC236}">
                <a16:creationId xmlns:a16="http://schemas.microsoft.com/office/drawing/2014/main" id="{EAD20644-4151-ACB2-7CFF-5CE14F8DC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3" y="-20312"/>
            <a:ext cx="12173964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061A70E-4658-3802-DC4A-B078ECE5727F}"/>
              </a:ext>
            </a:extLst>
          </p:cNvPr>
          <p:cNvSpPr/>
          <p:nvPr/>
        </p:nvSpPr>
        <p:spPr>
          <a:xfrm>
            <a:off x="-186411" y="-197331"/>
            <a:ext cx="12527280" cy="710946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A2461DA-2DF6-2FA1-C555-4D1B1CC8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96" y="-67955"/>
            <a:ext cx="10396882" cy="11519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ja-JP" altLang="en-US">
                <a:ea typeface="ＭＳ Ｐゴシック"/>
              </a:rPr>
              <a:t>なに</a:t>
            </a:r>
            <a:r>
              <a:rPr kumimoji="1" lang="ja-JP" altLang="en-US">
                <a:ea typeface="ＭＳ Ｐゴシック"/>
              </a:rPr>
              <a:t>が</a:t>
            </a:r>
            <a:r>
              <a:rPr lang="ja-JP" altLang="en-US">
                <a:solidFill>
                  <a:srgbClr val="00B0F0"/>
                </a:solidFill>
                <a:ea typeface="ＭＳ Ｐゴシック"/>
              </a:rPr>
              <a:t>本当</a:t>
            </a:r>
            <a:r>
              <a:rPr kumimoji="1" lang="ja-JP" altLang="en-US">
                <a:ea typeface="ＭＳ Ｐゴシック"/>
              </a:rPr>
              <a:t>でなにが</a:t>
            </a:r>
            <a:r>
              <a:rPr lang="ja-JP" altLang="en-US">
                <a:solidFill>
                  <a:srgbClr val="FF0000"/>
                </a:solidFill>
                <a:ea typeface="ＭＳ Ｐゴシック"/>
              </a:rPr>
              <a:t>偽物</a:t>
            </a:r>
            <a:r>
              <a:rPr kumimoji="1" lang="ja-JP" altLang="en-US">
                <a:ea typeface="ＭＳ Ｐゴシック"/>
              </a:rPr>
              <a:t>？</a:t>
            </a:r>
          </a:p>
        </p:txBody>
      </p:sp>
      <p:pic>
        <p:nvPicPr>
          <p:cNvPr id="1026" name="Picture 2" descr="新聞を読むビジネスマンのイラスト">
            <a:extLst>
              <a:ext uri="{FF2B5EF4-FFF2-40B4-BE49-F238E27FC236}">
                <a16:creationId xmlns:a16="http://schemas.microsoft.com/office/drawing/2014/main" id="{8ECD1A58-1C82-FFA2-FEEA-A0AA217A5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359" y="2355381"/>
            <a:ext cx="1980595" cy="198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ラジオのイラスト">
            <a:extLst>
              <a:ext uri="{FF2B5EF4-FFF2-40B4-BE49-F238E27FC236}">
                <a16:creationId xmlns:a16="http://schemas.microsoft.com/office/drawing/2014/main" id="{DAA00E7D-8D5E-2B66-1D61-3754C7DC8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7008">
            <a:off x="1034061" y="3765382"/>
            <a:ext cx="1005204" cy="9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タブレットPCのイラスト">
            <a:extLst>
              <a:ext uri="{FF2B5EF4-FFF2-40B4-BE49-F238E27FC236}">
                <a16:creationId xmlns:a16="http://schemas.microsoft.com/office/drawing/2014/main" id="{923C1867-C3AF-971B-70DE-1EE6CACB4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3557">
            <a:off x="5246591" y="2288161"/>
            <a:ext cx="2483241" cy="22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ノートパソコンを使う女性のイラスト（横向き）">
            <a:extLst>
              <a:ext uri="{FF2B5EF4-FFF2-40B4-BE49-F238E27FC236}">
                <a16:creationId xmlns:a16="http://schemas.microsoft.com/office/drawing/2014/main" id="{BB9F50DF-1321-FEDB-0596-05C2D2AB6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25" y="4759064"/>
            <a:ext cx="2323954" cy="216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立ってスマホを使う人のイラスト（男子学生・笑顔）">
            <a:extLst>
              <a:ext uri="{FF2B5EF4-FFF2-40B4-BE49-F238E27FC236}">
                <a16:creationId xmlns:a16="http://schemas.microsoft.com/office/drawing/2014/main" id="{81372F89-C60C-5E63-0CF3-87B0BAFEE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26" y="4003888"/>
            <a:ext cx="2055703" cy="29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ブロックチェーンのイラスト">
            <a:extLst>
              <a:ext uri="{FF2B5EF4-FFF2-40B4-BE49-F238E27FC236}">
                <a16:creationId xmlns:a16="http://schemas.microsoft.com/office/drawing/2014/main" id="{EACC8123-4219-1E21-E854-CA993B16E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021">
            <a:off x="2487182" y="1448666"/>
            <a:ext cx="2566796" cy="25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テレビでスポーツ観戦をする人のイラスト（男性）">
            <a:extLst>
              <a:ext uri="{FF2B5EF4-FFF2-40B4-BE49-F238E27FC236}">
                <a16:creationId xmlns:a16="http://schemas.microsoft.com/office/drawing/2014/main" id="{5E41C75A-E983-5A45-3608-3017F7DCD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9" b="6711"/>
          <a:stretch/>
        </p:blipFill>
        <p:spPr bwMode="auto">
          <a:xfrm>
            <a:off x="1945520" y="4640356"/>
            <a:ext cx="902906" cy="18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携帯電話基地局のアンテナのイラスト">
            <a:extLst>
              <a:ext uri="{FF2B5EF4-FFF2-40B4-BE49-F238E27FC236}">
                <a16:creationId xmlns:a16="http://schemas.microsoft.com/office/drawing/2014/main" id="{3B58350C-DF01-E628-167A-FB7E6D7FD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823" y="4142659"/>
            <a:ext cx="1213714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CAC13AD-149E-DA11-E320-FB1ECEFD07BB}"/>
              </a:ext>
            </a:extLst>
          </p:cNvPr>
          <p:cNvGrpSpPr/>
          <p:nvPr/>
        </p:nvGrpSpPr>
        <p:grpSpPr>
          <a:xfrm>
            <a:off x="5394534" y="4797073"/>
            <a:ext cx="2656741" cy="2085257"/>
            <a:chOff x="-3633722" y="912014"/>
            <a:chExt cx="2656741" cy="2085257"/>
          </a:xfrm>
        </p:grpSpPr>
        <p:pic>
          <p:nvPicPr>
            <p:cNvPr id="1048" name="Picture 24" descr="世間話をする男性のイラスト">
              <a:extLst>
                <a:ext uri="{FF2B5EF4-FFF2-40B4-BE49-F238E27FC236}">
                  <a16:creationId xmlns:a16="http://schemas.microsoft.com/office/drawing/2014/main" id="{DBDCB304-74EB-78E5-1AAA-8C0DF97CFB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79" b="1979"/>
            <a:stretch/>
          </p:blipFill>
          <p:spPr bwMode="auto">
            <a:xfrm>
              <a:off x="-2350267" y="912014"/>
              <a:ext cx="1373286" cy="2085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パーカーのフードをかぶった怪しい人のイラスト">
              <a:extLst>
                <a:ext uri="{FF2B5EF4-FFF2-40B4-BE49-F238E27FC236}">
                  <a16:creationId xmlns:a16="http://schemas.microsoft.com/office/drawing/2014/main" id="{665387E9-1E37-CDD8-B75F-3550987C85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" b="35456"/>
            <a:stretch/>
          </p:blipFill>
          <p:spPr bwMode="auto">
            <a:xfrm>
              <a:off x="-3633722" y="912014"/>
              <a:ext cx="1851414" cy="2006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6" name="Picture 4" descr="毒のイラスト">
            <a:extLst>
              <a:ext uri="{FF2B5EF4-FFF2-40B4-BE49-F238E27FC236}">
                <a16:creationId xmlns:a16="http://schemas.microsoft.com/office/drawing/2014/main" id="{E57F3654-709D-DD30-64FB-3DC11CEB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266">
            <a:off x="3754786" y="1200750"/>
            <a:ext cx="777084" cy="99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毒のイラスト">
            <a:extLst>
              <a:ext uri="{FF2B5EF4-FFF2-40B4-BE49-F238E27FC236}">
                <a16:creationId xmlns:a16="http://schemas.microsoft.com/office/drawing/2014/main" id="{C0C4EDA4-7DB2-0941-75FC-A8F0DAC2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7605">
            <a:off x="2208635" y="2376889"/>
            <a:ext cx="840673" cy="10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グラフィックス 13" descr="封筒 単色塗りつぶし">
            <a:extLst>
              <a:ext uri="{FF2B5EF4-FFF2-40B4-BE49-F238E27FC236}">
                <a16:creationId xmlns:a16="http://schemas.microsoft.com/office/drawing/2014/main" id="{826B208C-6F02-481D-6740-7DF0B4E74A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364826">
            <a:off x="8683259" y="4565934"/>
            <a:ext cx="682903" cy="682903"/>
          </a:xfrm>
          <a:prstGeom prst="rect">
            <a:avLst/>
          </a:prstGeom>
        </p:spPr>
      </p:pic>
      <p:pic>
        <p:nvPicPr>
          <p:cNvPr id="16" name="グラフィックス 15" descr="封筒 枠線">
            <a:extLst>
              <a:ext uri="{FF2B5EF4-FFF2-40B4-BE49-F238E27FC236}">
                <a16:creationId xmlns:a16="http://schemas.microsoft.com/office/drawing/2014/main" id="{0CE1A2E8-1FA0-9818-3ED2-AFAC95AD1F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491423">
            <a:off x="8763706" y="5280474"/>
            <a:ext cx="577522" cy="577522"/>
          </a:xfrm>
          <a:prstGeom prst="rect">
            <a:avLst/>
          </a:prstGeom>
        </p:spPr>
      </p:pic>
      <p:pic>
        <p:nvPicPr>
          <p:cNvPr id="17" name="グラフィックス 16" descr="封筒 枠線">
            <a:extLst>
              <a:ext uri="{FF2B5EF4-FFF2-40B4-BE49-F238E27FC236}">
                <a16:creationId xmlns:a16="http://schemas.microsoft.com/office/drawing/2014/main" id="{885CE68D-956B-FFC3-83B9-0C1969A506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103927">
            <a:off x="9452031" y="4852171"/>
            <a:ext cx="577522" cy="577522"/>
          </a:xfrm>
          <a:prstGeom prst="rect">
            <a:avLst/>
          </a:prstGeom>
        </p:spPr>
      </p:pic>
      <p:pic>
        <p:nvPicPr>
          <p:cNvPr id="8200" name="Picture 8" descr="楽しいインターネットのイラスト">
            <a:extLst>
              <a:ext uri="{FF2B5EF4-FFF2-40B4-BE49-F238E27FC236}">
                <a16:creationId xmlns:a16="http://schemas.microsoft.com/office/drawing/2014/main" id="{3A40CF6A-8046-836B-ED26-3C9EB725C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8559">
            <a:off x="5707981" y="2651875"/>
            <a:ext cx="1415647" cy="12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音楽のイラスト「五線譜と音符」">
            <a:extLst>
              <a:ext uri="{FF2B5EF4-FFF2-40B4-BE49-F238E27FC236}">
                <a16:creationId xmlns:a16="http://schemas.microsoft.com/office/drawing/2014/main" id="{5F0DD454-7A24-7FAB-83C8-A99DACE77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609">
            <a:off x="154430" y="1607764"/>
            <a:ext cx="2060035" cy="12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5C94EFD1-DA62-5A4A-46F8-7E1A8D495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131" y="3455556"/>
            <a:ext cx="397771" cy="39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>
            <a:extLst>
              <a:ext uri="{FF2B5EF4-FFF2-40B4-BE49-F238E27FC236}">
                <a16:creationId xmlns:a16="http://schemas.microsoft.com/office/drawing/2014/main" id="{D30F9245-64F5-AE48-0276-49A2C90DB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441" y="3567086"/>
            <a:ext cx="562890" cy="46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>
            <a:extLst>
              <a:ext uri="{FF2B5EF4-FFF2-40B4-BE49-F238E27FC236}">
                <a16:creationId xmlns:a16="http://schemas.microsoft.com/office/drawing/2014/main" id="{D30C1A0D-32CF-9D18-3225-5A7421F8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140" y="3749951"/>
            <a:ext cx="426297" cy="42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音痴のイラスト">
            <a:extLst>
              <a:ext uri="{FF2B5EF4-FFF2-40B4-BE49-F238E27FC236}">
                <a16:creationId xmlns:a16="http://schemas.microsoft.com/office/drawing/2014/main" id="{AECBA384-D41C-A968-62B6-C11E4B286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5" b="23360"/>
          <a:stretch/>
        </p:blipFill>
        <p:spPr bwMode="auto">
          <a:xfrm rot="20020950">
            <a:off x="2091663" y="3401859"/>
            <a:ext cx="383743" cy="9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音痴のイラスト">
            <a:extLst>
              <a:ext uri="{FF2B5EF4-FFF2-40B4-BE49-F238E27FC236}">
                <a16:creationId xmlns:a16="http://schemas.microsoft.com/office/drawing/2014/main" id="{5F318AFA-8123-7CD7-D626-656EE50CD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79" b="32083"/>
          <a:stretch/>
        </p:blipFill>
        <p:spPr bwMode="auto">
          <a:xfrm rot="1465279">
            <a:off x="476280" y="3425734"/>
            <a:ext cx="541099" cy="12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ラジオのイラスト">
            <a:extLst>
              <a:ext uri="{FF2B5EF4-FFF2-40B4-BE49-F238E27FC236}">
                <a16:creationId xmlns:a16="http://schemas.microsoft.com/office/drawing/2014/main" id="{BF919D2F-D048-1A3F-2AC3-6D0892D4A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665">
            <a:off x="737007" y="2513328"/>
            <a:ext cx="1005204" cy="9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82D5E79-63A1-19F6-F366-54A9451580D6}"/>
              </a:ext>
            </a:extLst>
          </p:cNvPr>
          <p:cNvGrpSpPr/>
          <p:nvPr/>
        </p:nvGrpSpPr>
        <p:grpSpPr>
          <a:xfrm>
            <a:off x="7382318" y="1201255"/>
            <a:ext cx="2749822" cy="2083820"/>
            <a:chOff x="6900185" y="1543162"/>
            <a:chExt cx="2749822" cy="2083820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1933E1B3-6D0A-9F6C-B631-6F09F8553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6063" y="2124812"/>
              <a:ext cx="1383944" cy="150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>
              <a:extLst>
                <a:ext uri="{FF2B5EF4-FFF2-40B4-BE49-F238E27FC236}">
                  <a16:creationId xmlns:a16="http://schemas.microsoft.com/office/drawing/2014/main" id="{3E1E18DB-4617-80D2-B3FB-C89F328EE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2530">
              <a:off x="7589803" y="1543162"/>
              <a:ext cx="1383944" cy="150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険しい顔の男性のイラスト">
              <a:extLst>
                <a:ext uri="{FF2B5EF4-FFF2-40B4-BE49-F238E27FC236}">
                  <a16:creationId xmlns:a16="http://schemas.microsoft.com/office/drawing/2014/main" id="{9537006A-4B61-BB16-EF57-EB21F42E9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3895">
              <a:off x="7975650" y="1792191"/>
              <a:ext cx="640200" cy="96040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265959D0-1B39-A7E9-9B5B-4B4FE21AE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66197">
              <a:off x="6959298" y="1818584"/>
              <a:ext cx="1383944" cy="150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4" name="Picture 22">
              <a:extLst>
                <a:ext uri="{FF2B5EF4-FFF2-40B4-BE49-F238E27FC236}">
                  <a16:creationId xmlns:a16="http://schemas.microsoft.com/office/drawing/2014/main" id="{5F3F73CD-6C2E-BD72-EFC9-9494562EA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1" t="11713" r="15061" b="1102"/>
            <a:stretch/>
          </p:blipFill>
          <p:spPr bwMode="auto">
            <a:xfrm rot="19057789">
              <a:off x="7340931" y="2077151"/>
              <a:ext cx="630377" cy="979931"/>
            </a:xfrm>
            <a:prstGeom prst="rect">
              <a:avLst/>
            </a:prstGeom>
            <a:solidFill>
              <a:srgbClr val="FF66FF"/>
            </a:solidFill>
          </p:spPr>
        </p:pic>
      </p:grpSp>
      <p:pic>
        <p:nvPicPr>
          <p:cNvPr id="23" name="Picture 20" descr="テレビでスポーツ観戦をする人のイラスト（男性）">
            <a:extLst>
              <a:ext uri="{FF2B5EF4-FFF2-40B4-BE49-F238E27FC236}">
                <a16:creationId xmlns:a16="http://schemas.microsoft.com/office/drawing/2014/main" id="{050BA63D-7503-F59F-E4C1-BDE700E05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80" b="3372"/>
          <a:stretch/>
        </p:blipFill>
        <p:spPr bwMode="auto">
          <a:xfrm>
            <a:off x="43976" y="5155834"/>
            <a:ext cx="1222977" cy="164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グラフィックス 24" descr="バッジ: ハート 単色塗りつぶし">
            <a:extLst>
              <a:ext uri="{FF2B5EF4-FFF2-40B4-BE49-F238E27FC236}">
                <a16:creationId xmlns:a16="http://schemas.microsoft.com/office/drawing/2014/main" id="{1B61C64A-0505-1AAA-A2E6-F44C18383DA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357430" y="4078583"/>
            <a:ext cx="545924" cy="545924"/>
          </a:xfrm>
          <a:prstGeom prst="rect">
            <a:avLst/>
          </a:prstGeom>
        </p:spPr>
      </p:pic>
      <p:pic>
        <p:nvPicPr>
          <p:cNvPr id="27" name="グラフィックス 26" descr="悪魔の顔 (塗りつぶし) 単色塗りつぶし">
            <a:extLst>
              <a:ext uri="{FF2B5EF4-FFF2-40B4-BE49-F238E27FC236}">
                <a16:creationId xmlns:a16="http://schemas.microsoft.com/office/drawing/2014/main" id="{FD0C372C-E851-B034-131F-B3E67BD2C46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9819164">
            <a:off x="3417911" y="5446210"/>
            <a:ext cx="425359" cy="425359"/>
          </a:xfrm>
          <a:prstGeom prst="rect">
            <a:avLst/>
          </a:prstGeom>
        </p:spPr>
      </p:pic>
      <p:pic>
        <p:nvPicPr>
          <p:cNvPr id="8216" name="Picture 24">
            <a:extLst>
              <a:ext uri="{FF2B5EF4-FFF2-40B4-BE49-F238E27FC236}">
                <a16:creationId xmlns:a16="http://schemas.microsoft.com/office/drawing/2014/main" id="{67C7E907-4471-32ED-41B9-F197CFEF4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9" r="44836" b="81578"/>
          <a:stretch/>
        </p:blipFill>
        <p:spPr bwMode="auto">
          <a:xfrm>
            <a:off x="3778896" y="4455211"/>
            <a:ext cx="674985" cy="54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4ABD4264-4AA9-8A87-BC80-DE5A18C3C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9" r="44836" b="81578"/>
          <a:stretch/>
        </p:blipFill>
        <p:spPr bwMode="auto">
          <a:xfrm rot="16932978">
            <a:off x="3788375" y="5030794"/>
            <a:ext cx="674985" cy="54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>
            <a:extLst>
              <a:ext uri="{FF2B5EF4-FFF2-40B4-BE49-F238E27FC236}">
                <a16:creationId xmlns:a16="http://schemas.microsoft.com/office/drawing/2014/main" id="{A2F6791C-1C6E-D422-7310-FD2CFB578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9" r="44836" b="81578"/>
          <a:stretch/>
        </p:blipFill>
        <p:spPr bwMode="auto">
          <a:xfrm rot="15291154">
            <a:off x="11531405" y="3599903"/>
            <a:ext cx="674985" cy="54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4">
            <a:extLst>
              <a:ext uri="{FF2B5EF4-FFF2-40B4-BE49-F238E27FC236}">
                <a16:creationId xmlns:a16="http://schemas.microsoft.com/office/drawing/2014/main" id="{6CB78D91-515A-A9E8-2E4D-2F11284A1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9" r="44836" b="81578"/>
          <a:stretch/>
        </p:blipFill>
        <p:spPr bwMode="auto">
          <a:xfrm rot="1801410">
            <a:off x="11010421" y="4495066"/>
            <a:ext cx="674985" cy="54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8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DD09B-C5C6-3C59-51B0-A114E2323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34C148-FD91-7D3C-BA52-BFE0E837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028" y="520700"/>
            <a:ext cx="8493479" cy="1151965"/>
          </a:xfrm>
        </p:spPr>
        <p:txBody>
          <a:bodyPr>
            <a:normAutofit/>
          </a:bodyPr>
          <a:lstStyle/>
          <a:p>
            <a:r>
              <a:rPr lang="ja-JP" altLang="en-US"/>
              <a:t>その情報ってどんなもの？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692482-4959-D84A-8680-07351C912E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3E3E141B-DDAE-CA8F-885B-82A642A843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304950"/>
              </p:ext>
            </p:extLst>
          </p:nvPr>
        </p:nvGraphicFramePr>
        <p:xfrm>
          <a:off x="694854" y="1773406"/>
          <a:ext cx="10595446" cy="465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646">
                  <a:extLst>
                    <a:ext uri="{9D8B030D-6E8A-4147-A177-3AD203B41FA5}">
                      <a16:colId xmlns:a16="http://schemas.microsoft.com/office/drawing/2014/main" val="3765616084"/>
                    </a:ext>
                  </a:extLst>
                </a:gridCol>
                <a:gridCol w="6159500">
                  <a:extLst>
                    <a:ext uri="{9D8B030D-6E8A-4147-A177-3AD203B41FA5}">
                      <a16:colId xmlns:a16="http://schemas.microsoft.com/office/drawing/2014/main" val="85629343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885869299"/>
                    </a:ext>
                  </a:extLst>
                </a:gridCol>
              </a:tblGrid>
              <a:tr h="11796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情報源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どんな情報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根　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911426"/>
                  </a:ext>
                </a:extLst>
              </a:tr>
              <a:tr h="11577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>
                          <a:latin typeface="+mn-ea"/>
                          <a:ea typeface="+mn-ea"/>
                        </a:rPr>
                        <a:t>SNS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地震の影響で、動物園からライオンが抜け出した。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アカウント〇〇の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個人的な発信</a:t>
                      </a:r>
                      <a:endParaRPr kumimoji="1" lang="en-US" altLang="ja-JP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087448"/>
                  </a:ext>
                </a:extLst>
              </a:tr>
              <a:tr h="11577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友達との会話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大リーガーの選手が、第１００号ホームランを打った。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友達がお父さんから</a:t>
                      </a:r>
                      <a:endParaRPr kumimoji="1" lang="en-US" altLang="ja-JP"/>
                    </a:p>
                    <a:p>
                      <a:pPr algn="ctr"/>
                      <a:r>
                        <a:rPr kumimoji="1" lang="ja-JP" altLang="en-US"/>
                        <a:t>聞いた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422309"/>
                  </a:ext>
                </a:extLst>
              </a:tr>
              <a:tr h="11577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テレビ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アントシアニンは目にいい。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ＣＭ </a:t>
                      </a:r>
                      <a:r>
                        <a:rPr kumimoji="1" lang="en-US" altLang="ja-JP" dirty="0"/>
                        <a:t>  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176692"/>
                  </a:ext>
                </a:extLst>
              </a:tr>
            </a:tbl>
          </a:graphicData>
        </a:graphic>
      </p:graphicFrame>
      <p:sp>
        <p:nvSpPr>
          <p:cNvPr id="7" name="楕円 6">
            <a:extLst>
              <a:ext uri="{FF2B5EF4-FFF2-40B4-BE49-F238E27FC236}">
                <a16:creationId xmlns:a16="http://schemas.microsoft.com/office/drawing/2014/main" id="{1DAD698A-D20C-932C-45AF-3B4D2029E04E}"/>
              </a:ext>
            </a:extLst>
          </p:cNvPr>
          <p:cNvSpPr/>
          <p:nvPr/>
        </p:nvSpPr>
        <p:spPr>
          <a:xfrm rot="20293948">
            <a:off x="172723" y="349817"/>
            <a:ext cx="2754458" cy="11304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考えよう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43931A5-B389-BF02-CA7B-630F45A5A11E}"/>
              </a:ext>
            </a:extLst>
          </p:cNvPr>
          <p:cNvSpPr/>
          <p:nvPr/>
        </p:nvSpPr>
        <p:spPr>
          <a:xfrm>
            <a:off x="10341697" y="547045"/>
            <a:ext cx="1183421" cy="1130421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3600">
                <a:ea typeface="ＭＳ Ｐゴシック"/>
              </a:rPr>
              <a:t>例</a:t>
            </a:r>
            <a:endParaRPr lang="ja-JP" altLang="en-US" sz="36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50375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紫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FF09EFE4F3AA4489185CC91810B6D0F" ma:contentTypeVersion="18" ma:contentTypeDescription="新しいドキュメントを作成します。" ma:contentTypeScope="" ma:versionID="8f557f42920a105afc9aef6cf5cf4c87">
  <xsd:schema xmlns:xsd="http://www.w3.org/2001/XMLSchema" xmlns:xs="http://www.w3.org/2001/XMLSchema" xmlns:p="http://schemas.microsoft.com/office/2006/metadata/properties" xmlns:ns2="484e1132-8176-4c50-ab25-f919e95525d9" xmlns:ns3="08d56990-5a3e-4aff-ba2a-9d48b9fd327c" targetNamespace="http://schemas.microsoft.com/office/2006/metadata/properties" ma:root="true" ma:fieldsID="e1b05bdc396869f95fa43b67fbadc9e8" ns2:_="" ns3:_="">
    <xsd:import namespace="484e1132-8176-4c50-ab25-f919e95525d9"/>
    <xsd:import namespace="08d56990-5a3e-4aff-ba2a-9d48b9fd3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e1132-8176-4c50-ab25-f919e95525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4796eb36-e6e9-4935-b6f7-ae90a2f87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56990-5a3e-4aff-ba2a-9d48b9fd3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19b94f-f239-4ad9-9e5c-ea82561556aa}" ma:internalName="TaxCatchAll" ma:showField="CatchAllData" ma:web="08d56990-5a3e-4aff-ba2a-9d48b9fd3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4e1132-8176-4c50-ab25-f919e95525d9">
      <Terms xmlns="http://schemas.microsoft.com/office/infopath/2007/PartnerControls"/>
    </lcf76f155ced4ddcb4097134ff3c332f>
    <TaxCatchAll xmlns="08d56990-5a3e-4aff-ba2a-9d48b9fd327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45CBA2-E202-424A-837E-8CD4C297F08B}">
  <ds:schemaRefs>
    <ds:schemaRef ds:uri="08d56990-5a3e-4aff-ba2a-9d48b9fd327c"/>
    <ds:schemaRef ds:uri="484e1132-8176-4c50-ab25-f919e95525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112D9A-C57E-4A56-B550-9BD9AAF48550}">
  <ds:schemaRefs>
    <ds:schemaRef ds:uri="08d56990-5a3e-4aff-ba2a-9d48b9fd327c"/>
    <ds:schemaRef ds:uri="484e1132-8176-4c50-ab25-f919e95525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D273C6-441A-4C3C-8A74-FB2CBD0720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メイン イベント</Template>
  <TotalTime>2</TotalTime>
  <Words>667</Words>
  <Application>Microsoft Office PowerPoint</Application>
  <PresentationFormat>ワイド画面</PresentationFormat>
  <Paragraphs>148</Paragraphs>
  <Slides>18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ＭＳ Ｐゴシック</vt:lpstr>
      <vt:lpstr>游ゴシック</vt:lpstr>
      <vt:lpstr>Arial</vt:lpstr>
      <vt:lpstr>Impact</vt:lpstr>
      <vt:lpstr>メイン イベント</vt:lpstr>
      <vt:lpstr> 受け入れる情報 ～立ち止まって考えよう～</vt:lpstr>
      <vt:lpstr>情報の海へ漕ぎ出す前に</vt:lpstr>
      <vt:lpstr>PowerPoint プレゼンテーション</vt:lpstr>
      <vt:lpstr>あなたは普段、どこから情報を手に入れていますか？</vt:lpstr>
      <vt:lpstr>情報の入手経路は？</vt:lpstr>
      <vt:lpstr>いろんな入手経路</vt:lpstr>
      <vt:lpstr>あらゆる情報があふれる現代</vt:lpstr>
      <vt:lpstr>なにが本当でなにが偽物？</vt:lpstr>
      <vt:lpstr>その情報ってどんなもの？</vt:lpstr>
      <vt:lpstr>得た情報について考えよう</vt:lpstr>
      <vt:lpstr>その情報 信頼できる？</vt:lpstr>
      <vt:lpstr>情報の信頼性</vt:lpstr>
      <vt:lpstr>情報の信頼性を判断するには？</vt:lpstr>
      <vt:lpstr>立ち止まって考えよう  ～その情報は本当に正しいの？～</vt:lpstr>
      <vt:lpstr>情報の信頼性</vt:lpstr>
      <vt:lpstr>自分で冷静に、調べる力</vt:lpstr>
      <vt:lpstr>よくわからない情報に出会ったときは？</vt:lpstr>
      <vt:lpstr>自分で調べ、安全に過ごす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福原 千種</dc:creator>
  <cp:lastModifiedBy>福原 千種</cp:lastModifiedBy>
  <cp:revision>27</cp:revision>
  <dcterms:created xsi:type="dcterms:W3CDTF">2024-11-28T05:36:39Z</dcterms:created>
  <dcterms:modified xsi:type="dcterms:W3CDTF">2025-01-20T01:22:39Z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0x0101005FF09EFE4F3AA4489185CC91810B6D0F</vt:lpwstr>
  </property>
  <property fmtid="{D5CDD505-2E9C-101B-9397-08002B2CF9AE}" pid="3" name="MediaServiceImageTags">
    <vt:lpwstr/>
  </property>
</Properties>
</file>