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6"/>
  </p:notesMasterIdLst>
  <p:sldIdLst>
    <p:sldId id="256" r:id="rId5"/>
    <p:sldId id="269" r:id="rId6"/>
    <p:sldId id="267" r:id="rId7"/>
    <p:sldId id="275" r:id="rId8"/>
    <p:sldId id="274" r:id="rId9"/>
    <p:sldId id="278" r:id="rId10"/>
    <p:sldId id="276" r:id="rId11"/>
    <p:sldId id="279" r:id="rId12"/>
    <p:sldId id="282" r:id="rId13"/>
    <p:sldId id="283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66FE99-9719-386D-7303-DBDAE4CE335C}" name="福原 千種" initials="千福" userId="S::fukuhara@mail.bears.ed.jp::121ff810-e1f7-48df-8f8b-1bc44c85781d" providerId="AD"/>
  <p188:author id="{ED4FC29B-ED6F-63E9-5C40-0B18D2A1C332}" name="松永 豊" initials="豊松" userId="S::0730189@mail.bears.ed.jp::66dea26f-9131-454b-8ebc-ecc1ff7162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FFCCFF"/>
    <a:srgbClr val="FFFF00"/>
    <a:srgbClr val="FFFFFF"/>
    <a:srgbClr val="009EDE"/>
    <a:srgbClr val="C88800"/>
    <a:srgbClr val="FF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5"/>
    <p:restoredTop sz="94646"/>
  </p:normalViewPr>
  <p:slideViewPr>
    <p:cSldViewPr snapToGrid="0">
      <p:cViewPr varScale="1">
        <p:scale>
          <a:sx n="61" d="100"/>
          <a:sy n="61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山下 雅史" userId="S::1130971@mail.bears.ed.jp::b0967332-96d4-4cd2-8c7e-790aee9f611b" providerId="AD" clId="Web-{062EFCE6-F5F1-2BBE-D53D-EE05762F307B}"/>
    <pc:docChg chg="modSld">
      <pc:chgData name="山下 雅史" userId="S::1130971@mail.bears.ed.jp::b0967332-96d4-4cd2-8c7e-790aee9f611b" providerId="AD" clId="Web-{062EFCE6-F5F1-2BBE-D53D-EE05762F307B}" dt="2024-11-28T23:47:27.957" v="2" actId="1076"/>
      <pc:docMkLst>
        <pc:docMk/>
      </pc:docMkLst>
      <pc:sldChg chg="modSp">
        <pc:chgData name="山下 雅史" userId="S::1130971@mail.bears.ed.jp::b0967332-96d4-4cd2-8c7e-790aee9f611b" providerId="AD" clId="Web-{062EFCE6-F5F1-2BBE-D53D-EE05762F307B}" dt="2024-11-28T23:47:27.957" v="2" actId="1076"/>
        <pc:sldMkLst>
          <pc:docMk/>
          <pc:sldMk cId="935696173" sldId="267"/>
        </pc:sldMkLst>
        <pc:graphicFrameChg chg="mod">
          <ac:chgData name="山下 雅史" userId="S::1130971@mail.bears.ed.jp::b0967332-96d4-4cd2-8c7e-790aee9f611b" providerId="AD" clId="Web-{062EFCE6-F5F1-2BBE-D53D-EE05762F307B}" dt="2024-11-28T23:47:27.957" v="2" actId="1076"/>
          <ac:graphicFrameMkLst>
            <pc:docMk/>
            <pc:sldMk cId="935696173" sldId="267"/>
            <ac:graphicFrameMk id="2" creationId="{765FF50A-EF55-AF6A-9315-C20C20D9321B}"/>
          </ac:graphicFrameMkLst>
        </pc:graphicFrameChg>
      </pc:sldChg>
    </pc:docChg>
  </pc:docChgLst>
  <pc:docChgLst>
    <pc:chgData name="上渕 優" userId="c8757490-d5a5-452a-b9f7-e3a47297284d" providerId="ADAL" clId="{24CD1E5F-E868-5F47-964D-8831E298C90D}"/>
    <pc:docChg chg="modSld">
      <pc:chgData name="上渕 優" userId="c8757490-d5a5-452a-b9f7-e3a47297284d" providerId="ADAL" clId="{24CD1E5F-E868-5F47-964D-8831E298C90D}" dt="2024-12-02T07:26:43.391" v="1" actId="27918"/>
      <pc:docMkLst>
        <pc:docMk/>
      </pc:docMkLst>
      <pc:sldChg chg="mod">
        <pc:chgData name="上渕 優" userId="c8757490-d5a5-452a-b9f7-e3a47297284d" providerId="ADAL" clId="{24CD1E5F-E868-5F47-964D-8831E298C90D}" dt="2024-12-02T07:26:43.391" v="1" actId="27918"/>
        <pc:sldMkLst>
          <pc:docMk/>
          <pc:sldMk cId="935696173" sldId="2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ja-JP"/>
              <a:t>２４時間</a:t>
            </a:r>
          </a:p>
        </c:rich>
      </c:tx>
      <c:layout>
        <c:manualLayout>
          <c:xMode val="edge"/>
          <c:yMode val="edge"/>
          <c:x val="0.63283417711730383"/>
          <c:y val="0.229787234042553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3.5764472955034134E-2"/>
          <c:y val="0.10578522365555369"/>
          <c:w val="0.5466607687304913"/>
          <c:h val="0.835338806053498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8-4746-B458-1968DB46D3F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8-4746-B458-1968DB46D3FC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8-4746-B458-1968DB46D3FC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98-4746-B458-1968DB46D3FC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68F-4762-A3B0-C49D6D995DF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68F-4762-A3B0-C49D6D995D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3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6"/>
                <c:pt idx="0">
                  <c:v>睡　眠</c:v>
                </c:pt>
                <c:pt idx="1">
                  <c:v>学　校</c:v>
                </c:pt>
                <c:pt idx="2">
                  <c:v>習い事・部活等</c:v>
                </c:pt>
                <c:pt idx="3">
                  <c:v>勉　強</c:v>
                </c:pt>
                <c:pt idx="4">
                  <c:v>スマホ・タブレット・ゲーム等</c:v>
                </c:pt>
                <c:pt idx="5">
                  <c:v>入浴や食事など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2</c:v>
                </c:pt>
                <c:pt idx="3">
                  <c:v>1.5</c:v>
                </c:pt>
                <c:pt idx="4">
                  <c:v>2.5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98-4746-B458-1968DB46D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583878904132436"/>
          <c:y val="0.3426033890310049"/>
          <c:w val="0.38964332530253587"/>
          <c:h val="0.6131382658920228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ja-JP"/>
              <a:t>これがベストの</a:t>
            </a:r>
            <a:endParaRPr lang="en-US"/>
          </a:p>
          <a:p>
            <a:pPr>
              <a:defRPr lang="ja-JP"/>
            </a:pPr>
            <a:r>
              <a:rPr lang="ja-JP"/>
              <a:t>２４時間</a:t>
            </a:r>
          </a:p>
        </c:rich>
      </c:tx>
      <c:layout>
        <c:manualLayout>
          <c:xMode val="edge"/>
          <c:yMode val="edge"/>
          <c:x val="0.69068197685952115"/>
          <c:y val="0.168165540230672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3.5764472955034134E-2"/>
          <c:y val="0.10578522365555369"/>
          <c:w val="0.5466607687304913"/>
          <c:h val="0.835338806053498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8-4746-B458-1968DB46D3F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8-4746-B458-1968DB46D3FC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8-4746-B458-1968DB46D3FC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98-4746-B458-1968DB46D3FC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830-4979-8725-1523CDB0D4C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830-4979-8725-1523CDB0D4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3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6"/>
                <c:pt idx="0">
                  <c:v>睡　眠</c:v>
                </c:pt>
                <c:pt idx="1">
                  <c:v>学　校</c:v>
                </c:pt>
                <c:pt idx="2">
                  <c:v>習い事・部活等</c:v>
                </c:pt>
                <c:pt idx="3">
                  <c:v>勉　強</c:v>
                </c:pt>
                <c:pt idx="4">
                  <c:v>スマホ・タブレット・ゲーム等</c:v>
                </c:pt>
                <c:pt idx="5">
                  <c:v>入浴や食事など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2</c:v>
                </c:pt>
                <c:pt idx="3">
                  <c:v>1.5</c:v>
                </c:pt>
                <c:pt idx="4">
                  <c:v>2.5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98-4746-B458-1968DB46D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120599972691024"/>
          <c:y val="0.33448604073111027"/>
          <c:w val="0.39243438764810601"/>
          <c:h val="0.6038742905119225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B4A88-A21E-484B-8492-58A61EFF6748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9692E-19F5-450C-9317-3937263B7C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92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204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70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97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261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5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305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613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350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35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21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76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62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81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62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92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07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3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274503E-6670-46E4-A5DE-B1BC0F37A733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656D0CE-41C3-45D2-BC9C-9B8AAD42FA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40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lw.go.jp/stf/seisakunitsuite/bunya/kenkou_iryou/kenkou/suimin/index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-kennet.mhlw.go.jp/wp/wp-content/themes/targis_mhlw/pdf/leaf-sleep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A0DBEB-58BB-ED77-785B-B5B1E28D4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1216638" y="1234156"/>
            <a:ext cx="9755187" cy="2766528"/>
          </a:xfrm>
        </p:spPr>
        <p:txBody>
          <a:bodyPr>
            <a:normAutofit fontScale="90000"/>
          </a:bodyPr>
          <a:lstStyle/>
          <a:p>
            <a:br>
              <a:rPr lang="en-US" altLang="ja-JP"/>
            </a:br>
            <a:r>
              <a:rPr lang="ja-JP" altLang="en-US" sz="6600">
                <a:solidFill>
                  <a:schemeClr val="accent1"/>
                </a:solidFill>
                <a:ea typeface="ＭＳ Ｐゴシック"/>
              </a:rPr>
              <a:t>スマホ、タブレット、ゲーム</a:t>
            </a:r>
            <a:br>
              <a:rPr lang="ja-JP" altLang="en-US">
                <a:solidFill>
                  <a:schemeClr val="accent1"/>
                </a:solidFill>
                <a:ea typeface="ＭＳ Ｐゴシック"/>
              </a:rPr>
            </a:br>
            <a:r>
              <a:rPr lang="ja-JP" altLang="en-US" sz="7300">
                <a:solidFill>
                  <a:schemeClr val="accent1"/>
                </a:solidFill>
                <a:ea typeface="ＭＳ Ｐゴシック"/>
              </a:rPr>
              <a:t>大事なのは</a:t>
            </a:r>
            <a:r>
              <a:rPr lang="ja-JP" altLang="en-US">
                <a:ea typeface="ＭＳ Ｐゴシック"/>
              </a:rPr>
              <a:t>バランス</a:t>
            </a:r>
            <a:endParaRPr lang="ja-JP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DE91C5-1E9F-1B06-7693-E885182F0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3237751" y="3982083"/>
            <a:ext cx="8001000" cy="550333"/>
          </a:xfrm>
        </p:spPr>
        <p:txBody>
          <a:bodyPr/>
          <a:lstStyle/>
          <a:p>
            <a:r>
              <a:rPr kumimoji="1" lang="ja-JP" altLang="en-US" sz="2000">
                <a:ea typeface="ＭＳ Ｐゴシック"/>
              </a:rPr>
              <a:t>＊</a:t>
            </a:r>
            <a:r>
              <a:rPr lang="ja-JP" altLang="en-US" sz="2000">
                <a:ea typeface="ＭＳ Ｐゴシック"/>
              </a:rPr>
              <a:t>スマホ、タブレット、ゲーム</a:t>
            </a:r>
            <a:r>
              <a:rPr kumimoji="1" lang="ja-JP" altLang="en-US" sz="2000">
                <a:ea typeface="ＭＳ Ｐゴシック"/>
              </a:rPr>
              <a:t>の積極的な使用を促すものではありません。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390402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46A03-D1D0-442E-7F96-50A86E84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C3CBF3BB-3735-E3F6-DE6F-27B67A665F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827670"/>
              </p:ext>
            </p:extLst>
          </p:nvPr>
        </p:nvGraphicFramePr>
        <p:xfrm>
          <a:off x="4219714" y="1190624"/>
          <a:ext cx="7763020" cy="546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DE165CE-E4C4-E11B-189C-40A0CF379C1F}"/>
              </a:ext>
            </a:extLst>
          </p:cNvPr>
          <p:cNvGrpSpPr/>
          <p:nvPr/>
        </p:nvGrpSpPr>
        <p:grpSpPr>
          <a:xfrm>
            <a:off x="552451" y="3871748"/>
            <a:ext cx="3404620" cy="1329559"/>
            <a:chOff x="552451" y="3871748"/>
            <a:chExt cx="3404620" cy="132955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D85E651-DAC1-1F12-682F-A254484B4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451" y="3871748"/>
              <a:ext cx="3404620" cy="132955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35CE0CCD-96EB-53AE-3B2C-B285D7FA4E0B}"/>
                </a:ext>
              </a:extLst>
            </p:cNvPr>
            <p:cNvSpPr/>
            <p:nvPr/>
          </p:nvSpPr>
          <p:spPr>
            <a:xfrm>
              <a:off x="2382655" y="3901945"/>
              <a:ext cx="1526292" cy="941901"/>
            </a:xfrm>
            <a:prstGeom prst="round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③入力エクセルが開く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6ED7733-E901-EC94-40CA-5EC91C6374FF}"/>
              </a:ext>
            </a:extLst>
          </p:cNvPr>
          <p:cNvGrpSpPr/>
          <p:nvPr/>
        </p:nvGrpSpPr>
        <p:grpSpPr>
          <a:xfrm>
            <a:off x="535666" y="5297636"/>
            <a:ext cx="3404620" cy="1329559"/>
            <a:chOff x="1032389" y="5379835"/>
            <a:chExt cx="3404620" cy="1329559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AD4CC11-96C8-94A0-CFB7-B55AFDFD4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389" y="5379835"/>
              <a:ext cx="3404620" cy="132955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18EFDB63-13E8-FA04-FAFB-94D74B73C87B}"/>
                </a:ext>
              </a:extLst>
            </p:cNvPr>
            <p:cNvSpPr/>
            <p:nvPr/>
          </p:nvSpPr>
          <p:spPr>
            <a:xfrm>
              <a:off x="2826848" y="5637415"/>
              <a:ext cx="1526292" cy="941901"/>
            </a:xfrm>
            <a:prstGeom prst="round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④時間を</a:t>
              </a:r>
              <a:endParaRPr kumimoji="1" lang="en-US" altLang="ja-JP"/>
            </a:p>
            <a:p>
              <a:pPr algn="ctr"/>
              <a:r>
                <a:rPr kumimoji="1" lang="ja-JP" altLang="en-US"/>
                <a:t>入力する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FB022E0-D73E-798F-893B-5EE271299DC4}"/>
              </a:ext>
            </a:extLst>
          </p:cNvPr>
          <p:cNvGrpSpPr/>
          <p:nvPr/>
        </p:nvGrpSpPr>
        <p:grpSpPr>
          <a:xfrm>
            <a:off x="552451" y="1269296"/>
            <a:ext cx="3440842" cy="2521680"/>
            <a:chOff x="552451" y="1269296"/>
            <a:chExt cx="3440842" cy="252168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39BA9CA5-6557-4CD2-5B66-C24635E38FC1}"/>
                </a:ext>
              </a:extLst>
            </p:cNvPr>
            <p:cNvGrpSpPr/>
            <p:nvPr/>
          </p:nvGrpSpPr>
          <p:grpSpPr>
            <a:xfrm>
              <a:off x="552451" y="1269296"/>
              <a:ext cx="3440842" cy="2521680"/>
              <a:chOff x="1014278" y="1313194"/>
              <a:chExt cx="3440842" cy="2521680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1FF345E4-6BB1-4E24-D45F-5C770328F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278" y="1313194"/>
                <a:ext cx="3440842" cy="252168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  <p:sp>
            <p:nvSpPr>
              <p:cNvPr id="6" name="四角形: 角を丸くする 5">
                <a:extLst>
                  <a:ext uri="{FF2B5EF4-FFF2-40B4-BE49-F238E27FC236}">
                    <a16:creationId xmlns:a16="http://schemas.microsoft.com/office/drawing/2014/main" id="{E40CA282-E858-1977-B820-B1FDB750198D}"/>
                  </a:ext>
                </a:extLst>
              </p:cNvPr>
              <p:cNvSpPr/>
              <p:nvPr/>
            </p:nvSpPr>
            <p:spPr>
              <a:xfrm>
                <a:off x="1354412" y="1478165"/>
                <a:ext cx="1526292" cy="941901"/>
              </a:xfrm>
              <a:prstGeom prst="round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/>
                  <a:t>①円グラフを</a:t>
                </a:r>
                <a:endParaRPr kumimoji="1" lang="en-US" altLang="ja-JP"/>
              </a:p>
              <a:p>
                <a:pPr algn="ctr"/>
                <a:r>
                  <a:rPr kumimoji="1" lang="ja-JP" altLang="en-US"/>
                  <a:t>右クリック</a:t>
                </a:r>
              </a:p>
            </p:txBody>
          </p:sp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86F66042-7878-3122-1861-2F95B8BFEC6A}"/>
                  </a:ext>
                </a:extLst>
              </p:cNvPr>
              <p:cNvSpPr/>
              <p:nvPr/>
            </p:nvSpPr>
            <p:spPr>
              <a:xfrm>
                <a:off x="1354412" y="2517430"/>
                <a:ext cx="1526292" cy="941901"/>
              </a:xfrm>
              <a:prstGeom prst="round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/>
                  <a:t>②データの編集（</a:t>
                </a:r>
                <a:r>
                  <a:rPr kumimoji="1" lang="en-US" altLang="ja-JP"/>
                  <a:t>E</a:t>
                </a:r>
                <a:r>
                  <a:rPr kumimoji="1" lang="ja-JP" altLang="en-US"/>
                  <a:t>）を</a:t>
                </a:r>
                <a:endParaRPr kumimoji="1" lang="en-US" altLang="ja-JP"/>
              </a:p>
              <a:p>
                <a:pPr algn="ctr"/>
                <a:r>
                  <a:rPr kumimoji="1" lang="ja-JP" altLang="en-US"/>
                  <a:t>クリック</a:t>
                </a:r>
              </a:p>
            </p:txBody>
          </p:sp>
        </p:grp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0A284833-3F9F-34EF-E1C9-C753F5F71DAC}"/>
                </a:ext>
              </a:extLst>
            </p:cNvPr>
            <p:cNvSpPr/>
            <p:nvPr/>
          </p:nvSpPr>
          <p:spPr>
            <a:xfrm>
              <a:off x="2641261" y="2853203"/>
              <a:ext cx="900650" cy="17188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</p:grp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39EBB6BD-6DF3-98DC-8208-FE2F28D2E001}"/>
              </a:ext>
            </a:extLst>
          </p:cNvPr>
          <p:cNvSpPr/>
          <p:nvPr/>
        </p:nvSpPr>
        <p:spPr>
          <a:xfrm>
            <a:off x="10408920" y="205162"/>
            <a:ext cx="1728502" cy="423502"/>
          </a:xfrm>
          <a:prstGeom prst="roundRect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ワークシート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52BE14E5-1877-B71D-733F-701E0276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827" y="145955"/>
            <a:ext cx="8530589" cy="1151965"/>
          </a:xfrm>
        </p:spPr>
        <p:txBody>
          <a:bodyPr>
            <a:normAutofit fontScale="90000"/>
          </a:bodyPr>
          <a:lstStyle/>
          <a:p>
            <a:r>
              <a:rPr lang="ja-JP" altLang="en-US">
                <a:solidFill>
                  <a:schemeClr val="accent1"/>
                </a:solidFill>
              </a:rPr>
              <a:t>ベストな</a:t>
            </a:r>
            <a:r>
              <a:rPr lang="ja-JP" altLang="en-US"/>
              <a:t>２４時間</a:t>
            </a:r>
            <a:r>
              <a:rPr lang="ja-JP" altLang="en-US">
                <a:solidFill>
                  <a:schemeClr val="accent1"/>
                </a:solidFill>
              </a:rPr>
              <a:t>の使い方は？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9D412235-6CBF-97B3-B012-D7322773FBC7}"/>
              </a:ext>
            </a:extLst>
          </p:cNvPr>
          <p:cNvSpPr/>
          <p:nvPr/>
        </p:nvSpPr>
        <p:spPr>
          <a:xfrm rot="20826092">
            <a:off x="151582" y="156728"/>
            <a:ext cx="2311715" cy="11304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考えよう</a:t>
            </a:r>
          </a:p>
        </p:txBody>
      </p:sp>
    </p:spTree>
    <p:extLst>
      <p:ext uri="{BB962C8B-B14F-4D97-AF65-F5344CB8AC3E}">
        <p14:creationId xmlns:p14="http://schemas.microsoft.com/office/powerpoint/2010/main" val="335575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79691-044F-2F95-B79F-3408CE88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8F55F1D-8292-057F-B305-2E69E538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41" y="1745134"/>
            <a:ext cx="4484282" cy="44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B20FD7-17B1-1A80-E030-164389A8EEBB}"/>
              </a:ext>
            </a:extLst>
          </p:cNvPr>
          <p:cNvSpPr txBox="1"/>
          <p:nvPr/>
        </p:nvSpPr>
        <p:spPr>
          <a:xfrm rot="21851">
            <a:off x="3673307" y="4468703"/>
            <a:ext cx="409596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>
                <a:solidFill>
                  <a:srgbClr val="FF0000"/>
                </a:solidFill>
              </a:rPr>
              <a:t>バランス</a:t>
            </a:r>
            <a:r>
              <a:rPr kumimoji="1" lang="ja-JP" altLang="en-US" sz="3600"/>
              <a:t>が大事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F51133-8C8D-5627-5371-0FF655438665}"/>
              </a:ext>
            </a:extLst>
          </p:cNvPr>
          <p:cNvSpPr txBox="1"/>
          <p:nvPr/>
        </p:nvSpPr>
        <p:spPr>
          <a:xfrm>
            <a:off x="410277" y="167394"/>
            <a:ext cx="11220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>
                <a:solidFill>
                  <a:schemeClr val="accent1"/>
                </a:solidFill>
              </a:rPr>
              <a:t>２つの社会、上手に</a:t>
            </a:r>
            <a:r>
              <a:rPr kumimoji="1" lang="ja-JP" altLang="en-US" sz="5400">
                <a:solidFill>
                  <a:schemeClr val="accent1">
                    <a:lumMod val="60000"/>
                    <a:lumOff val="40000"/>
                  </a:schemeClr>
                </a:solidFill>
              </a:rPr>
              <a:t>バランス</a:t>
            </a:r>
            <a:r>
              <a:rPr kumimoji="1" lang="ja-JP" altLang="en-US" sz="4000">
                <a:solidFill>
                  <a:schemeClr val="accent1"/>
                </a:solidFill>
              </a:rPr>
              <a:t>を取りながら</a:t>
            </a:r>
          </a:p>
        </p:txBody>
      </p:sp>
      <p:sp>
        <p:nvSpPr>
          <p:cNvPr id="7" name="雲 6">
            <a:extLst>
              <a:ext uri="{FF2B5EF4-FFF2-40B4-BE49-F238E27FC236}">
                <a16:creationId xmlns:a16="http://schemas.microsoft.com/office/drawing/2014/main" id="{CC4AF8EB-362C-6547-8372-60A1422E5CD0}"/>
              </a:ext>
            </a:extLst>
          </p:cNvPr>
          <p:cNvSpPr/>
          <p:nvPr/>
        </p:nvSpPr>
        <p:spPr>
          <a:xfrm>
            <a:off x="6423824" y="1081021"/>
            <a:ext cx="3620981" cy="1921344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</a:rPr>
              <a:t>インターネット</a:t>
            </a:r>
            <a:r>
              <a:rPr kumimoji="1" lang="ja-JP" altLang="en-US" sz="2800">
                <a:solidFill>
                  <a:schemeClr val="tx1"/>
                </a:solidFill>
              </a:rPr>
              <a:t>社会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71482BA5-927B-C9B3-A0A9-B1564E0B567A}"/>
              </a:ext>
            </a:extLst>
          </p:cNvPr>
          <p:cNvSpPr/>
          <p:nvPr/>
        </p:nvSpPr>
        <p:spPr>
          <a:xfrm>
            <a:off x="1705732" y="1129791"/>
            <a:ext cx="3532817" cy="1970622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</a:rPr>
              <a:t>リアル</a:t>
            </a:r>
            <a:r>
              <a:rPr kumimoji="1" lang="ja-JP" altLang="en-US" sz="2800">
                <a:solidFill>
                  <a:schemeClr val="tx1"/>
                </a:solidFill>
              </a:rPr>
              <a:t>社会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EAD1C8-DFA3-D350-19AF-93568C955B7C}"/>
              </a:ext>
            </a:extLst>
          </p:cNvPr>
          <p:cNvSpPr txBox="1"/>
          <p:nvPr/>
        </p:nvSpPr>
        <p:spPr>
          <a:xfrm>
            <a:off x="410277" y="5866474"/>
            <a:ext cx="1122030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/>
              <a:t>学生生活を充実したものにしていきましょう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E202FF1-D7F3-5A73-6BCF-757728690BF8}"/>
              </a:ext>
            </a:extLst>
          </p:cNvPr>
          <p:cNvGrpSpPr/>
          <p:nvPr/>
        </p:nvGrpSpPr>
        <p:grpSpPr>
          <a:xfrm>
            <a:off x="45427" y="2736325"/>
            <a:ext cx="3124036" cy="2895042"/>
            <a:chOff x="45427" y="2736325"/>
            <a:chExt cx="3124036" cy="2895042"/>
          </a:xfrm>
        </p:grpSpPr>
        <p:sp>
          <p:nvSpPr>
            <p:cNvPr id="12" name="太陽 11">
              <a:extLst>
                <a:ext uri="{FF2B5EF4-FFF2-40B4-BE49-F238E27FC236}">
                  <a16:creationId xmlns:a16="http://schemas.microsoft.com/office/drawing/2014/main" id="{8F46CCC6-F326-706C-2E45-CB3F8A66AD2E}"/>
                </a:ext>
              </a:extLst>
            </p:cNvPr>
            <p:cNvSpPr/>
            <p:nvPr/>
          </p:nvSpPr>
          <p:spPr>
            <a:xfrm>
              <a:off x="45427" y="2736325"/>
              <a:ext cx="3124036" cy="2895042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5DA93B0F-4148-086A-A47B-E32D76F98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t="29835" r="32495" b="12985"/>
            <a:stretch/>
          </p:blipFill>
          <p:spPr>
            <a:xfrm rot="20332318">
              <a:off x="657692" y="3284741"/>
              <a:ext cx="1899504" cy="1784078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024FAC6-13D6-C9A1-D201-9D333A4CB30D}"/>
              </a:ext>
            </a:extLst>
          </p:cNvPr>
          <p:cNvGrpSpPr/>
          <p:nvPr/>
        </p:nvGrpSpPr>
        <p:grpSpPr>
          <a:xfrm rot="1698919">
            <a:off x="8486384" y="2673938"/>
            <a:ext cx="3124036" cy="2895042"/>
            <a:chOff x="45427" y="2736325"/>
            <a:chExt cx="3124036" cy="2895042"/>
          </a:xfrm>
        </p:grpSpPr>
        <p:sp>
          <p:nvSpPr>
            <p:cNvPr id="15" name="太陽 14">
              <a:extLst>
                <a:ext uri="{FF2B5EF4-FFF2-40B4-BE49-F238E27FC236}">
                  <a16:creationId xmlns:a16="http://schemas.microsoft.com/office/drawing/2014/main" id="{CF155A30-5279-7E1A-5053-C369CCFC2714}"/>
                </a:ext>
              </a:extLst>
            </p:cNvPr>
            <p:cNvSpPr/>
            <p:nvPr/>
          </p:nvSpPr>
          <p:spPr>
            <a:xfrm>
              <a:off x="45427" y="2736325"/>
              <a:ext cx="3124036" cy="2895042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AC392A0B-B444-21D8-40AE-4980A8C1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t="29835" r="32495" b="12985"/>
            <a:stretch/>
          </p:blipFill>
          <p:spPr>
            <a:xfrm rot="20332318">
              <a:off x="657692" y="3284741"/>
              <a:ext cx="1899504" cy="1784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72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B86AE-7FA9-CE84-8987-0E1FC28B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371" y="337242"/>
            <a:ext cx="8942551" cy="969682"/>
          </a:xfrm>
        </p:spPr>
        <p:txBody>
          <a:bodyPr>
            <a:normAutofit fontScale="90000"/>
          </a:bodyPr>
          <a:lstStyle/>
          <a:p>
            <a:r>
              <a:rPr lang="ja-JP" altLang="en-US" sz="3600">
                <a:solidFill>
                  <a:schemeClr val="accent1"/>
                </a:solidFill>
                <a:ea typeface="ＭＳ Ｐゴシック"/>
              </a:rPr>
              <a:t>１日に何時間、スマホ、タブレット、ゲームなどの</a:t>
            </a:r>
            <a:br>
              <a:rPr lang="ja-JP" altLang="en-US" sz="3600">
                <a:solidFill>
                  <a:schemeClr val="accent1"/>
                </a:solidFill>
                <a:ea typeface="ＭＳ Ｐゴシック"/>
              </a:rPr>
            </a:br>
            <a:r>
              <a:rPr lang="ja-JP" altLang="en-US" sz="3600">
                <a:solidFill>
                  <a:schemeClr val="accent1"/>
                </a:solidFill>
                <a:ea typeface="ＭＳ Ｐゴシック"/>
              </a:rPr>
              <a:t>デジタルデバイスを利用していますか？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DB2772AD-691D-6B66-1864-9E9F3BFEFE88}"/>
              </a:ext>
            </a:extLst>
          </p:cNvPr>
          <p:cNvSpPr/>
          <p:nvPr/>
        </p:nvSpPr>
        <p:spPr>
          <a:xfrm rot="20908422">
            <a:off x="-30615" y="178783"/>
            <a:ext cx="2791528" cy="11304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/>
              <a:t>突然ですが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B689F43-B8B5-8B35-C8C9-5BE480DD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288">
            <a:off x="1091306" y="1650568"/>
            <a:ext cx="3508798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F33BEDB2-DBD6-19FB-EC4B-477CB6D72546}"/>
              </a:ext>
            </a:extLst>
          </p:cNvPr>
          <p:cNvSpPr txBox="1">
            <a:spLocks/>
          </p:cNvSpPr>
          <p:nvPr/>
        </p:nvSpPr>
        <p:spPr>
          <a:xfrm>
            <a:off x="4966134" y="1515499"/>
            <a:ext cx="6319443" cy="254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>
                <a:solidFill>
                  <a:schemeClr val="tx1"/>
                </a:solidFill>
              </a:rPr>
              <a:t>次のワークシートで自分の</a:t>
            </a:r>
            <a:endParaRPr lang="en-US" altLang="ja-JP" sz="4000">
              <a:solidFill>
                <a:schemeClr val="tx1"/>
              </a:solidFill>
            </a:endParaRPr>
          </a:p>
          <a:p>
            <a:r>
              <a:rPr lang="ja-JP" altLang="en-US" sz="4000">
                <a:solidFill>
                  <a:srgbClr val="FF0000"/>
                </a:solidFill>
              </a:rPr>
              <a:t>２４時間</a:t>
            </a:r>
            <a:r>
              <a:rPr lang="ja-JP" altLang="en-US" sz="4000">
                <a:solidFill>
                  <a:schemeClr val="tx1"/>
                </a:solidFill>
              </a:rPr>
              <a:t>を確認してみよう</a:t>
            </a:r>
          </a:p>
        </p:txBody>
      </p:sp>
      <p:pic>
        <p:nvPicPr>
          <p:cNvPr id="10" name="グラフィックス 9" descr="ストップウォッチ 75% 単色塗りつぶし">
            <a:extLst>
              <a:ext uri="{FF2B5EF4-FFF2-40B4-BE49-F238E27FC236}">
                <a16:creationId xmlns:a16="http://schemas.microsoft.com/office/drawing/2014/main" id="{DF2396F7-6C22-AAB5-77DC-70C46967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3916">
            <a:off x="8272564" y="3841582"/>
            <a:ext cx="1694597" cy="16945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3A06EC-1B21-145A-F45B-F091112AA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7" t="-233" r="1"/>
          <a:stretch/>
        </p:blipFill>
        <p:spPr bwMode="auto">
          <a:xfrm>
            <a:off x="9824643" y="4688880"/>
            <a:ext cx="996903" cy="1708132"/>
          </a:xfrm>
          <a:prstGeom prst="corner">
            <a:avLst>
              <a:gd name="adj1" fmla="val 47660"/>
              <a:gd name="adj2" fmla="val 928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3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765FF50A-EF55-AF6A-9315-C20C20D932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465451"/>
              </p:ext>
            </p:extLst>
          </p:nvPr>
        </p:nvGraphicFramePr>
        <p:xfrm>
          <a:off x="4168487" y="1268917"/>
          <a:ext cx="7769844" cy="520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E21BD6-24F1-83AC-6C5B-87B05BB06F96}"/>
              </a:ext>
            </a:extLst>
          </p:cNvPr>
          <p:cNvGrpSpPr/>
          <p:nvPr/>
        </p:nvGrpSpPr>
        <p:grpSpPr>
          <a:xfrm>
            <a:off x="552451" y="3871748"/>
            <a:ext cx="3404620" cy="1329559"/>
            <a:chOff x="552451" y="3871748"/>
            <a:chExt cx="3404620" cy="132955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6A6B97B-9C0D-FBF6-9522-53B4B7E11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451" y="3871748"/>
              <a:ext cx="3404620" cy="132955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7F7B1729-7259-D26B-9CB9-A7262AF76518}"/>
                </a:ext>
              </a:extLst>
            </p:cNvPr>
            <p:cNvSpPr/>
            <p:nvPr/>
          </p:nvSpPr>
          <p:spPr>
            <a:xfrm>
              <a:off x="2382655" y="3901945"/>
              <a:ext cx="1526292" cy="941901"/>
            </a:xfrm>
            <a:prstGeom prst="round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③入力エクセルが開く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E82879A-118F-51CE-9737-4F7A74562109}"/>
              </a:ext>
            </a:extLst>
          </p:cNvPr>
          <p:cNvGrpSpPr/>
          <p:nvPr/>
        </p:nvGrpSpPr>
        <p:grpSpPr>
          <a:xfrm>
            <a:off x="535666" y="5297636"/>
            <a:ext cx="3404620" cy="1329559"/>
            <a:chOff x="1032389" y="5379835"/>
            <a:chExt cx="3404620" cy="1329559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9265105-EF77-6A63-F994-B172B526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389" y="5379835"/>
              <a:ext cx="3404620" cy="132955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1B3AFB4-44F3-B522-099A-E2370F139DB4}"/>
                </a:ext>
              </a:extLst>
            </p:cNvPr>
            <p:cNvSpPr/>
            <p:nvPr/>
          </p:nvSpPr>
          <p:spPr>
            <a:xfrm>
              <a:off x="2826848" y="5637415"/>
              <a:ext cx="1526292" cy="941901"/>
            </a:xfrm>
            <a:prstGeom prst="round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④時間を</a:t>
              </a:r>
              <a:endParaRPr kumimoji="1" lang="en-US" altLang="ja-JP"/>
            </a:p>
            <a:p>
              <a:pPr algn="ctr"/>
              <a:r>
                <a:rPr kumimoji="1" lang="ja-JP" altLang="en-US"/>
                <a:t>入力する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3A2551D-9FB2-36C7-6157-836FCFD50E81}"/>
              </a:ext>
            </a:extLst>
          </p:cNvPr>
          <p:cNvGrpSpPr/>
          <p:nvPr/>
        </p:nvGrpSpPr>
        <p:grpSpPr>
          <a:xfrm>
            <a:off x="552451" y="1269296"/>
            <a:ext cx="3440842" cy="2521680"/>
            <a:chOff x="552451" y="1269296"/>
            <a:chExt cx="3440842" cy="252168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83C8DD3E-BBB0-2D9A-9CBB-7C8BC8CCCD60}"/>
                </a:ext>
              </a:extLst>
            </p:cNvPr>
            <p:cNvGrpSpPr/>
            <p:nvPr/>
          </p:nvGrpSpPr>
          <p:grpSpPr>
            <a:xfrm>
              <a:off x="552451" y="1269296"/>
              <a:ext cx="3440842" cy="2521680"/>
              <a:chOff x="1014278" y="1313194"/>
              <a:chExt cx="3440842" cy="2521680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5ADB063D-A4FE-CB09-227D-2B6A7AB699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278" y="1313194"/>
                <a:ext cx="3440842" cy="252168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  <p:sp>
            <p:nvSpPr>
              <p:cNvPr id="6" name="四角形: 角を丸くする 5">
                <a:extLst>
                  <a:ext uri="{FF2B5EF4-FFF2-40B4-BE49-F238E27FC236}">
                    <a16:creationId xmlns:a16="http://schemas.microsoft.com/office/drawing/2014/main" id="{7554B9C6-872B-EF9E-5216-B0AFC4C39821}"/>
                  </a:ext>
                </a:extLst>
              </p:cNvPr>
              <p:cNvSpPr/>
              <p:nvPr/>
            </p:nvSpPr>
            <p:spPr>
              <a:xfrm>
                <a:off x="1354412" y="1478165"/>
                <a:ext cx="1526292" cy="941901"/>
              </a:xfrm>
              <a:prstGeom prst="round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/>
                  <a:t>①円グラフを</a:t>
                </a:r>
                <a:endParaRPr kumimoji="1" lang="en-US" altLang="ja-JP"/>
              </a:p>
              <a:p>
                <a:pPr algn="ctr"/>
                <a:r>
                  <a:rPr kumimoji="1" lang="ja-JP" altLang="en-US"/>
                  <a:t>右クリック</a:t>
                </a:r>
              </a:p>
            </p:txBody>
          </p:sp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C0E6E549-C6CE-4057-D68E-989E993A1920}"/>
                  </a:ext>
                </a:extLst>
              </p:cNvPr>
              <p:cNvSpPr/>
              <p:nvPr/>
            </p:nvSpPr>
            <p:spPr>
              <a:xfrm>
                <a:off x="1354412" y="2517430"/>
                <a:ext cx="1526292" cy="941901"/>
              </a:xfrm>
              <a:prstGeom prst="round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kumimoji="1" lang="ja-JP" altLang="en-US">
                    <a:ea typeface="ＭＳ Ｐゴシック"/>
                  </a:rPr>
                  <a:t>②データの編集（</a:t>
                </a:r>
                <a:r>
                  <a:rPr kumimoji="1" lang="en-US" altLang="ja-JP">
                    <a:latin typeface="MS PGothic"/>
                    <a:ea typeface="ＭＳ Ｐゴシック"/>
                  </a:rPr>
                  <a:t>E</a:t>
                </a:r>
                <a:r>
                  <a:rPr kumimoji="1" lang="ja-JP" altLang="en-US">
                    <a:ea typeface="ＭＳ Ｐゴシック"/>
                  </a:rPr>
                  <a:t>）を</a:t>
                </a:r>
                <a:endParaRPr kumimoji="1" lang="en-US" altLang="ja-JP">
                  <a:ea typeface="ＭＳ Ｐゴシック"/>
                </a:endParaRPr>
              </a:p>
              <a:p>
                <a:pPr algn="ctr"/>
                <a:r>
                  <a:rPr kumimoji="1" lang="ja-JP" altLang="en-US"/>
                  <a:t>クリック</a:t>
                </a:r>
              </a:p>
            </p:txBody>
          </p:sp>
        </p:grp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6EAB23E2-FE23-E3A3-1E59-820C6078D185}"/>
                </a:ext>
              </a:extLst>
            </p:cNvPr>
            <p:cNvSpPr/>
            <p:nvPr/>
          </p:nvSpPr>
          <p:spPr>
            <a:xfrm>
              <a:off x="2641261" y="2853203"/>
              <a:ext cx="900650" cy="17188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5BDAF3F7-E903-FE20-1BFA-5AA8AE92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827" y="145955"/>
            <a:ext cx="8530589" cy="1151965"/>
          </a:xfrm>
        </p:spPr>
        <p:txBody>
          <a:bodyPr>
            <a:normAutofit/>
          </a:bodyPr>
          <a:lstStyle/>
          <a:p>
            <a:r>
              <a:rPr lang="ja-JP" altLang="en-US"/>
              <a:t>１日２４時間の使い方は？</a:t>
            </a:r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1D11B5C4-201C-F28F-C9C9-A38B3619B6FF}"/>
              </a:ext>
            </a:extLst>
          </p:cNvPr>
          <p:cNvSpPr/>
          <p:nvPr/>
        </p:nvSpPr>
        <p:spPr>
          <a:xfrm rot="20826092">
            <a:off x="151582" y="156728"/>
            <a:ext cx="2311715" cy="11304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/>
              <a:t>君の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22918F99-EF09-D490-A88D-D72BEEC99504}"/>
              </a:ext>
            </a:extLst>
          </p:cNvPr>
          <p:cNvSpPr/>
          <p:nvPr/>
        </p:nvSpPr>
        <p:spPr>
          <a:xfrm>
            <a:off x="10408920" y="205162"/>
            <a:ext cx="1728502" cy="423502"/>
          </a:xfrm>
          <a:prstGeom prst="roundRect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ワークシート</a:t>
            </a:r>
          </a:p>
        </p:txBody>
      </p:sp>
    </p:spTree>
    <p:extLst>
      <p:ext uri="{BB962C8B-B14F-4D97-AF65-F5344CB8AC3E}">
        <p14:creationId xmlns:p14="http://schemas.microsoft.com/office/powerpoint/2010/main" val="93569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7166F-41E9-B71C-A628-CDF238D61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B2E9EEF-31C2-2CDD-A470-B5BD1D40CA9B}"/>
              </a:ext>
            </a:extLst>
          </p:cNvPr>
          <p:cNvGrpSpPr/>
          <p:nvPr/>
        </p:nvGrpSpPr>
        <p:grpSpPr>
          <a:xfrm>
            <a:off x="6256474" y="587599"/>
            <a:ext cx="5756854" cy="5073605"/>
            <a:chOff x="5451670" y="1514758"/>
            <a:chExt cx="5756854" cy="5073605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F8425C-FFBC-7438-5767-0DDCF4D300C8}"/>
                </a:ext>
              </a:extLst>
            </p:cNvPr>
            <p:cNvGrpSpPr/>
            <p:nvPr/>
          </p:nvGrpSpPr>
          <p:grpSpPr>
            <a:xfrm>
              <a:off x="5451670" y="1514758"/>
              <a:ext cx="5756854" cy="4419967"/>
              <a:chOff x="6179269" y="2541525"/>
              <a:chExt cx="5756854" cy="4419967"/>
            </a:xfrm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5C16F097-3AFC-D747-81E3-F18550330868}"/>
                  </a:ext>
                </a:extLst>
              </p:cNvPr>
              <p:cNvGrpSpPr/>
              <p:nvPr/>
            </p:nvGrpSpPr>
            <p:grpSpPr>
              <a:xfrm>
                <a:off x="6179269" y="2906217"/>
                <a:ext cx="5756854" cy="4055275"/>
                <a:chOff x="4495249" y="2587825"/>
                <a:chExt cx="5756854" cy="4055275"/>
              </a:xfrm>
            </p:grpSpPr>
            <p:sp>
              <p:nvSpPr>
                <p:cNvPr id="6" name="雲 5">
                  <a:extLst>
                    <a:ext uri="{FF2B5EF4-FFF2-40B4-BE49-F238E27FC236}">
                      <a16:creationId xmlns:a16="http://schemas.microsoft.com/office/drawing/2014/main" id="{961413A2-2730-3C68-0EBA-1B16A60182DB}"/>
                    </a:ext>
                  </a:extLst>
                </p:cNvPr>
                <p:cNvSpPr/>
                <p:nvPr/>
              </p:nvSpPr>
              <p:spPr>
                <a:xfrm>
                  <a:off x="4495249" y="2605981"/>
                  <a:ext cx="5756854" cy="4037119"/>
                </a:xfrm>
                <a:prstGeom prst="cloud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3200">
                      <a:solidFill>
                        <a:srgbClr val="FF0000"/>
                      </a:solidFill>
                    </a:rPr>
                    <a:t>どんな割合を</a:t>
                  </a:r>
                  <a:endParaRPr kumimoji="1" lang="en-US" altLang="ja-JP" sz="320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kumimoji="1" lang="ja-JP" altLang="en-US" sz="3200">
                      <a:solidFill>
                        <a:srgbClr val="FF0000"/>
                      </a:solidFill>
                    </a:rPr>
                    <a:t>占めていましたか？</a:t>
                  </a:r>
                  <a:endParaRPr kumimoji="1" lang="ja-JP" altLang="en-US" sz="3200"/>
                </a:p>
              </p:txBody>
            </p:sp>
            <p:sp>
              <p:nvSpPr>
                <p:cNvPr id="9" name="部分円 8">
                  <a:extLst>
                    <a:ext uri="{FF2B5EF4-FFF2-40B4-BE49-F238E27FC236}">
                      <a16:creationId xmlns:a16="http://schemas.microsoft.com/office/drawing/2014/main" id="{5FDDC315-35E8-ECF2-D4E5-D1194F1186FC}"/>
                    </a:ext>
                  </a:extLst>
                </p:cNvPr>
                <p:cNvSpPr/>
                <p:nvPr/>
              </p:nvSpPr>
              <p:spPr>
                <a:xfrm>
                  <a:off x="6660991" y="4542943"/>
                  <a:ext cx="1800000" cy="1800000"/>
                </a:xfrm>
                <a:prstGeom prst="pie">
                  <a:avLst>
                    <a:gd name="adj1" fmla="val 1433503"/>
                    <a:gd name="adj2" fmla="val 5242552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>
                    <a:solidFill>
                      <a:srgbClr val="191919"/>
                    </a:solidFill>
                  </a:endParaRPr>
                </a:p>
                <a:p>
                  <a:pPr algn="ctr"/>
                  <a:endParaRPr kumimoji="1" lang="en-US" altLang="ja-JP">
                    <a:solidFill>
                      <a:srgbClr val="191919"/>
                    </a:solidFill>
                  </a:endParaRPr>
                </a:p>
                <a:p>
                  <a:pPr algn="ctr"/>
                  <a:endParaRPr kumimoji="1" lang="en-US" altLang="ja-JP">
                    <a:solidFill>
                      <a:srgbClr val="191919"/>
                    </a:solidFill>
                  </a:endParaRPr>
                </a:p>
                <a:p>
                  <a:pPr algn="ctr"/>
                  <a:r>
                    <a:rPr kumimoji="1" lang="ja-JP" altLang="en-US">
                      <a:solidFill>
                        <a:srgbClr val="191919"/>
                      </a:solidFill>
                    </a:rPr>
                    <a:t>　　　　</a:t>
                  </a:r>
                  <a:r>
                    <a:rPr kumimoji="1" lang="en-US" altLang="ja-JP" sz="1400">
                      <a:solidFill>
                        <a:srgbClr val="191919"/>
                      </a:solidFill>
                    </a:rPr>
                    <a:t>4</a:t>
                  </a:r>
                  <a:r>
                    <a:rPr kumimoji="1" lang="ja-JP" altLang="en-US" sz="1400">
                      <a:solidFill>
                        <a:srgbClr val="191919"/>
                      </a:solidFill>
                    </a:rPr>
                    <a:t>時間</a:t>
                  </a:r>
                  <a:endParaRPr kumimoji="1" lang="ja-JP" altLang="en-US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" name="部分円 10">
                  <a:extLst>
                    <a:ext uri="{FF2B5EF4-FFF2-40B4-BE49-F238E27FC236}">
                      <a16:creationId xmlns:a16="http://schemas.microsoft.com/office/drawing/2014/main" id="{6944D7A6-6377-3902-AB5D-001889CA026D}"/>
                    </a:ext>
                  </a:extLst>
                </p:cNvPr>
                <p:cNvSpPr/>
                <p:nvPr/>
              </p:nvSpPr>
              <p:spPr>
                <a:xfrm>
                  <a:off x="7812288" y="2587825"/>
                  <a:ext cx="1800000" cy="1800000"/>
                </a:xfrm>
                <a:prstGeom prst="pie">
                  <a:avLst>
                    <a:gd name="adj1" fmla="val 27620"/>
                    <a:gd name="adj2" fmla="val 5242552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>
                    <a:solidFill>
                      <a:srgbClr val="191919"/>
                    </a:solidFill>
                  </a:endParaRPr>
                </a:p>
                <a:p>
                  <a:pPr algn="ctr"/>
                  <a:endParaRPr kumimoji="1" lang="en-US" altLang="ja-JP">
                    <a:solidFill>
                      <a:srgbClr val="191919"/>
                    </a:solidFill>
                  </a:endParaRPr>
                </a:p>
                <a:p>
                  <a:pPr algn="ctr"/>
                  <a:r>
                    <a:rPr kumimoji="1" lang="ja-JP" altLang="en-US">
                      <a:solidFill>
                        <a:srgbClr val="191919"/>
                      </a:solidFill>
                    </a:rPr>
                    <a:t>　　　　</a:t>
                  </a:r>
                  <a:r>
                    <a:rPr kumimoji="1" lang="en-US" altLang="ja-JP" sz="1400">
                      <a:solidFill>
                        <a:srgbClr val="191919"/>
                      </a:solidFill>
                    </a:rPr>
                    <a:t>6</a:t>
                  </a:r>
                  <a:r>
                    <a:rPr kumimoji="1" lang="ja-JP" altLang="en-US" sz="1400">
                      <a:solidFill>
                        <a:srgbClr val="191919"/>
                      </a:solidFill>
                    </a:rPr>
                    <a:t>時間</a:t>
                  </a:r>
                  <a:endParaRPr kumimoji="1" lang="ja-JP" altLang="en-US">
                    <a:solidFill>
                      <a:srgbClr val="191919"/>
                    </a:solidFill>
                  </a:endParaRPr>
                </a:p>
              </p:txBody>
            </p:sp>
          </p:grpSp>
          <p:sp>
            <p:nvSpPr>
              <p:cNvPr id="13" name="部分円 12">
                <a:extLst>
                  <a:ext uri="{FF2B5EF4-FFF2-40B4-BE49-F238E27FC236}">
                    <a16:creationId xmlns:a16="http://schemas.microsoft.com/office/drawing/2014/main" id="{EEFE0E91-84F9-A307-5CE5-3E5E85108670}"/>
                  </a:ext>
                </a:extLst>
              </p:cNvPr>
              <p:cNvSpPr/>
              <p:nvPr/>
            </p:nvSpPr>
            <p:spPr>
              <a:xfrm rot="20603760">
                <a:off x="7908856" y="2541525"/>
                <a:ext cx="1800000" cy="1800000"/>
              </a:xfrm>
              <a:prstGeom prst="pie">
                <a:avLst>
                  <a:gd name="adj1" fmla="val 1932143"/>
                  <a:gd name="adj2" fmla="val 4849183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>
                  <a:solidFill>
                    <a:srgbClr val="191919"/>
                  </a:solidFill>
                </a:endParaRPr>
              </a:p>
              <a:p>
                <a:pPr algn="ctr"/>
                <a:endParaRPr kumimoji="1" lang="en-US" altLang="ja-JP">
                  <a:solidFill>
                    <a:srgbClr val="191919"/>
                  </a:solidFill>
                </a:endParaRPr>
              </a:p>
              <a:p>
                <a:pPr algn="ctr"/>
                <a:endParaRPr kumimoji="1" lang="en-US" altLang="ja-JP">
                  <a:solidFill>
                    <a:srgbClr val="191919"/>
                  </a:solidFill>
                </a:endParaRPr>
              </a:p>
              <a:p>
                <a:pPr algn="ctr"/>
                <a:r>
                  <a:rPr kumimoji="1" lang="ja-JP" altLang="en-US">
                    <a:solidFill>
                      <a:srgbClr val="191919"/>
                    </a:solidFill>
                  </a:rPr>
                  <a:t>　　　　</a:t>
                </a:r>
                <a:r>
                  <a:rPr kumimoji="1" lang="en-US" altLang="ja-JP" sz="1400">
                    <a:solidFill>
                      <a:srgbClr val="191919"/>
                    </a:solidFill>
                  </a:rPr>
                  <a:t>3</a:t>
                </a:r>
                <a:r>
                  <a:rPr kumimoji="1" lang="ja-JP" altLang="en-US" sz="1400">
                    <a:solidFill>
                      <a:srgbClr val="191919"/>
                    </a:solidFill>
                  </a:rPr>
                  <a:t>時間</a:t>
                </a:r>
                <a:endParaRPr kumimoji="1" lang="ja-JP" altLang="en-US">
                  <a:solidFill>
                    <a:srgbClr val="191919"/>
                  </a:solidFill>
                </a:endParaRPr>
              </a:p>
            </p:txBody>
          </p:sp>
        </p:grp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CAFDF650-8F81-7F14-C663-52A16340B0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8" t="52006" r="5907" b="2970"/>
            <a:stretch/>
          </p:blipFill>
          <p:spPr bwMode="auto">
            <a:xfrm flipH="1">
              <a:off x="5847910" y="4980555"/>
              <a:ext cx="1113695" cy="160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雲 7">
            <a:extLst>
              <a:ext uri="{FF2B5EF4-FFF2-40B4-BE49-F238E27FC236}">
                <a16:creationId xmlns:a16="http://schemas.microsoft.com/office/drawing/2014/main" id="{753E2F38-B302-3E9A-41A1-28D39AEE0674}"/>
              </a:ext>
            </a:extLst>
          </p:cNvPr>
          <p:cNvSpPr/>
          <p:nvPr/>
        </p:nvSpPr>
        <p:spPr>
          <a:xfrm>
            <a:off x="0" y="948874"/>
            <a:ext cx="1896354" cy="1270352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/>
                </a:solidFill>
              </a:rPr>
              <a:t>勉　強</a:t>
            </a:r>
          </a:p>
        </p:txBody>
      </p:sp>
      <p:sp>
        <p:nvSpPr>
          <p:cNvPr id="16" name="雲 15">
            <a:extLst>
              <a:ext uri="{FF2B5EF4-FFF2-40B4-BE49-F238E27FC236}">
                <a16:creationId xmlns:a16="http://schemas.microsoft.com/office/drawing/2014/main" id="{2D6B481B-F300-B42B-0081-01405C3BCDF1}"/>
              </a:ext>
            </a:extLst>
          </p:cNvPr>
          <p:cNvSpPr/>
          <p:nvPr/>
        </p:nvSpPr>
        <p:spPr>
          <a:xfrm>
            <a:off x="624014" y="1673623"/>
            <a:ext cx="1896355" cy="1072324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/>
                </a:solidFill>
              </a:rPr>
              <a:t>スポーツ</a:t>
            </a:r>
          </a:p>
        </p:txBody>
      </p:sp>
      <p:sp>
        <p:nvSpPr>
          <p:cNvPr id="17" name="雲 16">
            <a:extLst>
              <a:ext uri="{FF2B5EF4-FFF2-40B4-BE49-F238E27FC236}">
                <a16:creationId xmlns:a16="http://schemas.microsoft.com/office/drawing/2014/main" id="{8B5DFC44-16EE-C088-05BA-3F40F0F8A5CD}"/>
              </a:ext>
            </a:extLst>
          </p:cNvPr>
          <p:cNvSpPr/>
          <p:nvPr/>
        </p:nvSpPr>
        <p:spPr>
          <a:xfrm>
            <a:off x="1427867" y="222009"/>
            <a:ext cx="2678492" cy="1361664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>
                <a:solidFill>
                  <a:schemeClr val="tx1"/>
                </a:solidFill>
              </a:rPr>
              <a:t>周りの人との</a:t>
            </a:r>
            <a:endParaRPr kumimoji="1" lang="en-US" altLang="ja-JP" sz="140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>
                <a:solidFill>
                  <a:schemeClr val="tx1"/>
                </a:solidFill>
              </a:rPr>
              <a:t>コミュニケーション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18" name="雲 17">
            <a:extLst>
              <a:ext uri="{FF2B5EF4-FFF2-40B4-BE49-F238E27FC236}">
                <a16:creationId xmlns:a16="http://schemas.microsoft.com/office/drawing/2014/main" id="{9E7BF609-CF34-15E6-B5F6-396CB6C0F3E5}"/>
              </a:ext>
            </a:extLst>
          </p:cNvPr>
          <p:cNvSpPr/>
          <p:nvPr/>
        </p:nvSpPr>
        <p:spPr>
          <a:xfrm>
            <a:off x="3923823" y="717225"/>
            <a:ext cx="1989641" cy="1293845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/>
                </a:solidFill>
              </a:rPr>
              <a:t>睡　眠</a:t>
            </a:r>
          </a:p>
        </p:txBody>
      </p:sp>
      <p:sp>
        <p:nvSpPr>
          <p:cNvPr id="19" name="思考の吹き出し: 雲形 18">
            <a:extLst>
              <a:ext uri="{FF2B5EF4-FFF2-40B4-BE49-F238E27FC236}">
                <a16:creationId xmlns:a16="http://schemas.microsoft.com/office/drawing/2014/main" id="{A774B5BB-B4C3-0786-71A2-EA8720AF11E7}"/>
              </a:ext>
            </a:extLst>
          </p:cNvPr>
          <p:cNvSpPr/>
          <p:nvPr/>
        </p:nvSpPr>
        <p:spPr>
          <a:xfrm flipH="1">
            <a:off x="70716" y="2568497"/>
            <a:ext cx="6612821" cy="4140555"/>
          </a:xfrm>
          <a:prstGeom prst="cloudCallout">
            <a:avLst>
              <a:gd name="adj1" fmla="val -51033"/>
              <a:gd name="adj2" fmla="val -13061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>
                <a:solidFill>
                  <a:srgbClr val="FF0000"/>
                </a:solidFill>
              </a:rPr>
              <a:t>スマホ、タブレットゲーム等</a:t>
            </a:r>
          </a:p>
        </p:txBody>
      </p:sp>
    </p:spTree>
    <p:extLst>
      <p:ext uri="{BB962C8B-B14F-4D97-AF65-F5344CB8AC3E}">
        <p14:creationId xmlns:p14="http://schemas.microsoft.com/office/powerpoint/2010/main" val="312428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EAB9E-F76F-5B40-0C88-8BACD34A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>
            <a:extLst>
              <a:ext uri="{FF2B5EF4-FFF2-40B4-BE49-F238E27FC236}">
                <a16:creationId xmlns:a16="http://schemas.microsoft.com/office/drawing/2014/main" id="{3965878D-CDC8-C80B-3500-5491FDC2C815}"/>
              </a:ext>
            </a:extLst>
          </p:cNvPr>
          <p:cNvSpPr/>
          <p:nvPr/>
        </p:nvSpPr>
        <p:spPr>
          <a:xfrm rot="1200758">
            <a:off x="6729568" y="333023"/>
            <a:ext cx="5204514" cy="2426942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>
                <a:solidFill>
                  <a:srgbClr val="FF0000"/>
                </a:solidFill>
              </a:rPr>
              <a:t>インターネット社会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DE281E-4C07-C021-209C-61F275412057}"/>
              </a:ext>
            </a:extLst>
          </p:cNvPr>
          <p:cNvSpPr txBox="1"/>
          <p:nvPr/>
        </p:nvSpPr>
        <p:spPr>
          <a:xfrm>
            <a:off x="352300" y="2415923"/>
            <a:ext cx="84496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/>
              <a:t>　情報収集、コミュニケーション、趣味などがデジタルにかかわっているデジタルネイティブ世代。</a:t>
            </a:r>
            <a:r>
              <a:rPr kumimoji="1" lang="ja-JP" altLang="en-US" sz="3200">
                <a:solidFill>
                  <a:srgbClr val="FF0000"/>
                </a:solidFill>
              </a:rPr>
              <a:t>インターネット</a:t>
            </a:r>
            <a:r>
              <a:rPr kumimoji="1" lang="ja-JP" altLang="en-US" sz="3200"/>
              <a:t>は、非常に身近なものになっていますね。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B12CABA-D5C9-5F29-B127-68B7196B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1741" y="2971394"/>
            <a:ext cx="1903492" cy="28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立ってスマホを使う人のイラスト（女子学生・笑顔）">
            <a:extLst>
              <a:ext uri="{FF2B5EF4-FFF2-40B4-BE49-F238E27FC236}">
                <a16:creationId xmlns:a16="http://schemas.microsoft.com/office/drawing/2014/main" id="{A4D8EF4E-CD71-AF2F-4F8E-8D0186AF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889" y="3577256"/>
            <a:ext cx="1829235" cy="26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BA88D27-72A2-1A63-DB86-E2CD1A05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9" y="4670263"/>
            <a:ext cx="1504070" cy="218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オンライン打ち合わせのイラスト">
            <a:extLst>
              <a:ext uri="{FF2B5EF4-FFF2-40B4-BE49-F238E27FC236}">
                <a16:creationId xmlns:a16="http://schemas.microsoft.com/office/drawing/2014/main" id="{C60FB85B-70D9-60E5-2999-CC57B7D0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578">
            <a:off x="346939" y="203052"/>
            <a:ext cx="2195197" cy="19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F5414A3-DB60-67EB-470A-EC29FF6E4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90" y="116555"/>
            <a:ext cx="1828520" cy="188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CCFB990-D00D-AB40-2CD9-BC01EAF4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13" y="4442077"/>
            <a:ext cx="3465130" cy="24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5B89672-F40C-6955-4E50-5A507B3C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80" y="4771273"/>
            <a:ext cx="2125980" cy="21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35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D9446-4114-8DC8-92F6-BE3A52182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BC4A3E-F754-BE07-8A21-93BEE036AAAB}"/>
              </a:ext>
            </a:extLst>
          </p:cNvPr>
          <p:cNvSpPr txBox="1"/>
          <p:nvPr/>
        </p:nvSpPr>
        <p:spPr>
          <a:xfrm>
            <a:off x="2086968" y="2307495"/>
            <a:ext cx="79866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2800">
                <a:ea typeface="ＭＳ Ｐゴシック"/>
              </a:rPr>
              <a:t>　合わせて人間は</a:t>
            </a:r>
            <a:r>
              <a:rPr kumimoji="1" lang="ja-JP" altLang="en-US" sz="2800">
                <a:solidFill>
                  <a:srgbClr val="FF0000"/>
                </a:solidFill>
                <a:ea typeface="ＭＳ Ｐゴシック"/>
              </a:rPr>
              <a:t>リアル社会（現実社会）</a:t>
            </a:r>
            <a:r>
              <a:rPr kumimoji="1" lang="ja-JP" altLang="en-US" sz="2800">
                <a:ea typeface="ＭＳ Ｐゴシック"/>
              </a:rPr>
              <a:t>で寝起きし、食事し、成長し、直接のコミュニケーションをとり、</a:t>
            </a:r>
            <a:r>
              <a:rPr kumimoji="1" lang="ja-JP" altLang="en-US" sz="2800">
                <a:solidFill>
                  <a:srgbClr val="FF0000"/>
                </a:solidFill>
                <a:ea typeface="ＭＳ Ｐゴシック"/>
              </a:rPr>
              <a:t>生活</a:t>
            </a:r>
            <a:r>
              <a:rPr kumimoji="1" lang="ja-JP" altLang="en-US" sz="2800">
                <a:ea typeface="ＭＳ Ｐゴシック"/>
              </a:rPr>
              <a:t>しています。</a:t>
            </a:r>
            <a:endParaRPr lang="en-US" altLang="ja-JP" sz="2800">
              <a:ea typeface="ＭＳ Ｐゴシック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3A0856-EF4E-9D88-C94C-0D0FD568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95" y="1706200"/>
            <a:ext cx="2736463" cy="293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05914AC-59CE-7AD7-95BE-EA7876E7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194" y="4337507"/>
            <a:ext cx="376111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F2ED7F7-379D-4737-C779-A7338ACA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7" y="3686845"/>
            <a:ext cx="2726772" cy="31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AA67C03-7380-EDD2-B350-9F697F78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740">
            <a:off x="258119" y="1958594"/>
            <a:ext cx="2103644" cy="179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BFDC9F4-4340-D570-9F61-222F9D5D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32" y="51337"/>
            <a:ext cx="1992244" cy="19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C7BF8345-DCFC-9E05-B738-AEC04EFBC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8093" y="493427"/>
            <a:ext cx="1363721" cy="17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A9D8808C-20F7-B2CF-9D76-EFE4A3F33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27" y="4556866"/>
            <a:ext cx="2250483" cy="22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20988D95-DDB0-9C08-C35B-69D89069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82" y="203626"/>
            <a:ext cx="1740774" cy="20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 3">
            <a:extLst>
              <a:ext uri="{FF2B5EF4-FFF2-40B4-BE49-F238E27FC236}">
                <a16:creationId xmlns:a16="http://schemas.microsoft.com/office/drawing/2014/main" id="{30593F3D-D127-7E1E-0E74-BEF8C351916F}"/>
              </a:ext>
            </a:extLst>
          </p:cNvPr>
          <p:cNvSpPr/>
          <p:nvPr/>
        </p:nvSpPr>
        <p:spPr>
          <a:xfrm rot="20515592">
            <a:off x="-6868" y="413497"/>
            <a:ext cx="3555403" cy="1497616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>
                <a:solidFill>
                  <a:srgbClr val="FF0000"/>
                </a:solidFill>
              </a:rPr>
              <a:t>リアル社会</a:t>
            </a:r>
          </a:p>
        </p:txBody>
      </p:sp>
    </p:spTree>
    <p:extLst>
      <p:ext uri="{BB962C8B-B14F-4D97-AF65-F5344CB8AC3E}">
        <p14:creationId xmlns:p14="http://schemas.microsoft.com/office/powerpoint/2010/main" val="65987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625DB-06F4-ABC4-1042-A4502EBB6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B0686F7-A3D5-AF0A-F8EE-8516A729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22" y="2522205"/>
            <a:ext cx="4484282" cy="44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D76D2A-1B70-8C79-4B05-235AF9577CDC}"/>
              </a:ext>
            </a:extLst>
          </p:cNvPr>
          <p:cNvSpPr txBox="1"/>
          <p:nvPr/>
        </p:nvSpPr>
        <p:spPr>
          <a:xfrm rot="21851">
            <a:off x="3741888" y="5245774"/>
            <a:ext cx="409596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>
                <a:solidFill>
                  <a:srgbClr val="FF0000"/>
                </a:solidFill>
              </a:rPr>
              <a:t>バランス</a:t>
            </a:r>
            <a:r>
              <a:rPr kumimoji="1" lang="ja-JP" altLang="en-US" sz="3600"/>
              <a:t>が大事</a:t>
            </a:r>
          </a:p>
        </p:txBody>
      </p:sp>
      <p:sp>
        <p:nvSpPr>
          <p:cNvPr id="7" name="雲 6">
            <a:extLst>
              <a:ext uri="{FF2B5EF4-FFF2-40B4-BE49-F238E27FC236}">
                <a16:creationId xmlns:a16="http://schemas.microsoft.com/office/drawing/2014/main" id="{FD1D0274-134A-936E-06C4-5A15E149F584}"/>
              </a:ext>
            </a:extLst>
          </p:cNvPr>
          <p:cNvSpPr/>
          <p:nvPr/>
        </p:nvSpPr>
        <p:spPr>
          <a:xfrm>
            <a:off x="6344442" y="1539240"/>
            <a:ext cx="4484282" cy="2391584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</a:rPr>
              <a:t>インターネット</a:t>
            </a:r>
            <a:endParaRPr kumimoji="1" lang="en-US" altLang="ja-JP" sz="280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800">
                <a:solidFill>
                  <a:schemeClr val="tx1"/>
                </a:solidFill>
              </a:rPr>
              <a:t>社会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3A553693-1B83-0774-E06C-C33AA61566E3}"/>
              </a:ext>
            </a:extLst>
          </p:cNvPr>
          <p:cNvSpPr/>
          <p:nvPr/>
        </p:nvSpPr>
        <p:spPr>
          <a:xfrm>
            <a:off x="1207144" y="1627969"/>
            <a:ext cx="4099985" cy="2391584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</a:rPr>
              <a:t>リアル</a:t>
            </a:r>
            <a:r>
              <a:rPr kumimoji="1" lang="ja-JP" altLang="en-US" sz="2800">
                <a:solidFill>
                  <a:schemeClr val="tx1"/>
                </a:solidFill>
              </a:rPr>
              <a:t>社会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EA368C8-52F0-9223-127A-F2C31A11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69"/>
            <a:ext cx="10416539" cy="1151965"/>
          </a:xfrm>
        </p:spPr>
        <p:txBody>
          <a:bodyPr>
            <a:normAutofit/>
          </a:bodyPr>
          <a:lstStyle/>
          <a:p>
            <a:pPr algn="ctr"/>
            <a:r>
              <a:rPr lang="ja-JP" altLang="en-US">
                <a:solidFill>
                  <a:schemeClr val="accent1"/>
                </a:solidFill>
              </a:rPr>
              <a:t>だからこそ、その</a:t>
            </a:r>
            <a:r>
              <a:rPr lang="ja-JP" altLang="en-US" sz="6700"/>
              <a:t>バランス</a:t>
            </a:r>
            <a:r>
              <a:rPr lang="ja-JP" altLang="en-US">
                <a:solidFill>
                  <a:schemeClr val="accent1"/>
                </a:solidFill>
              </a:rPr>
              <a:t>が重要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4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9C79-D316-F53F-556F-81CC2F955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DA4E6D-A960-EB7B-D7FC-403EE73ACA1C}"/>
              </a:ext>
            </a:extLst>
          </p:cNvPr>
          <p:cNvSpPr txBox="1"/>
          <p:nvPr/>
        </p:nvSpPr>
        <p:spPr>
          <a:xfrm>
            <a:off x="0" y="160020"/>
            <a:ext cx="1122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/>
              <a:t>このバランスを崩し、インターネットを</a:t>
            </a:r>
            <a:r>
              <a:rPr kumimoji="1" lang="ja-JP" altLang="en-US" sz="4000">
                <a:solidFill>
                  <a:srgbClr val="FF0000"/>
                </a:solidFill>
              </a:rPr>
              <a:t>使いすぎる</a:t>
            </a:r>
            <a:r>
              <a:rPr kumimoji="1" lang="ja-JP" altLang="en-US" sz="4000"/>
              <a:t>と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F9B947-23A0-5676-80EC-EF5AE41CC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252">
            <a:off x="3532164" y="3560147"/>
            <a:ext cx="3417467" cy="341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F35D041-46F4-5782-AA88-95A3B87A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299">
            <a:off x="6848032" y="930147"/>
            <a:ext cx="2123885" cy="22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7F20682-E460-1D8F-BF65-294E77CE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272" y="3734253"/>
            <a:ext cx="3303941" cy="30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1971A74-2DF3-1273-A2E5-45481ED8A104}"/>
              </a:ext>
            </a:extLst>
          </p:cNvPr>
          <p:cNvSpPr/>
          <p:nvPr/>
        </p:nvSpPr>
        <p:spPr>
          <a:xfrm>
            <a:off x="6923724" y="2903597"/>
            <a:ext cx="1744980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不　眠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CC6D75E-B919-F759-D454-1C2834417C49}"/>
              </a:ext>
            </a:extLst>
          </p:cNvPr>
          <p:cNvSpPr/>
          <p:nvPr/>
        </p:nvSpPr>
        <p:spPr>
          <a:xfrm>
            <a:off x="8789953" y="6395646"/>
            <a:ext cx="1744980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ゲーム依存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8F26403-9C25-3FC3-AAA9-71FEB465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20" y="1214236"/>
            <a:ext cx="2609425" cy="26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E41C7C6-C23C-F90B-89C6-0BBF398F514C}"/>
              </a:ext>
            </a:extLst>
          </p:cNvPr>
          <p:cNvSpPr/>
          <p:nvPr/>
        </p:nvSpPr>
        <p:spPr>
          <a:xfrm>
            <a:off x="9124652" y="3401304"/>
            <a:ext cx="1744980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スマホ依存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B58F56-A59A-49D4-CD41-0DE8A6CC5A73}"/>
              </a:ext>
            </a:extLst>
          </p:cNvPr>
          <p:cNvGrpSpPr/>
          <p:nvPr/>
        </p:nvGrpSpPr>
        <p:grpSpPr>
          <a:xfrm>
            <a:off x="485808" y="3697582"/>
            <a:ext cx="1909434" cy="1959322"/>
            <a:chOff x="5938503" y="718148"/>
            <a:chExt cx="2678729" cy="2757666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DB3B77B4-3961-E5D2-B446-51DE71F40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503" y="718148"/>
              <a:ext cx="2626166" cy="2757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C3C37957-136B-9D79-3F44-B03BF13942D3}"/>
                </a:ext>
              </a:extLst>
            </p:cNvPr>
            <p:cNvSpPr/>
            <p:nvPr/>
          </p:nvSpPr>
          <p:spPr>
            <a:xfrm>
              <a:off x="6872252" y="2989463"/>
              <a:ext cx="1744980" cy="3657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目の疲れ</a:t>
              </a:r>
            </a:p>
          </p:txBody>
        </p:sp>
      </p:grpSp>
      <p:pic>
        <p:nvPicPr>
          <p:cNvPr id="5132" name="Picture 12">
            <a:extLst>
              <a:ext uri="{FF2B5EF4-FFF2-40B4-BE49-F238E27FC236}">
                <a16:creationId xmlns:a16="http://schemas.microsoft.com/office/drawing/2014/main" id="{8E33E188-7FF2-E78E-A6FB-FA88783A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09" y="1184118"/>
            <a:ext cx="3262229" cy="19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5337C32-ED51-6527-33DF-24A74719E63C}"/>
              </a:ext>
            </a:extLst>
          </p:cNvPr>
          <p:cNvSpPr/>
          <p:nvPr/>
        </p:nvSpPr>
        <p:spPr>
          <a:xfrm>
            <a:off x="3212951" y="2914475"/>
            <a:ext cx="2474115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体内時計の乱れ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D70DB7-CAFA-AD79-2ED6-AD5BF4FF3913}"/>
              </a:ext>
            </a:extLst>
          </p:cNvPr>
          <p:cNvSpPr txBox="1"/>
          <p:nvPr/>
        </p:nvSpPr>
        <p:spPr>
          <a:xfrm>
            <a:off x="149311" y="5839784"/>
            <a:ext cx="846097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/>
              <a:t> リアル社会での生活に</a:t>
            </a:r>
            <a:r>
              <a:rPr kumimoji="1" lang="ja-JP" altLang="en-US" sz="4000">
                <a:solidFill>
                  <a:srgbClr val="FF0000"/>
                </a:solidFill>
              </a:rPr>
              <a:t>問題</a:t>
            </a:r>
            <a:r>
              <a:rPr kumimoji="1" lang="ja-JP" altLang="en-US" sz="4000"/>
              <a:t>が生じます</a:t>
            </a:r>
            <a:endParaRPr kumimoji="1" lang="en-US" altLang="ja-JP" sz="4000"/>
          </a:p>
        </p:txBody>
      </p:sp>
      <p:sp>
        <p:nvSpPr>
          <p:cNvPr id="13" name="雲 12">
            <a:extLst>
              <a:ext uri="{FF2B5EF4-FFF2-40B4-BE49-F238E27FC236}">
                <a16:creationId xmlns:a16="http://schemas.microsoft.com/office/drawing/2014/main" id="{82404008-D125-21B4-9534-A06A7FF0D1FD}"/>
              </a:ext>
            </a:extLst>
          </p:cNvPr>
          <p:cNvSpPr/>
          <p:nvPr/>
        </p:nvSpPr>
        <p:spPr>
          <a:xfrm rot="1056383">
            <a:off x="5987115" y="3717821"/>
            <a:ext cx="2422391" cy="16065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1600">
                <a:solidFill>
                  <a:srgbClr val="FF0000"/>
                </a:solidFill>
                <a:ea typeface="ＭＳ Ｐゴシック"/>
              </a:rPr>
              <a:t>インターネット</a:t>
            </a:r>
            <a:endParaRPr kumimoji="1" lang="ja-JP">
              <a:ea typeface="ＭＳ Ｐゴシック"/>
            </a:endParaRPr>
          </a:p>
          <a:p>
            <a:pPr algn="ctr"/>
            <a:r>
              <a:rPr kumimoji="1" lang="ja-JP" altLang="en-US" sz="1600">
                <a:solidFill>
                  <a:schemeClr val="tx1"/>
                </a:solidFill>
                <a:ea typeface="ＭＳ Ｐゴシック"/>
              </a:rPr>
              <a:t>社会</a:t>
            </a:r>
            <a:endParaRPr lang="ja-JP">
              <a:solidFill>
                <a:schemeClr val="tx1"/>
              </a:solidFill>
              <a:ea typeface="ＭＳ Ｐゴシック"/>
            </a:endParaRPr>
          </a:p>
        </p:txBody>
      </p:sp>
      <p:sp>
        <p:nvSpPr>
          <p:cNvPr id="14" name="雲 13">
            <a:extLst>
              <a:ext uri="{FF2B5EF4-FFF2-40B4-BE49-F238E27FC236}">
                <a16:creationId xmlns:a16="http://schemas.microsoft.com/office/drawing/2014/main" id="{632E8A44-D5C4-D497-9613-BB194A7604F1}"/>
              </a:ext>
            </a:extLst>
          </p:cNvPr>
          <p:cNvSpPr/>
          <p:nvPr/>
        </p:nvSpPr>
        <p:spPr>
          <a:xfrm rot="18714044">
            <a:off x="3464708" y="3685520"/>
            <a:ext cx="1569118" cy="877626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1400">
                <a:solidFill>
                  <a:srgbClr val="FF0000"/>
                </a:solidFill>
                <a:ea typeface="ＭＳ Ｐゴシック"/>
              </a:rPr>
              <a:t>リアル</a:t>
            </a:r>
            <a:r>
              <a:rPr kumimoji="1" lang="ja-JP" altLang="en-US" sz="1400">
                <a:solidFill>
                  <a:schemeClr val="tx1"/>
                </a:solidFill>
                <a:ea typeface="ＭＳ Ｐゴシック"/>
              </a:rPr>
              <a:t>社会</a:t>
            </a:r>
          </a:p>
        </p:txBody>
      </p:sp>
      <p:pic>
        <p:nvPicPr>
          <p:cNvPr id="1026" name="Picture 2" descr="時間を忘れてしまった人のイラスト（男性）">
            <a:extLst>
              <a:ext uri="{FF2B5EF4-FFF2-40B4-BE49-F238E27FC236}">
                <a16:creationId xmlns:a16="http://schemas.microsoft.com/office/drawing/2014/main" id="{392CD26E-1420-7F4C-1A25-EAFF69D8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05" y="1214236"/>
            <a:ext cx="1954451" cy="189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62B78AB-A924-1419-75C7-DD3BA0C9DD19}"/>
              </a:ext>
            </a:extLst>
          </p:cNvPr>
          <p:cNvSpPr/>
          <p:nvPr/>
        </p:nvSpPr>
        <p:spPr>
          <a:xfrm>
            <a:off x="265899" y="2927174"/>
            <a:ext cx="2468724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時間が経つのを忘れる</a:t>
            </a:r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C99737-C5B3-E4E0-DE73-DCDD4F836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7" t="2848" r="6426" b="67000"/>
          <a:stretch/>
        </p:blipFill>
        <p:spPr bwMode="auto">
          <a:xfrm>
            <a:off x="463106" y="1031356"/>
            <a:ext cx="828292" cy="8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7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D3B4F-640D-3464-E0A5-D69F6DD84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3A1194D-8F0B-1DE4-A44C-3ADE9387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96" y="2538212"/>
            <a:ext cx="4484282" cy="44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94C13E-4101-0B65-96DB-322078258932}"/>
              </a:ext>
            </a:extLst>
          </p:cNvPr>
          <p:cNvSpPr txBox="1"/>
          <p:nvPr/>
        </p:nvSpPr>
        <p:spPr>
          <a:xfrm rot="21851">
            <a:off x="3740220" y="5309697"/>
            <a:ext cx="4095960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>
                <a:solidFill>
                  <a:srgbClr val="FF0000"/>
                </a:solidFill>
              </a:rPr>
              <a:t>バランス</a:t>
            </a:r>
            <a:r>
              <a:rPr kumimoji="1" lang="ja-JP" altLang="en-US" sz="3600"/>
              <a:t>が大事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3AE158-8F02-35D9-B33E-25D889BE46D5}"/>
              </a:ext>
            </a:extLst>
          </p:cNvPr>
          <p:cNvSpPr txBox="1"/>
          <p:nvPr/>
        </p:nvSpPr>
        <p:spPr>
          <a:xfrm>
            <a:off x="419386" y="48555"/>
            <a:ext cx="1122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>
                <a:solidFill>
                  <a:schemeClr val="accent1"/>
                </a:solidFill>
              </a:rPr>
              <a:t>実際には、</a:t>
            </a:r>
            <a:r>
              <a:rPr kumimoji="1" lang="ja-JP" altLang="en-US" sz="4000">
                <a:solidFill>
                  <a:schemeClr val="accent1">
                    <a:lumMod val="60000"/>
                    <a:lumOff val="40000"/>
                  </a:schemeClr>
                </a:solidFill>
              </a:rPr>
              <a:t>何時間</a:t>
            </a:r>
            <a:r>
              <a:rPr kumimoji="1" lang="ja-JP" altLang="en-US" sz="4000">
                <a:solidFill>
                  <a:schemeClr val="accent1"/>
                </a:solidFill>
              </a:rPr>
              <a:t>が適切かな？</a:t>
            </a:r>
          </a:p>
        </p:txBody>
      </p:sp>
      <p:sp>
        <p:nvSpPr>
          <p:cNvPr id="7" name="雲 6">
            <a:extLst>
              <a:ext uri="{FF2B5EF4-FFF2-40B4-BE49-F238E27FC236}">
                <a16:creationId xmlns:a16="http://schemas.microsoft.com/office/drawing/2014/main" id="{0967059C-D877-3F65-4FB4-6F0630DB3A7F}"/>
              </a:ext>
            </a:extLst>
          </p:cNvPr>
          <p:cNvSpPr/>
          <p:nvPr/>
        </p:nvSpPr>
        <p:spPr>
          <a:xfrm>
            <a:off x="6498738" y="1853848"/>
            <a:ext cx="4548426" cy="2538018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</a:rPr>
              <a:t>インターネット</a:t>
            </a:r>
            <a:endParaRPr kumimoji="1" lang="en-US" altLang="ja-JP" sz="280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800">
                <a:solidFill>
                  <a:schemeClr val="tx1"/>
                </a:solidFill>
              </a:rPr>
              <a:t>社会</a:t>
            </a:r>
          </a:p>
        </p:txBody>
      </p:sp>
      <p:sp>
        <p:nvSpPr>
          <p:cNvPr id="8" name="雲 7">
            <a:extLst>
              <a:ext uri="{FF2B5EF4-FFF2-40B4-BE49-F238E27FC236}">
                <a16:creationId xmlns:a16="http://schemas.microsoft.com/office/drawing/2014/main" id="{C7218121-D418-A3A8-4EE3-A211E93B474D}"/>
              </a:ext>
            </a:extLst>
          </p:cNvPr>
          <p:cNvSpPr/>
          <p:nvPr/>
        </p:nvSpPr>
        <p:spPr>
          <a:xfrm>
            <a:off x="1205308" y="1936359"/>
            <a:ext cx="4099985" cy="2391584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rgbClr val="FF0000"/>
                </a:solidFill>
              </a:rPr>
              <a:t>リアル</a:t>
            </a:r>
            <a:r>
              <a:rPr kumimoji="1" lang="ja-JP" altLang="en-US" sz="2800">
                <a:solidFill>
                  <a:schemeClr val="tx1"/>
                </a:solidFill>
              </a:rPr>
              <a:t>社会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1A80C3B-6A37-704D-3359-B1006A05E580}"/>
              </a:ext>
            </a:extLst>
          </p:cNvPr>
          <p:cNvSpPr/>
          <p:nvPr/>
        </p:nvSpPr>
        <p:spPr>
          <a:xfrm>
            <a:off x="3061572" y="1145519"/>
            <a:ext cx="2049993" cy="10705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学校生活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FFF1571-5E89-A2A9-28A3-4F26D3A8F5A6}"/>
              </a:ext>
            </a:extLst>
          </p:cNvPr>
          <p:cNvSpPr/>
          <p:nvPr/>
        </p:nvSpPr>
        <p:spPr>
          <a:xfrm>
            <a:off x="973988" y="3737390"/>
            <a:ext cx="1492878" cy="11519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スポーツ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78C8954-D26F-817D-765E-9CEEDC406A9E}"/>
              </a:ext>
            </a:extLst>
          </p:cNvPr>
          <p:cNvSpPr/>
          <p:nvPr/>
        </p:nvSpPr>
        <p:spPr>
          <a:xfrm>
            <a:off x="6094164" y="1224559"/>
            <a:ext cx="2049993" cy="1190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充実した</a:t>
            </a:r>
            <a:endParaRPr kumimoji="1" lang="en-US" altLang="ja-JP"/>
          </a:p>
          <a:p>
            <a:pPr algn="ctr"/>
            <a:r>
              <a:rPr kumimoji="1" lang="ja-JP" altLang="en-US"/>
              <a:t>趣味の時間</a:t>
            </a:r>
            <a:endParaRPr kumimoji="1" lang="en-US" altLang="ja-JP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9C0ADC9-0395-D391-F6BA-18B68EEE3435}"/>
              </a:ext>
            </a:extLst>
          </p:cNvPr>
          <p:cNvSpPr/>
          <p:nvPr/>
        </p:nvSpPr>
        <p:spPr>
          <a:xfrm>
            <a:off x="8144157" y="3844724"/>
            <a:ext cx="2043978" cy="10942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/>
              <a:t>生活に必要な</a:t>
            </a:r>
            <a:endParaRPr kumimoji="1" lang="en-US" altLang="ja-JP" sz="1600"/>
          </a:p>
          <a:p>
            <a:pPr algn="ctr"/>
            <a:r>
              <a:rPr kumimoji="1" lang="ja-JP" altLang="en-US" sz="1600"/>
              <a:t>情報の収集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4CBEBB4-DDAC-D941-D74B-644CDE20AE49}"/>
              </a:ext>
            </a:extLst>
          </p:cNvPr>
          <p:cNvSpPr txBox="1"/>
          <p:nvPr/>
        </p:nvSpPr>
        <p:spPr>
          <a:xfrm>
            <a:off x="218129" y="5969406"/>
            <a:ext cx="5842421" cy="73096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ja-JP" sz="1000">
                <a:latin typeface="ＭＳ Ｐゴシック"/>
                <a:ea typeface="ＭＳ Ｐゴシック"/>
                <a:hlinkClick r:id="rId3"/>
              </a:rPr>
              <a:t>https://www.mhlw.go.jp/stf/seisakunitsuite/bunya/kenkou_iryou/kenkou/suimin/index.html</a:t>
            </a:r>
            <a:endParaRPr lang="en-US" altLang="ja-JP" sz="1000">
              <a:latin typeface="ＭＳ Ｐゴシック"/>
              <a:ea typeface="ＭＳ Ｐゴシック"/>
            </a:endParaRPr>
          </a:p>
          <a:p>
            <a:r>
              <a:rPr lang="ja-JP" altLang="en-US" sz="1050">
                <a:latin typeface="ＭＳ Ｐゴシック"/>
                <a:ea typeface="ＭＳ Ｐゴシック"/>
              </a:rPr>
              <a:t>＊厚生労働省　健康づくりのための睡眠ガイド</a:t>
            </a:r>
            <a:r>
              <a:rPr lang="en-US" altLang="ja-JP" sz="1050">
                <a:latin typeface="ＭＳ Ｐゴシック"/>
                <a:ea typeface="ＭＳ Ｐゴシック"/>
              </a:rPr>
              <a:t>2023</a:t>
            </a:r>
            <a:r>
              <a:rPr lang="ja-JP" altLang="en-US" sz="1050">
                <a:latin typeface="ＭＳ Ｐゴシック"/>
                <a:ea typeface="ＭＳ Ｐゴシック"/>
              </a:rPr>
              <a:t>　より</a:t>
            </a:r>
          </a:p>
          <a:p>
            <a:r>
              <a:rPr lang="en-US" altLang="ja-JP" sz="1050">
                <a:latin typeface="ＭＳ Ｐゴシック"/>
                <a:ea typeface="ＭＳ Ｐゴシック"/>
                <a:cs typeface="+mn-lt"/>
                <a:hlinkClick r:id="rId4"/>
              </a:rPr>
              <a:t>https://e-kennet.mhlw.go.jp/wp/wp-content/themes/targis_</a:t>
            </a:r>
            <a:r>
              <a:rPr lang="ja-JP" sz="1050">
                <a:latin typeface="ＭＳ Ｐゴシック"/>
                <a:ea typeface="ＭＳ Ｐゴシック"/>
                <a:cs typeface="+mn-lt"/>
                <a:hlinkClick r:id="rId4"/>
              </a:rPr>
              <a:t>mhlw/pdf/leaf-sleep.pdf</a:t>
            </a:r>
            <a:endParaRPr lang="ja-JP">
              <a:latin typeface="ＭＳ Ｐゴシック"/>
              <a:ea typeface="ＭＳ Ｐゴシック"/>
              <a:cs typeface="+mn-lt"/>
            </a:endParaRPr>
          </a:p>
          <a:p>
            <a:r>
              <a:rPr lang="ja-JP" altLang="en-US" sz="1050">
                <a:latin typeface="ＭＳ Ｐゴシック"/>
                <a:ea typeface="ＭＳ Ｐゴシック"/>
              </a:rPr>
              <a:t>＊２　</a:t>
            </a:r>
            <a:r>
              <a:rPr lang="ja-JP" sz="1050">
                <a:ea typeface="+mn-lt"/>
                <a:cs typeface="+mn-lt"/>
              </a:rPr>
              <a:t>知っているようで知らない睡眠のこと</a:t>
            </a:r>
            <a:r>
              <a:rPr lang="ja-JP" altLang="en-US" sz="1050">
                <a:latin typeface="MS PGothic"/>
                <a:ea typeface="MS PGothic"/>
                <a:cs typeface="+mn-lt"/>
              </a:rPr>
              <a:t>（P9）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A184646-95C8-0958-80B2-FB06A2E9D42B}"/>
              </a:ext>
            </a:extLst>
          </p:cNvPr>
          <p:cNvSpPr/>
          <p:nvPr/>
        </p:nvSpPr>
        <p:spPr>
          <a:xfrm>
            <a:off x="2913872" y="3531815"/>
            <a:ext cx="1648671" cy="11519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食　事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DB63DF9-4674-B041-A13D-226C99EAACCC}"/>
              </a:ext>
            </a:extLst>
          </p:cNvPr>
          <p:cNvSpPr/>
          <p:nvPr/>
        </p:nvSpPr>
        <p:spPr>
          <a:xfrm>
            <a:off x="4321440" y="1957327"/>
            <a:ext cx="1818182" cy="11519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コミュニケーション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529124C-69C6-8F78-2BF4-EB7D465A6DC1}"/>
              </a:ext>
            </a:extLst>
          </p:cNvPr>
          <p:cNvSpPr/>
          <p:nvPr/>
        </p:nvSpPr>
        <p:spPr>
          <a:xfrm>
            <a:off x="9201630" y="1402133"/>
            <a:ext cx="2160368" cy="11519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デジタル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コミュニケーション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C1926143-BB67-57B3-BD19-BCEF8FA92F19}"/>
              </a:ext>
            </a:extLst>
          </p:cNvPr>
          <p:cNvSpPr/>
          <p:nvPr/>
        </p:nvSpPr>
        <p:spPr>
          <a:xfrm>
            <a:off x="21972" y="2144949"/>
            <a:ext cx="2205271" cy="11654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1200">
                <a:ea typeface="ＭＳ Ｐゴシック"/>
              </a:rPr>
              <a:t>寝る前１時間は</a:t>
            </a:r>
            <a:endParaRPr lang="ja-JP" altLang="en-US" b="1">
              <a:solidFill>
                <a:srgbClr val="FFCCFF"/>
              </a:solidFill>
              <a:ea typeface="ＭＳ Ｐゴシック"/>
            </a:endParaRPr>
          </a:p>
          <a:p>
            <a:pPr algn="ctr"/>
            <a:r>
              <a:rPr lang="ja-JP" altLang="en-US" sz="1200">
                <a:solidFill>
                  <a:srgbClr val="FFFFFF"/>
                </a:solidFill>
                <a:ea typeface="ＭＳ Ｐゴシック"/>
              </a:rPr>
              <a:t>スクリーン（画面）を見ない</a:t>
            </a:r>
            <a:r>
              <a:rPr lang="ja-JP" altLang="en-US" sz="700">
                <a:solidFill>
                  <a:srgbClr val="FFFFFF"/>
                </a:solidFill>
                <a:ea typeface="ＭＳ Ｐゴシック"/>
              </a:rPr>
              <a:t>＊２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4434B6F-D638-7D8C-29CF-39CE9939F3A5}"/>
              </a:ext>
            </a:extLst>
          </p:cNvPr>
          <p:cNvSpPr/>
          <p:nvPr/>
        </p:nvSpPr>
        <p:spPr>
          <a:xfrm>
            <a:off x="237211" y="1063065"/>
            <a:ext cx="3116132" cy="128581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1600">
                <a:ea typeface="ＭＳ Ｐゴシック"/>
              </a:rPr>
              <a:t>成長期に必要な睡眠</a:t>
            </a:r>
            <a:endParaRPr kumimoji="1" lang="en-US" altLang="ja-JP" sz="1600">
              <a:ea typeface="ＭＳ Ｐゴシック"/>
            </a:endParaRPr>
          </a:p>
          <a:p>
            <a:pPr algn="ctr"/>
            <a:r>
              <a:rPr kumimoji="1" lang="ja-JP" altLang="en-US" sz="1600">
                <a:ea typeface="ＭＳ Ｐゴシック"/>
              </a:rPr>
              <a:t>時間は</a:t>
            </a:r>
            <a:r>
              <a:rPr kumimoji="1" lang="ja-JP" altLang="en-US" sz="2000" b="1">
                <a:solidFill>
                  <a:srgbClr val="FFCCFF"/>
                </a:solidFill>
                <a:ea typeface="ＭＳ Ｐゴシック"/>
              </a:rPr>
              <a:t>８～１０時間</a:t>
            </a:r>
            <a:r>
              <a:rPr kumimoji="1" lang="ja-JP" altLang="en-US" sz="1400" b="1">
                <a:solidFill>
                  <a:schemeClr val="bg1"/>
                </a:solidFill>
                <a:ea typeface="ＭＳ Ｐゴシック"/>
              </a:rPr>
              <a:t>＊</a:t>
            </a:r>
            <a:endParaRPr lang="ja-JP" altLang="en-US" sz="1400" b="1">
              <a:solidFill>
                <a:schemeClr val="bg1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7015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イン イベント">
  <a:themeElements>
    <a:clrScheme name="赤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メイン イベント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メイン イベント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4e1132-8176-4c50-ab25-f919e95525d9">
      <Terms xmlns="http://schemas.microsoft.com/office/infopath/2007/PartnerControls"/>
    </lcf76f155ced4ddcb4097134ff3c332f>
    <TaxCatchAll xmlns="08d56990-5a3e-4aff-ba2a-9d48b9fd327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FF09EFE4F3AA4489185CC91810B6D0F" ma:contentTypeVersion="18" ma:contentTypeDescription="新しいドキュメントを作成します。" ma:contentTypeScope="" ma:versionID="8f557f42920a105afc9aef6cf5cf4c87">
  <xsd:schema xmlns:xsd="http://www.w3.org/2001/XMLSchema" xmlns:xs="http://www.w3.org/2001/XMLSchema" xmlns:p="http://schemas.microsoft.com/office/2006/metadata/properties" xmlns:ns2="484e1132-8176-4c50-ab25-f919e95525d9" xmlns:ns3="08d56990-5a3e-4aff-ba2a-9d48b9fd327c" targetNamespace="http://schemas.microsoft.com/office/2006/metadata/properties" ma:root="true" ma:fieldsID="e1b05bdc396869f95fa43b67fbadc9e8" ns2:_="" ns3:_="">
    <xsd:import namespace="484e1132-8176-4c50-ab25-f919e95525d9"/>
    <xsd:import namespace="08d56990-5a3e-4aff-ba2a-9d48b9fd32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e1132-8176-4c50-ab25-f919e95525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画像タグ" ma:readOnly="false" ma:fieldId="{5cf76f15-5ced-4ddc-b409-7134ff3c332f}" ma:taxonomyMulti="true" ma:sspId="4796eb36-e6e9-4935-b6f7-ae90a2f870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56990-5a3e-4aff-ba2a-9d48b9fd32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319b94f-f239-4ad9-9e5c-ea82561556aa}" ma:internalName="TaxCatchAll" ma:showField="CatchAllData" ma:web="08d56990-5a3e-4aff-ba2a-9d48b9fd32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54DC2D-E06E-46DB-A1DB-DBB6574463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B5E92D-DD2A-4715-9863-48601E76D125}">
  <ds:schemaRefs>
    <ds:schemaRef ds:uri="484e1132-8176-4c50-ab25-f919e95525d9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8d56990-5a3e-4aff-ba2a-9d48b9fd327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0F281D-BCFE-496A-844F-AC088EF0CC63}">
  <ds:schemaRefs>
    <ds:schemaRef ds:uri="08d56990-5a3e-4aff-ba2a-9d48b9fd327c"/>
    <ds:schemaRef ds:uri="484e1132-8176-4c50-ab25-f919e95525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メイン イベント</Template>
  <TotalTime>5</TotalTime>
  <Words>448</Words>
  <Application>Microsoft Office PowerPoint</Application>
  <PresentationFormat>ワイド画面</PresentationFormat>
  <Paragraphs>96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ＭＳ Ｐゴシック</vt:lpstr>
      <vt:lpstr>ＭＳ Ｐゴシック</vt:lpstr>
      <vt:lpstr>游ゴシック</vt:lpstr>
      <vt:lpstr>Arial</vt:lpstr>
      <vt:lpstr>Impact</vt:lpstr>
      <vt:lpstr>メイン イベント</vt:lpstr>
      <vt:lpstr> スマホ、タブレット、ゲーム 大事なのはバランス</vt:lpstr>
      <vt:lpstr>１日に何時間、スマホ、タブレット、ゲームなどの デジタルデバイスを利用していますか？</vt:lpstr>
      <vt:lpstr>１日２４時間の使い方は？</vt:lpstr>
      <vt:lpstr>PowerPoint プレゼンテーション</vt:lpstr>
      <vt:lpstr>PowerPoint プレゼンテーション</vt:lpstr>
      <vt:lpstr>PowerPoint プレゼンテーション</vt:lpstr>
      <vt:lpstr>だからこそ、そのバランスが重要</vt:lpstr>
      <vt:lpstr>PowerPoint プレゼンテーション</vt:lpstr>
      <vt:lpstr>PowerPoint プレゼンテーション</vt:lpstr>
      <vt:lpstr>ベストな２４時間の使い方は？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福原 千種</dc:creator>
  <cp:lastModifiedBy>チグサ フクハラ</cp:lastModifiedBy>
  <cp:revision>7</cp:revision>
  <dcterms:created xsi:type="dcterms:W3CDTF">2024-11-08T01:36:32Z</dcterms:created>
  <dcterms:modified xsi:type="dcterms:W3CDTF">2024-12-03T04:40:37Z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0x0101005FF09EFE4F3AA4489185CC91810B6D0F</vt:lpwstr>
  </property>
  <property fmtid="{D5CDD505-2E9C-101B-9397-08002B2CF9AE}" pid="3" name="MediaServiceImageTags">
    <vt:lpwstr/>
  </property>
</Properties>
</file>