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sldIdLst>
    <p:sldId id="256" r:id="rId5"/>
    <p:sldId id="257" r:id="rId6"/>
    <p:sldId id="269" r:id="rId7"/>
    <p:sldId id="268" r:id="rId8"/>
    <p:sldId id="267" r:id="rId9"/>
    <p:sldId id="266" r:id="rId10"/>
    <p:sldId id="270" r:id="rId11"/>
    <p:sldId id="258" r:id="rId12"/>
    <p:sldId id="272" r:id="rId13"/>
    <p:sldId id="274" r:id="rId14"/>
    <p:sldId id="273" r:id="rId15"/>
    <p:sldId id="291" r:id="rId16"/>
    <p:sldId id="275" r:id="rId17"/>
    <p:sldId id="290" r:id="rId18"/>
    <p:sldId id="276" r:id="rId19"/>
    <p:sldId id="278" r:id="rId20"/>
    <p:sldId id="279" r:id="rId21"/>
    <p:sldId id="287" r:id="rId22"/>
    <p:sldId id="280" r:id="rId23"/>
    <p:sldId id="281" r:id="rId24"/>
    <p:sldId id="285" r:id="rId25"/>
    <p:sldId id="282" r:id="rId26"/>
    <p:sldId id="284" r:id="rId27"/>
    <p:sldId id="289" r:id="rId28"/>
    <p:sldId id="292" r:id="rId29"/>
    <p:sldId id="293" r:id="rId30"/>
    <p:sldId id="26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93B871-873B-9F0F-B829-D8C7F04C644A}" name="山下 雅史" initials="山雅" userId="S::1130971@mail.bears.ed.jp::b0967332-96d4-4cd2-8c7e-790aee9f611b" providerId="AD"/>
  <p188:author id="{680BA985-D176-EA9E-4557-322CAA24575C}" name="原 順一" initials="原順" userId="S::1331020@mail.bears.ed.jp::8d2d6bc3-112d-4528-9920-d704ef710ecd" providerId="AD"/>
  <p188:author id="{A766FE99-9719-386D-7303-DBDAE4CE335C}" name="福原 千種" initials="福千" userId="S::fukuhara@mail.bears.ed.jp::121ff810-e1f7-48df-8f8b-1bc44c85781d" providerId="AD"/>
  <p188:author id="{ED4FC29B-ED6F-63E9-5C40-0B18D2A1C332}" name="松永 豊" initials="豊松" userId="S::0730189@mail.bears.ed.jp::66dea26f-9131-454b-8ebc-ecc1ff716265" providerId="AD"/>
  <p188:author id="{B8BB31B6-C8C3-84A1-7483-79F51944C82A}" name="上渕 優" initials="優上" userId="S::9434011@mail.bears.ed.jp::c8757490-d5a5-452a-b9f7-e3a472972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063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28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0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89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319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71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211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79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08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776B0-3AB9-FD49-EBD1-60958093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EC744E-AA0A-5563-F649-F7613ED5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ABDA58-9202-EE44-0296-3B45FA5C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E40B7E-2FAA-0016-BD17-27774A03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C5E678-8113-41A3-0692-D258BC4D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3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8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89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31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92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43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52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05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2159D0-89DC-48AC-97B8-5561A665683F}" type="datetimeFigureOut">
              <a:rPr kumimoji="1" lang="ja-JP" altLang="en-US" smtClean="0"/>
              <a:t>2024/11/5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0BD892-1C86-470C-A2BC-776F7174D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35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F8FB3-66DB-E4A8-0E24-BDE105AD8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1331262"/>
            <a:ext cx="9144000" cy="2387600"/>
          </a:xfrm>
        </p:spPr>
        <p:txBody>
          <a:bodyPr/>
          <a:lstStyle/>
          <a:p>
            <a:r>
              <a:rPr lang="en-US" altLang="ja-JP" err="1">
                <a:solidFill>
                  <a:srgbClr val="0070C0"/>
                </a:solidFill>
                <a:ea typeface="ＭＳ Ｐゴシック"/>
              </a:rPr>
              <a:t>そのSNS</a:t>
            </a:r>
            <a:r>
              <a:rPr kumimoji="1" lang="ja-JP" altLang="en-US">
                <a:solidFill>
                  <a:srgbClr val="0070C0"/>
                </a:solidFill>
                <a:ea typeface="ＭＳ Ｐゴシック"/>
              </a:rPr>
              <a:t>アカウント</a:t>
            </a:r>
            <a:br>
              <a:rPr kumimoji="1" lang="en-US" altLang="ja-JP">
                <a:solidFill>
                  <a:srgbClr val="0070C0"/>
                </a:solidFill>
              </a:rPr>
            </a:br>
            <a:r>
              <a:rPr lang="ja-JP" altLang="en-US">
                <a:solidFill>
                  <a:srgbClr val="0070C0"/>
                </a:solidFill>
                <a:ea typeface="ＭＳ Ｐゴシック"/>
              </a:rPr>
              <a:t>本当に大丈夫？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B9719D-B2D5-C1F7-6318-9B6E73478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50" y="3718862"/>
            <a:ext cx="9144000" cy="1655762"/>
          </a:xfrm>
        </p:spPr>
        <p:txBody>
          <a:bodyPr/>
          <a:lstStyle/>
          <a:p>
            <a:r>
              <a:rPr lang="ja-JP" altLang="en-US">
                <a:solidFill>
                  <a:srgbClr val="0070C0"/>
                </a:solidFill>
                <a:ea typeface="ＭＳ Ｐゴシック"/>
              </a:rPr>
              <a:t>＊積極的に</a:t>
            </a:r>
            <a:r>
              <a:rPr lang="en-US" altLang="ja-JP">
                <a:solidFill>
                  <a:srgbClr val="0070C0"/>
                </a:solidFill>
                <a:ea typeface="ＭＳ Ｐゴシック"/>
              </a:rPr>
              <a:t>SNS</a:t>
            </a:r>
            <a:r>
              <a:rPr lang="ja-JP" altLang="en-US">
                <a:solidFill>
                  <a:srgbClr val="0070C0"/>
                </a:solidFill>
                <a:ea typeface="ＭＳ Ｐゴシック"/>
              </a:rPr>
              <a:t>の使用を促すものではありません</a:t>
            </a:r>
            <a:endParaRPr kumimoji="1" lang="ja-JP" altLang="en-US">
              <a:solidFill>
                <a:srgbClr val="0070C0"/>
              </a:solidFill>
              <a:ea typeface="ＭＳ Ｐゴシック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DBCB225E-C0B0-2344-F5D1-7E3FAA5BC4A3}"/>
              </a:ext>
            </a:extLst>
          </p:cNvPr>
          <p:cNvSpPr/>
          <p:nvPr/>
        </p:nvSpPr>
        <p:spPr>
          <a:xfrm rot="20594592">
            <a:off x="108350" y="391618"/>
            <a:ext cx="3979071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/>
              <a:t>安全に</a:t>
            </a:r>
            <a:endParaRPr kumimoji="1" lang="en-US" altLang="ja-JP" sz="3600"/>
          </a:p>
          <a:p>
            <a:pPr algn="ctr"/>
            <a:r>
              <a:rPr kumimoji="1" lang="ja-JP" altLang="en-US" sz="3600"/>
              <a:t>楽しむために</a:t>
            </a:r>
          </a:p>
        </p:txBody>
      </p:sp>
    </p:spTree>
    <p:extLst>
      <p:ext uri="{BB962C8B-B14F-4D97-AF65-F5344CB8AC3E}">
        <p14:creationId xmlns:p14="http://schemas.microsoft.com/office/powerpoint/2010/main" val="94480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07BD7-B1F9-2273-5B1E-1E09AEACE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35C63FF7-B6BE-E509-4F7A-DC9A9CD0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F2E6A544-81D5-CEDB-790C-FAD0C14E0EC3}"/>
              </a:ext>
            </a:extLst>
          </p:cNvPr>
          <p:cNvSpPr txBox="1">
            <a:spLocks/>
          </p:cNvSpPr>
          <p:nvPr/>
        </p:nvSpPr>
        <p:spPr>
          <a:xfrm>
            <a:off x="683609" y="1409700"/>
            <a:ext cx="11163300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>
                <a:solidFill>
                  <a:srgbClr val="0070C0"/>
                </a:solidFill>
              </a:rPr>
              <a:t>楽しく安全に！</a:t>
            </a:r>
            <a:r>
              <a:rPr lang="ja-JP" altLang="en-US" sz="5400"/>
              <a:t>に関わってくる重要な</a:t>
            </a:r>
            <a:endParaRPr lang="en-US" altLang="ja-JP" sz="540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33CD31B-B38A-8760-033B-EC429576654B}"/>
              </a:ext>
            </a:extLst>
          </p:cNvPr>
          <p:cNvGrpSpPr/>
          <p:nvPr/>
        </p:nvGrpSpPr>
        <p:grpSpPr>
          <a:xfrm>
            <a:off x="3035666" y="3063538"/>
            <a:ext cx="5444392" cy="1793315"/>
            <a:chOff x="5675511" y="3409262"/>
            <a:chExt cx="5444392" cy="1793315"/>
          </a:xfrm>
        </p:grpSpPr>
        <p:sp>
          <p:nvSpPr>
            <p:cNvPr id="6" name="コンテンツ プレースホルダー 7">
              <a:extLst>
                <a:ext uri="{FF2B5EF4-FFF2-40B4-BE49-F238E27FC236}">
                  <a16:creationId xmlns:a16="http://schemas.microsoft.com/office/drawing/2014/main" id="{2A56999A-AC77-CCE4-1820-FA9F242E0567}"/>
                </a:ext>
              </a:extLst>
            </p:cNvPr>
            <p:cNvSpPr txBox="1">
              <a:spLocks/>
            </p:cNvSpPr>
            <p:nvPr/>
          </p:nvSpPr>
          <p:spPr>
            <a:xfrm rot="20831674">
              <a:off x="6300253" y="3409262"/>
              <a:ext cx="4819650" cy="16538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60000"/>
                <a:buFont typeface="Arial" panose="020B0604020202020204" pitchFamily="34" charset="0"/>
                <a:buChar char="•"/>
                <a:defRPr kumimoji="1"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9600">
                  <a:solidFill>
                    <a:srgbClr val="0070C0"/>
                  </a:solidFill>
                </a:rPr>
                <a:t>ポイント</a:t>
              </a:r>
              <a:endParaRPr lang="en-US" altLang="ja-JP" sz="9600">
                <a:solidFill>
                  <a:srgbClr val="0070C0"/>
                </a:solidFill>
              </a:endParaRP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5ED142B-0B4C-93D1-3CF1-3FE2BAC03579}"/>
                </a:ext>
              </a:extLst>
            </p:cNvPr>
            <p:cNvSpPr/>
            <p:nvPr/>
          </p:nvSpPr>
          <p:spPr>
            <a:xfrm rot="20706769">
              <a:off x="5675511" y="3548739"/>
              <a:ext cx="5299646" cy="1653838"/>
            </a:xfrm>
            <a:prstGeom prst="ellipse">
              <a:avLst/>
            </a:prstGeom>
            <a:noFill/>
            <a:ln w="238125" cmpd="thickThin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32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68B5-3DDD-D1BF-449A-E645C891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33BB00B5-10D0-87CF-B1BD-C4313C1D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8BA42288-E8C2-ED18-A9D0-E5541FA11F6F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55514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登録する名前</a:t>
            </a:r>
            <a:endParaRPr lang="en-US" altLang="ja-JP" sz="5400"/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6774B498-E1FA-8CA5-6807-3B81457FFDA4}"/>
              </a:ext>
            </a:extLst>
          </p:cNvPr>
          <p:cNvSpPr/>
          <p:nvPr/>
        </p:nvSpPr>
        <p:spPr>
          <a:xfrm>
            <a:off x="578833" y="2556212"/>
            <a:ext cx="4786312" cy="2556212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フルネーム？</a:t>
            </a: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B784DC01-F77D-3217-35EA-99043FE7A08F}"/>
              </a:ext>
            </a:extLst>
          </p:cNvPr>
          <p:cNvSpPr/>
          <p:nvPr/>
        </p:nvSpPr>
        <p:spPr>
          <a:xfrm>
            <a:off x="7143750" y="2840341"/>
            <a:ext cx="4786312" cy="22443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ユーザー名？</a:t>
            </a:r>
          </a:p>
        </p:txBody>
      </p:sp>
    </p:spTree>
    <p:extLst>
      <p:ext uri="{BB962C8B-B14F-4D97-AF65-F5344CB8AC3E}">
        <p14:creationId xmlns:p14="http://schemas.microsoft.com/office/powerpoint/2010/main" val="41141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FA022-8A05-D253-3454-A195D4DA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6FDFDC8A-5899-4EF5-F9B9-ABC9CE30F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58A8BD6A-3D54-C46A-CC14-5AC5D706A9FA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55514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登録する名前</a:t>
            </a:r>
            <a:endParaRPr lang="en-US" altLang="ja-JP" sz="5400"/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D00E3763-4123-4F6D-5496-1681F7116EB1}"/>
              </a:ext>
            </a:extLst>
          </p:cNvPr>
          <p:cNvSpPr/>
          <p:nvPr/>
        </p:nvSpPr>
        <p:spPr>
          <a:xfrm>
            <a:off x="578833" y="2556212"/>
            <a:ext cx="4786312" cy="2556212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フルネーム？</a:t>
            </a: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A103857D-3DA6-59D0-B399-D071342C4E2B}"/>
              </a:ext>
            </a:extLst>
          </p:cNvPr>
          <p:cNvSpPr/>
          <p:nvPr/>
        </p:nvSpPr>
        <p:spPr>
          <a:xfrm>
            <a:off x="7143750" y="2840341"/>
            <a:ext cx="4786312" cy="22443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ユーザー名？</a:t>
            </a:r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4F65D332-9A59-BFC6-7270-5BCE0BFFB89E}"/>
              </a:ext>
            </a:extLst>
          </p:cNvPr>
          <p:cNvSpPr/>
          <p:nvPr/>
        </p:nvSpPr>
        <p:spPr>
          <a:xfrm>
            <a:off x="228695" y="1576437"/>
            <a:ext cx="4786312" cy="2879996"/>
          </a:xfrm>
          <a:prstGeom prst="cloud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注意点</a:t>
            </a:r>
            <a:endParaRPr kumimoji="1" lang="en-US" altLang="ja-JP" sz="6000">
              <a:solidFill>
                <a:schemeClr val="tx1"/>
              </a:solidFill>
            </a:endParaRP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E319A99E-0E39-23A1-3DCD-7CDEE38BDC4F}"/>
              </a:ext>
            </a:extLst>
          </p:cNvPr>
          <p:cNvSpPr/>
          <p:nvPr/>
        </p:nvSpPr>
        <p:spPr>
          <a:xfrm>
            <a:off x="7352016" y="1144891"/>
            <a:ext cx="4786312" cy="3390900"/>
          </a:xfrm>
          <a:prstGeom prst="cloud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いい点</a:t>
            </a:r>
          </a:p>
        </p:txBody>
      </p:sp>
    </p:spTree>
    <p:extLst>
      <p:ext uri="{BB962C8B-B14F-4D97-AF65-F5344CB8AC3E}">
        <p14:creationId xmlns:p14="http://schemas.microsoft.com/office/powerpoint/2010/main" val="28780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9BF2-5FF4-2E3B-4D4A-ADC0D5A4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748D796F-0E32-CB01-8869-82910D32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4A458D71-60B1-C82D-93C9-D5A4B28EAAC7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55514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登録する名前</a:t>
            </a:r>
            <a:endParaRPr lang="en-US" altLang="ja-JP" sz="5400"/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85B5FDE3-2948-3A30-2FFF-E7A86CA73F89}"/>
              </a:ext>
            </a:extLst>
          </p:cNvPr>
          <p:cNvSpPr/>
          <p:nvPr/>
        </p:nvSpPr>
        <p:spPr>
          <a:xfrm>
            <a:off x="578833" y="2556212"/>
            <a:ext cx="4786312" cy="2556212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フルネーム？</a:t>
            </a:r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A01E5915-601D-8066-3454-10B39AEAA5E8}"/>
              </a:ext>
            </a:extLst>
          </p:cNvPr>
          <p:cNvSpPr/>
          <p:nvPr/>
        </p:nvSpPr>
        <p:spPr>
          <a:xfrm>
            <a:off x="3344046" y="4251727"/>
            <a:ext cx="3546417" cy="1721391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  <a:ea typeface="ＭＳ Ｐゴシック"/>
              </a:rPr>
              <a:t>通信したい人が見つけやすい</a:t>
            </a: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AA5FD01A-B969-892C-BFF0-0C0CC428F460}"/>
              </a:ext>
            </a:extLst>
          </p:cNvPr>
          <p:cNvSpPr/>
          <p:nvPr/>
        </p:nvSpPr>
        <p:spPr>
          <a:xfrm>
            <a:off x="323797" y="4251728"/>
            <a:ext cx="3387886" cy="1721391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個人情報が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出ることになる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7" name="雲 16">
            <a:extLst>
              <a:ext uri="{FF2B5EF4-FFF2-40B4-BE49-F238E27FC236}">
                <a16:creationId xmlns:a16="http://schemas.microsoft.com/office/drawing/2014/main" id="{4D88565E-0203-D811-CAFB-2AA4472317CB}"/>
              </a:ext>
            </a:extLst>
          </p:cNvPr>
          <p:cNvSpPr/>
          <p:nvPr/>
        </p:nvSpPr>
        <p:spPr>
          <a:xfrm>
            <a:off x="7143750" y="2840341"/>
            <a:ext cx="4786312" cy="22443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ユーザー名？</a:t>
            </a:r>
          </a:p>
        </p:txBody>
      </p:sp>
      <p:sp>
        <p:nvSpPr>
          <p:cNvPr id="23" name="雲 22">
            <a:extLst>
              <a:ext uri="{FF2B5EF4-FFF2-40B4-BE49-F238E27FC236}">
                <a16:creationId xmlns:a16="http://schemas.microsoft.com/office/drawing/2014/main" id="{02784C75-D722-25D8-C8AE-15C0C1F84EF6}"/>
              </a:ext>
            </a:extLst>
          </p:cNvPr>
          <p:cNvSpPr/>
          <p:nvPr/>
        </p:nvSpPr>
        <p:spPr>
          <a:xfrm>
            <a:off x="8373570" y="1510353"/>
            <a:ext cx="3387886" cy="1721391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通信したい人が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見つけにくい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24" name="雲 23">
            <a:extLst>
              <a:ext uri="{FF2B5EF4-FFF2-40B4-BE49-F238E27FC236}">
                <a16:creationId xmlns:a16="http://schemas.microsoft.com/office/drawing/2014/main" id="{F0673707-906D-1E96-8398-E671DADA547E}"/>
              </a:ext>
            </a:extLst>
          </p:cNvPr>
          <p:cNvSpPr/>
          <p:nvPr/>
        </p:nvSpPr>
        <p:spPr>
          <a:xfrm>
            <a:off x="7122180" y="4486951"/>
            <a:ext cx="3679170" cy="1721391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プライバシーが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守られる</a:t>
            </a:r>
          </a:p>
        </p:txBody>
      </p:sp>
    </p:spTree>
    <p:extLst>
      <p:ext uri="{BB962C8B-B14F-4D97-AF65-F5344CB8AC3E}">
        <p14:creationId xmlns:p14="http://schemas.microsoft.com/office/powerpoint/2010/main" val="16654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FEC06-BF0E-1764-76CE-C6FF952D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BCFD61E5-6C79-F641-3059-D87459BA5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C6209682-6380-88ED-A1AB-8D9FBB35CE43}"/>
              </a:ext>
            </a:extLst>
          </p:cNvPr>
          <p:cNvSpPr txBox="1">
            <a:spLocks/>
          </p:cNvSpPr>
          <p:nvPr/>
        </p:nvSpPr>
        <p:spPr>
          <a:xfrm>
            <a:off x="437054" y="3282612"/>
            <a:ext cx="11249025" cy="292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>
                <a:ea typeface="ＭＳ Ｐゴシック"/>
              </a:rPr>
              <a:t>　自分の</a:t>
            </a:r>
            <a:r>
              <a:rPr lang="ja-JP" altLang="en-US" sz="4800">
                <a:solidFill>
                  <a:srgbClr val="0070C0"/>
                </a:solidFill>
                <a:ea typeface="ＭＳ Ｐゴシック"/>
              </a:rPr>
              <a:t>プライバシー保護</a:t>
            </a:r>
            <a:r>
              <a:rPr lang="ja-JP" altLang="en-US" sz="4800">
                <a:ea typeface="ＭＳ Ｐゴシック"/>
              </a:rPr>
              <a:t>に注意して</a:t>
            </a:r>
            <a:endParaRPr lang="en-US" altLang="ja-JP" sz="4800">
              <a:ea typeface="ＭＳ Ｐゴシック"/>
            </a:endParaRPr>
          </a:p>
          <a:p>
            <a:pPr marL="0" indent="0">
              <a:buNone/>
            </a:pPr>
            <a:r>
              <a:rPr lang="ja-JP" altLang="en-US" sz="4800">
                <a:ea typeface="ＭＳ Ｐゴシック"/>
              </a:rPr>
              <a:t>考えてみよう。</a:t>
            </a:r>
            <a:endParaRPr lang="en-US" altLang="ja-JP" sz="4800">
              <a:ea typeface="ＭＳ Ｐゴシック"/>
            </a:endParaRPr>
          </a:p>
          <a:p>
            <a:pPr marL="0" indent="0">
              <a:buNone/>
            </a:pPr>
            <a:endParaRPr lang="en-US" altLang="ja-JP" sz="4800"/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F0B89E80-B7A2-9788-DE80-5BB218E8791A}"/>
              </a:ext>
            </a:extLst>
          </p:cNvPr>
          <p:cNvSpPr/>
          <p:nvPr/>
        </p:nvSpPr>
        <p:spPr>
          <a:xfrm>
            <a:off x="446579" y="1203661"/>
            <a:ext cx="3371850" cy="1755101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rgbClr val="0070C0"/>
                </a:solidFill>
              </a:rPr>
              <a:t>フルネーム</a:t>
            </a:r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05369CDD-9951-113A-32FA-A7A936855CE4}"/>
              </a:ext>
            </a:extLst>
          </p:cNvPr>
          <p:cNvSpPr/>
          <p:nvPr/>
        </p:nvSpPr>
        <p:spPr>
          <a:xfrm>
            <a:off x="8494105" y="609600"/>
            <a:ext cx="3488345" cy="213008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rgbClr val="0070C0"/>
                </a:solidFill>
              </a:rPr>
              <a:t>ユーザー名</a:t>
            </a:r>
            <a:endParaRPr kumimoji="1" lang="en-US" altLang="ja-JP" sz="3200">
              <a:solidFill>
                <a:srgbClr val="0070C0"/>
              </a:solidFill>
            </a:endParaRPr>
          </a:p>
        </p:txBody>
      </p:sp>
      <p:sp>
        <p:nvSpPr>
          <p:cNvPr id="7" name="コンテンツ プレースホルダー 7">
            <a:extLst>
              <a:ext uri="{FF2B5EF4-FFF2-40B4-BE49-F238E27FC236}">
                <a16:creationId xmlns:a16="http://schemas.microsoft.com/office/drawing/2014/main" id="{74F4CD39-4DEC-FD8C-D1AC-580515115B81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55514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登録する名前</a:t>
            </a:r>
            <a:endParaRPr lang="en-US" altLang="ja-JP" sz="5400"/>
          </a:p>
        </p:txBody>
      </p:sp>
    </p:spTree>
    <p:extLst>
      <p:ext uri="{BB962C8B-B14F-4D97-AF65-F5344CB8AC3E}">
        <p14:creationId xmlns:p14="http://schemas.microsoft.com/office/powerpoint/2010/main" val="331710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FDAA4-FBF6-67C2-C435-1F1033D55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B4C17682-3B7B-8583-52A5-239F8385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92ECEF79-F7CB-D5E9-B222-B4F5150DC01C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連絡先追加機能</a:t>
            </a:r>
            <a:endParaRPr lang="en-US" altLang="ja-JP" sz="5400"/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F4590DDC-39AF-1738-DAAA-80EFD06D23F7}"/>
              </a:ext>
            </a:extLst>
          </p:cNvPr>
          <p:cNvSpPr/>
          <p:nvPr/>
        </p:nvSpPr>
        <p:spPr>
          <a:xfrm>
            <a:off x="659795" y="2495550"/>
            <a:ext cx="3905250" cy="20919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自動追加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24553AB3-48E8-ACF9-10F7-53E3D1A7A575}"/>
              </a:ext>
            </a:extLst>
          </p:cNvPr>
          <p:cNvSpPr/>
          <p:nvPr/>
        </p:nvSpPr>
        <p:spPr>
          <a:xfrm>
            <a:off x="7487408" y="1804682"/>
            <a:ext cx="3905250" cy="22443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追加を許可</a:t>
            </a:r>
          </a:p>
        </p:txBody>
      </p:sp>
    </p:spTree>
    <p:extLst>
      <p:ext uri="{BB962C8B-B14F-4D97-AF65-F5344CB8AC3E}">
        <p14:creationId xmlns:p14="http://schemas.microsoft.com/office/powerpoint/2010/main" val="1951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A574-CC2E-690B-81A6-219BF7DB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C1B922AA-15A5-FAAD-25BD-2E043AB97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DF5825CF-3574-D044-0A3D-8545BD1B6829}"/>
              </a:ext>
            </a:extLst>
          </p:cNvPr>
          <p:cNvSpPr/>
          <p:nvPr/>
        </p:nvSpPr>
        <p:spPr>
          <a:xfrm>
            <a:off x="659795" y="2495550"/>
            <a:ext cx="3905250" cy="20919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自動追加</a:t>
            </a:r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0AC47A6B-F208-2A68-242F-B2E6B18BDCE8}"/>
              </a:ext>
            </a:extLst>
          </p:cNvPr>
          <p:cNvSpPr/>
          <p:nvPr/>
        </p:nvSpPr>
        <p:spPr>
          <a:xfrm>
            <a:off x="0" y="4312581"/>
            <a:ext cx="3905250" cy="1980421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電話帳の人たち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全員入って大丈夫？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43532D1E-02F8-03A1-B178-D792AA9338E7}"/>
              </a:ext>
            </a:extLst>
          </p:cNvPr>
          <p:cNvSpPr/>
          <p:nvPr/>
        </p:nvSpPr>
        <p:spPr>
          <a:xfrm>
            <a:off x="2952791" y="3210804"/>
            <a:ext cx="4161666" cy="2377804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自分の電話帳に入っている友達が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自動で追加される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93D8DCCE-7FD4-5FEB-964F-C48E904D6991}"/>
              </a:ext>
            </a:extLst>
          </p:cNvPr>
          <p:cNvSpPr/>
          <p:nvPr/>
        </p:nvSpPr>
        <p:spPr>
          <a:xfrm>
            <a:off x="6858041" y="3791214"/>
            <a:ext cx="4279105" cy="2596780"/>
          </a:xfrm>
          <a:prstGeom prst="cloud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  <a:ea typeface="ＭＳ Ｐゴシック"/>
              </a:rPr>
              <a:t>あなたを</a:t>
            </a:r>
            <a:endParaRPr kumimoji="1" lang="en-US" altLang="ja-JP" sz="2400">
              <a:solidFill>
                <a:schemeClr val="tx1"/>
              </a:solidFill>
              <a:ea typeface="ＭＳ Ｐゴシック"/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  <a:ea typeface="ＭＳ Ｐゴシック"/>
              </a:rPr>
              <a:t>誰でも追加できる</a:t>
            </a:r>
            <a:endParaRPr lang="en-US" altLang="ja-JP" sz="2400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14" name="コンテンツ プレースホルダー 7">
            <a:extLst>
              <a:ext uri="{FF2B5EF4-FFF2-40B4-BE49-F238E27FC236}">
                <a16:creationId xmlns:a16="http://schemas.microsoft.com/office/drawing/2014/main" id="{C4229744-736C-34BA-48A6-992F5BC881CA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連絡先追加機能</a:t>
            </a:r>
            <a:endParaRPr lang="en-US" altLang="ja-JP" sz="5400"/>
          </a:p>
        </p:txBody>
      </p:sp>
      <p:sp>
        <p:nvSpPr>
          <p:cNvPr id="15" name="雲 14">
            <a:extLst>
              <a:ext uri="{FF2B5EF4-FFF2-40B4-BE49-F238E27FC236}">
                <a16:creationId xmlns:a16="http://schemas.microsoft.com/office/drawing/2014/main" id="{C5D39F65-472D-CF77-58B3-05CAC7EF4413}"/>
              </a:ext>
            </a:extLst>
          </p:cNvPr>
          <p:cNvSpPr/>
          <p:nvPr/>
        </p:nvSpPr>
        <p:spPr>
          <a:xfrm>
            <a:off x="7487408" y="1804682"/>
            <a:ext cx="3905250" cy="2244388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追加を許可</a:t>
            </a:r>
          </a:p>
        </p:txBody>
      </p:sp>
      <p:sp>
        <p:nvSpPr>
          <p:cNvPr id="16" name="雲 15">
            <a:extLst>
              <a:ext uri="{FF2B5EF4-FFF2-40B4-BE49-F238E27FC236}">
                <a16:creationId xmlns:a16="http://schemas.microsoft.com/office/drawing/2014/main" id="{BB5B6E11-6A76-7C1D-3ECA-9FFDBA818235}"/>
              </a:ext>
            </a:extLst>
          </p:cNvPr>
          <p:cNvSpPr/>
          <p:nvPr/>
        </p:nvSpPr>
        <p:spPr>
          <a:xfrm>
            <a:off x="8037381" y="476204"/>
            <a:ext cx="3689418" cy="201458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友達の電話帳に入っていれば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  <a:ea typeface="ＭＳ Ｐゴシック"/>
              </a:rPr>
              <a:t>自分が自動で追加される</a:t>
            </a:r>
            <a:endParaRPr kumimoji="1" lang="en-US" altLang="ja-JP" sz="2400">
              <a:solidFill>
                <a:schemeClr val="tx1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683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28BC5-6C13-AF06-D53E-BFC24702F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雲 12">
            <a:extLst>
              <a:ext uri="{FF2B5EF4-FFF2-40B4-BE49-F238E27FC236}">
                <a16:creationId xmlns:a16="http://schemas.microsoft.com/office/drawing/2014/main" id="{D0B794A3-CEF4-A805-39AA-2DEED56CDCD2}"/>
              </a:ext>
            </a:extLst>
          </p:cNvPr>
          <p:cNvSpPr/>
          <p:nvPr/>
        </p:nvSpPr>
        <p:spPr>
          <a:xfrm>
            <a:off x="6371670" y="470006"/>
            <a:ext cx="5572327" cy="3579064"/>
          </a:xfrm>
          <a:prstGeom prst="cloud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>
                <a:solidFill>
                  <a:srgbClr val="0070C0"/>
                </a:solidFill>
              </a:rPr>
              <a:t>追加を許可</a:t>
            </a:r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A5F781C6-9D52-5316-53CF-A9797E2D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F2152104-8803-33B7-49B4-3284D63157D1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55514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追加機能</a:t>
            </a:r>
            <a:endParaRPr lang="en-US" altLang="ja-JP" sz="5400"/>
          </a:p>
        </p:txBody>
      </p:sp>
      <p:sp>
        <p:nvSpPr>
          <p:cNvPr id="16" name="爆発: 14 pt 15">
            <a:extLst>
              <a:ext uri="{FF2B5EF4-FFF2-40B4-BE49-F238E27FC236}">
                <a16:creationId xmlns:a16="http://schemas.microsoft.com/office/drawing/2014/main" id="{584E9BE5-136D-9997-F532-F231102BC614}"/>
              </a:ext>
            </a:extLst>
          </p:cNvPr>
          <p:cNvSpPr/>
          <p:nvPr/>
        </p:nvSpPr>
        <p:spPr>
          <a:xfrm>
            <a:off x="30679" y="63724"/>
            <a:ext cx="8182354" cy="352769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/>
              <a:t>！あぶない！</a:t>
            </a:r>
            <a:endParaRPr kumimoji="1" lang="en-US" altLang="ja-JP" sz="4400"/>
          </a:p>
          <a:p>
            <a:pPr algn="ctr"/>
            <a:r>
              <a:rPr kumimoji="1" lang="ja-JP" altLang="en-US" sz="3600"/>
              <a:t>ピックアップ</a:t>
            </a:r>
          </a:p>
        </p:txBody>
      </p:sp>
      <p:sp>
        <p:nvSpPr>
          <p:cNvPr id="19" name="雲 18">
            <a:extLst>
              <a:ext uri="{FF2B5EF4-FFF2-40B4-BE49-F238E27FC236}">
                <a16:creationId xmlns:a16="http://schemas.microsoft.com/office/drawing/2014/main" id="{D257CBC1-C3E9-691D-9972-187AC482D408}"/>
              </a:ext>
            </a:extLst>
          </p:cNvPr>
          <p:cNvSpPr/>
          <p:nvPr/>
        </p:nvSpPr>
        <p:spPr>
          <a:xfrm>
            <a:off x="7251136" y="3825538"/>
            <a:ext cx="4674164" cy="2562456"/>
          </a:xfrm>
          <a:prstGeom prst="cloud">
            <a:avLst/>
          </a:prstGeom>
          <a:solidFill>
            <a:schemeClr val="bg1"/>
          </a:solidFill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  <a:ea typeface="ＭＳ Ｐゴシック"/>
              </a:rPr>
              <a:t>あなたを</a:t>
            </a:r>
            <a:r>
              <a:rPr kumimoji="1" lang="ja-JP" altLang="en-US" sz="2400">
                <a:solidFill>
                  <a:srgbClr val="FF0000"/>
                </a:solidFill>
                <a:ea typeface="ＭＳ Ｐゴシック"/>
              </a:rPr>
              <a:t>誰でも</a:t>
            </a:r>
            <a:endParaRPr lang="en-US" altLang="ja-JP" sz="2400">
              <a:solidFill>
                <a:srgbClr val="FF0000"/>
              </a:solidFill>
              <a:ea typeface="ＭＳ Ｐゴシック"/>
            </a:endParaRPr>
          </a:p>
          <a:p>
            <a:pPr algn="ctr"/>
            <a:r>
              <a:rPr lang="ja-JP" altLang="en-US" sz="2400">
                <a:solidFill>
                  <a:schemeClr val="tx1"/>
                </a:solidFill>
                <a:ea typeface="ＭＳ Ｐゴシック"/>
              </a:rPr>
              <a:t>追加できる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50FEE914-68B2-12ED-870A-6717B7F6729D}"/>
              </a:ext>
            </a:extLst>
          </p:cNvPr>
          <p:cNvSpPr/>
          <p:nvPr/>
        </p:nvSpPr>
        <p:spPr>
          <a:xfrm>
            <a:off x="98242" y="2846450"/>
            <a:ext cx="7774381" cy="3338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>
                <a:solidFill>
                  <a:srgbClr val="C00000"/>
                </a:solidFill>
              </a:rPr>
              <a:t>危険性</a:t>
            </a:r>
            <a:endParaRPr kumimoji="1" lang="en-US" altLang="ja-JP" sz="4400" b="1">
              <a:solidFill>
                <a:srgbClr val="C00000"/>
              </a:solidFill>
            </a:endParaRPr>
          </a:p>
          <a:p>
            <a:pPr algn="ctr"/>
            <a:endParaRPr kumimoji="1" lang="en-US" altLang="ja-JP" sz="2400" b="1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>
                <a:solidFill>
                  <a:srgbClr val="C00000"/>
                </a:solidFill>
              </a:rPr>
              <a:t>悪意のある人間</a:t>
            </a:r>
            <a:r>
              <a:rPr kumimoji="1" lang="ja-JP" altLang="en-US" sz="2400">
                <a:solidFill>
                  <a:schemeClr val="tx1"/>
                </a:solidFill>
              </a:rPr>
              <a:t>が、</a:t>
            </a:r>
            <a:r>
              <a:rPr kumimoji="1" lang="ja-JP" altLang="en-US" sz="2400">
                <a:solidFill>
                  <a:srgbClr val="C00000"/>
                </a:solidFill>
              </a:rPr>
              <a:t>適当に入力</a:t>
            </a:r>
            <a:r>
              <a:rPr kumimoji="1" lang="ja-JP" altLang="en-US" sz="2400">
                <a:solidFill>
                  <a:schemeClr val="tx1"/>
                </a:solidFill>
              </a:rPr>
              <a:t>した電話番号。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その電話番号が、</a:t>
            </a:r>
            <a:r>
              <a:rPr kumimoji="1" lang="ja-JP" altLang="en-US" sz="2400">
                <a:solidFill>
                  <a:srgbClr val="0070C0"/>
                </a:solidFill>
              </a:rPr>
              <a:t>あなた</a:t>
            </a:r>
            <a:r>
              <a:rPr kumimoji="1" lang="ja-JP" altLang="en-US" sz="2400">
                <a:solidFill>
                  <a:schemeClr val="tx1"/>
                </a:solidFill>
              </a:rPr>
              <a:t>の番号だったら？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rgbClr val="0070C0"/>
                </a:solidFill>
              </a:rPr>
              <a:t>あなた</a:t>
            </a:r>
            <a:r>
              <a:rPr kumimoji="1" lang="ja-JP" altLang="en-US" sz="2400">
                <a:solidFill>
                  <a:schemeClr val="tx1"/>
                </a:solidFill>
              </a:rPr>
              <a:t>が追加を</a:t>
            </a:r>
            <a:r>
              <a:rPr kumimoji="1" lang="ja-JP" altLang="en-US" sz="2400" b="1">
                <a:solidFill>
                  <a:srgbClr val="C00000"/>
                </a:solidFill>
              </a:rPr>
              <a:t>「許可」</a:t>
            </a:r>
            <a:r>
              <a:rPr kumimoji="1" lang="ja-JP" altLang="en-US" sz="2400">
                <a:solidFill>
                  <a:schemeClr val="tx1"/>
                </a:solidFill>
              </a:rPr>
              <a:t>にしていれば</a:t>
            </a:r>
            <a:r>
              <a:rPr kumimoji="1" lang="ja-JP" altLang="en-US" sz="2400">
                <a:solidFill>
                  <a:srgbClr val="C00000"/>
                </a:solidFill>
              </a:rPr>
              <a:t>悪意のある人間</a:t>
            </a:r>
            <a:r>
              <a:rPr kumimoji="1" lang="ja-JP" altLang="en-US" sz="2400">
                <a:solidFill>
                  <a:schemeClr val="tx1"/>
                </a:solidFill>
              </a:rPr>
              <a:t>に</a:t>
            </a:r>
            <a:r>
              <a:rPr kumimoji="1" lang="ja-JP" altLang="en-US" sz="2400">
                <a:solidFill>
                  <a:srgbClr val="0070C0"/>
                </a:solidFill>
              </a:rPr>
              <a:t>あなた</a:t>
            </a:r>
            <a:r>
              <a:rPr kumimoji="1" lang="ja-JP" altLang="en-US" sz="2400">
                <a:solidFill>
                  <a:schemeClr val="tx1"/>
                </a:solidFill>
              </a:rPr>
              <a:t>のアカウントが知られてしまいます。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7917674-CE17-EF8D-057D-ED3CA2E1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670" y="1822180"/>
            <a:ext cx="3340898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4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8AB9C-6D21-C301-09A3-7220C68C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2A6081CF-AFDD-423A-70FE-03D3F430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3E4826F0-8D5C-FA22-4EA9-0C71881EA2DD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連絡先追加機能</a:t>
            </a:r>
            <a:endParaRPr lang="en-US" altLang="ja-JP" sz="5400"/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A28BFF3A-2E69-DF90-2E42-AF05E73D7F44}"/>
              </a:ext>
            </a:extLst>
          </p:cNvPr>
          <p:cNvSpPr txBox="1">
            <a:spLocks/>
          </p:cNvSpPr>
          <p:nvPr/>
        </p:nvSpPr>
        <p:spPr>
          <a:xfrm>
            <a:off x="400904" y="2669972"/>
            <a:ext cx="11249025" cy="292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>
                <a:ea typeface="ＭＳ Ｐゴシック"/>
              </a:rPr>
              <a:t>　自分の連絡先が、</a:t>
            </a:r>
            <a:r>
              <a:rPr lang="ja-JP" altLang="en-US" sz="4400">
                <a:solidFill>
                  <a:srgbClr val="FF0000"/>
                </a:solidFill>
                <a:ea typeface="ＭＳ Ｐゴシック"/>
              </a:rPr>
              <a:t>どう扱われるか</a:t>
            </a:r>
            <a:r>
              <a:rPr lang="ja-JP" altLang="en-US" sz="4400">
                <a:ea typeface="ＭＳ Ｐゴシック"/>
              </a:rPr>
              <a:t>をしっかり想像してみて、機能の</a:t>
            </a:r>
            <a:r>
              <a:rPr lang="ja-JP" altLang="en-US" sz="4400">
                <a:solidFill>
                  <a:srgbClr val="FF0000"/>
                </a:solidFill>
                <a:ea typeface="ＭＳ Ｐゴシック"/>
              </a:rPr>
              <a:t>オン</a:t>
            </a:r>
            <a:r>
              <a:rPr lang="ja-JP" altLang="en-US" sz="4400">
                <a:solidFill>
                  <a:srgbClr val="0070C0"/>
                </a:solidFill>
                <a:ea typeface="ＭＳ Ｐゴシック"/>
              </a:rPr>
              <a:t>オフ</a:t>
            </a:r>
            <a:r>
              <a:rPr lang="ja-JP" altLang="en-US" sz="4400">
                <a:ea typeface="ＭＳ Ｐゴシック"/>
              </a:rPr>
              <a:t>を決めよう。</a:t>
            </a:r>
            <a:endParaRPr lang="ja-JP" altLang="en-US" sz="4400">
              <a:solidFill>
                <a:srgbClr val="0070C0"/>
              </a:solidFill>
              <a:ea typeface="ＭＳ Ｐゴシック"/>
            </a:endParaRP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F1C3FE7E-E82B-D227-59F8-F48D0C6EC06C}"/>
              </a:ext>
            </a:extLst>
          </p:cNvPr>
          <p:cNvSpPr/>
          <p:nvPr/>
        </p:nvSpPr>
        <p:spPr>
          <a:xfrm>
            <a:off x="446579" y="1203661"/>
            <a:ext cx="3096722" cy="1755101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200">
                <a:solidFill>
                  <a:srgbClr val="FF0000"/>
                </a:solidFill>
              </a:rPr>
              <a:t>自動追加</a:t>
            </a:r>
            <a:endParaRPr kumimoji="1" lang="ja-JP" altLang="en-US" sz="3200">
              <a:solidFill>
                <a:srgbClr val="0070C0"/>
              </a:solidFill>
            </a:endParaRPr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6546A3E8-5844-0E4A-24A1-FBFB1FB8A2E8}"/>
              </a:ext>
            </a:extLst>
          </p:cNvPr>
          <p:cNvSpPr/>
          <p:nvPr/>
        </p:nvSpPr>
        <p:spPr>
          <a:xfrm>
            <a:off x="8436955" y="887580"/>
            <a:ext cx="3488345" cy="213008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200">
                <a:solidFill>
                  <a:srgbClr val="FF0000"/>
                </a:solidFill>
                <a:ea typeface="ＭＳ Ｐゴシック"/>
              </a:rPr>
              <a:t>追加を許可</a:t>
            </a:r>
            <a:endParaRPr kumimoji="1" lang="en-US" altLang="ja-JP" sz="320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6567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98AB-E125-83E6-0C51-D65982BA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BE79A6E-D990-C98E-57C1-ADD4FDE575DD}"/>
              </a:ext>
            </a:extLst>
          </p:cNvPr>
          <p:cNvSpPr txBox="1">
            <a:spLocks/>
          </p:cNvSpPr>
          <p:nvPr/>
        </p:nvSpPr>
        <p:spPr>
          <a:xfrm>
            <a:off x="4210051" y="612288"/>
            <a:ext cx="77145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ea typeface="ＭＳ Ｐゴシック"/>
              </a:rPr>
              <a:t>プロフィールを登録って？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04A465F-22A7-45EF-D359-823616169FD3}"/>
              </a:ext>
            </a:extLst>
          </p:cNvPr>
          <p:cNvSpPr/>
          <p:nvPr/>
        </p:nvSpPr>
        <p:spPr>
          <a:xfrm rot="21286469">
            <a:off x="446402" y="318600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6</a:t>
            </a:r>
            <a:endParaRPr kumimoji="1" lang="ja-JP" altLang="en-US" sz="4000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6F88F508-5D90-15DB-A48E-8CA07C48F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49681"/>
            <a:ext cx="10982325" cy="1653838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</p:spTree>
    <p:extLst>
      <p:ext uri="{BB962C8B-B14F-4D97-AF65-F5344CB8AC3E}">
        <p14:creationId xmlns:p14="http://schemas.microsoft.com/office/powerpoint/2010/main" val="142188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C5886-7111-5128-9FC4-55AC0F7D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38774"/>
            <a:ext cx="8458200" cy="1151965"/>
          </a:xfrm>
        </p:spPr>
        <p:txBody>
          <a:bodyPr>
            <a:noAutofit/>
          </a:bodyPr>
          <a:lstStyle/>
          <a:p>
            <a:r>
              <a:rPr kumimoji="1" lang="ja-JP" altLang="en-US" sz="3600">
                <a:ea typeface="ＭＳ Ｐゴシック"/>
              </a:rPr>
              <a:t>ＳＮＳについて</a:t>
            </a:r>
            <a:r>
              <a:rPr lang="ja-JP" altLang="en-US" sz="3600">
                <a:ea typeface="ＭＳ Ｐゴシック"/>
              </a:rPr>
              <a:t>理解している？</a:t>
            </a:r>
            <a:endParaRPr kumimoji="1" lang="ja-JP" altLang="en-US" sz="3600">
              <a:ea typeface="ＭＳ Ｐ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89E76E-35BB-4855-646B-AE44AA7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5322"/>
            <a:ext cx="10972800" cy="223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/>
              <a:t>　インターネットを使って、使いたいＳＮＳの情報を集めよう。どのＳＮＳが自分の使いたいサービスに近いかな？</a:t>
            </a:r>
            <a:endParaRPr kumimoji="1" lang="en-US" altLang="ja-JP" sz="360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3E2EB23-82FD-3AB5-395E-1EBE74224237}"/>
              </a:ext>
            </a:extLst>
          </p:cNvPr>
          <p:cNvSpPr/>
          <p:nvPr/>
        </p:nvSpPr>
        <p:spPr>
          <a:xfrm rot="21286469">
            <a:off x="217802" y="318599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1</a:t>
            </a:r>
            <a:endParaRPr kumimoji="1" lang="ja-JP" altLang="en-US" sz="4000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67110D96-8E47-76FE-7660-0767E24AB0F2}"/>
              </a:ext>
            </a:extLst>
          </p:cNvPr>
          <p:cNvSpPr/>
          <p:nvPr/>
        </p:nvSpPr>
        <p:spPr>
          <a:xfrm>
            <a:off x="39747" y="3726317"/>
            <a:ext cx="2913606" cy="1897275"/>
          </a:xfrm>
          <a:prstGeom prst="cloud">
            <a:avLst/>
          </a:prstGeom>
          <a:solidFill>
            <a:srgbClr val="FF66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/>
              <a:t>Instagram</a:t>
            </a:r>
            <a:endParaRPr kumimoji="1" lang="ja-JP" altLang="en-US" sz="2800"/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FE70C522-2171-E944-59EC-477FA0AD1537}"/>
              </a:ext>
            </a:extLst>
          </p:cNvPr>
          <p:cNvSpPr/>
          <p:nvPr/>
        </p:nvSpPr>
        <p:spPr>
          <a:xfrm>
            <a:off x="9448853" y="4485785"/>
            <a:ext cx="1959795" cy="1530304"/>
          </a:xfrm>
          <a:prstGeom prst="cloud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/>
              <a:t>X</a:t>
            </a:r>
            <a:endParaRPr kumimoji="1" lang="ja-JP" altLang="en-US" sz="5400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6F8479C1-5AEC-186A-8DF5-F709AB868CCA}"/>
              </a:ext>
            </a:extLst>
          </p:cNvPr>
          <p:cNvSpPr/>
          <p:nvPr/>
        </p:nvSpPr>
        <p:spPr>
          <a:xfrm>
            <a:off x="2316744" y="4421951"/>
            <a:ext cx="2529312" cy="1897275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3600" b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TikTok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F8CAD5BC-A909-50AD-6C9F-0EE0B5C1070A}"/>
              </a:ext>
            </a:extLst>
          </p:cNvPr>
          <p:cNvSpPr/>
          <p:nvPr/>
        </p:nvSpPr>
        <p:spPr>
          <a:xfrm>
            <a:off x="7123053" y="3726316"/>
            <a:ext cx="2529312" cy="1897275"/>
          </a:xfrm>
          <a:prstGeom prst="cloud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/>
              <a:t>LINE</a:t>
            </a:r>
            <a:endParaRPr kumimoji="1" lang="ja-JP" altLang="en-US" sz="5400"/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D5B465AB-CCAA-3CD5-F3FA-CBEFE4C38FF4}"/>
              </a:ext>
            </a:extLst>
          </p:cNvPr>
          <p:cNvSpPr/>
          <p:nvPr/>
        </p:nvSpPr>
        <p:spPr>
          <a:xfrm>
            <a:off x="4719899" y="4118814"/>
            <a:ext cx="2529312" cy="1897275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err="1"/>
              <a:t>youtube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36279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6936543C-56B5-9761-250C-A19271106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DA7AC981-3037-783C-B58D-F74D6DC8D10C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A1135043-5148-FCC7-4303-BD42FD0AF9F1}"/>
              </a:ext>
            </a:extLst>
          </p:cNvPr>
          <p:cNvSpPr/>
          <p:nvPr/>
        </p:nvSpPr>
        <p:spPr>
          <a:xfrm>
            <a:off x="1730810" y="3680162"/>
            <a:ext cx="4483706" cy="209198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友達が描いたイラスト</a:t>
            </a: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2E13045C-A528-BF3D-899D-7278A98062C9}"/>
              </a:ext>
            </a:extLst>
          </p:cNvPr>
          <p:cNvSpPr/>
          <p:nvPr/>
        </p:nvSpPr>
        <p:spPr>
          <a:xfrm>
            <a:off x="4974075" y="2036560"/>
            <a:ext cx="4792171" cy="231363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ネットから</a:t>
            </a:r>
            <a:endParaRPr kumimoji="1" lang="en-US" altLang="ja-JP" sz="360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ダウンロード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8D5C57D1-AF4E-AA56-3820-151ACEA912BC}"/>
              </a:ext>
            </a:extLst>
          </p:cNvPr>
          <p:cNvSpPr/>
          <p:nvPr/>
        </p:nvSpPr>
        <p:spPr>
          <a:xfrm>
            <a:off x="266700" y="2258203"/>
            <a:ext cx="2918314" cy="20919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自分の画像</a:t>
            </a: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8FC2BF48-0B57-1898-5E47-B1B81BF6051B}"/>
              </a:ext>
            </a:extLst>
          </p:cNvPr>
          <p:cNvSpPr/>
          <p:nvPr/>
        </p:nvSpPr>
        <p:spPr>
          <a:xfrm>
            <a:off x="7133129" y="4015177"/>
            <a:ext cx="4792171" cy="209198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rgbClr val="0070C0"/>
                </a:solidFill>
              </a:rPr>
              <a:t>自分が撮影した写真</a:t>
            </a:r>
          </a:p>
        </p:txBody>
      </p:sp>
    </p:spTree>
    <p:extLst>
      <p:ext uri="{BB962C8B-B14F-4D97-AF65-F5344CB8AC3E}">
        <p14:creationId xmlns:p14="http://schemas.microsoft.com/office/powerpoint/2010/main" val="1829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881B6-AA9D-9189-D6DB-A8B52591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B04AC590-9BE4-CCB4-F81D-81195CC2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7D2B9B07-E230-BE37-9BE1-1B66EA1BB793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80A787F8-19E8-E632-914A-73118EAD29AB}"/>
              </a:ext>
            </a:extLst>
          </p:cNvPr>
          <p:cNvSpPr/>
          <p:nvPr/>
        </p:nvSpPr>
        <p:spPr>
          <a:xfrm>
            <a:off x="756338" y="3045833"/>
            <a:ext cx="4483706" cy="209198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友達が描いたイラスト</a:t>
            </a:r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22C20C16-29F3-1C56-E5F5-4AF27860921C}"/>
              </a:ext>
            </a:extLst>
          </p:cNvPr>
          <p:cNvSpPr/>
          <p:nvPr/>
        </p:nvSpPr>
        <p:spPr>
          <a:xfrm>
            <a:off x="1167818" y="4679002"/>
            <a:ext cx="4658819" cy="1980421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友達から許可は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もらった？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5097C615-1AF1-3624-0379-118FBFC63EEB}"/>
              </a:ext>
            </a:extLst>
          </p:cNvPr>
          <p:cNvSpPr/>
          <p:nvPr/>
        </p:nvSpPr>
        <p:spPr>
          <a:xfrm>
            <a:off x="-25832" y="1374206"/>
            <a:ext cx="3788761" cy="2110093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オリジナリティのある画像になる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CDAE4A02-635D-DCC1-E6AD-1583F72BA025}"/>
              </a:ext>
            </a:extLst>
          </p:cNvPr>
          <p:cNvSpPr/>
          <p:nvPr/>
        </p:nvSpPr>
        <p:spPr>
          <a:xfrm>
            <a:off x="7133129" y="4015177"/>
            <a:ext cx="4792171" cy="209198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rgbClr val="0070C0"/>
                </a:solidFill>
              </a:rPr>
              <a:t>自分が撮影した写真</a:t>
            </a:r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5BE702D-CEB7-62EC-FC3B-A4946B818432}"/>
              </a:ext>
            </a:extLst>
          </p:cNvPr>
          <p:cNvSpPr/>
          <p:nvPr/>
        </p:nvSpPr>
        <p:spPr>
          <a:xfrm>
            <a:off x="5473755" y="2698580"/>
            <a:ext cx="3570775" cy="1980422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ほかの人が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写っていたら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許可が必用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4" name="雲 13">
            <a:extLst>
              <a:ext uri="{FF2B5EF4-FFF2-40B4-BE49-F238E27FC236}">
                <a16:creationId xmlns:a16="http://schemas.microsoft.com/office/drawing/2014/main" id="{7D2CB9D9-ED04-E7AF-9DAB-4D7BCE7B91BC}"/>
              </a:ext>
            </a:extLst>
          </p:cNvPr>
          <p:cNvSpPr/>
          <p:nvPr/>
        </p:nvSpPr>
        <p:spPr>
          <a:xfrm>
            <a:off x="8427985" y="1645716"/>
            <a:ext cx="3570775" cy="1980422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自作なので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著作権の心配がない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0377-B2D2-E01A-EB10-FA16E4889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1D2BA14F-481F-2ECE-F948-9D1EA49F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5FA4150B-795C-6B38-615A-1C614F07AE25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0BB143AE-30F0-0310-F2BC-4D662406C592}"/>
              </a:ext>
            </a:extLst>
          </p:cNvPr>
          <p:cNvSpPr/>
          <p:nvPr/>
        </p:nvSpPr>
        <p:spPr>
          <a:xfrm>
            <a:off x="6163649" y="2097603"/>
            <a:ext cx="4792171" cy="231363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ネットから</a:t>
            </a:r>
            <a:endParaRPr kumimoji="1" lang="en-US" altLang="ja-JP" sz="360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ダウンロード</a:t>
            </a:r>
          </a:p>
        </p:txBody>
      </p:sp>
      <p:sp>
        <p:nvSpPr>
          <p:cNvPr id="8" name="雲 7">
            <a:extLst>
              <a:ext uri="{FF2B5EF4-FFF2-40B4-BE49-F238E27FC236}">
                <a16:creationId xmlns:a16="http://schemas.microsoft.com/office/drawing/2014/main" id="{4AC6A4C9-4B38-595E-B32C-AA6E37469D0C}"/>
              </a:ext>
            </a:extLst>
          </p:cNvPr>
          <p:cNvSpPr/>
          <p:nvPr/>
        </p:nvSpPr>
        <p:spPr>
          <a:xfrm>
            <a:off x="266700" y="2258203"/>
            <a:ext cx="2918314" cy="209198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rgbClr val="0070C0"/>
                </a:solidFill>
              </a:rPr>
              <a:t>自分の画像</a:t>
            </a:r>
          </a:p>
        </p:txBody>
      </p:sp>
      <p:sp>
        <p:nvSpPr>
          <p:cNvPr id="2" name="雲 1">
            <a:extLst>
              <a:ext uri="{FF2B5EF4-FFF2-40B4-BE49-F238E27FC236}">
                <a16:creationId xmlns:a16="http://schemas.microsoft.com/office/drawing/2014/main" id="{2398CABD-6DE0-85DA-8D64-5DCED256CBDA}"/>
              </a:ext>
            </a:extLst>
          </p:cNvPr>
          <p:cNvSpPr/>
          <p:nvPr/>
        </p:nvSpPr>
        <p:spPr>
          <a:xfrm>
            <a:off x="165044" y="4190378"/>
            <a:ext cx="4792171" cy="1980421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画像が連絡先を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知っている人みんなに公開される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3B6207B3-EDF0-1FD1-EB23-123C6A1247F6}"/>
              </a:ext>
            </a:extLst>
          </p:cNvPr>
          <p:cNvSpPr/>
          <p:nvPr/>
        </p:nvSpPr>
        <p:spPr>
          <a:xfrm>
            <a:off x="7129465" y="4018694"/>
            <a:ext cx="4792171" cy="2323788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著作権侵害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肖像権侵害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にあたる可能性がある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F6C1363D-646D-659E-65D8-E777D26261FD}"/>
              </a:ext>
            </a:extLst>
          </p:cNvPr>
          <p:cNvSpPr/>
          <p:nvPr/>
        </p:nvSpPr>
        <p:spPr>
          <a:xfrm>
            <a:off x="2766336" y="2327034"/>
            <a:ext cx="3780580" cy="2110093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誰のアカウントか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一目で分かる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  <p:sp>
        <p:nvSpPr>
          <p:cNvPr id="12" name="雲 11">
            <a:extLst>
              <a:ext uri="{FF2B5EF4-FFF2-40B4-BE49-F238E27FC236}">
                <a16:creationId xmlns:a16="http://schemas.microsoft.com/office/drawing/2014/main" id="{6ACADE05-627F-2294-0A41-7464D022E85F}"/>
              </a:ext>
            </a:extLst>
          </p:cNvPr>
          <p:cNvSpPr/>
          <p:nvPr/>
        </p:nvSpPr>
        <p:spPr>
          <a:xfrm>
            <a:off x="7753350" y="231533"/>
            <a:ext cx="4273608" cy="2110093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クオリティの高い</a:t>
            </a:r>
            <a:endParaRPr kumimoji="1" lang="en-US" altLang="ja-JP" sz="240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>
                <a:solidFill>
                  <a:schemeClr val="tx1"/>
                </a:solidFill>
              </a:rPr>
              <a:t>プロフィール画像になる</a:t>
            </a:r>
            <a:endParaRPr kumimoji="1" lang="en-US" altLang="ja-JP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0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CD135-8453-757B-8F84-A6C0020C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F7ECC667-810F-3EA5-484A-897FC5040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A0EA6453-17DD-93FF-8785-14503904934B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16821C75-31FC-DFA5-2ED4-0A3B6E41829C}"/>
              </a:ext>
            </a:extLst>
          </p:cNvPr>
          <p:cNvSpPr/>
          <p:nvPr/>
        </p:nvSpPr>
        <p:spPr>
          <a:xfrm>
            <a:off x="5624977" y="153390"/>
            <a:ext cx="6296659" cy="3957446"/>
          </a:xfrm>
          <a:prstGeom prst="cloud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>
                <a:solidFill>
                  <a:srgbClr val="0070C0"/>
                </a:solidFill>
              </a:rPr>
              <a:t>ネットから</a:t>
            </a:r>
            <a:endParaRPr kumimoji="1" lang="en-US" altLang="ja-JP" sz="540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5400">
                <a:solidFill>
                  <a:srgbClr val="0070C0"/>
                </a:solidFill>
              </a:rPr>
              <a:t>ダウンロード</a:t>
            </a: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AB6EAAEE-16E8-121A-C4C3-6260E74BBCC0}"/>
              </a:ext>
            </a:extLst>
          </p:cNvPr>
          <p:cNvSpPr/>
          <p:nvPr/>
        </p:nvSpPr>
        <p:spPr>
          <a:xfrm>
            <a:off x="5962651" y="2985754"/>
            <a:ext cx="5958986" cy="3356728"/>
          </a:xfrm>
          <a:prstGeom prst="cloud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>
                <a:solidFill>
                  <a:srgbClr val="C00000"/>
                </a:solidFill>
              </a:rPr>
              <a:t>著作権侵害</a:t>
            </a:r>
            <a:endParaRPr kumimoji="1" lang="en-US" altLang="ja-JP" sz="3200" b="1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3200" b="1">
                <a:solidFill>
                  <a:srgbClr val="C00000"/>
                </a:solidFill>
              </a:rPr>
              <a:t>肖像権侵害</a:t>
            </a:r>
            <a:endParaRPr kumimoji="1" lang="en-US" altLang="ja-JP" sz="3200" b="1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にあたる可能性がある</a:t>
            </a:r>
            <a:endParaRPr kumimoji="1" lang="en-US" altLang="ja-JP" sz="3200">
              <a:solidFill>
                <a:schemeClr val="tx1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C96452D-8EA2-14C5-E019-6E590DC33E92}"/>
              </a:ext>
            </a:extLst>
          </p:cNvPr>
          <p:cNvSpPr/>
          <p:nvPr/>
        </p:nvSpPr>
        <p:spPr>
          <a:xfrm>
            <a:off x="114300" y="3287735"/>
            <a:ext cx="8182354" cy="33387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>
                <a:solidFill>
                  <a:srgbClr val="C00000"/>
                </a:solidFill>
              </a:rPr>
              <a:t>危険性</a:t>
            </a:r>
          </a:p>
          <a:p>
            <a:pPr algn="ctr"/>
            <a:r>
              <a:rPr kumimoji="1" lang="ja-JP" altLang="en-US" sz="3200" b="1">
                <a:solidFill>
                  <a:srgbClr val="C00000"/>
                </a:solidFill>
              </a:rPr>
              <a:t>有名人の写真</a:t>
            </a:r>
            <a:r>
              <a:rPr kumimoji="1" lang="ja-JP" altLang="en-US" sz="3200" b="1">
                <a:solidFill>
                  <a:schemeClr val="tx1"/>
                </a:solidFill>
              </a:rPr>
              <a:t>や、</a:t>
            </a:r>
            <a:r>
              <a:rPr kumimoji="1" lang="ja-JP" altLang="en-US" sz="3200" b="1">
                <a:solidFill>
                  <a:srgbClr val="C00000"/>
                </a:solidFill>
              </a:rPr>
              <a:t>他の人</a:t>
            </a:r>
            <a:r>
              <a:rPr kumimoji="1" lang="ja-JP" altLang="en-US" sz="3200" b="1">
                <a:solidFill>
                  <a:schemeClr val="tx1"/>
                </a:solidFill>
              </a:rPr>
              <a:t>の創作物には、それぞれ</a:t>
            </a:r>
            <a:r>
              <a:rPr kumimoji="1" lang="ja-JP" altLang="en-US" sz="3200" b="1">
                <a:solidFill>
                  <a:srgbClr val="C00000"/>
                </a:solidFill>
              </a:rPr>
              <a:t>権利</a:t>
            </a:r>
            <a:r>
              <a:rPr kumimoji="1" lang="ja-JP" altLang="en-US" sz="3200" b="1">
                <a:solidFill>
                  <a:schemeClr val="tx1"/>
                </a:solidFill>
              </a:rPr>
              <a:t>があり、不正に使用した場合、</a:t>
            </a:r>
            <a:r>
              <a:rPr kumimoji="1" lang="ja-JP" altLang="en-US" sz="3200" b="1">
                <a:solidFill>
                  <a:srgbClr val="C00000"/>
                </a:solidFill>
              </a:rPr>
              <a:t>権利侵害</a:t>
            </a:r>
            <a:r>
              <a:rPr kumimoji="1" lang="ja-JP" altLang="en-US" sz="3200" b="1">
                <a:solidFill>
                  <a:schemeClr val="tx1"/>
                </a:solidFill>
              </a:rPr>
              <a:t>として</a:t>
            </a:r>
            <a:r>
              <a:rPr kumimoji="1" lang="ja-JP" altLang="en-US" sz="3200" b="1">
                <a:solidFill>
                  <a:srgbClr val="C00000"/>
                </a:solidFill>
              </a:rPr>
              <a:t>訴えられる</a:t>
            </a:r>
            <a:r>
              <a:rPr kumimoji="1" lang="ja-JP" altLang="en-US" sz="3200" b="1">
                <a:solidFill>
                  <a:schemeClr val="tx1"/>
                </a:solidFill>
              </a:rPr>
              <a:t>ことがあります。</a:t>
            </a:r>
            <a:endParaRPr kumimoji="1" lang="en-US" altLang="ja-JP" sz="3200" b="1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6A99B89-DF6A-4BC9-31E1-61832A08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59" y="1828864"/>
            <a:ext cx="3340898" cy="2493480"/>
          </a:xfrm>
          <a:prstGeom prst="rect">
            <a:avLst/>
          </a:prstGeom>
        </p:spPr>
      </p:pic>
      <p:sp>
        <p:nvSpPr>
          <p:cNvPr id="3" name="爆発: 14 pt 2">
            <a:extLst>
              <a:ext uri="{FF2B5EF4-FFF2-40B4-BE49-F238E27FC236}">
                <a16:creationId xmlns:a16="http://schemas.microsoft.com/office/drawing/2014/main" id="{737A2E78-D560-2D46-0A13-3018CECEDCD1}"/>
              </a:ext>
            </a:extLst>
          </p:cNvPr>
          <p:cNvSpPr/>
          <p:nvPr/>
        </p:nvSpPr>
        <p:spPr>
          <a:xfrm>
            <a:off x="-352129" y="1786334"/>
            <a:ext cx="6217197" cy="2578539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600">
                <a:ea typeface="ＭＳ Ｐゴシック"/>
              </a:rPr>
              <a:t>！あぶない！</a:t>
            </a:r>
            <a:endParaRPr lang="en-US" altLang="ja-JP" sz="3600">
              <a:ea typeface="ＭＳ Ｐゴシック"/>
            </a:endParaRPr>
          </a:p>
          <a:p>
            <a:pPr algn="ctr"/>
            <a:r>
              <a:rPr kumimoji="1" lang="ja-JP" altLang="en-US" sz="3600"/>
              <a:t>ピックアップ</a:t>
            </a:r>
          </a:p>
        </p:txBody>
      </p:sp>
    </p:spTree>
    <p:extLst>
      <p:ext uri="{BB962C8B-B14F-4D97-AF65-F5344CB8AC3E}">
        <p14:creationId xmlns:p14="http://schemas.microsoft.com/office/powerpoint/2010/main" val="24733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35DF-4440-1596-D732-47CD1FD3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128EF0CF-18C5-1358-B2A2-A5DC9467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0"/>
            <a:ext cx="10982325" cy="1409700"/>
          </a:xfrm>
        </p:spPr>
        <p:txBody>
          <a:bodyPr>
            <a:normAutofit/>
          </a:bodyPr>
          <a:lstStyle/>
          <a:p>
            <a:r>
              <a:rPr kumimoji="1" lang="ja-JP" altLang="en-US" sz="5400"/>
              <a:t>こんなところに注意しよう！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F5675713-05BA-B0EC-5482-2B88CE9B6B73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5400"/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2CD74BEA-7FED-73DA-9ACC-7137DA5B0054}"/>
              </a:ext>
            </a:extLst>
          </p:cNvPr>
          <p:cNvSpPr txBox="1">
            <a:spLocks/>
          </p:cNvSpPr>
          <p:nvPr/>
        </p:nvSpPr>
        <p:spPr>
          <a:xfrm>
            <a:off x="1460311" y="3251886"/>
            <a:ext cx="11357431" cy="292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>
                <a:ea typeface="ＭＳ Ｐゴシック"/>
              </a:rPr>
              <a:t>　</a:t>
            </a:r>
            <a:r>
              <a:rPr lang="ja-JP" altLang="en-US" sz="4800">
                <a:solidFill>
                  <a:srgbClr val="FF0000"/>
                </a:solidFill>
                <a:ea typeface="ＭＳ Ｐゴシック"/>
              </a:rPr>
              <a:t>その画像</a:t>
            </a:r>
            <a:r>
              <a:rPr lang="ja-JP" altLang="en-US" sz="4800">
                <a:ea typeface="ＭＳ Ｐゴシック"/>
              </a:rPr>
              <a:t>、本当に使って大丈夫？</a:t>
            </a:r>
          </a:p>
          <a:p>
            <a:pPr marL="0" indent="0">
              <a:buNone/>
            </a:pPr>
            <a:r>
              <a:rPr lang="ja-JP" altLang="en-US" sz="4800">
                <a:solidFill>
                  <a:srgbClr val="0070C0"/>
                </a:solidFill>
                <a:ea typeface="ＭＳ Ｐゴシック"/>
              </a:rPr>
              <a:t>使うための許可</a:t>
            </a:r>
            <a:r>
              <a:rPr lang="ja-JP" altLang="en-US" sz="4800">
                <a:ea typeface="ＭＳ Ｐゴシック"/>
              </a:rPr>
              <a:t>は得ていますか？</a:t>
            </a: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id="{86E7042B-A010-1056-7741-67A86E6A181B}"/>
              </a:ext>
            </a:extLst>
          </p:cNvPr>
          <p:cNvSpPr/>
          <p:nvPr/>
        </p:nvSpPr>
        <p:spPr>
          <a:xfrm>
            <a:off x="387501" y="1645894"/>
            <a:ext cx="4033460" cy="219379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200">
                <a:solidFill>
                  <a:srgbClr val="C00000"/>
                </a:solidFill>
              </a:rPr>
              <a:t>他の人の作品</a:t>
            </a:r>
            <a:endParaRPr kumimoji="1" lang="en-US" altLang="ja-JP" sz="320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6600">
                <a:solidFill>
                  <a:srgbClr val="0070C0"/>
                </a:solidFill>
                <a:ea typeface="ＭＳ Ｐゴシック"/>
              </a:rPr>
              <a:t>×</a:t>
            </a:r>
            <a:endParaRPr kumimoji="1" lang="ja-JP" altLang="en-US" sz="6600">
              <a:solidFill>
                <a:srgbClr val="0070C0"/>
              </a:solidFill>
              <a:ea typeface="ＭＳ Ｐゴシック"/>
            </a:endParaRPr>
          </a:p>
        </p:txBody>
      </p:sp>
      <p:sp>
        <p:nvSpPr>
          <p:cNvPr id="6" name="雲 5">
            <a:extLst>
              <a:ext uri="{FF2B5EF4-FFF2-40B4-BE49-F238E27FC236}">
                <a16:creationId xmlns:a16="http://schemas.microsoft.com/office/drawing/2014/main" id="{FE2B2991-60D3-03FC-6F25-457D92CC6403}"/>
              </a:ext>
            </a:extLst>
          </p:cNvPr>
          <p:cNvSpPr/>
          <p:nvPr/>
        </p:nvSpPr>
        <p:spPr>
          <a:xfrm>
            <a:off x="8045069" y="1405618"/>
            <a:ext cx="3488345" cy="213008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3200">
                <a:solidFill>
                  <a:srgbClr val="C00000"/>
                </a:solidFill>
                <a:ea typeface="ＭＳ Ｐゴシック"/>
              </a:rPr>
              <a:t>他人の写真</a:t>
            </a:r>
            <a:r>
              <a:rPr kumimoji="1" lang="en-US" altLang="ja-JP" sz="5400">
                <a:solidFill>
                  <a:srgbClr val="0070C0"/>
                </a:solidFill>
                <a:ea typeface="ＭＳ Ｐゴシック"/>
              </a:rPr>
              <a:t>×</a:t>
            </a:r>
            <a:endParaRPr lang="ja-JP" altLang="en-US" sz="5400">
              <a:solidFill>
                <a:srgbClr val="0070C0"/>
              </a:solidFill>
              <a:ea typeface="ＭＳ Ｐゴシック"/>
            </a:endParaRPr>
          </a:p>
        </p:txBody>
      </p:sp>
      <p:sp>
        <p:nvSpPr>
          <p:cNvPr id="7" name="コンテンツ プレースホルダー 7">
            <a:extLst>
              <a:ext uri="{FF2B5EF4-FFF2-40B4-BE49-F238E27FC236}">
                <a16:creationId xmlns:a16="http://schemas.microsoft.com/office/drawing/2014/main" id="{9FC64FFB-1DAC-0AD2-B688-C735CB36725C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</p:spTree>
    <p:extLst>
      <p:ext uri="{BB962C8B-B14F-4D97-AF65-F5344CB8AC3E}">
        <p14:creationId xmlns:p14="http://schemas.microsoft.com/office/powerpoint/2010/main" val="2750247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35DF-4440-1596-D732-47CD1FD3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128EF0CF-18C5-1358-B2A2-A5DC9467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286" y="26609"/>
            <a:ext cx="710565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/>
              <a:t>考えてみよう</a:t>
            </a:r>
            <a:endParaRPr kumimoji="1" lang="en-US" altLang="ja-JP" sz="5400"/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F5675713-05BA-B0EC-5482-2B88CE9B6B73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5400"/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2CD74BEA-7FED-73DA-9ACC-7137DA5B0054}"/>
              </a:ext>
            </a:extLst>
          </p:cNvPr>
          <p:cNvSpPr txBox="1">
            <a:spLocks/>
          </p:cNvSpPr>
          <p:nvPr/>
        </p:nvSpPr>
        <p:spPr>
          <a:xfrm>
            <a:off x="362856" y="2495550"/>
            <a:ext cx="11466288" cy="292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/>
              <a:t>　</a:t>
            </a:r>
            <a:r>
              <a:rPr lang="ja-JP" altLang="en-US" sz="4800">
                <a:solidFill>
                  <a:srgbClr val="FF0000"/>
                </a:solidFill>
              </a:rPr>
              <a:t>漫画やゲームのキャラクター</a:t>
            </a:r>
            <a:r>
              <a:rPr lang="ja-JP" altLang="en-US" sz="4800"/>
              <a:t>のイラストを</a:t>
            </a:r>
            <a:endParaRPr lang="en-US" altLang="ja-JP" sz="4800"/>
          </a:p>
          <a:p>
            <a:pPr marL="0" indent="0">
              <a:buNone/>
            </a:pPr>
            <a:r>
              <a:rPr lang="ja-JP" altLang="en-US" sz="4800">
                <a:solidFill>
                  <a:srgbClr val="0070C0"/>
                </a:solidFill>
              </a:rPr>
              <a:t>自分で描いた</a:t>
            </a:r>
            <a:r>
              <a:rPr lang="ja-JP" altLang="en-US" sz="4800"/>
              <a:t>ときは？</a:t>
            </a:r>
            <a:endParaRPr lang="en-US" altLang="ja-JP" sz="480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2F7A866-6F48-D0BE-60C8-89818C59C44B}"/>
              </a:ext>
            </a:extLst>
          </p:cNvPr>
          <p:cNvSpPr/>
          <p:nvPr/>
        </p:nvSpPr>
        <p:spPr>
          <a:xfrm rot="21286469">
            <a:off x="1436269" y="314801"/>
            <a:ext cx="2448761" cy="949183"/>
          </a:xfrm>
          <a:prstGeom prst="ellipse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発　展</a:t>
            </a: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7052ED53-A429-A5B8-B790-7140891A8EB3}"/>
              </a:ext>
            </a:extLst>
          </p:cNvPr>
          <p:cNvSpPr/>
          <p:nvPr/>
        </p:nvSpPr>
        <p:spPr>
          <a:xfrm>
            <a:off x="778615" y="2520510"/>
            <a:ext cx="5080056" cy="2335702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>
                <a:solidFill>
                  <a:schemeClr val="tx1"/>
                </a:solidFill>
                <a:ea typeface="ＭＳ Ｐゴシック"/>
              </a:rPr>
              <a:t>他の人の作品だから</a:t>
            </a:r>
            <a:endParaRPr kumimoji="1" lang="en-US" altLang="ja-JP" sz="2400" b="1">
              <a:solidFill>
                <a:schemeClr val="tx1"/>
              </a:solidFill>
              <a:ea typeface="ＭＳ Ｐゴシック"/>
            </a:endParaRPr>
          </a:p>
          <a:p>
            <a:pPr algn="ctr"/>
            <a:r>
              <a:rPr kumimoji="1" lang="ja-JP" altLang="en-US" sz="2400" b="1">
                <a:solidFill>
                  <a:schemeClr val="tx1"/>
                </a:solidFill>
                <a:ea typeface="ＭＳ Ｐゴシック"/>
              </a:rPr>
              <a:t>使ってはいけない！</a:t>
            </a:r>
            <a:endParaRPr lang="en-US" altLang="ja-JP" sz="2400" b="1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10" name="雲 9">
            <a:extLst>
              <a:ext uri="{FF2B5EF4-FFF2-40B4-BE49-F238E27FC236}">
                <a16:creationId xmlns:a16="http://schemas.microsoft.com/office/drawing/2014/main" id="{85E581C7-B2C8-851C-5047-F421BC0F2F1F}"/>
              </a:ext>
            </a:extLst>
          </p:cNvPr>
          <p:cNvSpPr/>
          <p:nvPr/>
        </p:nvSpPr>
        <p:spPr>
          <a:xfrm>
            <a:off x="6612731" y="2457570"/>
            <a:ext cx="4275569" cy="256405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chemeClr val="tx1"/>
                </a:solidFill>
              </a:rPr>
              <a:t>自作だから</a:t>
            </a:r>
            <a:endParaRPr kumimoji="1" lang="en-US" altLang="ja-JP" sz="2400" b="1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b="1">
                <a:solidFill>
                  <a:schemeClr val="tx1"/>
                </a:solidFill>
              </a:rPr>
              <a:t>著作権は大丈夫！</a:t>
            </a:r>
            <a:endParaRPr kumimoji="1" lang="en-US" altLang="ja-JP" sz="2400" b="1">
              <a:solidFill>
                <a:schemeClr val="tx1"/>
              </a:solidFill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E717F39-4C31-6C72-4867-63ABAA1BC9D1}"/>
              </a:ext>
            </a:extLst>
          </p:cNvPr>
          <p:cNvGrpSpPr/>
          <p:nvPr/>
        </p:nvGrpSpPr>
        <p:grpSpPr>
          <a:xfrm>
            <a:off x="4946660" y="3859062"/>
            <a:ext cx="3167734" cy="3167734"/>
            <a:chOff x="5124450" y="3834102"/>
            <a:chExt cx="3167734" cy="3167734"/>
          </a:xfrm>
        </p:grpSpPr>
        <p:pic>
          <p:nvPicPr>
            <p:cNvPr id="1026" name="Picture 2" descr="困った顔で働く会社員のイラスト（男性）">
              <a:extLst>
                <a:ext uri="{FF2B5EF4-FFF2-40B4-BE49-F238E27FC236}">
                  <a16:creationId xmlns:a16="http://schemas.microsoft.com/office/drawing/2014/main" id="{C32C23E6-5C23-7698-5573-11EB57F8F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450" y="3834102"/>
              <a:ext cx="3167734" cy="316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D8324B1-B98E-4757-BD67-90F3593872A0}"/>
                </a:ext>
              </a:extLst>
            </p:cNvPr>
            <p:cNvSpPr txBox="1"/>
            <p:nvPr/>
          </p:nvSpPr>
          <p:spPr>
            <a:xfrm>
              <a:off x="6835085" y="4152729"/>
              <a:ext cx="95731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000" b="1"/>
                <a:t>？</a:t>
              </a:r>
            </a:p>
          </p:txBody>
        </p:sp>
      </p:grpSp>
      <p:sp>
        <p:nvSpPr>
          <p:cNvPr id="13" name="コンテンツ プレースホルダー 7">
            <a:extLst>
              <a:ext uri="{FF2B5EF4-FFF2-40B4-BE49-F238E27FC236}">
                <a16:creationId xmlns:a16="http://schemas.microsoft.com/office/drawing/2014/main" id="{41144A39-C231-599E-2DEB-C587B69AB041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</p:spTree>
    <p:extLst>
      <p:ext uri="{BB962C8B-B14F-4D97-AF65-F5344CB8AC3E}">
        <p14:creationId xmlns:p14="http://schemas.microsoft.com/office/powerpoint/2010/main" val="33815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35DF-4440-1596-D732-47CD1FD33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F5675713-05BA-B0EC-5482-2B88CE9B6B73}"/>
              </a:ext>
            </a:extLst>
          </p:cNvPr>
          <p:cNvSpPr txBox="1">
            <a:spLocks/>
          </p:cNvSpPr>
          <p:nvPr/>
        </p:nvSpPr>
        <p:spPr>
          <a:xfrm>
            <a:off x="3818429" y="1085850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5400"/>
          </a:p>
        </p:txBody>
      </p:sp>
      <p:sp>
        <p:nvSpPr>
          <p:cNvPr id="2" name="コンテンツ プレースホルダー 7">
            <a:extLst>
              <a:ext uri="{FF2B5EF4-FFF2-40B4-BE49-F238E27FC236}">
                <a16:creationId xmlns:a16="http://schemas.microsoft.com/office/drawing/2014/main" id="{2CD74BEA-7FED-73DA-9ACC-7137DA5B0054}"/>
              </a:ext>
            </a:extLst>
          </p:cNvPr>
          <p:cNvSpPr txBox="1">
            <a:spLocks/>
          </p:cNvSpPr>
          <p:nvPr/>
        </p:nvSpPr>
        <p:spPr>
          <a:xfrm>
            <a:off x="-981" y="2357567"/>
            <a:ext cx="11830125" cy="3245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800">
                <a:ea typeface="ＭＳ Ｐゴシック"/>
              </a:rPr>
              <a:t>　</a:t>
            </a:r>
            <a:r>
              <a:rPr lang="ja-JP" altLang="en-US" sz="6000">
                <a:ea typeface="ＭＳ Ｐゴシック"/>
              </a:rPr>
              <a:t>基本的には</a:t>
            </a:r>
            <a:r>
              <a:rPr lang="ja-JP" altLang="en-US" sz="6000">
                <a:solidFill>
                  <a:srgbClr val="FF0000"/>
                </a:solidFill>
                <a:ea typeface="ＭＳ Ｐゴシック"/>
              </a:rPr>
              <a:t>許可されていません！</a:t>
            </a:r>
            <a:endParaRPr lang="en-US" altLang="ja-JP" sz="600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ja-JP" altLang="en-US" sz="4800">
                <a:ea typeface="ＭＳ Ｐゴシック"/>
              </a:rPr>
              <a:t>　　　　　　　　　　　　　</a:t>
            </a:r>
            <a:r>
              <a:rPr lang="ja-JP" altLang="en-US">
                <a:ea typeface="ＭＳ Ｐゴシック"/>
              </a:rPr>
              <a:t>＊例外として、</a:t>
            </a:r>
            <a:r>
              <a:rPr lang="ja-JP" altLang="en-US">
                <a:solidFill>
                  <a:srgbClr val="0070C0"/>
                </a:solidFill>
                <a:ea typeface="ＭＳ Ｐゴシック"/>
              </a:rPr>
              <a:t>まれ</a:t>
            </a:r>
            <a:r>
              <a:rPr lang="ja-JP" altLang="en-US">
                <a:ea typeface="ＭＳ Ｐゴシック"/>
              </a:rPr>
              <a:t>に</a:t>
            </a:r>
            <a:r>
              <a:rPr lang="ja-JP" altLang="en-US">
                <a:solidFill>
                  <a:srgbClr val="0070C0"/>
                </a:solidFill>
                <a:ea typeface="ＭＳ Ｐゴシック"/>
              </a:rPr>
              <a:t>許可</a:t>
            </a:r>
            <a:r>
              <a:rPr lang="ja-JP" altLang="en-US">
                <a:ea typeface="ＭＳ Ｐゴシック"/>
              </a:rPr>
              <a:t>されているものもあります。</a:t>
            </a:r>
            <a:endParaRPr lang="en-US" altLang="ja-JP" sz="4800">
              <a:ea typeface="ＭＳ Ｐゴシック" panose="020B0600070205080204" pitchFamily="34" charset="-128"/>
            </a:endParaRPr>
          </a:p>
        </p:txBody>
      </p:sp>
      <p:sp>
        <p:nvSpPr>
          <p:cNvPr id="7" name="コンテンツ プレースホルダー 7">
            <a:extLst>
              <a:ext uri="{FF2B5EF4-FFF2-40B4-BE49-F238E27FC236}">
                <a16:creationId xmlns:a16="http://schemas.microsoft.com/office/drawing/2014/main" id="{9FC64FFB-1DAC-0AD2-B688-C735CB36725C}"/>
              </a:ext>
            </a:extLst>
          </p:cNvPr>
          <p:cNvSpPr txBox="1">
            <a:spLocks/>
          </p:cNvSpPr>
          <p:nvPr/>
        </p:nvSpPr>
        <p:spPr>
          <a:xfrm>
            <a:off x="3818430" y="919436"/>
            <a:ext cx="4792171" cy="1653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/>
              <a:t>プロフィール画像</a:t>
            </a:r>
            <a:endParaRPr lang="en-US" altLang="ja-JP" sz="5400"/>
          </a:p>
        </p:txBody>
      </p:sp>
      <p:sp>
        <p:nvSpPr>
          <p:cNvPr id="9" name="コンテンツ プレースホルダー 7">
            <a:extLst>
              <a:ext uri="{FF2B5EF4-FFF2-40B4-BE49-F238E27FC236}">
                <a16:creationId xmlns:a16="http://schemas.microsoft.com/office/drawing/2014/main" id="{6EEAC667-7B63-7398-2BEF-09EAAE022242}"/>
              </a:ext>
            </a:extLst>
          </p:cNvPr>
          <p:cNvSpPr txBox="1">
            <a:spLocks/>
          </p:cNvSpPr>
          <p:nvPr/>
        </p:nvSpPr>
        <p:spPr>
          <a:xfrm>
            <a:off x="4237286" y="26609"/>
            <a:ext cx="7105650" cy="140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5400"/>
              <a:t>考えてみよう</a:t>
            </a:r>
            <a:endParaRPr lang="en-US" altLang="ja-JP" sz="540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EC2DF95-177A-8787-05EA-C5DCEB27A6D9}"/>
              </a:ext>
            </a:extLst>
          </p:cNvPr>
          <p:cNvSpPr/>
          <p:nvPr/>
        </p:nvSpPr>
        <p:spPr>
          <a:xfrm rot="21286469">
            <a:off x="1436269" y="314801"/>
            <a:ext cx="2448761" cy="949183"/>
          </a:xfrm>
          <a:prstGeom prst="ellipse">
            <a:avLst/>
          </a:prstGeom>
          <a:solidFill>
            <a:srgbClr val="009E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発　展</a:t>
            </a:r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1BE1FC98-37FE-79A2-95EB-0FC6B8901488}"/>
              </a:ext>
            </a:extLst>
          </p:cNvPr>
          <p:cNvSpPr/>
          <p:nvPr/>
        </p:nvSpPr>
        <p:spPr>
          <a:xfrm>
            <a:off x="1134610" y="4106472"/>
            <a:ext cx="3794399" cy="224242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000" b="1">
                <a:solidFill>
                  <a:schemeClr val="tx1"/>
                </a:solidFill>
                <a:ea typeface="ＭＳ Ｐゴシック"/>
              </a:rPr>
              <a:t>他の人の作品だから</a:t>
            </a:r>
            <a:endParaRPr lang="en-US" altLang="ja-JP" sz="2000" b="1">
              <a:solidFill>
                <a:schemeClr val="tx1"/>
              </a:solidFill>
              <a:ea typeface="ＭＳ Ｐゴシック"/>
            </a:endParaRPr>
          </a:p>
          <a:p>
            <a:pPr algn="ctr"/>
            <a:r>
              <a:rPr kumimoji="1" lang="ja-JP" altLang="en-US" sz="2000" b="1">
                <a:solidFill>
                  <a:srgbClr val="0070C0"/>
                </a:solidFill>
                <a:ea typeface="ＭＳ Ｐゴシック"/>
              </a:rPr>
              <a:t>使ってはいけない</a:t>
            </a:r>
            <a:r>
              <a:rPr kumimoji="1" lang="ja-JP" altLang="en-US" sz="2000" b="1">
                <a:solidFill>
                  <a:schemeClr val="tx1"/>
                </a:solidFill>
                <a:ea typeface="ＭＳ Ｐゴシック"/>
              </a:rPr>
              <a:t>！</a:t>
            </a:r>
            <a:endParaRPr lang="en-US" altLang="ja-JP" sz="2000" b="1">
              <a:solidFill>
                <a:schemeClr val="tx1"/>
              </a:solidFill>
              <a:ea typeface="ＭＳ Ｐゴシック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BF4120F-A624-6527-54B3-B36CABB6213A}"/>
              </a:ext>
            </a:extLst>
          </p:cNvPr>
          <p:cNvSpPr/>
          <p:nvPr/>
        </p:nvSpPr>
        <p:spPr>
          <a:xfrm>
            <a:off x="3793608" y="4356678"/>
            <a:ext cx="585706" cy="561392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雲 10">
            <a:extLst>
              <a:ext uri="{FF2B5EF4-FFF2-40B4-BE49-F238E27FC236}">
                <a16:creationId xmlns:a16="http://schemas.microsoft.com/office/drawing/2014/main" id="{7572E59D-A2F5-2829-72B8-341B4B8012C4}"/>
              </a:ext>
            </a:extLst>
          </p:cNvPr>
          <p:cNvSpPr/>
          <p:nvPr/>
        </p:nvSpPr>
        <p:spPr>
          <a:xfrm>
            <a:off x="8823891" y="1545891"/>
            <a:ext cx="2717552" cy="1625166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自作だから</a:t>
            </a:r>
            <a:endParaRPr kumimoji="1" lang="en-US" altLang="ja-JP" sz="1600" b="1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著作権は大丈夫！</a:t>
            </a:r>
            <a:endParaRPr kumimoji="1" lang="en-US" altLang="ja-JP" sz="1600" b="1">
              <a:solidFill>
                <a:schemeClr val="tx1"/>
              </a:solidFill>
            </a:endParaRPr>
          </a:p>
        </p:txBody>
      </p:sp>
      <p:sp>
        <p:nvSpPr>
          <p:cNvPr id="13" name="乗算記号 12">
            <a:extLst>
              <a:ext uri="{FF2B5EF4-FFF2-40B4-BE49-F238E27FC236}">
                <a16:creationId xmlns:a16="http://schemas.microsoft.com/office/drawing/2014/main" id="{DD072A3A-8AF4-8A0F-DEC7-81FEF8A26FB1}"/>
              </a:ext>
            </a:extLst>
          </p:cNvPr>
          <p:cNvSpPr/>
          <p:nvPr/>
        </p:nvSpPr>
        <p:spPr>
          <a:xfrm>
            <a:off x="9801049" y="652698"/>
            <a:ext cx="1431235" cy="157955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0272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C8F5F0-2A9D-F8B0-AD35-4CBD2D7E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1896708"/>
            <a:ext cx="11542028" cy="3374689"/>
          </a:xfrm>
        </p:spPr>
        <p:txBody>
          <a:bodyPr>
            <a:normAutofit/>
          </a:bodyPr>
          <a:lstStyle/>
          <a:p>
            <a:r>
              <a:rPr lang="ja-JP" altLang="en-US" sz="4400">
                <a:ea typeface="ＭＳ Ｐゴシック"/>
              </a:rPr>
              <a:t>SNSの注意点は理解できたかな？</a:t>
            </a:r>
          </a:p>
          <a:p>
            <a:pPr marL="0" indent="0">
              <a:buClr>
                <a:srgbClr val="75A2CE"/>
              </a:buClr>
              <a:buNone/>
            </a:pPr>
            <a:r>
              <a:rPr lang="ja-JP" altLang="en-US" sz="4400">
                <a:ea typeface="ＭＳ Ｐゴシック"/>
              </a:rPr>
              <a:t>　実際に使うときに</a:t>
            </a:r>
            <a:r>
              <a:rPr lang="ja-JP" altLang="en-US" sz="4400">
                <a:solidFill>
                  <a:srgbClr val="0070C0"/>
                </a:solidFill>
                <a:ea typeface="ＭＳ Ｐゴシック"/>
              </a:rPr>
              <a:t>もう一度考えよう</a:t>
            </a:r>
            <a:r>
              <a:rPr lang="ja-JP" altLang="en-US" sz="4400">
                <a:ea typeface="ＭＳ Ｐゴシック"/>
              </a:rPr>
              <a:t>。</a:t>
            </a:r>
          </a:p>
          <a:p>
            <a:pPr marL="0" indent="0">
              <a:buNone/>
            </a:pPr>
            <a:r>
              <a:rPr lang="ja-JP" altLang="en-US" sz="4400">
                <a:ea typeface="ＭＳ Ｐゴシック"/>
              </a:rPr>
              <a:t>　必ず自分の</a:t>
            </a:r>
            <a:r>
              <a:rPr lang="ja-JP" altLang="en-US" sz="4400">
                <a:solidFill>
                  <a:srgbClr val="FF0000"/>
                </a:solidFill>
                <a:ea typeface="ＭＳ Ｐゴシック"/>
              </a:rPr>
              <a:t>アカウントの設定を確認</a:t>
            </a:r>
            <a:r>
              <a:rPr lang="ja-JP" altLang="en-US" sz="4400">
                <a:ea typeface="ＭＳ Ｐゴシック"/>
              </a:rPr>
              <a:t>しましょう。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88BC22D4-8922-E8F8-6A60-683CD2AD5C47}"/>
              </a:ext>
            </a:extLst>
          </p:cNvPr>
          <p:cNvSpPr txBox="1">
            <a:spLocks/>
          </p:cNvSpPr>
          <p:nvPr/>
        </p:nvSpPr>
        <p:spPr>
          <a:xfrm>
            <a:off x="3519616" y="380882"/>
            <a:ext cx="845820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>
                <a:ea typeface="ＭＳ Ｐゴシック"/>
              </a:rPr>
              <a:t>SNSを使う時にもう一度考えよう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777D146-2746-DD5A-5188-5B3B5FAA6E50}"/>
              </a:ext>
            </a:extLst>
          </p:cNvPr>
          <p:cNvSpPr/>
          <p:nvPr/>
        </p:nvSpPr>
        <p:spPr>
          <a:xfrm rot="21286469">
            <a:off x="218373" y="331103"/>
            <a:ext cx="3146451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/>
              <a:t>Next</a:t>
            </a:r>
            <a:r>
              <a:rPr kumimoji="1" lang="ja-JP" altLang="en-US" sz="4000"/>
              <a:t>　</a:t>
            </a:r>
            <a:endParaRPr kumimoji="1" lang="en-US" altLang="ja-JP" sz="4000"/>
          </a:p>
          <a:p>
            <a:pPr algn="ctr"/>
            <a:r>
              <a:rPr kumimoji="1" lang="en-US" altLang="ja-JP" sz="4000"/>
              <a:t>Stage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352982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61F5C-0D6D-663A-7D6F-D5B533836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C21FDCF4-FB4A-E3DB-BAA8-1735EC62B19B}"/>
              </a:ext>
            </a:extLst>
          </p:cNvPr>
          <p:cNvSpPr/>
          <p:nvPr/>
        </p:nvSpPr>
        <p:spPr>
          <a:xfrm rot="21286469">
            <a:off x="217802" y="318599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1</a:t>
            </a:r>
            <a:endParaRPr kumimoji="1" lang="ja-JP" altLang="en-US" sz="400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8A2E7CDF-5EAA-B3A8-E201-B453FE8E4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538774"/>
            <a:ext cx="8458200" cy="1151965"/>
          </a:xfrm>
        </p:spPr>
        <p:txBody>
          <a:bodyPr>
            <a:noAutofit/>
          </a:bodyPr>
          <a:lstStyle/>
          <a:p>
            <a:r>
              <a:rPr kumimoji="1" lang="ja-JP" sz="3600">
                <a:ea typeface="ＭＳ Ｐゴシック"/>
              </a:rPr>
              <a:t>ＳＮＳについて</a:t>
            </a:r>
            <a:r>
              <a:rPr lang="ja-JP" sz="3600">
                <a:ea typeface="ＭＳ Ｐゴシック"/>
              </a:rPr>
              <a:t>理解している？</a:t>
            </a:r>
            <a:endParaRPr lang="ja-JP" sz="3600">
              <a:solidFill>
                <a:srgbClr val="000000"/>
              </a:solidFill>
              <a:ea typeface="ＭＳ Ｐゴシック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F9609680-59CD-BCEA-BBB5-48B04C38B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92446"/>
              </p:ext>
            </p:extLst>
          </p:nvPr>
        </p:nvGraphicFramePr>
        <p:xfrm>
          <a:off x="504825" y="2271153"/>
          <a:ext cx="11182350" cy="397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085">
                  <a:extLst>
                    <a:ext uri="{9D8B030D-6E8A-4147-A177-3AD203B41FA5}">
                      <a16:colId xmlns:a16="http://schemas.microsoft.com/office/drawing/2014/main" val="4160020236"/>
                    </a:ext>
                  </a:extLst>
                </a:gridCol>
                <a:gridCol w="2789468">
                  <a:extLst>
                    <a:ext uri="{9D8B030D-6E8A-4147-A177-3AD203B41FA5}">
                      <a16:colId xmlns:a16="http://schemas.microsoft.com/office/drawing/2014/main" val="4062690466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4123556682"/>
                    </a:ext>
                  </a:extLst>
                </a:gridCol>
                <a:gridCol w="3071210">
                  <a:extLst>
                    <a:ext uri="{9D8B030D-6E8A-4147-A177-3AD203B41FA5}">
                      <a16:colId xmlns:a16="http://schemas.microsoft.com/office/drawing/2014/main" val="4154033544"/>
                    </a:ext>
                  </a:extLst>
                </a:gridCol>
              </a:tblGrid>
              <a:tr h="7495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サービス名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なにができる？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いい点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こわい点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22868"/>
                  </a:ext>
                </a:extLst>
              </a:tr>
              <a:tr h="1615018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544147"/>
                  </a:ext>
                </a:extLst>
              </a:tr>
              <a:tr h="1615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solidFill>
                            <a:schemeClr val="accent1"/>
                          </a:solidFill>
                        </a:rPr>
                        <a:t>心がける</a:t>
                      </a:r>
                      <a:endParaRPr kumimoji="1" lang="en-US" altLang="ja-JP" sz="280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>
                          <a:solidFill>
                            <a:schemeClr val="accent1"/>
                          </a:solidFill>
                        </a:rPr>
                        <a:t>注意点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40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8805B-C6E1-8A0D-9EDD-9B0CF49A8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72B49FC9-F388-812B-2999-5CFB9F208653}"/>
              </a:ext>
            </a:extLst>
          </p:cNvPr>
          <p:cNvSpPr/>
          <p:nvPr/>
        </p:nvSpPr>
        <p:spPr>
          <a:xfrm rot="21286469">
            <a:off x="217802" y="318599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1</a:t>
            </a:r>
            <a:endParaRPr kumimoji="1" lang="ja-JP" altLang="en-US" sz="40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C9C8C2-2091-4246-E57D-31BDE0A1C4FC}"/>
              </a:ext>
            </a:extLst>
          </p:cNvPr>
          <p:cNvSpPr txBox="1"/>
          <p:nvPr/>
        </p:nvSpPr>
        <p:spPr>
          <a:xfrm>
            <a:off x="504825" y="1939915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＜例＞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65A26883-A5F7-B095-1DE5-F4D44915446E}"/>
              </a:ext>
            </a:extLst>
          </p:cNvPr>
          <p:cNvSpPr txBox="1">
            <a:spLocks/>
          </p:cNvSpPr>
          <p:nvPr/>
        </p:nvSpPr>
        <p:spPr>
          <a:xfrm>
            <a:off x="3581400" y="538774"/>
            <a:ext cx="845820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>
                <a:ea typeface="ＭＳ Ｐゴシック"/>
              </a:rPr>
              <a:t>ＳＮＳについて調べよう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57EBDA47-2145-C1CF-93E8-95101C873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15360"/>
              </p:ext>
            </p:extLst>
          </p:nvPr>
        </p:nvGraphicFramePr>
        <p:xfrm>
          <a:off x="504825" y="2712311"/>
          <a:ext cx="11182350" cy="397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085">
                  <a:extLst>
                    <a:ext uri="{9D8B030D-6E8A-4147-A177-3AD203B41FA5}">
                      <a16:colId xmlns:a16="http://schemas.microsoft.com/office/drawing/2014/main" val="4160020236"/>
                    </a:ext>
                  </a:extLst>
                </a:gridCol>
                <a:gridCol w="2789468">
                  <a:extLst>
                    <a:ext uri="{9D8B030D-6E8A-4147-A177-3AD203B41FA5}">
                      <a16:colId xmlns:a16="http://schemas.microsoft.com/office/drawing/2014/main" val="4062690466"/>
                    </a:ext>
                  </a:extLst>
                </a:gridCol>
                <a:gridCol w="2795587">
                  <a:extLst>
                    <a:ext uri="{9D8B030D-6E8A-4147-A177-3AD203B41FA5}">
                      <a16:colId xmlns:a16="http://schemas.microsoft.com/office/drawing/2014/main" val="4123556682"/>
                    </a:ext>
                  </a:extLst>
                </a:gridCol>
                <a:gridCol w="3071210">
                  <a:extLst>
                    <a:ext uri="{9D8B030D-6E8A-4147-A177-3AD203B41FA5}">
                      <a16:colId xmlns:a16="http://schemas.microsoft.com/office/drawing/2014/main" val="4154033544"/>
                    </a:ext>
                  </a:extLst>
                </a:gridCol>
              </a:tblGrid>
              <a:tr h="7495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サービス名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なにができる？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いい点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solidFill>
                            <a:schemeClr val="accent1"/>
                          </a:solidFill>
                        </a:rPr>
                        <a:t>こわい点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22868"/>
                  </a:ext>
                </a:extLst>
              </a:tr>
              <a:tr h="1615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/>
                        <a:t>ＬＩＮＥ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コミュニケーション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2000"/>
                        <a:t>・簡単にコミュニケーションがとれる。</a:t>
                      </a:r>
                    </a:p>
                    <a:p>
                      <a:pPr lvl="0">
                        <a:buNone/>
                      </a:pPr>
                      <a:r>
                        <a:rPr lang="ja-JP" altLang="en-US" sz="2000"/>
                        <a:t>・音声通話ができる。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/>
                        <a:t>・</a:t>
                      </a:r>
                      <a:r>
                        <a:rPr kumimoji="1" lang="ja-JP" altLang="en-US" sz="1800"/>
                        <a:t>文字やスタンプだけのやりとり</a:t>
                      </a:r>
                      <a:r>
                        <a:rPr lang="ja-JP" altLang="en-US" sz="1800"/>
                        <a:t>は</a:t>
                      </a:r>
                      <a:r>
                        <a:rPr kumimoji="1" lang="ja-JP" altLang="en-US" sz="1800"/>
                        <a:t>、本当の気持ちが伝わりにくいときがある。</a:t>
                      </a:r>
                    </a:p>
                    <a:p>
                      <a:pPr lvl="0">
                        <a:buNone/>
                      </a:pPr>
                      <a:r>
                        <a:rPr lang="ja-JP" altLang="en-US" sz="1800"/>
                        <a:t>・電話がかかってきたら出なければいけない気になる。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544147"/>
                  </a:ext>
                </a:extLst>
              </a:tr>
              <a:tr h="1615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1"/>
                          </a:solidFill>
                        </a:rPr>
                        <a:t>心がける</a:t>
                      </a:r>
                      <a:endParaRPr kumimoji="1" lang="en-US" altLang="ja-JP" sz="2800" b="1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2800" b="1">
                          <a:solidFill>
                            <a:schemeClr val="accent1"/>
                          </a:solidFill>
                        </a:rPr>
                        <a:t>注意点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ja-JP" altLang="en-US" sz="2000"/>
                        <a:t>・</a:t>
                      </a:r>
                      <a:r>
                        <a:rPr kumimoji="1" lang="ja-JP" altLang="en-US" sz="2000"/>
                        <a:t>メッセージやスタンプを送る前に、しっかり見直して、自分の気持ちがちゃんと伝わるか確認する。</a:t>
                      </a:r>
                    </a:p>
                    <a:p>
                      <a:pPr lvl="0">
                        <a:buNone/>
                      </a:pPr>
                      <a:r>
                        <a:rPr lang="ja-JP" altLang="en-US" sz="2000"/>
                        <a:t>・使用時間を決めて、それを連絡相手にもあらかじめ伝えておく。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13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09B4-4E6D-259A-555B-6613BCB7A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19CD78-F6E9-F2A3-34BD-2B0701C8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051" y="612288"/>
            <a:ext cx="7581727" cy="1151965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ea typeface="ＭＳ Ｐゴシック"/>
              </a:rPr>
              <a:t>保護者の</a:t>
            </a:r>
            <a:r>
              <a:rPr lang="ja-JP" altLang="en-US">
                <a:ea typeface="ＭＳ Ｐゴシック"/>
              </a:rPr>
              <a:t>了承は得ている？</a:t>
            </a:r>
            <a:endParaRPr kumimoji="1" lang="ja-JP" altLang="en-US">
              <a:ea typeface="ＭＳ Ｐ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686D59-22E3-D8AA-670F-11FD1A388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2069390"/>
            <a:ext cx="11239500" cy="3708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>
                <a:ea typeface="ＭＳ Ｐゴシック"/>
              </a:rPr>
              <a:t>　保護者の方に「ＳＮＳを使いたい」ことを伝えて、</a:t>
            </a:r>
            <a:r>
              <a:rPr lang="ja-JP" altLang="en-US" sz="3600">
                <a:solidFill>
                  <a:srgbClr val="0070C0"/>
                </a:solidFill>
                <a:ea typeface="ＭＳ Ｐゴシック"/>
              </a:rPr>
              <a:t>了承</a:t>
            </a:r>
            <a:r>
              <a:rPr kumimoji="1" lang="ja-JP" altLang="en-US" sz="3600">
                <a:ea typeface="ＭＳ Ｐゴシック"/>
              </a:rPr>
              <a:t>を得</a:t>
            </a:r>
            <a:r>
              <a:rPr lang="ja-JP" altLang="en-US" sz="3600">
                <a:ea typeface="ＭＳ Ｐゴシック"/>
              </a:rPr>
              <a:t>ていますか？</a:t>
            </a:r>
            <a:endParaRPr kumimoji="1" lang="en-US" altLang="ja-JP" sz="3600">
              <a:ea typeface="ＭＳ Ｐゴシック"/>
            </a:endParaRPr>
          </a:p>
          <a:p>
            <a:pPr marL="0" indent="0">
              <a:buNone/>
            </a:pPr>
            <a:r>
              <a:rPr kumimoji="1" lang="ja-JP" altLang="en-US" sz="3600">
                <a:ea typeface="ＭＳ Ｐゴシック"/>
              </a:rPr>
              <a:t>　調べたＳＮＳの、</a:t>
            </a:r>
            <a:r>
              <a:rPr kumimoji="1" lang="ja-JP" altLang="en-US" sz="3600">
                <a:solidFill>
                  <a:srgbClr val="0070C0"/>
                </a:solidFill>
                <a:ea typeface="ＭＳ Ｐゴシック"/>
              </a:rPr>
              <a:t>良いところ</a:t>
            </a:r>
            <a:r>
              <a:rPr kumimoji="1" lang="ja-JP" altLang="en-US" sz="3600">
                <a:ea typeface="ＭＳ Ｐゴシック"/>
              </a:rPr>
              <a:t>や</a:t>
            </a:r>
            <a:r>
              <a:rPr kumimoji="1" lang="ja-JP" altLang="en-US" sz="3600">
                <a:solidFill>
                  <a:srgbClr val="FF0000"/>
                </a:solidFill>
                <a:ea typeface="ＭＳ Ｐゴシック"/>
              </a:rPr>
              <a:t>怖いところ</a:t>
            </a:r>
            <a:r>
              <a:rPr kumimoji="1" lang="ja-JP" altLang="en-US" sz="3600">
                <a:ea typeface="ＭＳ Ｐゴシック"/>
              </a:rPr>
              <a:t>、</a:t>
            </a:r>
            <a:r>
              <a:rPr kumimoji="1" lang="ja-JP" altLang="en-US" sz="360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心がける注意点</a:t>
            </a:r>
            <a:r>
              <a:rPr lang="ja-JP" altLang="en-US" sz="360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も</a:t>
            </a:r>
            <a:r>
              <a:rPr lang="ja-JP" altLang="en-US" sz="3600">
                <a:ea typeface="ＭＳ Ｐゴシック"/>
              </a:rPr>
              <a:t>あわせて伝えてみよう</a:t>
            </a:r>
            <a:r>
              <a:rPr kumimoji="1" lang="ja-JP" altLang="en-US" sz="3600">
                <a:ea typeface="ＭＳ Ｐゴシック"/>
              </a:rPr>
              <a:t>。</a:t>
            </a:r>
            <a:endParaRPr kumimoji="1" lang="en-US" altLang="ja-JP" sz="3600">
              <a:ea typeface="ＭＳ Ｐゴシック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1FD0B068-591D-F1CC-C8DF-B8FE7B00F544}"/>
              </a:ext>
            </a:extLst>
          </p:cNvPr>
          <p:cNvSpPr/>
          <p:nvPr/>
        </p:nvSpPr>
        <p:spPr>
          <a:xfrm rot="21286469">
            <a:off x="217802" y="318599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2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6239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767AD-838C-FE4A-7697-F051E0C4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BFC39-A5EF-3495-5C9F-0083BB830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051" y="612288"/>
            <a:ext cx="7391570" cy="1151965"/>
          </a:xfrm>
        </p:spPr>
        <p:txBody>
          <a:bodyPr>
            <a:normAutofit fontScale="90000"/>
          </a:bodyPr>
          <a:lstStyle/>
          <a:p>
            <a:r>
              <a:rPr kumimoji="1" lang="ja-JP" altLang="en-US">
                <a:ea typeface="ＭＳ Ｐゴシック"/>
              </a:rPr>
              <a:t>利用規約</a:t>
            </a:r>
            <a:r>
              <a:rPr lang="ja-JP" altLang="en-US">
                <a:ea typeface="ＭＳ Ｐゴシック"/>
              </a:rPr>
              <a:t>は</a:t>
            </a:r>
            <a:r>
              <a:rPr kumimoji="1" lang="ja-JP" altLang="en-US">
                <a:ea typeface="ＭＳ Ｐゴシック"/>
              </a:rPr>
              <a:t>理解</a:t>
            </a:r>
            <a:r>
              <a:rPr lang="ja-JP" altLang="en-US">
                <a:ea typeface="ＭＳ Ｐゴシック"/>
              </a:rPr>
              <a:t>している？</a:t>
            </a:r>
            <a:endParaRPr kumimoji="1" lang="ja-JP" altLang="en-US">
              <a:ea typeface="ＭＳ Ｐ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E8A1F1-3508-28AD-5CCD-C20318E33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800"/>
              <a:t>　どのＳＮＳにも、必ず</a:t>
            </a:r>
            <a:r>
              <a:rPr kumimoji="1" lang="ja-JP" altLang="en-US" sz="2800" b="1">
                <a:solidFill>
                  <a:srgbClr val="0070C0"/>
                </a:solidFill>
              </a:rPr>
              <a:t>利用規約</a:t>
            </a:r>
            <a:r>
              <a:rPr kumimoji="1" lang="ja-JP" altLang="en-US" sz="2800"/>
              <a:t>があります。利用規約とは、サービスを提供してくれる会社と、利用者の間の</a:t>
            </a:r>
            <a:r>
              <a:rPr kumimoji="1" lang="ja-JP" altLang="en-US" sz="2800" b="1">
                <a:solidFill>
                  <a:srgbClr val="0070C0"/>
                </a:solidFill>
              </a:rPr>
              <a:t>決まり</a:t>
            </a:r>
            <a:r>
              <a:rPr kumimoji="1" lang="ja-JP" altLang="en-US" sz="2800"/>
              <a:t>です。</a:t>
            </a:r>
            <a:endParaRPr kumimoji="1" lang="en-US" altLang="ja-JP" sz="2800"/>
          </a:p>
          <a:p>
            <a:pPr marL="0" indent="0">
              <a:buNone/>
            </a:pPr>
            <a:r>
              <a:rPr kumimoji="1" lang="ja-JP" altLang="en-US" sz="2800"/>
              <a:t>　サービスを利用しているということは、この規約を理解しているものとして扱われます。</a:t>
            </a:r>
            <a:r>
              <a:rPr kumimoji="1" lang="ja-JP" altLang="en-US" sz="2800" b="1">
                <a:solidFill>
                  <a:srgbClr val="FF0000"/>
                </a:solidFill>
              </a:rPr>
              <a:t>「知らなかった」</a:t>
            </a:r>
            <a:r>
              <a:rPr kumimoji="1" lang="ja-JP" altLang="en-US" sz="2800"/>
              <a:t>では済まない面もあるので、しっかり読みましょう。</a:t>
            </a:r>
            <a:endParaRPr kumimoji="1" lang="en-US" altLang="ja-JP" sz="2800"/>
          </a:p>
          <a:p>
            <a:pPr marL="0" indent="0">
              <a:buNone/>
            </a:pPr>
            <a:r>
              <a:rPr kumimoji="1" lang="ja-JP" altLang="en-US" sz="2800"/>
              <a:t>　</a:t>
            </a:r>
            <a:r>
              <a:rPr kumimoji="1" lang="ja-JP" altLang="en-US" sz="2800" b="1" u="sng">
                <a:solidFill>
                  <a:srgbClr val="0070C0"/>
                </a:solidFill>
              </a:rPr>
              <a:t>分からないところは、調べたり、信頼できるひとに聞いたりしてみましょう</a:t>
            </a:r>
            <a:r>
              <a:rPr kumimoji="1" lang="ja-JP" altLang="en-US" sz="2800" b="1">
                <a:solidFill>
                  <a:schemeClr val="accent1"/>
                </a:solidFill>
              </a:rPr>
              <a:t>。</a:t>
            </a:r>
            <a:r>
              <a:rPr kumimoji="1" lang="ja-JP" altLang="en-US" sz="2800">
                <a:solidFill>
                  <a:schemeClr val="accent1"/>
                </a:solidFill>
              </a:rPr>
              <a:t>　</a:t>
            </a:r>
            <a:endParaRPr kumimoji="1" lang="en-US" altLang="ja-JP" sz="2800">
              <a:solidFill>
                <a:schemeClr val="accent1"/>
              </a:solidFill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F9311999-AD31-E7FB-AE61-99DA9AFB5C63}"/>
              </a:ext>
            </a:extLst>
          </p:cNvPr>
          <p:cNvSpPr/>
          <p:nvPr/>
        </p:nvSpPr>
        <p:spPr>
          <a:xfrm rot="21286469">
            <a:off x="217802" y="318599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3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342240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658D4-1DDE-FC47-9B77-4EA4ED482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5B0B4310-BE28-DA39-C691-99C7FC49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ea typeface="ＭＳ Ｐゴシック"/>
              </a:rPr>
              <a:t>注意点は確認できたかな？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C4BB4ACB-96AB-4881-5C0C-03E57101B92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185029">
            <a:off x="1411374" y="1774258"/>
            <a:ext cx="8939771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>
                <a:ea typeface="ＭＳ Ｐゴシック"/>
              </a:rPr>
              <a:t>SNSを使用する</a:t>
            </a:r>
            <a:r>
              <a:rPr lang="ja-JP" altLang="en-US" sz="4400" dirty="0">
                <a:solidFill>
                  <a:srgbClr val="0070C0"/>
                </a:solidFill>
                <a:ea typeface="ＭＳ Ｐゴシック"/>
              </a:rPr>
              <a:t>前に</a:t>
            </a:r>
            <a:r>
              <a:rPr lang="ja-JP" altLang="en-US" sz="4400" dirty="0">
                <a:ea typeface="ＭＳ Ｐゴシック"/>
              </a:rPr>
              <a:t>、さらに具体的な</a:t>
            </a:r>
            <a:endParaRPr lang="ja-JP" sz="1600" dirty="0">
              <a:ea typeface="ＭＳ Ｐゴシック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ea typeface="ＭＳ Ｐゴシック"/>
              </a:rPr>
              <a:t>注意点</a:t>
            </a:r>
            <a:r>
              <a:rPr lang="ja-JP" altLang="en-US" sz="4400" dirty="0">
                <a:ea typeface="ＭＳ Ｐゴシック"/>
              </a:rPr>
              <a:t>を確認しよう。</a:t>
            </a:r>
            <a:endParaRPr lang="ja-JP" sz="1600" dirty="0">
              <a:ea typeface="ＭＳ Ｐゴシック"/>
            </a:endParaRPr>
          </a:p>
        </p:txBody>
      </p:sp>
      <p:pic>
        <p:nvPicPr>
          <p:cNvPr id="1026" name="Picture 2" descr="学校でスマートフォンを使う学生のイラスト（男子・ブレザー）">
            <a:extLst>
              <a:ext uri="{FF2B5EF4-FFF2-40B4-BE49-F238E27FC236}">
                <a16:creationId xmlns:a16="http://schemas.microsoft.com/office/drawing/2014/main" id="{8939F79A-3256-65F3-89BD-F2BECA30B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95" y="2867593"/>
            <a:ext cx="3214688" cy="34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9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C7FC0289-4718-03F9-C0B2-AC6FDE4907A4}"/>
              </a:ext>
            </a:extLst>
          </p:cNvPr>
          <p:cNvSpPr txBox="1">
            <a:spLocks/>
          </p:cNvSpPr>
          <p:nvPr/>
        </p:nvSpPr>
        <p:spPr>
          <a:xfrm>
            <a:off x="3578484" y="454397"/>
            <a:ext cx="8361317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>
                <a:ea typeface="ＭＳ Ｐゴシック"/>
              </a:rPr>
              <a:t>アプリをダウンロードする前に気を付けて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0D4B8EB-D4D4-D520-C716-FFE018B35601}"/>
              </a:ext>
            </a:extLst>
          </p:cNvPr>
          <p:cNvSpPr/>
          <p:nvPr/>
        </p:nvSpPr>
        <p:spPr>
          <a:xfrm rot="21286469">
            <a:off x="240456" y="236222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4</a:t>
            </a:r>
            <a:endParaRPr kumimoji="1" lang="ja-JP" altLang="en-US" sz="400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55504D60-5BB4-6243-EFA6-BD0499F7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183692"/>
            <a:ext cx="10877550" cy="3311189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使うアプリは、必ず、</a:t>
            </a:r>
            <a:r>
              <a:rPr kumimoji="1" lang="ja-JP" altLang="en-US" sz="4000">
                <a:solidFill>
                  <a:srgbClr val="0070C0"/>
                </a:solidFill>
              </a:rPr>
              <a:t>アプリストア</a:t>
            </a:r>
            <a:r>
              <a:rPr kumimoji="1" lang="ja-JP" altLang="en-US" sz="4000"/>
              <a:t>や</a:t>
            </a:r>
            <a:r>
              <a:rPr kumimoji="1" lang="ja-JP" altLang="en-US" sz="4000">
                <a:solidFill>
                  <a:srgbClr val="0070C0"/>
                </a:solidFill>
              </a:rPr>
              <a:t>公式サイト</a:t>
            </a:r>
            <a:r>
              <a:rPr kumimoji="1" lang="ja-JP" altLang="en-US" sz="4000"/>
              <a:t>からダウンロードしましょう。</a:t>
            </a:r>
            <a:endParaRPr kumimoji="1" lang="en-US" altLang="ja-JP" sz="4000"/>
          </a:p>
          <a:p>
            <a:pPr marL="0" indent="0">
              <a:buNone/>
            </a:pPr>
            <a:r>
              <a:rPr kumimoji="1" lang="ja-JP" altLang="en-US" sz="4000"/>
              <a:t>　　</a:t>
            </a:r>
            <a:r>
              <a:rPr kumimoji="1" lang="ja-JP" altLang="en-US" sz="2800"/>
              <a:t>＊検索したサイトが</a:t>
            </a:r>
            <a:r>
              <a:rPr kumimoji="1" lang="ja-JP" altLang="en-US" sz="2800" b="1">
                <a:solidFill>
                  <a:srgbClr val="FF0000"/>
                </a:solidFill>
              </a:rPr>
              <a:t>偽サイト</a:t>
            </a:r>
            <a:r>
              <a:rPr kumimoji="1" lang="ja-JP" altLang="en-US" sz="2800"/>
              <a:t>だった場合、</a:t>
            </a:r>
            <a:r>
              <a:rPr kumimoji="1" lang="ja-JP" altLang="en-US" sz="2800" b="1">
                <a:solidFill>
                  <a:srgbClr val="FF0000"/>
                </a:solidFill>
              </a:rPr>
              <a:t>偽物</a:t>
            </a:r>
            <a:r>
              <a:rPr kumimoji="1" lang="ja-JP" altLang="en-US" sz="2800"/>
              <a:t>だったり、</a:t>
            </a:r>
            <a:r>
              <a:rPr kumimoji="1" lang="ja-JP" altLang="en-US" sz="2800" b="1">
                <a:solidFill>
                  <a:srgbClr val="FF0000"/>
                </a:solidFill>
              </a:rPr>
              <a:t>ウイルス</a:t>
            </a:r>
            <a:r>
              <a:rPr kumimoji="1" lang="ja-JP" altLang="en-US" sz="2800"/>
              <a:t>が</a:t>
            </a:r>
            <a:endParaRPr kumimoji="1" lang="en-US" altLang="ja-JP" sz="2800"/>
          </a:p>
          <a:p>
            <a:pPr marL="0" indent="0">
              <a:buNone/>
            </a:pPr>
            <a:r>
              <a:rPr kumimoji="1" lang="ja-JP" altLang="en-US" sz="2800"/>
              <a:t>　　　入っている危険があります。</a:t>
            </a:r>
            <a:endParaRPr kumimoji="1" lang="ja-JP" altLang="en-US" sz="4000"/>
          </a:p>
        </p:txBody>
      </p:sp>
    </p:spTree>
    <p:extLst>
      <p:ext uri="{BB962C8B-B14F-4D97-AF65-F5344CB8AC3E}">
        <p14:creationId xmlns:p14="http://schemas.microsoft.com/office/powerpoint/2010/main" val="156648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A98F2-E87C-BF4D-845F-EDE3819E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CBBE8FD4-FCB2-772B-2A29-E65679BEFADE}"/>
              </a:ext>
            </a:extLst>
          </p:cNvPr>
          <p:cNvSpPr txBox="1">
            <a:spLocks/>
          </p:cNvSpPr>
          <p:nvPr/>
        </p:nvSpPr>
        <p:spPr>
          <a:xfrm>
            <a:off x="3873673" y="612288"/>
            <a:ext cx="8157517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ea typeface="ＭＳ Ｐゴシック"/>
              </a:rPr>
              <a:t>その新規登録、ちょっと待って！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FB71AC6D-43E7-66DA-30E5-4B8F708225B5}"/>
              </a:ext>
            </a:extLst>
          </p:cNvPr>
          <p:cNvSpPr/>
          <p:nvPr/>
        </p:nvSpPr>
        <p:spPr>
          <a:xfrm rot="21286469">
            <a:off x="446402" y="318600"/>
            <a:ext cx="3421045" cy="15923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/>
              <a:t>Ｓｔｅｐ</a:t>
            </a:r>
            <a:r>
              <a:rPr kumimoji="1" lang="en-US" altLang="ja-JP" sz="4000"/>
              <a:t>5</a:t>
            </a:r>
            <a:endParaRPr kumimoji="1" lang="ja-JP" altLang="en-US" sz="4000"/>
          </a:p>
        </p:txBody>
      </p:sp>
      <p:sp>
        <p:nvSpPr>
          <p:cNvPr id="5" name="コンテンツ プレースホルダー 7">
            <a:extLst>
              <a:ext uri="{FF2B5EF4-FFF2-40B4-BE49-F238E27FC236}">
                <a16:creationId xmlns:a16="http://schemas.microsoft.com/office/drawing/2014/main" id="{DA9ECEC1-F950-9170-9076-1D86D023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49681"/>
            <a:ext cx="10982325" cy="1653838"/>
          </a:xfrm>
        </p:spPr>
        <p:txBody>
          <a:bodyPr>
            <a:normAutofit/>
          </a:bodyPr>
          <a:lstStyle/>
          <a:p>
            <a:r>
              <a:rPr lang="ja-JP" altLang="en-US" sz="5400">
                <a:ea typeface="ＭＳ Ｐゴシック"/>
              </a:rPr>
              <a:t>こんなと</a:t>
            </a:r>
            <a:r>
              <a:rPr kumimoji="1" lang="ja-JP" altLang="en-US" sz="5400">
                <a:ea typeface="ＭＳ Ｐゴシック"/>
              </a:rPr>
              <a:t>ころに</a:t>
            </a:r>
            <a:r>
              <a:rPr kumimoji="1" lang="ja-JP" altLang="en-US" sz="5400">
                <a:solidFill>
                  <a:srgbClr val="FF0000"/>
                </a:solidFill>
                <a:ea typeface="ＭＳ Ｐゴシック"/>
              </a:rPr>
              <a:t>注意</a:t>
            </a:r>
            <a:r>
              <a:rPr kumimoji="1" lang="ja-JP" altLang="en-US" sz="5400">
                <a:ea typeface="ＭＳ Ｐゴシック"/>
              </a:rPr>
              <a:t>しよう！</a:t>
            </a:r>
            <a:endParaRPr kumimoji="1" lang="en-US" altLang="ja-JP" sz="540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79949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FF09EFE4F3AA4489185CC91810B6D0F" ma:contentTypeVersion="18" ma:contentTypeDescription="新しいドキュメントを作成します。" ma:contentTypeScope="" ma:versionID="8f557f42920a105afc9aef6cf5cf4c87">
  <xsd:schema xmlns:xsd="http://www.w3.org/2001/XMLSchema" xmlns:xs="http://www.w3.org/2001/XMLSchema" xmlns:p="http://schemas.microsoft.com/office/2006/metadata/properties" xmlns:ns2="484e1132-8176-4c50-ab25-f919e95525d9" xmlns:ns3="08d56990-5a3e-4aff-ba2a-9d48b9fd327c" targetNamespace="http://schemas.microsoft.com/office/2006/metadata/properties" ma:root="true" ma:fieldsID="e1b05bdc396869f95fa43b67fbadc9e8" ns2:_="" ns3:_="">
    <xsd:import namespace="484e1132-8176-4c50-ab25-f919e95525d9"/>
    <xsd:import namespace="08d56990-5a3e-4aff-ba2a-9d48b9fd3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e1132-8176-4c50-ab25-f919e9552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4796eb36-e6e9-4935-b6f7-ae90a2f87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56990-5a3e-4aff-ba2a-9d48b9fd3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319b94f-f239-4ad9-9e5c-ea82561556aa}" ma:internalName="TaxCatchAll" ma:showField="CatchAllData" ma:web="08d56990-5a3e-4aff-ba2a-9d48b9fd3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e1132-8176-4c50-ab25-f919e95525d9">
      <Terms xmlns="http://schemas.microsoft.com/office/infopath/2007/PartnerControls"/>
    </lcf76f155ced4ddcb4097134ff3c332f>
    <TaxCatchAll xmlns="08d56990-5a3e-4aff-ba2a-9d48b9fd327c" xsi:nil="true"/>
  </documentManagement>
</p:properties>
</file>

<file path=customXml/itemProps1.xml><?xml version="1.0" encoding="utf-8"?>
<ds:datastoreItem xmlns:ds="http://schemas.openxmlformats.org/officeDocument/2006/customXml" ds:itemID="{D1121F98-E028-4921-9637-8460DA7ADA8D}">
  <ds:schemaRefs>
    <ds:schemaRef ds:uri="08d56990-5a3e-4aff-ba2a-9d48b9fd327c"/>
    <ds:schemaRef ds:uri="484e1132-8176-4c50-ab25-f919e95525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AAD017-D335-4C40-BBCD-0F3284A31A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3B6E2F-E90F-46F9-AECF-960296F9AE74}">
  <ds:schemaRefs>
    <ds:schemaRef ds:uri="08d56990-5a3e-4aff-ba2a-9d48b9fd327c"/>
    <ds:schemaRef ds:uri="484e1132-8176-4c50-ab25-f919e95525d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3</TotalTime>
  <Words>1020</Words>
  <Application>Microsoft Office PowerPoint</Application>
  <PresentationFormat>ワイド画面</PresentationFormat>
  <Paragraphs>199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Impact</vt:lpstr>
      <vt:lpstr>Roboto</vt:lpstr>
      <vt:lpstr>メイン イベント</vt:lpstr>
      <vt:lpstr>そのSNSアカウント 本当に大丈夫？</vt:lpstr>
      <vt:lpstr>ＳＮＳについて理解している？</vt:lpstr>
      <vt:lpstr>ＳＮＳについて理解している？</vt:lpstr>
      <vt:lpstr>PowerPoint プレゼンテーション</vt:lpstr>
      <vt:lpstr>保護者の了承は得ている？</vt:lpstr>
      <vt:lpstr>利用規約は理解している？</vt:lpstr>
      <vt:lpstr>注意点は確認できたかな？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福原 千種</dc:creator>
  <cp:lastModifiedBy>福原 千種</cp:lastModifiedBy>
  <cp:revision>11</cp:revision>
  <dcterms:created xsi:type="dcterms:W3CDTF">2024-10-03T05:38:01Z</dcterms:created>
  <dcterms:modified xsi:type="dcterms:W3CDTF">2024-11-05T01:37:51Z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0x0101005FF09EFE4F3AA4489185CC91810B6D0F</vt:lpwstr>
  </property>
  <property fmtid="{D5CDD505-2E9C-101B-9397-08002B2CF9AE}" pid="3" name="MediaServiceImageTags">
    <vt:lpwstr/>
  </property>
</Properties>
</file>