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0" r:id="rId5"/>
    <p:sldId id="267" r:id="rId6"/>
    <p:sldId id="282" r:id="rId7"/>
    <p:sldId id="271" r:id="rId8"/>
    <p:sldId id="269" r:id="rId9"/>
    <p:sldId id="275" r:id="rId10"/>
    <p:sldId id="283" r:id="rId11"/>
    <p:sldId id="273" r:id="rId12"/>
    <p:sldId id="274" r:id="rId13"/>
    <p:sldId id="272" r:id="rId14"/>
    <p:sldId id="280" r:id="rId15"/>
    <p:sldId id="287" r:id="rId16"/>
    <p:sldId id="277" r:id="rId17"/>
    <p:sldId id="268" r:id="rId18"/>
    <p:sldId id="281" r:id="rId19"/>
    <p:sldId id="290" r:id="rId20"/>
    <p:sldId id="279" r:id="rId21"/>
    <p:sldId id="286" r:id="rId22"/>
    <p:sldId id="288" r:id="rId23"/>
    <p:sldId id="289" r:id="rId24"/>
    <p:sldId id="291"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0BA985-D176-EA9E-4557-322CAA24575C}" name="原 順一" initials="原順" userId="S::1331020@mail.bears.ed.jp::8d2d6bc3-112d-4528-9920-d704ef710ecd" providerId="AD"/>
  <p188:author id="{A766FE99-9719-386D-7303-DBDAE4CE335C}" name="福原 千種" initials="千福" userId="S::fukuhara@mail.bears.ed.jp::121ff810-e1f7-48df-8f8b-1bc44c85781d" providerId="AD"/>
  <p188:author id="{ED4FC29B-ED6F-63E9-5C40-0B18D2A1C332}" name="松永 豊" initials="松豊" userId="S::0730189@mail.bears.ed.jp::66dea26f-9131-454b-8ebc-ecc1ff7162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FF66FF"/>
    <a:srgbClr val="99CCFF"/>
    <a:srgbClr val="33CC33"/>
    <a:srgbClr val="CC00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ja-JP" altLang="en-US"/>
              <a:t>マスター タイトルの書式設定</a:t>
            </a:r>
            <a:endParaRPr lang="en-US"/>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1E48ABEE-2D6E-407A-AA05-D81AF348177D}" type="datetimeFigureOut">
              <a:rPr kumimoji="1" lang="ja-JP" altLang="en-US" smtClean="0"/>
              <a:t>2024/10/7</a:t>
            </a:fld>
            <a:endParaRPr kumimoji="1" lang="ja-JP" alt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kumimoji="1" lang="ja-JP" alt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19C26B1-D347-483F-A54F-098FABCCC3AC}" type="slidenum">
              <a:rPr kumimoji="1" lang="ja-JP" altLang="en-US" smtClean="0"/>
              <a:t>‹#›</a:t>
            </a:fld>
            <a:endParaRPr kumimoji="1" lang="ja-JP" alt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091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48ABEE-2D6E-407A-AA05-D81AF348177D}" type="datetimeFigureOut">
              <a:rPr kumimoji="1" lang="ja-JP" altLang="en-US" smtClean="0"/>
              <a:t>2024/10/7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9C26B1-D347-483F-A54F-098FABCCC3AC}" type="slidenum">
              <a:rPr kumimoji="1" lang="ja-JP" altLang="en-US" smtClean="0"/>
              <a:t>‹#›</a:t>
            </a:fld>
            <a:endParaRPr kumimoji="1" lang="ja-JP" altLang="en-US"/>
          </a:p>
        </p:txBody>
      </p:sp>
    </p:spTree>
    <p:extLst>
      <p:ext uri="{BB962C8B-B14F-4D97-AF65-F5344CB8AC3E}">
        <p14:creationId xmlns:p14="http://schemas.microsoft.com/office/powerpoint/2010/main" val="3607905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ja-JP" altLang="en-US"/>
              <a:t>マスター タイトルの書式設定</a:t>
            </a:r>
            <a:endParaRPr lang="en-US"/>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48ABEE-2D6E-407A-AA05-D81AF348177D}" type="datetimeFigureOut">
              <a:rPr kumimoji="1" lang="ja-JP" altLang="en-US" smtClean="0"/>
              <a:t>2024/10/7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9C26B1-D347-483F-A54F-098FABCCC3AC}" type="slidenum">
              <a:rPr kumimoji="1" lang="ja-JP" altLang="en-US" smtClean="0"/>
              <a:t>‹#›</a:t>
            </a:fld>
            <a:endParaRPr kumimoji="1" lang="ja-JP" altLang="en-US"/>
          </a:p>
        </p:txBody>
      </p:sp>
    </p:spTree>
    <p:extLst>
      <p:ext uri="{BB962C8B-B14F-4D97-AF65-F5344CB8AC3E}">
        <p14:creationId xmlns:p14="http://schemas.microsoft.com/office/powerpoint/2010/main" val="817045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ja-JP" altLang="en-US"/>
              <a:t>マスター タイトルの書式設定</a:t>
            </a:r>
            <a:endParaRPr lang="en-US"/>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48ABEE-2D6E-407A-AA05-D81AF348177D}" type="datetimeFigureOut">
              <a:rPr kumimoji="1" lang="ja-JP" altLang="en-US" smtClean="0"/>
              <a:t>2024/10/7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9C26B1-D347-483F-A54F-098FABCCC3AC}" type="slidenum">
              <a:rPr kumimoji="1" lang="ja-JP" altLang="en-US" smtClean="0"/>
              <a:t>‹#›</a:t>
            </a:fld>
            <a:endParaRPr kumimoji="1" lang="ja-JP" alt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254619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ja-JP" altLang="en-US"/>
              <a:t>マスター タイトルの書式設定</a:t>
            </a:r>
            <a:endParaRPr lang="en-US"/>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48ABEE-2D6E-407A-AA05-D81AF348177D}" type="datetimeFigureOut">
              <a:rPr kumimoji="1" lang="ja-JP" altLang="en-US" smtClean="0"/>
              <a:t>2024/10/7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9C26B1-D347-483F-A54F-098FABCCC3AC}" type="slidenum">
              <a:rPr kumimoji="1" lang="ja-JP" altLang="en-US" smtClean="0"/>
              <a:t>‹#›</a:t>
            </a:fld>
            <a:endParaRPr kumimoji="1" lang="ja-JP" altLang="en-US"/>
          </a:p>
        </p:txBody>
      </p:sp>
    </p:spTree>
    <p:extLst>
      <p:ext uri="{BB962C8B-B14F-4D97-AF65-F5344CB8AC3E}">
        <p14:creationId xmlns:p14="http://schemas.microsoft.com/office/powerpoint/2010/main" val="1812636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ja-JP" altLang="en-US"/>
              <a:t>マスター タイトルの書式設定</a:t>
            </a:r>
            <a:endParaRPr lang="en-US"/>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1E48ABEE-2D6E-407A-AA05-D81AF348177D}" type="datetimeFigureOut">
              <a:rPr kumimoji="1" lang="ja-JP" altLang="en-US" smtClean="0"/>
              <a:t>2024/10/7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9C26B1-D347-483F-A54F-098FABCCC3AC}" type="slidenum">
              <a:rPr kumimoji="1" lang="ja-JP" altLang="en-US" smtClean="0"/>
              <a:t>‹#›</a:t>
            </a:fld>
            <a:endParaRPr kumimoji="1" lang="ja-JP" altLang="en-US"/>
          </a:p>
        </p:txBody>
      </p:sp>
    </p:spTree>
    <p:extLst>
      <p:ext uri="{BB962C8B-B14F-4D97-AF65-F5344CB8AC3E}">
        <p14:creationId xmlns:p14="http://schemas.microsoft.com/office/powerpoint/2010/main" val="695672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ja-JP" altLang="en-US"/>
              <a:t>マスター タイトルの書式設定</a:t>
            </a:r>
            <a:endParaRPr lang="en-US"/>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1E48ABEE-2D6E-407A-AA05-D81AF348177D}" type="datetimeFigureOut">
              <a:rPr kumimoji="1" lang="ja-JP" altLang="en-US" smtClean="0"/>
              <a:t>2024/10/7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9C26B1-D347-483F-A54F-098FABCCC3AC}" type="slidenum">
              <a:rPr kumimoji="1" lang="ja-JP" altLang="en-US" smtClean="0"/>
              <a:t>‹#›</a:t>
            </a:fld>
            <a:endParaRPr kumimoji="1" lang="ja-JP" altLang="en-US"/>
          </a:p>
        </p:txBody>
      </p:sp>
    </p:spTree>
    <p:extLst>
      <p:ext uri="{BB962C8B-B14F-4D97-AF65-F5344CB8AC3E}">
        <p14:creationId xmlns:p14="http://schemas.microsoft.com/office/powerpoint/2010/main" val="3301385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ja-JP" altLang="en-US"/>
              <a:t>マスター タイトルの書式設定</a:t>
            </a:r>
            <a:endParaRPr lang="en-US"/>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E48ABEE-2D6E-407A-AA05-D81AF348177D}" type="datetimeFigureOut">
              <a:rPr kumimoji="1" lang="ja-JP" altLang="en-US" smtClean="0"/>
              <a:t>2024/10/7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9C26B1-D347-483F-A54F-098FABCCC3AC}" type="slidenum">
              <a:rPr kumimoji="1" lang="ja-JP" altLang="en-US" smtClean="0"/>
              <a:t>‹#›</a:t>
            </a:fld>
            <a:endParaRPr kumimoji="1" lang="ja-JP" altLang="en-US"/>
          </a:p>
        </p:txBody>
      </p:sp>
    </p:spTree>
    <p:extLst>
      <p:ext uri="{BB962C8B-B14F-4D97-AF65-F5344CB8AC3E}">
        <p14:creationId xmlns:p14="http://schemas.microsoft.com/office/powerpoint/2010/main" val="2547852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ja-JP" altLang="en-US"/>
              <a:t>マスター タイトルの書式設定</a:t>
            </a:r>
            <a:endParaRPr lang="en-US"/>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E48ABEE-2D6E-407A-AA05-D81AF348177D}" type="datetimeFigureOut">
              <a:rPr kumimoji="1" lang="ja-JP" altLang="en-US" smtClean="0"/>
              <a:t>2024/10/7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9C26B1-D347-483F-A54F-098FABCCC3AC}" type="slidenum">
              <a:rPr kumimoji="1" lang="ja-JP" altLang="en-US" smtClean="0"/>
              <a:t>‹#›</a:t>
            </a:fld>
            <a:endParaRPr kumimoji="1" lang="ja-JP" altLang="en-US"/>
          </a:p>
        </p:txBody>
      </p:sp>
    </p:spTree>
    <p:extLst>
      <p:ext uri="{BB962C8B-B14F-4D97-AF65-F5344CB8AC3E}">
        <p14:creationId xmlns:p14="http://schemas.microsoft.com/office/powerpoint/2010/main" val="743341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02DED-8533-D7FF-EA92-64F99DD7F05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583B15-97AF-A71F-3E01-059EA6659A6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631C10-A745-4D9B-C588-15E64BD67914}"/>
              </a:ext>
            </a:extLst>
          </p:cNvPr>
          <p:cNvSpPr>
            <a:spLocks noGrp="1"/>
          </p:cNvSpPr>
          <p:nvPr>
            <p:ph type="dt" sz="half" idx="10"/>
          </p:nvPr>
        </p:nvSpPr>
        <p:spPr/>
        <p:txBody>
          <a:bodyPr/>
          <a:lstStyle/>
          <a:p>
            <a:fld id="{1E48ABEE-2D6E-407A-AA05-D81AF348177D}" type="datetimeFigureOut">
              <a:rPr kumimoji="1" lang="ja-JP" altLang="en-US" smtClean="0"/>
              <a:t>2024/10/7</a:t>
            </a:fld>
            <a:endParaRPr kumimoji="1" lang="ja-JP" altLang="en-US"/>
          </a:p>
        </p:txBody>
      </p:sp>
      <p:sp>
        <p:nvSpPr>
          <p:cNvPr id="5" name="フッター プレースホルダー 4">
            <a:extLst>
              <a:ext uri="{FF2B5EF4-FFF2-40B4-BE49-F238E27FC236}">
                <a16:creationId xmlns:a16="http://schemas.microsoft.com/office/drawing/2014/main" id="{4D600C73-097A-4155-1C3C-83ED7EF9A8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E1B4EC-714E-3193-D774-3D141AD848A7}"/>
              </a:ext>
            </a:extLst>
          </p:cNvPr>
          <p:cNvSpPr>
            <a:spLocks noGrp="1"/>
          </p:cNvSpPr>
          <p:nvPr>
            <p:ph type="sldNum" sz="quarter" idx="12"/>
          </p:nvPr>
        </p:nvSpPr>
        <p:spPr/>
        <p:txBody>
          <a:bodyPr/>
          <a:lstStyle/>
          <a:p>
            <a:fld id="{319C26B1-D347-483F-A54F-098FABCCC3AC}" type="slidenum">
              <a:rPr kumimoji="1" lang="ja-JP" altLang="en-US" smtClean="0"/>
              <a:t>‹#›</a:t>
            </a:fld>
            <a:endParaRPr kumimoji="1" lang="ja-JP" altLang="en-US"/>
          </a:p>
        </p:txBody>
      </p:sp>
    </p:spTree>
    <p:extLst>
      <p:ext uri="{BB962C8B-B14F-4D97-AF65-F5344CB8AC3E}">
        <p14:creationId xmlns:p14="http://schemas.microsoft.com/office/powerpoint/2010/main" val="178430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12" name="Content Placeholder 2"/>
          <p:cNvSpPr>
            <a:spLocks noGrp="1"/>
          </p:cNvSpPr>
          <p:nvPr>
            <p:ph sz="quarter" idx="13"/>
          </p:nvPr>
        </p:nvSpPr>
        <p:spPr>
          <a:xfrm>
            <a:off x="685800" y="2063396"/>
            <a:ext cx="10394707" cy="33111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E48ABEE-2D6E-407A-AA05-D81AF348177D}" type="datetimeFigureOut">
              <a:rPr kumimoji="1" lang="ja-JP" altLang="en-US" smtClean="0"/>
              <a:t>2024/10/7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9C26B1-D347-483F-A54F-098FABCCC3AC}" type="slidenum">
              <a:rPr kumimoji="1" lang="ja-JP" altLang="en-US" smtClean="0"/>
              <a:t>‹#›</a:t>
            </a:fld>
            <a:endParaRPr kumimoji="1" lang="ja-JP" altLang="en-US"/>
          </a:p>
        </p:txBody>
      </p:sp>
    </p:spTree>
    <p:extLst>
      <p:ext uri="{BB962C8B-B14F-4D97-AF65-F5344CB8AC3E}">
        <p14:creationId xmlns:p14="http://schemas.microsoft.com/office/powerpoint/2010/main" val="295815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ja-JP" altLang="en-US"/>
              <a:t>マスター タイトルの書式設定</a:t>
            </a:r>
            <a:endParaRPr lang="en-US"/>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E48ABEE-2D6E-407A-AA05-D81AF348177D}" type="datetimeFigureOut">
              <a:rPr kumimoji="1" lang="ja-JP" altLang="en-US" smtClean="0"/>
              <a:t>2024/10/7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9C26B1-D347-483F-A54F-098FABCCC3AC}" type="slidenum">
              <a:rPr kumimoji="1" lang="ja-JP" altLang="en-US" smtClean="0"/>
              <a:t>‹#›</a:t>
            </a:fld>
            <a:endParaRPr kumimoji="1" lang="ja-JP" altLang="en-US"/>
          </a:p>
        </p:txBody>
      </p:sp>
    </p:spTree>
    <p:extLst>
      <p:ext uri="{BB962C8B-B14F-4D97-AF65-F5344CB8AC3E}">
        <p14:creationId xmlns:p14="http://schemas.microsoft.com/office/powerpoint/2010/main" val="270316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ja-JP" altLang="en-US"/>
              <a:t>マスター タイトルの書式設定</a:t>
            </a:r>
            <a:endParaRPr lang="en-US"/>
          </a:p>
        </p:txBody>
      </p:sp>
      <p:sp>
        <p:nvSpPr>
          <p:cNvPr id="12" name="Content Placeholder 2"/>
          <p:cNvSpPr>
            <a:spLocks noGrp="1"/>
          </p:cNvSpPr>
          <p:nvPr>
            <p:ph sz="quarter" idx="13"/>
          </p:nvPr>
        </p:nvSpPr>
        <p:spPr>
          <a:xfrm>
            <a:off x="685800" y="2063396"/>
            <a:ext cx="5088714" cy="3311189"/>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 name="Content Placeholder 3"/>
          <p:cNvSpPr>
            <a:spLocks noGrp="1"/>
          </p:cNvSpPr>
          <p:nvPr>
            <p:ph sz="quarter" idx="14"/>
          </p:nvPr>
        </p:nvSpPr>
        <p:spPr>
          <a:xfrm>
            <a:off x="5993971" y="2063396"/>
            <a:ext cx="5086538" cy="3311189"/>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1E48ABEE-2D6E-407A-AA05-D81AF348177D}" type="datetimeFigureOut">
              <a:rPr kumimoji="1" lang="ja-JP" altLang="en-US" smtClean="0"/>
              <a:t>2024/10/7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9C26B1-D347-483F-A54F-098FABCCC3AC}" type="slidenum">
              <a:rPr kumimoji="1" lang="ja-JP" altLang="en-US" smtClean="0"/>
              <a:t>‹#›</a:t>
            </a:fld>
            <a:endParaRPr kumimoji="1" lang="ja-JP" altLang="en-US"/>
          </a:p>
        </p:txBody>
      </p:sp>
    </p:spTree>
    <p:extLst>
      <p:ext uri="{BB962C8B-B14F-4D97-AF65-F5344CB8AC3E}">
        <p14:creationId xmlns:p14="http://schemas.microsoft.com/office/powerpoint/2010/main" val="237356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685802" y="2861733"/>
            <a:ext cx="5088712" cy="2512852"/>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5993969" y="2861733"/>
            <a:ext cx="5088713" cy="2512852"/>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1E48ABEE-2D6E-407A-AA05-D81AF348177D}" type="datetimeFigureOut">
              <a:rPr kumimoji="1" lang="ja-JP" altLang="en-US" smtClean="0"/>
              <a:t>2024/10/7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19C26B1-D347-483F-A54F-098FABCCC3AC}" type="slidenum">
              <a:rPr kumimoji="1" lang="ja-JP" altLang="en-US" smtClean="0"/>
              <a:t>‹#›</a:t>
            </a:fld>
            <a:endParaRPr kumimoji="1" lang="ja-JP" altLang="en-US"/>
          </a:p>
        </p:txBody>
      </p:sp>
    </p:spTree>
    <p:extLst>
      <p:ext uri="{BB962C8B-B14F-4D97-AF65-F5344CB8AC3E}">
        <p14:creationId xmlns:p14="http://schemas.microsoft.com/office/powerpoint/2010/main" val="1395741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1E48ABEE-2D6E-407A-AA05-D81AF348177D}" type="datetimeFigureOut">
              <a:rPr kumimoji="1" lang="ja-JP" altLang="en-US" smtClean="0"/>
              <a:t>2024/10/7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9C26B1-D347-483F-A54F-098FABCCC3AC}" type="slidenum">
              <a:rPr kumimoji="1" lang="ja-JP" altLang="en-US" smtClean="0"/>
              <a:t>‹#›</a:t>
            </a:fld>
            <a:endParaRPr kumimoji="1" lang="ja-JP" altLang="en-US"/>
          </a:p>
        </p:txBody>
      </p:sp>
    </p:spTree>
    <p:extLst>
      <p:ext uri="{BB962C8B-B14F-4D97-AF65-F5344CB8AC3E}">
        <p14:creationId xmlns:p14="http://schemas.microsoft.com/office/powerpoint/2010/main" val="154431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8ABEE-2D6E-407A-AA05-D81AF348177D}" type="datetimeFigureOut">
              <a:rPr kumimoji="1" lang="ja-JP" altLang="en-US" smtClean="0"/>
              <a:t>2024/10/7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9C26B1-D347-483F-A54F-098FABCCC3AC}" type="slidenum">
              <a:rPr kumimoji="1" lang="ja-JP" altLang="en-US" smtClean="0"/>
              <a:t>‹#›</a:t>
            </a:fld>
            <a:endParaRPr kumimoji="1" lang="ja-JP" altLang="en-US"/>
          </a:p>
        </p:txBody>
      </p:sp>
    </p:spTree>
    <p:extLst>
      <p:ext uri="{BB962C8B-B14F-4D97-AF65-F5344CB8AC3E}">
        <p14:creationId xmlns:p14="http://schemas.microsoft.com/office/powerpoint/2010/main" val="425272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ja-JP" altLang="en-US"/>
              <a:t>マスター タイトルの書式設定</a:t>
            </a:r>
            <a:endParaRPr lang="en-US"/>
          </a:p>
        </p:txBody>
      </p:sp>
      <p:sp>
        <p:nvSpPr>
          <p:cNvPr id="10" name="Content Placeholder 2"/>
          <p:cNvSpPr>
            <a:spLocks noGrp="1"/>
          </p:cNvSpPr>
          <p:nvPr>
            <p:ph sz="quarter" idx="13"/>
          </p:nvPr>
        </p:nvSpPr>
        <p:spPr>
          <a:xfrm>
            <a:off x="5046132" y="685800"/>
            <a:ext cx="6034375" cy="468878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48ABEE-2D6E-407A-AA05-D81AF348177D}" type="datetimeFigureOut">
              <a:rPr kumimoji="1" lang="ja-JP" altLang="en-US" smtClean="0"/>
              <a:t>2024/10/7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9C26B1-D347-483F-A54F-098FABCCC3AC}" type="slidenum">
              <a:rPr kumimoji="1" lang="ja-JP" altLang="en-US" smtClean="0"/>
              <a:t>‹#›</a:t>
            </a:fld>
            <a:endParaRPr kumimoji="1" lang="ja-JP" altLang="en-US"/>
          </a:p>
        </p:txBody>
      </p:sp>
    </p:spTree>
    <p:extLst>
      <p:ext uri="{BB962C8B-B14F-4D97-AF65-F5344CB8AC3E}">
        <p14:creationId xmlns:p14="http://schemas.microsoft.com/office/powerpoint/2010/main" val="351521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48ABEE-2D6E-407A-AA05-D81AF348177D}" type="datetimeFigureOut">
              <a:rPr kumimoji="1" lang="ja-JP" altLang="en-US" smtClean="0"/>
              <a:t>2024/10/7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9C26B1-D347-483F-A54F-098FABCCC3AC}" type="slidenum">
              <a:rPr kumimoji="1" lang="ja-JP" altLang="en-US" smtClean="0"/>
              <a:t>‹#›</a:t>
            </a:fld>
            <a:endParaRPr kumimoji="1" lang="ja-JP" altLang="en-US"/>
          </a:p>
        </p:txBody>
      </p:sp>
    </p:spTree>
    <p:extLst>
      <p:ext uri="{BB962C8B-B14F-4D97-AF65-F5344CB8AC3E}">
        <p14:creationId xmlns:p14="http://schemas.microsoft.com/office/powerpoint/2010/main" val="75863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1E48ABEE-2D6E-407A-AA05-D81AF348177D}" type="datetimeFigureOut">
              <a:rPr kumimoji="1" lang="ja-JP" altLang="en-US" smtClean="0"/>
              <a:t>2024/10/7</a:t>
            </a:fld>
            <a:endParaRPr kumimoji="1" lang="ja-JP" alt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kumimoji="1" lang="ja-JP" alt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19C26B1-D347-483F-A54F-098FABCCC3AC}" type="slidenum">
              <a:rPr kumimoji="1" lang="ja-JP" altLang="en-US" smtClean="0"/>
              <a:t>‹#›</a:t>
            </a:fld>
            <a:endParaRPr kumimoji="1" lang="ja-JP" altLang="en-US"/>
          </a:p>
        </p:txBody>
      </p:sp>
    </p:spTree>
    <p:extLst>
      <p:ext uri="{BB962C8B-B14F-4D97-AF65-F5344CB8AC3E}">
        <p14:creationId xmlns:p14="http://schemas.microsoft.com/office/powerpoint/2010/main" val="4270018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kumimoji="1"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91F87-7E95-8F07-E242-B1B1C39E79A2}"/>
              </a:ext>
            </a:extLst>
          </p:cNvPr>
          <p:cNvSpPr>
            <a:spLocks noGrp="1"/>
          </p:cNvSpPr>
          <p:nvPr>
            <p:ph type="ctrTitle"/>
          </p:nvPr>
        </p:nvSpPr>
        <p:spPr/>
        <p:txBody>
          <a:bodyPr/>
          <a:lstStyle/>
          <a:p>
            <a:r>
              <a:rPr kumimoji="1" lang="en-US" altLang="ja-JP"/>
              <a:t>SNS</a:t>
            </a:r>
            <a:r>
              <a:rPr kumimoji="1" lang="ja-JP" altLang="en-US"/>
              <a:t>の利用規約</a:t>
            </a:r>
          </a:p>
        </p:txBody>
      </p:sp>
      <p:sp>
        <p:nvSpPr>
          <p:cNvPr id="3" name="字幕 2">
            <a:extLst>
              <a:ext uri="{FF2B5EF4-FFF2-40B4-BE49-F238E27FC236}">
                <a16:creationId xmlns:a16="http://schemas.microsoft.com/office/drawing/2014/main" id="{F3DDD53A-4ED6-DFDA-0723-D008B587BB6B}"/>
              </a:ext>
            </a:extLst>
          </p:cNvPr>
          <p:cNvSpPr>
            <a:spLocks noGrp="1"/>
          </p:cNvSpPr>
          <p:nvPr>
            <p:ph type="subTitle" idx="1"/>
          </p:nvPr>
        </p:nvSpPr>
        <p:spPr/>
        <p:txBody>
          <a:bodyPr/>
          <a:lstStyle/>
          <a:p>
            <a:r>
              <a:rPr kumimoji="1" lang="ja-JP" altLang="en-US"/>
              <a:t>＊</a:t>
            </a:r>
            <a:r>
              <a:rPr kumimoji="1" lang="en-US" altLang="ja-JP"/>
              <a:t>SNS</a:t>
            </a:r>
            <a:r>
              <a:rPr kumimoji="1" lang="ja-JP" altLang="en-US"/>
              <a:t>の使用を積極的に促すものではありません</a:t>
            </a:r>
          </a:p>
        </p:txBody>
      </p:sp>
    </p:spTree>
    <p:extLst>
      <p:ext uri="{BB962C8B-B14F-4D97-AF65-F5344CB8AC3E}">
        <p14:creationId xmlns:p14="http://schemas.microsoft.com/office/powerpoint/2010/main" val="1872207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FEB34B-CCF7-D490-5B77-D0248D81352A}"/>
              </a:ext>
            </a:extLst>
          </p:cNvPr>
          <p:cNvSpPr>
            <a:spLocks noGrp="1"/>
          </p:cNvSpPr>
          <p:nvPr>
            <p:ph type="title"/>
          </p:nvPr>
        </p:nvSpPr>
        <p:spPr>
          <a:xfrm>
            <a:off x="3308508" y="352704"/>
            <a:ext cx="6467951" cy="1151965"/>
          </a:xfrm>
        </p:spPr>
        <p:txBody>
          <a:bodyPr>
            <a:normAutofit fontScale="90000"/>
          </a:bodyPr>
          <a:lstStyle/>
          <a:p>
            <a:r>
              <a:rPr kumimoji="1" lang="en-US" altLang="ja-JP" sz="8000" dirty="0"/>
              <a:t>SNS</a:t>
            </a:r>
            <a:r>
              <a:rPr kumimoji="1" lang="ja-JP" altLang="en-US" sz="8000" dirty="0"/>
              <a:t>の利用規約</a:t>
            </a:r>
          </a:p>
        </p:txBody>
      </p:sp>
      <p:sp>
        <p:nvSpPr>
          <p:cNvPr id="4" name="コンテンツ プレースホルダー 2">
            <a:extLst>
              <a:ext uri="{FF2B5EF4-FFF2-40B4-BE49-F238E27FC236}">
                <a16:creationId xmlns:a16="http://schemas.microsoft.com/office/drawing/2014/main" id="{264BE310-D5B7-97C5-6C0A-1ACF73C677EA}"/>
              </a:ext>
            </a:extLst>
          </p:cNvPr>
          <p:cNvSpPr>
            <a:spLocks noGrp="1"/>
          </p:cNvSpPr>
          <p:nvPr>
            <p:ph idx="1"/>
          </p:nvPr>
        </p:nvSpPr>
        <p:spPr>
          <a:xfrm>
            <a:off x="1554480" y="1504669"/>
            <a:ext cx="10271760" cy="4014470"/>
          </a:xfrm>
        </p:spPr>
        <p:txBody>
          <a:bodyPr>
            <a:normAutofit/>
          </a:bodyPr>
          <a:lstStyle/>
          <a:p>
            <a:pPr marL="0" indent="0">
              <a:buNone/>
            </a:pPr>
            <a:r>
              <a:rPr lang="ja-JP" altLang="en-US" sz="3600" dirty="0"/>
              <a:t>どんなことが書いてある？</a:t>
            </a:r>
            <a:endParaRPr lang="en-US" altLang="ja-JP" sz="3600" dirty="0"/>
          </a:p>
          <a:p>
            <a:pPr marL="0" indent="0">
              <a:buNone/>
            </a:pPr>
            <a:r>
              <a:rPr kumimoji="1" lang="ja-JP" altLang="en-US" sz="3600" dirty="0"/>
              <a:t>　　→サービスを利用可能な</a:t>
            </a:r>
            <a:r>
              <a:rPr kumimoji="1" lang="ja-JP" altLang="en-US" sz="3600" dirty="0">
                <a:solidFill>
                  <a:schemeClr val="accent1"/>
                </a:solidFill>
              </a:rPr>
              <a:t>年齢</a:t>
            </a:r>
            <a:r>
              <a:rPr kumimoji="1" lang="ja-JP" altLang="en-US" sz="3600" dirty="0"/>
              <a:t>　</a:t>
            </a:r>
            <a:endParaRPr kumimoji="1" lang="en-US" altLang="ja-JP" sz="3600" dirty="0"/>
          </a:p>
          <a:p>
            <a:pPr marL="0" indent="0">
              <a:buNone/>
            </a:pPr>
            <a:r>
              <a:rPr lang="ja-JP" altLang="en-US" sz="3600" dirty="0"/>
              <a:t>　　→</a:t>
            </a:r>
            <a:r>
              <a:rPr lang="ja-JP" altLang="en-US" sz="3600" dirty="0">
                <a:solidFill>
                  <a:schemeClr val="accent1"/>
                </a:solidFill>
              </a:rPr>
              <a:t>利用者</a:t>
            </a:r>
            <a:r>
              <a:rPr lang="ja-JP" altLang="en-US" sz="3600" dirty="0"/>
              <a:t>の</a:t>
            </a:r>
            <a:r>
              <a:rPr lang="ja-JP" altLang="en-US" sz="3600" dirty="0">
                <a:solidFill>
                  <a:schemeClr val="accent1"/>
                </a:solidFill>
              </a:rPr>
              <a:t>責任</a:t>
            </a:r>
            <a:endParaRPr lang="en-US" altLang="ja-JP" sz="3600" dirty="0">
              <a:solidFill>
                <a:schemeClr val="accent1"/>
              </a:solidFill>
            </a:endParaRPr>
          </a:p>
          <a:p>
            <a:pPr marL="0" indent="0">
              <a:buNone/>
            </a:pPr>
            <a:r>
              <a:rPr kumimoji="1" lang="ja-JP" altLang="en-US" sz="3600" dirty="0"/>
              <a:t>　　→サービスの</a:t>
            </a:r>
            <a:r>
              <a:rPr kumimoji="1" lang="ja-JP" altLang="en-US" sz="3600" dirty="0">
                <a:solidFill>
                  <a:schemeClr val="accent1"/>
                </a:solidFill>
              </a:rPr>
              <a:t>責任</a:t>
            </a:r>
            <a:endParaRPr kumimoji="1" lang="en-US" altLang="ja-JP" sz="3600" dirty="0">
              <a:solidFill>
                <a:schemeClr val="accent1"/>
              </a:solidFill>
            </a:endParaRPr>
          </a:p>
          <a:p>
            <a:pPr marL="0" indent="0">
              <a:buNone/>
            </a:pPr>
            <a:r>
              <a:rPr lang="ja-JP" altLang="en-US" sz="3600" dirty="0"/>
              <a:t>　　→投稿した</a:t>
            </a:r>
            <a:r>
              <a:rPr lang="ja-JP" altLang="en-US" sz="3600" dirty="0">
                <a:solidFill>
                  <a:schemeClr val="accent1"/>
                </a:solidFill>
              </a:rPr>
              <a:t>作品</a:t>
            </a:r>
            <a:r>
              <a:rPr lang="ja-JP" altLang="en-US" sz="3600" dirty="0"/>
              <a:t>の</a:t>
            </a:r>
            <a:r>
              <a:rPr lang="ja-JP" altLang="en-US" sz="3600" dirty="0">
                <a:solidFill>
                  <a:schemeClr val="accent1"/>
                </a:solidFill>
              </a:rPr>
              <a:t>権利・責任</a:t>
            </a:r>
            <a:r>
              <a:rPr lang="ja-JP" altLang="en-US" sz="3600" dirty="0"/>
              <a:t>について。</a:t>
            </a:r>
            <a:endParaRPr kumimoji="1" lang="ja-JP" altLang="en-US" sz="3600" dirty="0"/>
          </a:p>
        </p:txBody>
      </p:sp>
      <p:sp>
        <p:nvSpPr>
          <p:cNvPr id="5" name="四角形: 角を丸くする 4">
            <a:extLst>
              <a:ext uri="{FF2B5EF4-FFF2-40B4-BE49-F238E27FC236}">
                <a16:creationId xmlns:a16="http://schemas.microsoft.com/office/drawing/2014/main" id="{DA10E139-334B-24DD-EFD7-328C7A3823C9}"/>
              </a:ext>
            </a:extLst>
          </p:cNvPr>
          <p:cNvSpPr/>
          <p:nvPr/>
        </p:nvSpPr>
        <p:spPr>
          <a:xfrm>
            <a:off x="7063740" y="2426493"/>
            <a:ext cx="1082040" cy="6313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10CADD09-6FC0-E347-EF9D-4B781FC719B9}"/>
              </a:ext>
            </a:extLst>
          </p:cNvPr>
          <p:cNvSpPr/>
          <p:nvPr/>
        </p:nvSpPr>
        <p:spPr>
          <a:xfrm>
            <a:off x="2720340" y="3222007"/>
            <a:ext cx="1354455" cy="6553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893690EB-2DF0-7F61-2326-D1D3DEB4A45A}"/>
              </a:ext>
            </a:extLst>
          </p:cNvPr>
          <p:cNvSpPr/>
          <p:nvPr/>
        </p:nvSpPr>
        <p:spPr>
          <a:xfrm>
            <a:off x="4867275" y="4025140"/>
            <a:ext cx="1022985" cy="5939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B415BC1-23ED-2D07-93C0-CD101E24B46F}"/>
              </a:ext>
            </a:extLst>
          </p:cNvPr>
          <p:cNvSpPr/>
          <p:nvPr/>
        </p:nvSpPr>
        <p:spPr>
          <a:xfrm>
            <a:off x="5753100" y="4784443"/>
            <a:ext cx="2072640" cy="6313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912B40C8-FE6F-F8FC-CE29-1BE66F35D2B3}"/>
              </a:ext>
            </a:extLst>
          </p:cNvPr>
          <p:cNvSpPr/>
          <p:nvPr/>
        </p:nvSpPr>
        <p:spPr>
          <a:xfrm rot="21092058">
            <a:off x="225786" y="461961"/>
            <a:ext cx="2579445" cy="933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読んで</a:t>
            </a:r>
            <a:endParaRPr kumimoji="1" lang="en-US" altLang="ja-JP" sz="2800" dirty="0"/>
          </a:p>
          <a:p>
            <a:pPr algn="ctr"/>
            <a:r>
              <a:rPr kumimoji="1" lang="ja-JP" altLang="en-US" sz="2800" dirty="0"/>
              <a:t>みよう</a:t>
            </a:r>
          </a:p>
        </p:txBody>
      </p:sp>
    </p:spTree>
    <p:extLst>
      <p:ext uri="{BB962C8B-B14F-4D97-AF65-F5344CB8AC3E}">
        <p14:creationId xmlns:p14="http://schemas.microsoft.com/office/powerpoint/2010/main" val="357401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FEB34B-CCF7-D490-5B77-D0248D81352A}"/>
              </a:ext>
            </a:extLst>
          </p:cNvPr>
          <p:cNvSpPr>
            <a:spLocks noGrp="1"/>
          </p:cNvSpPr>
          <p:nvPr>
            <p:ph type="title"/>
          </p:nvPr>
        </p:nvSpPr>
        <p:spPr>
          <a:xfrm>
            <a:off x="3054361" y="143889"/>
            <a:ext cx="7871460" cy="1151965"/>
          </a:xfrm>
        </p:spPr>
        <p:txBody>
          <a:bodyPr>
            <a:normAutofit/>
          </a:bodyPr>
          <a:lstStyle/>
          <a:p>
            <a:r>
              <a:rPr kumimoji="1" lang="ja-JP" altLang="en-US" dirty="0"/>
              <a:t>身近なアプリの利用規約</a:t>
            </a:r>
          </a:p>
        </p:txBody>
      </p:sp>
      <p:sp>
        <p:nvSpPr>
          <p:cNvPr id="3" name="雲 2">
            <a:extLst>
              <a:ext uri="{FF2B5EF4-FFF2-40B4-BE49-F238E27FC236}">
                <a16:creationId xmlns:a16="http://schemas.microsoft.com/office/drawing/2014/main" id="{8C573390-F164-8D14-0D09-FE6F6F60114E}"/>
              </a:ext>
            </a:extLst>
          </p:cNvPr>
          <p:cNvSpPr/>
          <p:nvPr/>
        </p:nvSpPr>
        <p:spPr>
          <a:xfrm>
            <a:off x="2991900" y="2944976"/>
            <a:ext cx="2308332" cy="1489069"/>
          </a:xfrm>
          <a:prstGeom prst="cloud">
            <a:avLst/>
          </a:prstGeom>
          <a:solidFill>
            <a:srgbClr val="FF66FF"/>
          </a:solidFill>
          <a:ln>
            <a:solidFill>
              <a:srgbClr val="FF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a:t>Instagram</a:t>
            </a:r>
            <a:endParaRPr kumimoji="1" lang="ja-JP" altLang="en-US" sz="2400"/>
          </a:p>
        </p:txBody>
      </p:sp>
      <p:sp>
        <p:nvSpPr>
          <p:cNvPr id="4" name="雲 3">
            <a:extLst>
              <a:ext uri="{FF2B5EF4-FFF2-40B4-BE49-F238E27FC236}">
                <a16:creationId xmlns:a16="http://schemas.microsoft.com/office/drawing/2014/main" id="{82480488-C61B-AD3E-1AA0-03870DFB7146}"/>
              </a:ext>
            </a:extLst>
          </p:cNvPr>
          <p:cNvSpPr/>
          <p:nvPr/>
        </p:nvSpPr>
        <p:spPr>
          <a:xfrm>
            <a:off x="6990091" y="2684465"/>
            <a:ext cx="2308332" cy="1489069"/>
          </a:xfrm>
          <a:prstGeom prst="cloud">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en-US" altLang="ja-JP" sz="5400" dirty="0"/>
              <a:t>X</a:t>
            </a:r>
            <a:endParaRPr kumimoji="1" lang="ja-JP" altLang="en-US" sz="5400" dirty="0"/>
          </a:p>
        </p:txBody>
      </p:sp>
      <p:sp>
        <p:nvSpPr>
          <p:cNvPr id="5" name="雲 4">
            <a:extLst>
              <a:ext uri="{FF2B5EF4-FFF2-40B4-BE49-F238E27FC236}">
                <a16:creationId xmlns:a16="http://schemas.microsoft.com/office/drawing/2014/main" id="{5712F28B-908A-C77F-115E-05E46162E924}"/>
              </a:ext>
            </a:extLst>
          </p:cNvPr>
          <p:cNvSpPr/>
          <p:nvPr/>
        </p:nvSpPr>
        <p:spPr>
          <a:xfrm>
            <a:off x="3202358" y="4023037"/>
            <a:ext cx="2308332" cy="1489069"/>
          </a:xfrm>
          <a:prstGeom prst="cloud">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altLang="ja-JP" sz="3200" b="1">
                <a:solidFill>
                  <a:schemeClr val="bg1"/>
                </a:solidFill>
                <a:effectLst/>
                <a:latin typeface="Roboto" panose="02000000000000000000" pitchFamily="2" charset="0"/>
              </a:rPr>
              <a:t>TikTok</a:t>
            </a:r>
          </a:p>
        </p:txBody>
      </p:sp>
      <p:sp>
        <p:nvSpPr>
          <p:cNvPr id="6" name="雲 5">
            <a:extLst>
              <a:ext uri="{FF2B5EF4-FFF2-40B4-BE49-F238E27FC236}">
                <a16:creationId xmlns:a16="http://schemas.microsoft.com/office/drawing/2014/main" id="{7B3AA46B-4E81-6D9A-1431-499579851F8B}"/>
              </a:ext>
            </a:extLst>
          </p:cNvPr>
          <p:cNvSpPr/>
          <p:nvPr/>
        </p:nvSpPr>
        <p:spPr>
          <a:xfrm>
            <a:off x="5398125" y="3850102"/>
            <a:ext cx="2308332" cy="1489069"/>
          </a:xfrm>
          <a:prstGeom prst="cloud">
            <a:avLst/>
          </a:prstGeom>
          <a:solidFill>
            <a:srgbClr val="33CC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5400"/>
              <a:t>LINE</a:t>
            </a:r>
            <a:endParaRPr kumimoji="1" lang="ja-JP" altLang="en-US" sz="5400"/>
          </a:p>
        </p:txBody>
      </p:sp>
      <p:sp>
        <p:nvSpPr>
          <p:cNvPr id="7" name="雲 6">
            <a:extLst>
              <a:ext uri="{FF2B5EF4-FFF2-40B4-BE49-F238E27FC236}">
                <a16:creationId xmlns:a16="http://schemas.microsoft.com/office/drawing/2014/main" id="{487A2DBD-530C-DD9E-88DF-94429BAAA954}"/>
              </a:ext>
            </a:extLst>
          </p:cNvPr>
          <p:cNvSpPr/>
          <p:nvPr/>
        </p:nvSpPr>
        <p:spPr>
          <a:xfrm>
            <a:off x="4965816" y="2412144"/>
            <a:ext cx="2308332" cy="1489069"/>
          </a:xfrm>
          <a:prstGeom prst="cloud">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err="1"/>
              <a:t>youtube</a:t>
            </a:r>
            <a:endParaRPr kumimoji="1" lang="ja-JP" altLang="en-US" sz="2800"/>
          </a:p>
        </p:txBody>
      </p:sp>
      <p:pic>
        <p:nvPicPr>
          <p:cNvPr id="1026" name="Picture 2">
            <a:extLst>
              <a:ext uri="{FF2B5EF4-FFF2-40B4-BE49-F238E27FC236}">
                <a16:creationId xmlns:a16="http://schemas.microsoft.com/office/drawing/2014/main" id="{8EF7C35A-A162-8974-DB37-AEDE05403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7961" y="2585394"/>
            <a:ext cx="2568014" cy="3207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AE3DF2A-28BC-ED16-6741-D9F93796E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386" y="2157830"/>
            <a:ext cx="1949466" cy="363474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8E8B7F1F-C50D-17E5-69F8-2A21BC329284}"/>
              </a:ext>
            </a:extLst>
          </p:cNvPr>
          <p:cNvSpPr txBox="1"/>
          <p:nvPr/>
        </p:nvSpPr>
        <p:spPr>
          <a:xfrm rot="20587483">
            <a:off x="2437314" y="1820879"/>
            <a:ext cx="5041765" cy="523220"/>
          </a:xfrm>
          <a:prstGeom prst="rect">
            <a:avLst/>
          </a:prstGeom>
          <a:noFill/>
        </p:spPr>
        <p:txBody>
          <a:bodyPr wrap="none" rtlCol="0">
            <a:spAutoFit/>
          </a:bodyPr>
          <a:lstStyle/>
          <a:p>
            <a:r>
              <a:rPr kumimoji="1" lang="ja-JP" altLang="en-US" sz="2800" dirty="0"/>
              <a:t>よく目にするアプリはどれかな？</a:t>
            </a:r>
          </a:p>
        </p:txBody>
      </p:sp>
      <p:sp>
        <p:nvSpPr>
          <p:cNvPr id="9" name="楕円 8">
            <a:extLst>
              <a:ext uri="{FF2B5EF4-FFF2-40B4-BE49-F238E27FC236}">
                <a16:creationId xmlns:a16="http://schemas.microsoft.com/office/drawing/2014/main" id="{D420554D-ACD5-82BF-AEB9-9B7BFCC78469}"/>
              </a:ext>
            </a:extLst>
          </p:cNvPr>
          <p:cNvSpPr/>
          <p:nvPr/>
        </p:nvSpPr>
        <p:spPr>
          <a:xfrm rot="21092058">
            <a:off x="420260" y="389099"/>
            <a:ext cx="2579445" cy="933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まとめて</a:t>
            </a:r>
            <a:endParaRPr kumimoji="1" lang="en-US" altLang="ja-JP" sz="2800" dirty="0"/>
          </a:p>
          <a:p>
            <a:pPr algn="ctr"/>
            <a:r>
              <a:rPr kumimoji="1" lang="ja-JP" altLang="en-US" sz="2800" dirty="0"/>
              <a:t>みよう</a:t>
            </a:r>
          </a:p>
        </p:txBody>
      </p:sp>
    </p:spTree>
    <p:extLst>
      <p:ext uri="{BB962C8B-B14F-4D97-AF65-F5344CB8AC3E}">
        <p14:creationId xmlns:p14="http://schemas.microsoft.com/office/powerpoint/2010/main" val="1673225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C268578B-E9F2-56BF-1559-A13E9BA13F85}"/>
              </a:ext>
            </a:extLst>
          </p:cNvPr>
          <p:cNvGraphicFramePr>
            <a:graphicFrameLocks noGrp="1"/>
          </p:cNvGraphicFramePr>
          <p:nvPr>
            <p:extLst>
              <p:ext uri="{D42A27DB-BD31-4B8C-83A1-F6EECF244321}">
                <p14:modId xmlns:p14="http://schemas.microsoft.com/office/powerpoint/2010/main" val="3708569129"/>
              </p:ext>
            </p:extLst>
          </p:nvPr>
        </p:nvGraphicFramePr>
        <p:xfrm>
          <a:off x="208565" y="1483415"/>
          <a:ext cx="11774870" cy="5214850"/>
        </p:xfrm>
        <a:graphic>
          <a:graphicData uri="http://schemas.openxmlformats.org/drawingml/2006/table">
            <a:tbl>
              <a:tblPr firstRow="1" bandRow="1">
                <a:tableStyleId>{5C22544A-7EE6-4342-B048-85BDC9FD1C3A}</a:tableStyleId>
              </a:tblPr>
              <a:tblGrid>
                <a:gridCol w="1480160">
                  <a:extLst>
                    <a:ext uri="{9D8B030D-6E8A-4147-A177-3AD203B41FA5}">
                      <a16:colId xmlns:a16="http://schemas.microsoft.com/office/drawing/2014/main" val="2069746443"/>
                    </a:ext>
                  </a:extLst>
                </a:gridCol>
                <a:gridCol w="4416800">
                  <a:extLst>
                    <a:ext uri="{9D8B030D-6E8A-4147-A177-3AD203B41FA5}">
                      <a16:colId xmlns:a16="http://schemas.microsoft.com/office/drawing/2014/main" val="1528282828"/>
                    </a:ext>
                  </a:extLst>
                </a:gridCol>
                <a:gridCol w="1867985">
                  <a:extLst>
                    <a:ext uri="{9D8B030D-6E8A-4147-A177-3AD203B41FA5}">
                      <a16:colId xmlns:a16="http://schemas.microsoft.com/office/drawing/2014/main" val="1965231465"/>
                    </a:ext>
                  </a:extLst>
                </a:gridCol>
                <a:gridCol w="4009925">
                  <a:extLst>
                    <a:ext uri="{9D8B030D-6E8A-4147-A177-3AD203B41FA5}">
                      <a16:colId xmlns:a16="http://schemas.microsoft.com/office/drawing/2014/main" val="3221459137"/>
                    </a:ext>
                  </a:extLst>
                </a:gridCol>
              </a:tblGrid>
              <a:tr h="663877">
                <a:tc gridSpan="4">
                  <a:txBody>
                    <a:bodyPr/>
                    <a:lstStyle/>
                    <a:p>
                      <a:pPr algn="ctr"/>
                      <a:r>
                        <a:rPr kumimoji="1" lang="en-US" altLang="ja-JP" dirty="0">
                          <a:latin typeface="+mn-ea"/>
                          <a:ea typeface="+mn-ea"/>
                        </a:rPr>
                        <a:t>【LINE】</a:t>
                      </a:r>
                      <a:endParaRPr kumimoji="1" lang="ja-JP" altLang="en-US" dirty="0">
                        <a:latin typeface="+mn-ea"/>
                        <a:ea typeface="+mn-ea"/>
                      </a:endParaRPr>
                    </a:p>
                  </a:txBody>
                  <a:tcPr anchor="ctr"/>
                </a:tc>
                <a:tc hMerge="1">
                  <a:txBody>
                    <a:bodyPr/>
                    <a:lstStyle/>
                    <a:p>
                      <a:pPr algn="ctr"/>
                      <a:endParaRPr kumimoji="1" lang="ja-JP" altLang="en-US"/>
                    </a:p>
                  </a:txBody>
                  <a:tcPr anchor="ctr"/>
                </a:tc>
                <a:tc hMerge="1">
                  <a:txBody>
                    <a:bodyPr/>
                    <a:lstStyle/>
                    <a:p>
                      <a:pPr algn="ctr"/>
                      <a:endParaRPr kumimoji="1" lang="ja-JP" altLang="en-US"/>
                    </a:p>
                  </a:txBody>
                  <a:tcPr anchor="ctr"/>
                </a:tc>
                <a:tc hMerge="1">
                  <a:txBody>
                    <a:bodyPr/>
                    <a:lstStyle/>
                    <a:p>
                      <a:pPr algn="ctr"/>
                      <a:endParaRPr kumimoji="1" lang="ja-JP" altLang="en-US"/>
                    </a:p>
                  </a:txBody>
                  <a:tcPr anchor="ctr"/>
                </a:tc>
                <a:extLst>
                  <a:ext uri="{0D108BD9-81ED-4DB2-BD59-A6C34878D82A}">
                    <a16:rowId xmlns:a16="http://schemas.microsoft.com/office/drawing/2014/main" val="875574584"/>
                  </a:ext>
                </a:extLst>
              </a:tr>
              <a:tr h="663877">
                <a:tc>
                  <a:txBody>
                    <a:bodyPr/>
                    <a:lstStyle/>
                    <a:p>
                      <a:pPr algn="ctr"/>
                      <a:r>
                        <a:rPr kumimoji="1" lang="ja-JP" altLang="en-US" dirty="0"/>
                        <a:t>サービスの目的</a:t>
                      </a:r>
                    </a:p>
                  </a:txBody>
                  <a:tcPr anchor="ctr"/>
                </a:tc>
                <a:tc gridSpan="3">
                  <a:txBody>
                    <a:bodyPr/>
                    <a:lstStyle/>
                    <a:p>
                      <a:pPr algn="l"/>
                      <a:r>
                        <a:rPr kumimoji="1" lang="ja-JP" altLang="en-US" dirty="0"/>
                        <a:t>　　　　　　　　　　　　　　　　　　　　　コミュニケーション</a:t>
                      </a:r>
                    </a:p>
                  </a:txBody>
                  <a:tcPr anchor="ctr"/>
                </a:tc>
                <a:tc hMerge="1">
                  <a:txBody>
                    <a:bodyPr/>
                    <a:lstStyle/>
                    <a:p>
                      <a:pPr algn="ctr"/>
                      <a:endParaRPr kumimoji="1" lang="ja-JP" altLang="en-US"/>
                    </a:p>
                  </a:txBody>
                  <a:tcPr anchor="ctr"/>
                </a:tc>
                <a:tc hMerge="1">
                  <a:txBody>
                    <a:bodyPr/>
                    <a:lstStyle/>
                    <a:p>
                      <a:pPr algn="ctr"/>
                      <a:endParaRPr kumimoji="1" lang="ja-JP" altLang="en-US"/>
                    </a:p>
                  </a:txBody>
                  <a:tcPr anchor="ctr"/>
                </a:tc>
                <a:extLst>
                  <a:ext uri="{0D108BD9-81ED-4DB2-BD59-A6C34878D82A}">
                    <a16:rowId xmlns:a16="http://schemas.microsoft.com/office/drawing/2014/main" val="3442085347"/>
                  </a:ext>
                </a:extLst>
              </a:tr>
              <a:tr h="971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利用年齢</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kern="1200" dirty="0">
                          <a:solidFill>
                            <a:schemeClr val="dk1"/>
                          </a:solidFill>
                          <a:effectLst/>
                          <a:latin typeface="+mj-ea"/>
                          <a:ea typeface="+mj-ea"/>
                          <a:cs typeface="+mn-cs"/>
                        </a:rPr>
                        <a:t>１２歳以上を推奨</a:t>
                      </a:r>
                      <a:endParaRPr kumimoji="1" lang="en-US" altLang="ja-JP" sz="1800" b="0" i="0" kern="1200" dirty="0">
                        <a:solidFill>
                          <a:schemeClr val="dk1"/>
                        </a:solidFill>
                        <a:effectLst/>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kern="1200" dirty="0">
                          <a:solidFill>
                            <a:schemeClr val="dk1"/>
                          </a:solidFill>
                          <a:effectLst/>
                          <a:latin typeface="+mj-ea"/>
                          <a:ea typeface="+mj-ea"/>
                          <a:cs typeface="+mn-cs"/>
                        </a:rPr>
                        <a:t>（</a:t>
                      </a:r>
                      <a:r>
                        <a:rPr kumimoji="1" lang="en-US" altLang="ja-JP" sz="1800" b="0" i="0" kern="1200" dirty="0">
                          <a:solidFill>
                            <a:schemeClr val="dk1"/>
                          </a:solidFill>
                          <a:effectLst/>
                          <a:latin typeface="+mj-ea"/>
                          <a:ea typeface="+mj-ea"/>
                          <a:cs typeface="+mn-cs"/>
                        </a:rPr>
                        <a:t>ID</a:t>
                      </a:r>
                      <a:r>
                        <a:rPr kumimoji="1" lang="ja-JP" altLang="en-US" sz="1800" b="0" i="0" kern="1200" dirty="0">
                          <a:solidFill>
                            <a:schemeClr val="dk1"/>
                          </a:solidFill>
                          <a:effectLst/>
                          <a:latin typeface="+mj-ea"/>
                          <a:ea typeface="+mj-ea"/>
                          <a:cs typeface="+mn-cs"/>
                        </a:rPr>
                        <a:t>検索：１８歳未満は制限される）</a:t>
                      </a:r>
                      <a:endParaRPr kumimoji="1" lang="en-US" altLang="ja-JP" sz="1800" b="0" i="0" kern="1200" dirty="0">
                        <a:solidFill>
                          <a:schemeClr val="dk1"/>
                        </a:solidFill>
                        <a:effectLst/>
                        <a:latin typeface="+mj-ea"/>
                        <a:ea typeface="+mj-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提供会社</a:t>
                      </a:r>
                    </a:p>
                  </a:txBody>
                  <a:tcPr anchor="ctr"/>
                </a:tc>
                <a:tc>
                  <a:txBody>
                    <a:bodyPr/>
                    <a:lstStyle/>
                    <a:p>
                      <a:r>
                        <a:rPr kumimoji="1" lang="en-US" altLang="ja-JP" dirty="0"/>
                        <a:t>LINE</a:t>
                      </a:r>
                      <a:r>
                        <a:rPr kumimoji="1" lang="ja-JP" altLang="en-US" dirty="0"/>
                        <a:t>ヤフー株式会社</a:t>
                      </a:r>
                      <a:endParaRPr kumimoji="1" lang="en-US" altLang="ja-JP" dirty="0"/>
                    </a:p>
                    <a:p>
                      <a:r>
                        <a:rPr kumimoji="1" lang="ja-JP" altLang="en-US" sz="1100" b="0" i="0" kern="1200" dirty="0">
                          <a:solidFill>
                            <a:schemeClr val="dk1"/>
                          </a:solidFill>
                          <a:effectLst/>
                          <a:latin typeface="+mn-lt"/>
                          <a:ea typeface="+mn-ea"/>
                          <a:cs typeface="+mn-cs"/>
                        </a:rPr>
                        <a:t>〒</a:t>
                      </a:r>
                      <a:r>
                        <a:rPr kumimoji="1" lang="en-US" altLang="ja-JP" sz="1100" b="0" i="0" kern="1200" dirty="0">
                          <a:solidFill>
                            <a:schemeClr val="dk1"/>
                          </a:solidFill>
                          <a:effectLst/>
                          <a:latin typeface="+mn-lt"/>
                          <a:ea typeface="+mn-ea"/>
                          <a:cs typeface="+mn-cs"/>
                        </a:rPr>
                        <a:t>102-8282</a:t>
                      </a:r>
                      <a:br>
                        <a:rPr lang="ja-JP" altLang="en-US" sz="1100" dirty="0"/>
                      </a:br>
                      <a:r>
                        <a:rPr kumimoji="1" lang="ja-JP" altLang="en-US" sz="1100" b="0" i="0" kern="1200" dirty="0">
                          <a:solidFill>
                            <a:schemeClr val="dk1"/>
                          </a:solidFill>
                          <a:effectLst/>
                          <a:latin typeface="+mn-lt"/>
                          <a:ea typeface="+mn-ea"/>
                          <a:cs typeface="+mn-cs"/>
                        </a:rPr>
                        <a:t>東京都千代田区紀尾井町</a:t>
                      </a:r>
                      <a:r>
                        <a:rPr kumimoji="1" lang="en-US" altLang="ja-JP" sz="1100" b="0" i="0" kern="1200" dirty="0">
                          <a:solidFill>
                            <a:schemeClr val="dk1"/>
                          </a:solidFill>
                          <a:effectLst/>
                          <a:latin typeface="+mn-lt"/>
                          <a:ea typeface="+mn-ea"/>
                          <a:cs typeface="+mn-cs"/>
                        </a:rPr>
                        <a:t>1-3</a:t>
                      </a:r>
                      <a:br>
                        <a:rPr lang="ja-JP" altLang="en-US" sz="1100" dirty="0"/>
                      </a:br>
                      <a:r>
                        <a:rPr kumimoji="1" lang="ja-JP" altLang="en-US" sz="1100" b="0" i="0" kern="1200" dirty="0">
                          <a:solidFill>
                            <a:schemeClr val="dk1"/>
                          </a:solidFill>
                          <a:effectLst/>
                          <a:latin typeface="+mn-lt"/>
                          <a:ea typeface="+mn-ea"/>
                          <a:cs typeface="+mn-cs"/>
                        </a:rPr>
                        <a:t>東京ガーデンテラス紀尾井町 紀尾井タワー</a:t>
                      </a:r>
                      <a:endParaRPr kumimoji="1" lang="ja-JP" altLang="en-US" sz="1100" dirty="0"/>
                    </a:p>
                  </a:txBody>
                  <a:tcPr/>
                </a:tc>
                <a:extLst>
                  <a:ext uri="{0D108BD9-81ED-4DB2-BD59-A6C34878D82A}">
                    <a16:rowId xmlns:a16="http://schemas.microsoft.com/office/drawing/2014/main" val="1228795649"/>
                  </a:ext>
                </a:extLst>
              </a:tr>
              <a:tr h="971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利用規約</a:t>
                      </a:r>
                      <a:endParaRPr kumimoji="1"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以外の決まり</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kern="1200" dirty="0">
                          <a:solidFill>
                            <a:schemeClr val="dk1"/>
                          </a:solidFill>
                          <a:effectLst/>
                          <a:latin typeface="+mj-ea"/>
                          <a:ea typeface="+mj-ea"/>
                          <a:cs typeface="+mn-cs"/>
                        </a:rPr>
                        <a:t>LINE</a:t>
                      </a:r>
                      <a:r>
                        <a:rPr kumimoji="1" lang="ja-JP" altLang="en-US" sz="1800" b="0" i="0" kern="1200" dirty="0">
                          <a:solidFill>
                            <a:schemeClr val="dk1"/>
                          </a:solidFill>
                          <a:effectLst/>
                          <a:latin typeface="+mj-ea"/>
                          <a:ea typeface="+mj-ea"/>
                          <a:cs typeface="+mn-cs"/>
                        </a:rPr>
                        <a:t>ヤフー共通利用規約</a:t>
                      </a:r>
                      <a:endParaRPr kumimoji="1" lang="en-US" altLang="ja-JP" sz="1800" b="0" i="0" kern="1200" dirty="0">
                        <a:solidFill>
                          <a:schemeClr val="dk1"/>
                        </a:solidFill>
                        <a:effectLst/>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kern="1200" dirty="0">
                          <a:solidFill>
                            <a:schemeClr val="dk1"/>
                          </a:solidFill>
                          <a:effectLst/>
                          <a:latin typeface="+mj-ea"/>
                          <a:ea typeface="+mj-ea"/>
                          <a:cs typeface="+mn-cs"/>
                        </a:rPr>
                        <a:t>LINE</a:t>
                      </a:r>
                      <a:r>
                        <a:rPr kumimoji="1" lang="ja-JP" altLang="en-US" sz="1800" b="0" i="0" kern="1200" dirty="0">
                          <a:solidFill>
                            <a:schemeClr val="dk1"/>
                          </a:solidFill>
                          <a:effectLst/>
                          <a:latin typeface="+mj-ea"/>
                          <a:ea typeface="+mj-ea"/>
                          <a:cs typeface="+mn-cs"/>
                        </a:rPr>
                        <a:t>公式アカウントガイドライン</a:t>
                      </a:r>
                      <a:endParaRPr kumimoji="1" lang="en-US" altLang="ja-JP" sz="1800" b="0" i="0" kern="1200" dirty="0">
                        <a:solidFill>
                          <a:schemeClr val="dk1"/>
                        </a:solidFill>
                        <a:effectLst/>
                        <a:latin typeface="+mj-ea"/>
                        <a:ea typeface="+mj-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kern="1200" dirty="0">
                          <a:solidFill>
                            <a:schemeClr val="dk1"/>
                          </a:solidFill>
                          <a:effectLst/>
                          <a:latin typeface="+mj-ea"/>
                          <a:ea typeface="+mn-ea"/>
                          <a:cs typeface="+mn-cs"/>
                        </a:rPr>
                        <a:t>追加サービスごとの個別の規約</a:t>
                      </a:r>
                      <a:endParaRPr kumimoji="1" lang="en-US" altLang="ja-JP" sz="1800" b="0" i="0" kern="1200" dirty="0">
                        <a:solidFill>
                          <a:schemeClr val="dk1"/>
                        </a:solidFill>
                        <a:effectLst/>
                        <a:latin typeface="+mj-ea"/>
                        <a:ea typeface="+mn-ea"/>
                        <a:cs typeface="+mn-cs"/>
                      </a:endParaRPr>
                    </a:p>
                  </a:txBody>
                  <a:tcPr/>
                </a:tc>
                <a:tc hMerge="1">
                  <a:txBody>
                    <a:bodyPr/>
                    <a:lstStyle/>
                    <a:p>
                      <a:endParaRPr kumimoji="1" lang="ja-JP" altLang="en-US"/>
                    </a:p>
                  </a:txBody>
                  <a:tcPr/>
                </a:tc>
                <a:extLst>
                  <a:ext uri="{0D108BD9-81ED-4DB2-BD59-A6C34878D82A}">
                    <a16:rowId xmlns:a16="http://schemas.microsoft.com/office/drawing/2014/main" val="3114547092"/>
                  </a:ext>
                </a:extLst>
              </a:tr>
              <a:tr h="971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禁止事項</a:t>
                      </a:r>
                    </a:p>
                  </a:txBody>
                  <a:tcPr anchor="ctr"/>
                </a:tc>
                <a:tc>
                  <a:txBody>
                    <a:bodyPr/>
                    <a:lstStyle/>
                    <a:p>
                      <a:r>
                        <a:rPr kumimoji="1" lang="ja-JP" altLang="en-US" dirty="0"/>
                        <a:t>法令違反</a:t>
                      </a:r>
                      <a:endParaRPr kumimoji="1" lang="en-US" altLang="ja-JP" dirty="0"/>
                    </a:p>
                    <a:p>
                      <a:r>
                        <a:rPr kumimoji="1" lang="ja-JP" altLang="en-US" dirty="0"/>
                        <a:t>権利を侵害する行為</a:t>
                      </a:r>
                      <a:endParaRPr kumimoji="1" lang="en-US" altLang="ja-JP"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アカウントを第三者に譲渡、貸与する行為</a:t>
                      </a:r>
                    </a:p>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3070998592"/>
                  </a:ext>
                </a:extLst>
              </a:tr>
              <a:tr h="971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投稿の</a:t>
                      </a:r>
                      <a:endParaRPr kumimoji="1"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権利・責任</a:t>
                      </a:r>
                      <a:endParaRPr kumimoji="1" lang="en-US" altLang="ja-JP" dirty="0"/>
                    </a:p>
                  </a:txBody>
                  <a:tcPr anchor="ctr"/>
                </a:tc>
                <a:tc>
                  <a:txBody>
                    <a:bodyPr/>
                    <a:lstStyle/>
                    <a:p>
                      <a:r>
                        <a:rPr kumimoji="1" lang="ja-JP" altLang="en-US" sz="1800" b="0" i="0" kern="1200" dirty="0">
                          <a:solidFill>
                            <a:schemeClr val="dk1"/>
                          </a:solidFill>
                          <a:effectLst/>
                          <a:latin typeface="+mn-lt"/>
                          <a:ea typeface="+mn-ea"/>
                          <a:cs typeface="+mn-cs"/>
                        </a:rPr>
                        <a:t>投稿物の著作権は利用者にある</a:t>
                      </a:r>
                      <a:endParaRPr kumimoji="1" lang="en-US" altLang="ja-JP" sz="1800" b="0" i="0" kern="1200" dirty="0">
                        <a:solidFill>
                          <a:schemeClr val="dk1"/>
                        </a:solidFill>
                        <a:effectLst/>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ユーザーが</a:t>
                      </a:r>
                      <a:r>
                        <a:rPr kumimoji="1" lang="en-US" altLang="ja-JP" dirty="0"/>
                        <a:t>LINE</a:t>
                      </a:r>
                      <a:r>
                        <a:rPr kumimoji="1" lang="ja-JP" altLang="en-US" dirty="0"/>
                        <a:t>を利用して起こった問題は、利用者の責任</a:t>
                      </a:r>
                    </a:p>
                  </a:txBody>
                  <a:tcPr/>
                </a:tc>
                <a:tc hMerge="1">
                  <a:txBody>
                    <a:bodyPr/>
                    <a:lstStyle/>
                    <a:p>
                      <a:endParaRPr kumimoji="1" lang="ja-JP" altLang="en-US"/>
                    </a:p>
                  </a:txBody>
                  <a:tcPr/>
                </a:tc>
                <a:extLst>
                  <a:ext uri="{0D108BD9-81ED-4DB2-BD59-A6C34878D82A}">
                    <a16:rowId xmlns:a16="http://schemas.microsoft.com/office/drawing/2014/main" val="1401443979"/>
                  </a:ext>
                </a:extLst>
              </a:tr>
            </a:tbl>
          </a:graphicData>
        </a:graphic>
      </p:graphicFrame>
      <p:sp>
        <p:nvSpPr>
          <p:cNvPr id="5" name="タイトル 1">
            <a:extLst>
              <a:ext uri="{FF2B5EF4-FFF2-40B4-BE49-F238E27FC236}">
                <a16:creationId xmlns:a16="http://schemas.microsoft.com/office/drawing/2014/main" id="{A9D91AC5-0949-BB50-9B28-80B36A4F140B}"/>
              </a:ext>
            </a:extLst>
          </p:cNvPr>
          <p:cNvSpPr txBox="1">
            <a:spLocks/>
          </p:cNvSpPr>
          <p:nvPr/>
        </p:nvSpPr>
        <p:spPr>
          <a:xfrm>
            <a:off x="2375537" y="182310"/>
            <a:ext cx="762190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5400" kern="1200" cap="all" baseline="0">
                <a:solidFill>
                  <a:schemeClr val="accent1"/>
                </a:solidFill>
                <a:effectLst/>
                <a:latin typeface="+mj-lt"/>
                <a:ea typeface="+mj-ea"/>
                <a:cs typeface="+mj-cs"/>
              </a:defRPr>
            </a:lvl1pPr>
          </a:lstStyle>
          <a:p>
            <a:r>
              <a:rPr lang="ja-JP" altLang="en-US" dirty="0"/>
              <a:t>利用規約要約シート（例）</a:t>
            </a:r>
          </a:p>
        </p:txBody>
      </p:sp>
    </p:spTree>
    <p:extLst>
      <p:ext uri="{BB962C8B-B14F-4D97-AF65-F5344CB8AC3E}">
        <p14:creationId xmlns:p14="http://schemas.microsoft.com/office/powerpoint/2010/main" val="1875465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0B1B8AC-C248-1F13-C792-6C806038757E}"/>
              </a:ext>
            </a:extLst>
          </p:cNvPr>
          <p:cNvGraphicFramePr>
            <a:graphicFrameLocks noGrp="1"/>
          </p:cNvGraphicFramePr>
          <p:nvPr>
            <p:extLst>
              <p:ext uri="{D42A27DB-BD31-4B8C-83A1-F6EECF244321}">
                <p14:modId xmlns:p14="http://schemas.microsoft.com/office/powerpoint/2010/main" val="1217994344"/>
              </p:ext>
            </p:extLst>
          </p:nvPr>
        </p:nvGraphicFramePr>
        <p:xfrm>
          <a:off x="208565" y="1483415"/>
          <a:ext cx="11774870" cy="5214850"/>
        </p:xfrm>
        <a:graphic>
          <a:graphicData uri="http://schemas.openxmlformats.org/drawingml/2006/table">
            <a:tbl>
              <a:tblPr firstRow="1" bandRow="1">
                <a:tableStyleId>{5C22544A-7EE6-4342-B048-85BDC9FD1C3A}</a:tableStyleId>
              </a:tblPr>
              <a:tblGrid>
                <a:gridCol w="1480160">
                  <a:extLst>
                    <a:ext uri="{9D8B030D-6E8A-4147-A177-3AD203B41FA5}">
                      <a16:colId xmlns:a16="http://schemas.microsoft.com/office/drawing/2014/main" val="2069746443"/>
                    </a:ext>
                  </a:extLst>
                </a:gridCol>
                <a:gridCol w="4416800">
                  <a:extLst>
                    <a:ext uri="{9D8B030D-6E8A-4147-A177-3AD203B41FA5}">
                      <a16:colId xmlns:a16="http://schemas.microsoft.com/office/drawing/2014/main" val="1528282828"/>
                    </a:ext>
                  </a:extLst>
                </a:gridCol>
                <a:gridCol w="1867985">
                  <a:extLst>
                    <a:ext uri="{9D8B030D-6E8A-4147-A177-3AD203B41FA5}">
                      <a16:colId xmlns:a16="http://schemas.microsoft.com/office/drawing/2014/main" val="1965231465"/>
                    </a:ext>
                  </a:extLst>
                </a:gridCol>
                <a:gridCol w="4009925">
                  <a:extLst>
                    <a:ext uri="{9D8B030D-6E8A-4147-A177-3AD203B41FA5}">
                      <a16:colId xmlns:a16="http://schemas.microsoft.com/office/drawing/2014/main" val="3221459137"/>
                    </a:ext>
                  </a:extLst>
                </a:gridCol>
              </a:tblGrid>
              <a:tr h="663877">
                <a:tc gridSpan="4">
                  <a:txBody>
                    <a:bodyPr/>
                    <a:lstStyle/>
                    <a:p>
                      <a:pPr algn="ctr"/>
                      <a:r>
                        <a:rPr kumimoji="1" lang="ja-JP" altLang="en-US"/>
                        <a:t>プラットフォーム名</a:t>
                      </a:r>
                    </a:p>
                  </a:txBody>
                  <a:tcPr anchor="ctr"/>
                </a:tc>
                <a:tc hMerge="1">
                  <a:txBody>
                    <a:bodyPr/>
                    <a:lstStyle/>
                    <a:p>
                      <a:pPr algn="ctr"/>
                      <a:endParaRPr kumimoji="1" lang="ja-JP" altLang="en-US"/>
                    </a:p>
                  </a:txBody>
                  <a:tcPr anchor="ctr"/>
                </a:tc>
                <a:tc hMerge="1">
                  <a:txBody>
                    <a:bodyPr/>
                    <a:lstStyle/>
                    <a:p>
                      <a:pPr algn="ctr"/>
                      <a:endParaRPr kumimoji="1" lang="ja-JP" altLang="en-US"/>
                    </a:p>
                  </a:txBody>
                  <a:tcPr anchor="ctr"/>
                </a:tc>
                <a:tc hMerge="1">
                  <a:txBody>
                    <a:bodyPr/>
                    <a:lstStyle/>
                    <a:p>
                      <a:pPr algn="ctr"/>
                      <a:endParaRPr kumimoji="1" lang="ja-JP" altLang="en-US"/>
                    </a:p>
                  </a:txBody>
                  <a:tcPr anchor="ctr"/>
                </a:tc>
                <a:extLst>
                  <a:ext uri="{0D108BD9-81ED-4DB2-BD59-A6C34878D82A}">
                    <a16:rowId xmlns:a16="http://schemas.microsoft.com/office/drawing/2014/main" val="875574584"/>
                  </a:ext>
                </a:extLst>
              </a:tr>
              <a:tr h="663877">
                <a:tc>
                  <a:txBody>
                    <a:bodyPr/>
                    <a:lstStyle/>
                    <a:p>
                      <a:pPr algn="ctr"/>
                      <a:r>
                        <a:rPr kumimoji="1" lang="ja-JP" altLang="en-US" dirty="0"/>
                        <a:t>サービスの目的</a:t>
                      </a:r>
                    </a:p>
                  </a:txBody>
                  <a:tcPr anchor="ctr"/>
                </a:tc>
                <a:tc gridSpan="3">
                  <a:txBody>
                    <a:bodyPr/>
                    <a:lstStyle/>
                    <a:p>
                      <a:pPr algn="ctr"/>
                      <a:endParaRPr kumimoji="1" lang="ja-JP" altLang="en-US"/>
                    </a:p>
                  </a:txBody>
                  <a:tcPr anchor="ctr"/>
                </a:tc>
                <a:tc hMerge="1">
                  <a:txBody>
                    <a:bodyPr/>
                    <a:lstStyle/>
                    <a:p>
                      <a:pPr algn="ctr"/>
                      <a:endParaRPr kumimoji="1" lang="ja-JP" altLang="en-US"/>
                    </a:p>
                  </a:txBody>
                  <a:tcPr anchor="ctr"/>
                </a:tc>
                <a:tc hMerge="1">
                  <a:txBody>
                    <a:bodyPr/>
                    <a:lstStyle/>
                    <a:p>
                      <a:pPr algn="ctr"/>
                      <a:endParaRPr kumimoji="1" lang="ja-JP" altLang="en-US"/>
                    </a:p>
                  </a:txBody>
                  <a:tcPr anchor="ctr"/>
                </a:tc>
                <a:extLst>
                  <a:ext uri="{0D108BD9-81ED-4DB2-BD59-A6C34878D82A}">
                    <a16:rowId xmlns:a16="http://schemas.microsoft.com/office/drawing/2014/main" val="3442085347"/>
                  </a:ext>
                </a:extLst>
              </a:tr>
              <a:tr h="971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利用年齢</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kern="1200">
                        <a:solidFill>
                          <a:schemeClr val="dk1"/>
                        </a:solidFill>
                        <a:effectLst/>
                        <a:latin typeface="+mj-ea"/>
                        <a:ea typeface="+mj-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提供会社</a:t>
                      </a:r>
                    </a:p>
                  </a:txBody>
                  <a:tcPr anchor="ctr"/>
                </a:tc>
                <a:tc>
                  <a:txBody>
                    <a:bodyPr/>
                    <a:lstStyle/>
                    <a:p>
                      <a:endParaRPr kumimoji="1" lang="ja-JP" altLang="en-US"/>
                    </a:p>
                  </a:txBody>
                  <a:tcPr/>
                </a:tc>
                <a:extLst>
                  <a:ext uri="{0D108BD9-81ED-4DB2-BD59-A6C34878D82A}">
                    <a16:rowId xmlns:a16="http://schemas.microsoft.com/office/drawing/2014/main" val="1228795649"/>
                  </a:ext>
                </a:extLst>
              </a:tr>
              <a:tr h="971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利用規約</a:t>
                      </a:r>
                      <a:endParaRPr kumimoji="1"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以外の決まり</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kern="1200">
                        <a:solidFill>
                          <a:schemeClr val="dk1"/>
                        </a:solidFill>
                        <a:effectLst/>
                        <a:latin typeface="+mj-ea"/>
                        <a:ea typeface="+mj-ea"/>
                        <a:cs typeface="+mn-cs"/>
                      </a:endParaRPr>
                    </a:p>
                  </a:txBody>
                  <a:tcPr/>
                </a:tc>
                <a:tc gridSpan="2">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14547092"/>
                  </a:ext>
                </a:extLst>
              </a:tr>
              <a:tr h="971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禁止事項</a:t>
                      </a:r>
                    </a:p>
                  </a:txBody>
                  <a:tcPr anchor="ctr"/>
                </a:tc>
                <a:tc>
                  <a:txBody>
                    <a:bodyPr/>
                    <a:lstStyle/>
                    <a:p>
                      <a:endParaRPr kumimoji="1" lang="ja-JP" altLang="en-US"/>
                    </a:p>
                  </a:txBody>
                  <a:tcPr/>
                </a:tc>
                <a:tc gridSpan="2">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70998592"/>
                  </a:ext>
                </a:extLst>
              </a:tr>
              <a:tr h="971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投稿の</a:t>
                      </a:r>
                      <a:endParaRPr kumimoji="1"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権利・責任</a:t>
                      </a:r>
                      <a:endParaRPr kumimoji="1" lang="en-US" altLang="ja-JP" dirty="0"/>
                    </a:p>
                  </a:txBody>
                  <a:tcPr anchor="ctr"/>
                </a:tc>
                <a:tc>
                  <a:txBody>
                    <a:bodyPr/>
                    <a:lstStyle/>
                    <a:p>
                      <a:endParaRPr kumimoji="1" lang="en-US" altLang="ja-JP" sz="1800" b="0" i="0" kern="1200">
                        <a:solidFill>
                          <a:schemeClr val="dk1"/>
                        </a:solidFill>
                        <a:effectLst/>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401443979"/>
                  </a:ext>
                </a:extLst>
              </a:tr>
            </a:tbl>
          </a:graphicData>
        </a:graphic>
      </p:graphicFrame>
      <p:sp>
        <p:nvSpPr>
          <p:cNvPr id="6" name="タイトル 1">
            <a:extLst>
              <a:ext uri="{FF2B5EF4-FFF2-40B4-BE49-F238E27FC236}">
                <a16:creationId xmlns:a16="http://schemas.microsoft.com/office/drawing/2014/main" id="{C0B65F55-61D5-776B-9B20-D00CED95D504}"/>
              </a:ext>
            </a:extLst>
          </p:cNvPr>
          <p:cNvSpPr txBox="1">
            <a:spLocks/>
          </p:cNvSpPr>
          <p:nvPr/>
        </p:nvSpPr>
        <p:spPr>
          <a:xfrm>
            <a:off x="2987677" y="160720"/>
            <a:ext cx="612457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5400" kern="1200" cap="all" baseline="0">
                <a:solidFill>
                  <a:schemeClr val="accent1"/>
                </a:solidFill>
                <a:effectLst/>
                <a:latin typeface="+mj-lt"/>
                <a:ea typeface="+mj-ea"/>
                <a:cs typeface="+mj-cs"/>
              </a:defRPr>
            </a:lvl1pPr>
          </a:lstStyle>
          <a:p>
            <a:r>
              <a:rPr lang="ja-JP" altLang="en-US" dirty="0"/>
              <a:t>利用規約要約シート</a:t>
            </a:r>
          </a:p>
        </p:txBody>
      </p:sp>
    </p:spTree>
    <p:extLst>
      <p:ext uri="{BB962C8B-B14F-4D97-AF65-F5344CB8AC3E}">
        <p14:creationId xmlns:p14="http://schemas.microsoft.com/office/powerpoint/2010/main" val="474477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D8E0B2-AF1E-5EE8-4A85-79D8DE174A82}"/>
              </a:ext>
            </a:extLst>
          </p:cNvPr>
          <p:cNvSpPr>
            <a:spLocks noGrp="1"/>
          </p:cNvSpPr>
          <p:nvPr>
            <p:ph type="title"/>
          </p:nvPr>
        </p:nvSpPr>
        <p:spPr>
          <a:xfrm>
            <a:off x="2772424" y="272115"/>
            <a:ext cx="8444215" cy="1151965"/>
          </a:xfrm>
        </p:spPr>
        <p:txBody>
          <a:bodyPr>
            <a:noAutofit/>
          </a:bodyPr>
          <a:lstStyle/>
          <a:p>
            <a:r>
              <a:rPr kumimoji="1" lang="ja-JP" altLang="en-US" sz="4400" dirty="0"/>
              <a:t>どんなが利用規約ありましたか？</a:t>
            </a:r>
          </a:p>
        </p:txBody>
      </p:sp>
      <p:graphicFrame>
        <p:nvGraphicFramePr>
          <p:cNvPr id="4" name="表 3">
            <a:extLst>
              <a:ext uri="{FF2B5EF4-FFF2-40B4-BE49-F238E27FC236}">
                <a16:creationId xmlns:a16="http://schemas.microsoft.com/office/drawing/2014/main" id="{F241660E-3060-A7FA-CB4D-16359FD4FEBA}"/>
              </a:ext>
            </a:extLst>
          </p:cNvPr>
          <p:cNvGraphicFramePr>
            <a:graphicFrameLocks noGrp="1"/>
          </p:cNvGraphicFramePr>
          <p:nvPr>
            <p:extLst>
              <p:ext uri="{D42A27DB-BD31-4B8C-83A1-F6EECF244321}">
                <p14:modId xmlns:p14="http://schemas.microsoft.com/office/powerpoint/2010/main" val="810323331"/>
              </p:ext>
            </p:extLst>
          </p:nvPr>
        </p:nvGraphicFramePr>
        <p:xfrm>
          <a:off x="207579" y="1655352"/>
          <a:ext cx="11774870" cy="4550973"/>
        </p:xfrm>
        <a:graphic>
          <a:graphicData uri="http://schemas.openxmlformats.org/drawingml/2006/table">
            <a:tbl>
              <a:tblPr firstRow="1" bandRow="1">
                <a:tableStyleId>{5C22544A-7EE6-4342-B048-85BDC9FD1C3A}</a:tableStyleId>
              </a:tblPr>
              <a:tblGrid>
                <a:gridCol w="1180856">
                  <a:extLst>
                    <a:ext uri="{9D8B030D-6E8A-4147-A177-3AD203B41FA5}">
                      <a16:colId xmlns:a16="http://schemas.microsoft.com/office/drawing/2014/main" val="2069746443"/>
                    </a:ext>
                  </a:extLst>
                </a:gridCol>
                <a:gridCol w="1348415">
                  <a:extLst>
                    <a:ext uri="{9D8B030D-6E8A-4147-A177-3AD203B41FA5}">
                      <a16:colId xmlns:a16="http://schemas.microsoft.com/office/drawing/2014/main" val="1528282828"/>
                    </a:ext>
                  </a:extLst>
                </a:gridCol>
                <a:gridCol w="3067050">
                  <a:extLst>
                    <a:ext uri="{9D8B030D-6E8A-4147-A177-3AD203B41FA5}">
                      <a16:colId xmlns:a16="http://schemas.microsoft.com/office/drawing/2014/main" val="1965231465"/>
                    </a:ext>
                  </a:extLst>
                </a:gridCol>
                <a:gridCol w="3117850">
                  <a:extLst>
                    <a:ext uri="{9D8B030D-6E8A-4147-A177-3AD203B41FA5}">
                      <a16:colId xmlns:a16="http://schemas.microsoft.com/office/drawing/2014/main" val="4192275415"/>
                    </a:ext>
                  </a:extLst>
                </a:gridCol>
                <a:gridCol w="3060699">
                  <a:extLst>
                    <a:ext uri="{9D8B030D-6E8A-4147-A177-3AD203B41FA5}">
                      <a16:colId xmlns:a16="http://schemas.microsoft.com/office/drawing/2014/main" val="3221459137"/>
                    </a:ext>
                  </a:extLst>
                </a:gridCol>
              </a:tblGrid>
              <a:tr h="663877">
                <a:tc>
                  <a:txBody>
                    <a:bodyPr/>
                    <a:lstStyle/>
                    <a:p>
                      <a:pPr algn="ctr"/>
                      <a:r>
                        <a:rPr kumimoji="1" lang="en-US" altLang="ja-JP" sz="1800" b="0" dirty="0"/>
                        <a:t>SNS</a:t>
                      </a:r>
                      <a:r>
                        <a:rPr kumimoji="1" lang="ja-JP" altLang="en-US"/>
                        <a:t>名</a:t>
                      </a:r>
                    </a:p>
                  </a:txBody>
                  <a:tcPr anchor="ctr"/>
                </a:tc>
                <a:tc>
                  <a:txBody>
                    <a:bodyPr/>
                    <a:lstStyle/>
                    <a:p>
                      <a:pPr algn="ctr"/>
                      <a:r>
                        <a:rPr kumimoji="1" lang="ja-JP" altLang="en-US" dirty="0"/>
                        <a:t>利用年齢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利用規約</a:t>
                      </a:r>
                      <a:endParaRPr kumimoji="1"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以外の決まり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投稿の</a:t>
                      </a:r>
                      <a:endParaRPr kumimoji="1"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権利・責任</a:t>
                      </a:r>
                      <a:endParaRPr kumimoji="1" lang="en-US" altLang="ja-JP"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禁止事項</a:t>
                      </a:r>
                    </a:p>
                  </a:txBody>
                  <a:tcPr anchor="ctr"/>
                </a:tc>
                <a:extLst>
                  <a:ext uri="{0D108BD9-81ED-4DB2-BD59-A6C34878D82A}">
                    <a16:rowId xmlns:a16="http://schemas.microsoft.com/office/drawing/2014/main" val="3442085347"/>
                  </a:ext>
                </a:extLst>
              </a:tr>
              <a:tr h="971774">
                <a:tc>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kern="1200">
                        <a:solidFill>
                          <a:schemeClr val="dk1"/>
                        </a:solidFill>
                        <a:effectLst/>
                        <a:latin typeface="+mj-ea"/>
                        <a:ea typeface="+mj-ea"/>
                        <a:cs typeface="+mn-cs"/>
                      </a:endParaRPr>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228795649"/>
                  </a:ext>
                </a:extLst>
              </a:tr>
              <a:tr h="971774">
                <a:tc>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kern="1200">
                        <a:solidFill>
                          <a:schemeClr val="dk1"/>
                        </a:solidFill>
                        <a:effectLst/>
                        <a:latin typeface="+mj-ea"/>
                        <a:ea typeface="+mj-ea"/>
                        <a:cs typeface="+mn-cs"/>
                      </a:endParaRPr>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3114547092"/>
                  </a:ext>
                </a:extLst>
              </a:tr>
              <a:tr h="971774">
                <a:tc>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kern="1200">
                        <a:solidFill>
                          <a:schemeClr val="dk1"/>
                        </a:solidFill>
                        <a:effectLst/>
                        <a:latin typeface="+mj-ea"/>
                        <a:ea typeface="+mj-ea"/>
                        <a:cs typeface="+mn-cs"/>
                      </a:endParaRPr>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070998592"/>
                  </a:ext>
                </a:extLst>
              </a:tr>
              <a:tr h="971774">
                <a:tc>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kern="1200">
                        <a:solidFill>
                          <a:schemeClr val="dk1"/>
                        </a:solidFill>
                        <a:effectLst/>
                        <a:latin typeface="+mj-ea"/>
                        <a:ea typeface="+mj-ea"/>
                        <a:cs typeface="+mn-cs"/>
                      </a:endParaRPr>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401443979"/>
                  </a:ext>
                </a:extLst>
              </a:tr>
            </a:tbl>
          </a:graphicData>
        </a:graphic>
      </p:graphicFrame>
      <p:sp>
        <p:nvSpPr>
          <p:cNvPr id="3" name="楕円 2">
            <a:extLst>
              <a:ext uri="{FF2B5EF4-FFF2-40B4-BE49-F238E27FC236}">
                <a16:creationId xmlns:a16="http://schemas.microsoft.com/office/drawing/2014/main" id="{FDF89CF5-5E4D-4180-6FC8-06E1DBB94449}"/>
              </a:ext>
            </a:extLst>
          </p:cNvPr>
          <p:cNvSpPr/>
          <p:nvPr/>
        </p:nvSpPr>
        <p:spPr>
          <a:xfrm rot="21092058">
            <a:off x="138321" y="381373"/>
            <a:ext cx="2579445" cy="933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共有しよう</a:t>
            </a:r>
          </a:p>
        </p:txBody>
      </p:sp>
    </p:spTree>
    <p:extLst>
      <p:ext uri="{BB962C8B-B14F-4D97-AF65-F5344CB8AC3E}">
        <p14:creationId xmlns:p14="http://schemas.microsoft.com/office/powerpoint/2010/main" val="2253271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6BC0CF-7F81-24EB-4D34-08981D0D8BD2}"/>
              </a:ext>
            </a:extLst>
          </p:cNvPr>
          <p:cNvSpPr>
            <a:spLocks noGrp="1"/>
          </p:cNvSpPr>
          <p:nvPr>
            <p:ph type="title"/>
          </p:nvPr>
        </p:nvSpPr>
        <p:spPr>
          <a:xfrm>
            <a:off x="2979421" y="265179"/>
            <a:ext cx="6850379" cy="1506461"/>
          </a:xfrm>
        </p:spPr>
        <p:txBody>
          <a:bodyPr>
            <a:normAutofit/>
          </a:bodyPr>
          <a:lstStyle/>
          <a:p>
            <a:r>
              <a:rPr lang="ja-JP" altLang="en-US" dirty="0"/>
              <a:t>利用</a:t>
            </a:r>
            <a:r>
              <a:rPr kumimoji="1" lang="ja-JP" altLang="en-US" dirty="0"/>
              <a:t>者の権利と責任</a:t>
            </a:r>
          </a:p>
        </p:txBody>
      </p:sp>
      <p:sp>
        <p:nvSpPr>
          <p:cNvPr id="5" name="コンテンツ プレースホルダー 2">
            <a:extLst>
              <a:ext uri="{FF2B5EF4-FFF2-40B4-BE49-F238E27FC236}">
                <a16:creationId xmlns:a16="http://schemas.microsoft.com/office/drawing/2014/main" id="{E5C65FF6-9C93-A0F5-613E-09FA5B3F5738}"/>
              </a:ext>
            </a:extLst>
          </p:cNvPr>
          <p:cNvSpPr txBox="1">
            <a:spLocks/>
          </p:cNvSpPr>
          <p:nvPr/>
        </p:nvSpPr>
        <p:spPr>
          <a:xfrm>
            <a:off x="247650" y="1788412"/>
            <a:ext cx="11315700" cy="3339134"/>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4000" dirty="0"/>
              <a:t>　何気なく使っているアプリやサービスには、膨大な量の規約があり、</a:t>
            </a:r>
            <a:r>
              <a:rPr lang="ja-JP" altLang="en-US" sz="4000" dirty="0">
                <a:solidFill>
                  <a:srgbClr val="FF0000"/>
                </a:solidFill>
              </a:rPr>
              <a:t>利用者</a:t>
            </a:r>
            <a:r>
              <a:rPr lang="ja-JP" altLang="en-US" sz="4000" dirty="0"/>
              <a:t>はその</a:t>
            </a:r>
            <a:r>
              <a:rPr lang="ja-JP" altLang="en-US" sz="4000" dirty="0">
                <a:solidFill>
                  <a:srgbClr val="FF0000"/>
                </a:solidFill>
              </a:rPr>
              <a:t>すべてに同意</a:t>
            </a:r>
            <a:r>
              <a:rPr lang="ja-JP" altLang="en-US" sz="4000" dirty="0"/>
              <a:t>していることになります。難しい表現もありますので、保護者の方や大人の方に確認したり、自分で調べたりして、</a:t>
            </a:r>
            <a:r>
              <a:rPr lang="ja-JP" altLang="en-US" sz="4000" dirty="0">
                <a:solidFill>
                  <a:srgbClr val="0070C0"/>
                </a:solidFill>
              </a:rPr>
              <a:t>安全</a:t>
            </a:r>
            <a:r>
              <a:rPr lang="ja-JP" altLang="en-US" sz="4000" dirty="0"/>
              <a:t>に</a:t>
            </a:r>
            <a:r>
              <a:rPr lang="en-US" altLang="ja-JP" sz="4000" dirty="0">
                <a:latin typeface="+mj-ea"/>
                <a:ea typeface="+mj-ea"/>
              </a:rPr>
              <a:t>SNS</a:t>
            </a:r>
            <a:r>
              <a:rPr lang="ja-JP" altLang="en-US" sz="4000" dirty="0"/>
              <a:t>を楽しみましょう。</a:t>
            </a:r>
            <a:endParaRPr lang="en-US" altLang="ja-JP" sz="4000" dirty="0"/>
          </a:p>
        </p:txBody>
      </p:sp>
      <p:pic>
        <p:nvPicPr>
          <p:cNvPr id="1030" name="Picture 6" descr="並んだ本のイラスト">
            <a:extLst>
              <a:ext uri="{FF2B5EF4-FFF2-40B4-BE49-F238E27FC236}">
                <a16:creationId xmlns:a16="http://schemas.microsoft.com/office/drawing/2014/main" id="{25E5E9F3-B609-5B09-CDFE-030107FC7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2717" y="4639660"/>
            <a:ext cx="1773937" cy="1698545"/>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A80E0857-17FE-88D6-14E1-D56C7E5D9DEF}"/>
              </a:ext>
            </a:extLst>
          </p:cNvPr>
          <p:cNvSpPr/>
          <p:nvPr/>
        </p:nvSpPr>
        <p:spPr>
          <a:xfrm rot="21092058">
            <a:off x="138321" y="381373"/>
            <a:ext cx="2579445" cy="933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再確認</a:t>
            </a:r>
            <a:endParaRPr kumimoji="1" lang="en-US" altLang="ja-JP" sz="2800" dirty="0"/>
          </a:p>
          <a:p>
            <a:pPr algn="ctr"/>
            <a:r>
              <a:rPr kumimoji="1" lang="ja-JP" altLang="en-US" sz="2800" dirty="0"/>
              <a:t>しよう</a:t>
            </a:r>
          </a:p>
        </p:txBody>
      </p:sp>
    </p:spTree>
    <p:extLst>
      <p:ext uri="{BB962C8B-B14F-4D97-AF65-F5344CB8AC3E}">
        <p14:creationId xmlns:p14="http://schemas.microsoft.com/office/powerpoint/2010/main" val="276888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75D13DE0-939F-2AD2-DED8-99F6E0B1BE51}"/>
              </a:ext>
            </a:extLst>
          </p:cNvPr>
          <p:cNvSpPr>
            <a:spLocks noGrp="1"/>
          </p:cNvSpPr>
          <p:nvPr>
            <p:ph type="title"/>
          </p:nvPr>
        </p:nvSpPr>
        <p:spPr>
          <a:xfrm>
            <a:off x="482600" y="1240118"/>
            <a:ext cx="9321800" cy="2887382"/>
          </a:xfrm>
        </p:spPr>
        <p:txBody>
          <a:bodyPr>
            <a:normAutofit/>
          </a:bodyPr>
          <a:lstStyle/>
          <a:p>
            <a:r>
              <a:rPr lang="ja-JP" altLang="en-US" sz="11500" dirty="0">
                <a:solidFill>
                  <a:srgbClr val="FF0000"/>
                </a:solidFill>
              </a:rPr>
              <a:t>発展シート</a:t>
            </a:r>
          </a:p>
        </p:txBody>
      </p:sp>
      <p:sp>
        <p:nvSpPr>
          <p:cNvPr id="12" name="タイトル 6">
            <a:extLst>
              <a:ext uri="{FF2B5EF4-FFF2-40B4-BE49-F238E27FC236}">
                <a16:creationId xmlns:a16="http://schemas.microsoft.com/office/drawing/2014/main" id="{2DC75EDC-CDF8-52F0-3220-A816BB83A3D5}"/>
              </a:ext>
            </a:extLst>
          </p:cNvPr>
          <p:cNvSpPr txBox="1">
            <a:spLocks/>
          </p:cNvSpPr>
          <p:nvPr/>
        </p:nvSpPr>
        <p:spPr>
          <a:xfrm>
            <a:off x="4495800" y="3221318"/>
            <a:ext cx="7429500" cy="2887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5400" kern="1200" cap="all" baseline="0">
                <a:solidFill>
                  <a:schemeClr val="accent1"/>
                </a:solidFill>
                <a:effectLst/>
                <a:latin typeface="+mj-lt"/>
                <a:ea typeface="+mj-ea"/>
                <a:cs typeface="+mj-cs"/>
              </a:defRPr>
            </a:lvl1pPr>
          </a:lstStyle>
          <a:p>
            <a:r>
              <a:rPr lang="ja-JP" altLang="en-US" sz="4000" dirty="0">
                <a:solidFill>
                  <a:srgbClr val="FF0000"/>
                </a:solidFill>
              </a:rPr>
              <a:t>～もう少し深く考えてみましょう～</a:t>
            </a:r>
          </a:p>
        </p:txBody>
      </p:sp>
    </p:spTree>
    <p:extLst>
      <p:ext uri="{BB962C8B-B14F-4D97-AF65-F5344CB8AC3E}">
        <p14:creationId xmlns:p14="http://schemas.microsoft.com/office/powerpoint/2010/main" val="735742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E9457D-3968-F6DC-6DBC-A9B2E67162E0}"/>
              </a:ext>
            </a:extLst>
          </p:cNvPr>
          <p:cNvSpPr>
            <a:spLocks noGrp="1"/>
          </p:cNvSpPr>
          <p:nvPr>
            <p:ph type="title"/>
          </p:nvPr>
        </p:nvSpPr>
        <p:spPr>
          <a:xfrm>
            <a:off x="2441973" y="707882"/>
            <a:ext cx="7854171" cy="1151965"/>
          </a:xfrm>
        </p:spPr>
        <p:txBody>
          <a:bodyPr>
            <a:noAutofit/>
          </a:bodyPr>
          <a:lstStyle/>
          <a:p>
            <a:r>
              <a:rPr lang="ja-JP" altLang="en-US" sz="4000"/>
              <a:t>プロバイダ責任制限法（一部抜粋）</a:t>
            </a:r>
            <a:endParaRPr kumimoji="1" lang="ja-JP" altLang="en-US" sz="4000"/>
          </a:p>
        </p:txBody>
      </p:sp>
      <p:sp>
        <p:nvSpPr>
          <p:cNvPr id="3" name="コンテンツ プレースホルダー 2">
            <a:extLst>
              <a:ext uri="{FF2B5EF4-FFF2-40B4-BE49-F238E27FC236}">
                <a16:creationId xmlns:a16="http://schemas.microsoft.com/office/drawing/2014/main" id="{A428DFF7-46E5-2D36-3175-9CF8AEFD9A6D}"/>
              </a:ext>
            </a:extLst>
          </p:cNvPr>
          <p:cNvSpPr>
            <a:spLocks noGrp="1"/>
          </p:cNvSpPr>
          <p:nvPr>
            <p:ph idx="1"/>
          </p:nvPr>
        </p:nvSpPr>
        <p:spPr>
          <a:xfrm>
            <a:off x="230361" y="1859847"/>
            <a:ext cx="11329179" cy="1662204"/>
          </a:xfrm>
        </p:spPr>
        <p:txBody>
          <a:bodyPr>
            <a:normAutofit/>
          </a:bodyPr>
          <a:lstStyle/>
          <a:p>
            <a:r>
              <a:rPr lang="ja-JP" altLang="en-US" sz="3600" dirty="0"/>
              <a:t>権利を侵害されたとする者が、プロバイダの保有する発信者の情報の開示を請求できる権利を規定した法律</a:t>
            </a:r>
            <a:endParaRPr lang="en-US" altLang="ja-JP" sz="3600" dirty="0"/>
          </a:p>
        </p:txBody>
      </p:sp>
      <p:sp>
        <p:nvSpPr>
          <p:cNvPr id="4" name="楕円 3">
            <a:extLst>
              <a:ext uri="{FF2B5EF4-FFF2-40B4-BE49-F238E27FC236}">
                <a16:creationId xmlns:a16="http://schemas.microsoft.com/office/drawing/2014/main" id="{C8EABA61-C595-959C-F667-F6C3E16A3C95}"/>
              </a:ext>
            </a:extLst>
          </p:cNvPr>
          <p:cNvSpPr/>
          <p:nvPr/>
        </p:nvSpPr>
        <p:spPr>
          <a:xfrm rot="20123863">
            <a:off x="409164" y="488950"/>
            <a:ext cx="2305050" cy="933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おまけ</a:t>
            </a:r>
          </a:p>
        </p:txBody>
      </p:sp>
      <p:sp>
        <p:nvSpPr>
          <p:cNvPr id="5" name="テキスト ボックス 4">
            <a:extLst>
              <a:ext uri="{FF2B5EF4-FFF2-40B4-BE49-F238E27FC236}">
                <a16:creationId xmlns:a16="http://schemas.microsoft.com/office/drawing/2014/main" id="{84AAEAE6-4BF7-3ACE-9774-B8BC5EBD0D27}"/>
              </a:ext>
            </a:extLst>
          </p:cNvPr>
          <p:cNvSpPr txBox="1"/>
          <p:nvPr/>
        </p:nvSpPr>
        <p:spPr>
          <a:xfrm>
            <a:off x="8405904" y="3580255"/>
            <a:ext cx="3411511" cy="369332"/>
          </a:xfrm>
          <a:prstGeom prst="rect">
            <a:avLst/>
          </a:prstGeom>
          <a:noFill/>
        </p:spPr>
        <p:txBody>
          <a:bodyPr wrap="none" rtlCol="0">
            <a:spAutoFit/>
          </a:bodyPr>
          <a:lstStyle/>
          <a:p>
            <a:r>
              <a:rPr kumimoji="1" lang="ja-JP" altLang="en-US" dirty="0"/>
              <a:t>＊法律の一部を要約しています。</a:t>
            </a:r>
          </a:p>
        </p:txBody>
      </p:sp>
      <p:pic>
        <p:nvPicPr>
          <p:cNvPr id="1026" name="Picture 2" descr="開示請求のイラスト（男性）">
            <a:extLst>
              <a:ext uri="{FF2B5EF4-FFF2-40B4-BE49-F238E27FC236}">
                <a16:creationId xmlns:a16="http://schemas.microsoft.com/office/drawing/2014/main" id="{7CD5E1A3-C2A8-A00B-2D7A-078177745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908" y="3271996"/>
            <a:ext cx="3210300" cy="306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578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E9457D-3968-F6DC-6DBC-A9B2E67162E0}"/>
              </a:ext>
            </a:extLst>
          </p:cNvPr>
          <p:cNvSpPr>
            <a:spLocks noGrp="1"/>
          </p:cNvSpPr>
          <p:nvPr>
            <p:ph type="title"/>
          </p:nvPr>
        </p:nvSpPr>
        <p:spPr>
          <a:xfrm>
            <a:off x="2971800" y="272115"/>
            <a:ext cx="8526780" cy="1151965"/>
          </a:xfrm>
        </p:spPr>
        <p:txBody>
          <a:bodyPr>
            <a:noAutofit/>
          </a:bodyPr>
          <a:lstStyle/>
          <a:p>
            <a:r>
              <a:rPr kumimoji="1" lang="ja-JP" altLang="en-US" sz="4800" dirty="0"/>
              <a:t>権利の侵害ってどういうこと？</a:t>
            </a:r>
          </a:p>
        </p:txBody>
      </p:sp>
      <p:sp>
        <p:nvSpPr>
          <p:cNvPr id="3" name="コンテンツ プレースホルダー 2">
            <a:extLst>
              <a:ext uri="{FF2B5EF4-FFF2-40B4-BE49-F238E27FC236}">
                <a16:creationId xmlns:a16="http://schemas.microsoft.com/office/drawing/2014/main" id="{A428DFF7-46E5-2D36-3175-9CF8AEFD9A6D}"/>
              </a:ext>
            </a:extLst>
          </p:cNvPr>
          <p:cNvSpPr>
            <a:spLocks noGrp="1"/>
          </p:cNvSpPr>
          <p:nvPr>
            <p:ph idx="1"/>
          </p:nvPr>
        </p:nvSpPr>
        <p:spPr>
          <a:xfrm>
            <a:off x="598362" y="840441"/>
            <a:ext cx="11329179" cy="5432612"/>
          </a:xfrm>
        </p:spPr>
        <p:txBody>
          <a:bodyPr>
            <a:normAutofit/>
          </a:bodyPr>
          <a:lstStyle/>
          <a:p>
            <a:r>
              <a:rPr lang="ja-JP" altLang="en-US" sz="3200" b="0" i="0" dirty="0">
                <a:solidFill>
                  <a:srgbClr val="333333"/>
                </a:solidFill>
                <a:effectLst/>
                <a:latin typeface="ＭＳ Ｐゴシック" panose="020B0600070205080204" pitchFamily="50" charset="-128"/>
                <a:ea typeface="ＭＳ Ｐゴシック" panose="020B0600070205080204" pitchFamily="50" charset="-128"/>
              </a:rPr>
              <a:t>プライバシー侵害</a:t>
            </a:r>
            <a:endParaRPr lang="en-US" altLang="ja-JP" sz="3200" b="0" i="0" dirty="0">
              <a:solidFill>
                <a:srgbClr val="333333"/>
              </a:solidFill>
              <a:effectLst/>
              <a:latin typeface="ＭＳ Ｐゴシック" panose="020B0600070205080204" pitchFamily="50" charset="-128"/>
              <a:ea typeface="ＭＳ Ｐゴシック" panose="020B0600070205080204" pitchFamily="50" charset="-128"/>
            </a:endParaRPr>
          </a:p>
          <a:p>
            <a:pPr marL="0" indent="0">
              <a:buNone/>
            </a:pPr>
            <a:endParaRPr lang="en-US" altLang="ja-JP" sz="3200" dirty="0">
              <a:solidFill>
                <a:srgbClr val="333333"/>
              </a:solidFill>
              <a:latin typeface="ＭＳ Ｐゴシック" panose="020B0600070205080204" pitchFamily="50" charset="-128"/>
              <a:ea typeface="ＭＳ Ｐゴシック" panose="020B0600070205080204" pitchFamily="50" charset="-128"/>
            </a:endParaRPr>
          </a:p>
          <a:p>
            <a:r>
              <a:rPr lang="ja-JP" altLang="en-US" sz="3200" b="0" i="0" dirty="0">
                <a:solidFill>
                  <a:srgbClr val="333333"/>
                </a:solidFill>
                <a:effectLst/>
                <a:latin typeface="ＭＳ Ｐゴシック"/>
                <a:ea typeface="ＭＳ Ｐゴシック"/>
              </a:rPr>
              <a:t>名誉毀損</a:t>
            </a:r>
            <a:r>
              <a:rPr lang="ja-JP" altLang="en-US" sz="3200" dirty="0">
                <a:solidFill>
                  <a:srgbClr val="333333"/>
                </a:solidFill>
                <a:latin typeface="ＭＳ Ｐゴシック"/>
                <a:ea typeface="ＭＳ Ｐゴシック"/>
              </a:rPr>
              <a:t>（めいよきそん）</a:t>
            </a:r>
            <a:endParaRPr lang="en-US" altLang="ja-JP" sz="3200" b="0" i="0" dirty="0">
              <a:solidFill>
                <a:srgbClr val="333333"/>
              </a:solidFill>
              <a:effectLst/>
              <a:latin typeface="ＭＳ Ｐゴシック" panose="020B0600070205080204" pitchFamily="50" charset="-128"/>
              <a:ea typeface="ＭＳ Ｐゴシック" panose="020B0600070205080204" pitchFamily="50" charset="-128"/>
            </a:endParaRPr>
          </a:p>
          <a:p>
            <a:pPr marL="0" indent="0">
              <a:buNone/>
            </a:pPr>
            <a:r>
              <a:rPr lang="ja-JP" altLang="en-US" sz="3600" dirty="0"/>
              <a:t>　</a:t>
            </a:r>
            <a:endParaRPr lang="en-US" altLang="ja-JP" sz="3600" dirty="0"/>
          </a:p>
        </p:txBody>
      </p:sp>
      <p:sp>
        <p:nvSpPr>
          <p:cNvPr id="7" name="テキスト ボックス 6">
            <a:extLst>
              <a:ext uri="{FF2B5EF4-FFF2-40B4-BE49-F238E27FC236}">
                <a16:creationId xmlns:a16="http://schemas.microsoft.com/office/drawing/2014/main" id="{A666AFBD-BB1F-C3A0-7B06-B142F6757B54}"/>
              </a:ext>
            </a:extLst>
          </p:cNvPr>
          <p:cNvSpPr txBox="1"/>
          <p:nvPr/>
        </p:nvSpPr>
        <p:spPr>
          <a:xfrm>
            <a:off x="2622177" y="2905780"/>
            <a:ext cx="6261110" cy="523220"/>
          </a:xfrm>
          <a:prstGeom prst="rect">
            <a:avLst/>
          </a:prstGeom>
          <a:noFill/>
        </p:spPr>
        <p:txBody>
          <a:bodyPr wrap="square" rtlCol="0">
            <a:spAutoFit/>
          </a:bodyPr>
          <a:lstStyle/>
          <a:p>
            <a:r>
              <a:rPr kumimoji="1" lang="ja-JP" altLang="en-US" sz="2800"/>
              <a:t>個人情報を許可なく公開する。</a:t>
            </a:r>
          </a:p>
        </p:txBody>
      </p:sp>
      <p:sp>
        <p:nvSpPr>
          <p:cNvPr id="8" name="テキスト ボックス 7">
            <a:extLst>
              <a:ext uri="{FF2B5EF4-FFF2-40B4-BE49-F238E27FC236}">
                <a16:creationId xmlns:a16="http://schemas.microsoft.com/office/drawing/2014/main" id="{E55FDB97-BE4C-C615-8741-3569A56AAB90}"/>
              </a:ext>
            </a:extLst>
          </p:cNvPr>
          <p:cNvSpPr txBox="1"/>
          <p:nvPr/>
        </p:nvSpPr>
        <p:spPr>
          <a:xfrm>
            <a:off x="2534770" y="4479364"/>
            <a:ext cx="6024283" cy="523220"/>
          </a:xfrm>
          <a:prstGeom prst="rect">
            <a:avLst/>
          </a:prstGeom>
          <a:noFill/>
        </p:spPr>
        <p:txBody>
          <a:bodyPr wrap="square" rtlCol="0">
            <a:spAutoFit/>
          </a:bodyPr>
          <a:lstStyle/>
          <a:p>
            <a:r>
              <a:rPr kumimoji="1" lang="ja-JP" altLang="en-US" sz="2800"/>
              <a:t>人の名誉を傷つける内容を公開する。</a:t>
            </a:r>
          </a:p>
        </p:txBody>
      </p:sp>
      <p:sp>
        <p:nvSpPr>
          <p:cNvPr id="4" name="楕円 3">
            <a:extLst>
              <a:ext uri="{FF2B5EF4-FFF2-40B4-BE49-F238E27FC236}">
                <a16:creationId xmlns:a16="http://schemas.microsoft.com/office/drawing/2014/main" id="{4D4CB9A0-76AA-60AF-95D4-8607242DF24B}"/>
              </a:ext>
            </a:extLst>
          </p:cNvPr>
          <p:cNvSpPr/>
          <p:nvPr/>
        </p:nvSpPr>
        <p:spPr>
          <a:xfrm rot="21092058">
            <a:off x="138321" y="381373"/>
            <a:ext cx="2579445" cy="933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考えて</a:t>
            </a:r>
            <a:endParaRPr kumimoji="1" lang="en-US" altLang="ja-JP" sz="2800" dirty="0"/>
          </a:p>
          <a:p>
            <a:pPr algn="ctr"/>
            <a:r>
              <a:rPr kumimoji="1" lang="ja-JP" altLang="en-US" sz="2800" dirty="0"/>
              <a:t>みよう</a:t>
            </a:r>
          </a:p>
        </p:txBody>
      </p:sp>
      <p:pic>
        <p:nvPicPr>
          <p:cNvPr id="5" name="Picture 8" descr="ネットの誹謗中傷のイラスト（男性）">
            <a:extLst>
              <a:ext uri="{FF2B5EF4-FFF2-40B4-BE49-F238E27FC236}">
                <a16:creationId xmlns:a16="http://schemas.microsoft.com/office/drawing/2014/main" id="{0928BD1F-03EB-FC51-F340-FBC3D8EEB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3338" y="2378636"/>
            <a:ext cx="3210300" cy="301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71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A43C7D-A14E-AB1B-9B85-56C90EFF3F69}"/>
              </a:ext>
            </a:extLst>
          </p:cNvPr>
          <p:cNvSpPr>
            <a:spLocks noGrp="1"/>
          </p:cNvSpPr>
          <p:nvPr>
            <p:ph type="title"/>
          </p:nvPr>
        </p:nvSpPr>
        <p:spPr>
          <a:xfrm>
            <a:off x="2285203" y="265469"/>
            <a:ext cx="9068597" cy="1151965"/>
          </a:xfrm>
        </p:spPr>
        <p:txBody>
          <a:bodyPr>
            <a:noAutofit/>
          </a:bodyPr>
          <a:lstStyle/>
          <a:p>
            <a:r>
              <a:rPr kumimoji="1" lang="ja-JP" altLang="en-US" sz="3600" dirty="0"/>
              <a:t>利用規約がなかったらどんな問題が起こる？</a:t>
            </a:r>
          </a:p>
        </p:txBody>
      </p:sp>
      <p:sp>
        <p:nvSpPr>
          <p:cNvPr id="4" name="楕円 3">
            <a:extLst>
              <a:ext uri="{FF2B5EF4-FFF2-40B4-BE49-F238E27FC236}">
                <a16:creationId xmlns:a16="http://schemas.microsoft.com/office/drawing/2014/main" id="{8535E193-1AC7-1EAD-91E4-5F60FC03EE2F}"/>
              </a:ext>
            </a:extLst>
          </p:cNvPr>
          <p:cNvSpPr/>
          <p:nvPr/>
        </p:nvSpPr>
        <p:spPr>
          <a:xfrm rot="20621464">
            <a:off x="168211" y="303049"/>
            <a:ext cx="2137201" cy="933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考えてみよう</a:t>
            </a:r>
          </a:p>
        </p:txBody>
      </p:sp>
      <p:grpSp>
        <p:nvGrpSpPr>
          <p:cNvPr id="5" name="グループ化 4">
            <a:extLst>
              <a:ext uri="{FF2B5EF4-FFF2-40B4-BE49-F238E27FC236}">
                <a16:creationId xmlns:a16="http://schemas.microsoft.com/office/drawing/2014/main" id="{7FC578E2-E121-430D-7995-D58776225F1F}"/>
              </a:ext>
            </a:extLst>
          </p:cNvPr>
          <p:cNvGrpSpPr/>
          <p:nvPr/>
        </p:nvGrpSpPr>
        <p:grpSpPr>
          <a:xfrm>
            <a:off x="314176" y="1413091"/>
            <a:ext cx="3352800" cy="3076575"/>
            <a:chOff x="151026" y="1100137"/>
            <a:chExt cx="3352800" cy="3076575"/>
          </a:xfrm>
        </p:grpSpPr>
        <p:sp>
          <p:nvSpPr>
            <p:cNvPr id="6" name="楕円 5">
              <a:extLst>
                <a:ext uri="{FF2B5EF4-FFF2-40B4-BE49-F238E27FC236}">
                  <a16:creationId xmlns:a16="http://schemas.microsoft.com/office/drawing/2014/main" id="{4F4F5365-7970-EB30-E190-1F09B4744C93}"/>
                </a:ext>
              </a:extLst>
            </p:cNvPr>
            <p:cNvSpPr/>
            <p:nvPr/>
          </p:nvSpPr>
          <p:spPr>
            <a:xfrm>
              <a:off x="151026" y="1100137"/>
              <a:ext cx="3352800" cy="3076575"/>
            </a:xfrm>
            <a:prstGeom prst="ellipse">
              <a:avLst/>
            </a:prstGeom>
            <a:solidFill>
              <a:srgbClr val="99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2606D6EF-B8BB-EF1D-FDAA-8C92F77D85A4}"/>
                </a:ext>
              </a:extLst>
            </p:cNvPr>
            <p:cNvSpPr/>
            <p:nvPr/>
          </p:nvSpPr>
          <p:spPr>
            <a:xfrm>
              <a:off x="241303" y="1195386"/>
              <a:ext cx="3168101" cy="2883434"/>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AE46DA66-4A9D-763A-762D-217A08648B0D}"/>
              </a:ext>
            </a:extLst>
          </p:cNvPr>
          <p:cNvGrpSpPr/>
          <p:nvPr/>
        </p:nvGrpSpPr>
        <p:grpSpPr>
          <a:xfrm>
            <a:off x="3002828" y="3515956"/>
            <a:ext cx="3352800" cy="3076575"/>
            <a:chOff x="151026" y="1100137"/>
            <a:chExt cx="3352800" cy="3076575"/>
          </a:xfrm>
        </p:grpSpPr>
        <p:sp>
          <p:nvSpPr>
            <p:cNvPr id="18" name="楕円 17">
              <a:extLst>
                <a:ext uri="{FF2B5EF4-FFF2-40B4-BE49-F238E27FC236}">
                  <a16:creationId xmlns:a16="http://schemas.microsoft.com/office/drawing/2014/main" id="{0A1331C9-4335-0396-F76A-2CB247B1EF63}"/>
                </a:ext>
              </a:extLst>
            </p:cNvPr>
            <p:cNvSpPr/>
            <p:nvPr/>
          </p:nvSpPr>
          <p:spPr>
            <a:xfrm>
              <a:off x="151026" y="1100137"/>
              <a:ext cx="3352800" cy="3076575"/>
            </a:xfrm>
            <a:prstGeom prst="ellipse">
              <a:avLst/>
            </a:prstGeom>
            <a:solidFill>
              <a:srgbClr val="99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F8C6D311-DD8B-199C-E46A-BD794C29FEA5}"/>
                </a:ext>
              </a:extLst>
            </p:cNvPr>
            <p:cNvSpPr/>
            <p:nvPr/>
          </p:nvSpPr>
          <p:spPr>
            <a:xfrm>
              <a:off x="241303" y="1195386"/>
              <a:ext cx="3168101" cy="2883434"/>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4CCF03BC-2A31-E81A-D44E-E79DAB960ECB}"/>
              </a:ext>
            </a:extLst>
          </p:cNvPr>
          <p:cNvGrpSpPr/>
          <p:nvPr/>
        </p:nvGrpSpPr>
        <p:grpSpPr>
          <a:xfrm>
            <a:off x="5667321" y="1414413"/>
            <a:ext cx="3352800" cy="3076575"/>
            <a:chOff x="151026" y="1100137"/>
            <a:chExt cx="3352800" cy="3076575"/>
          </a:xfrm>
        </p:grpSpPr>
        <p:sp>
          <p:nvSpPr>
            <p:cNvPr id="21" name="楕円 20">
              <a:extLst>
                <a:ext uri="{FF2B5EF4-FFF2-40B4-BE49-F238E27FC236}">
                  <a16:creationId xmlns:a16="http://schemas.microsoft.com/office/drawing/2014/main" id="{3A15A617-63F3-2A78-F974-2607821987E1}"/>
                </a:ext>
              </a:extLst>
            </p:cNvPr>
            <p:cNvSpPr/>
            <p:nvPr/>
          </p:nvSpPr>
          <p:spPr>
            <a:xfrm>
              <a:off x="151026" y="1100137"/>
              <a:ext cx="3352800" cy="3076575"/>
            </a:xfrm>
            <a:prstGeom prst="ellipse">
              <a:avLst/>
            </a:prstGeom>
            <a:solidFill>
              <a:srgbClr val="99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060DF11D-C97F-ED1C-4260-D9128288EC09}"/>
                </a:ext>
              </a:extLst>
            </p:cNvPr>
            <p:cNvSpPr/>
            <p:nvPr/>
          </p:nvSpPr>
          <p:spPr>
            <a:xfrm>
              <a:off x="241303" y="1195386"/>
              <a:ext cx="3168101" cy="2883434"/>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7C0AAEDF-EE57-13F4-2244-811A6449B431}"/>
              </a:ext>
            </a:extLst>
          </p:cNvPr>
          <p:cNvGrpSpPr/>
          <p:nvPr/>
        </p:nvGrpSpPr>
        <p:grpSpPr>
          <a:xfrm>
            <a:off x="8444351" y="3404028"/>
            <a:ext cx="3352800" cy="3076575"/>
            <a:chOff x="151026" y="1100137"/>
            <a:chExt cx="3352800" cy="3076575"/>
          </a:xfrm>
        </p:grpSpPr>
        <p:sp>
          <p:nvSpPr>
            <p:cNvPr id="24" name="楕円 23">
              <a:extLst>
                <a:ext uri="{FF2B5EF4-FFF2-40B4-BE49-F238E27FC236}">
                  <a16:creationId xmlns:a16="http://schemas.microsoft.com/office/drawing/2014/main" id="{F85E86FD-DCC5-D3D7-9A93-A9202C515A64}"/>
                </a:ext>
              </a:extLst>
            </p:cNvPr>
            <p:cNvSpPr/>
            <p:nvPr/>
          </p:nvSpPr>
          <p:spPr>
            <a:xfrm>
              <a:off x="151026" y="1100137"/>
              <a:ext cx="3352800" cy="3076575"/>
            </a:xfrm>
            <a:prstGeom prst="ellipse">
              <a:avLst/>
            </a:prstGeom>
            <a:solidFill>
              <a:srgbClr val="99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49C88CE8-242F-61D9-759F-1F97908B80E2}"/>
                </a:ext>
              </a:extLst>
            </p:cNvPr>
            <p:cNvSpPr/>
            <p:nvPr/>
          </p:nvSpPr>
          <p:spPr>
            <a:xfrm>
              <a:off x="241303" y="1195386"/>
              <a:ext cx="3168101" cy="2883434"/>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93024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BED52F-2BA9-527A-3FC2-B33C36402D15}"/>
              </a:ext>
            </a:extLst>
          </p:cNvPr>
          <p:cNvSpPr>
            <a:spLocks noGrp="1"/>
          </p:cNvSpPr>
          <p:nvPr>
            <p:ph type="title"/>
          </p:nvPr>
        </p:nvSpPr>
        <p:spPr/>
        <p:txBody>
          <a:bodyPr>
            <a:normAutofit fontScale="90000"/>
          </a:bodyPr>
          <a:lstStyle/>
          <a:p>
            <a:r>
              <a:rPr lang="en-US" altLang="ja-JP" b="1" i="0">
                <a:solidFill>
                  <a:srgbClr val="FF0000"/>
                </a:solidFill>
                <a:effectLst/>
                <a:latin typeface="Helvetica" panose="020B0604020202020204" pitchFamily="34" charset="0"/>
              </a:rPr>
              <a:t>S</a:t>
            </a:r>
            <a:r>
              <a:rPr lang="en-US" altLang="ja-JP" b="1" i="0">
                <a:solidFill>
                  <a:srgbClr val="333333"/>
                </a:solidFill>
                <a:effectLst/>
                <a:latin typeface="Helvetica" panose="020B0604020202020204" pitchFamily="34" charset="0"/>
              </a:rPr>
              <a:t>ocial </a:t>
            </a:r>
            <a:r>
              <a:rPr lang="en-US" altLang="ja-JP" b="1" i="0">
                <a:solidFill>
                  <a:srgbClr val="FF0000"/>
                </a:solidFill>
                <a:effectLst/>
                <a:latin typeface="Helvetica" panose="020B0604020202020204" pitchFamily="34" charset="0"/>
              </a:rPr>
              <a:t>N</a:t>
            </a:r>
            <a:r>
              <a:rPr lang="en-US" altLang="ja-JP" b="1" i="0">
                <a:solidFill>
                  <a:srgbClr val="333333"/>
                </a:solidFill>
                <a:effectLst/>
                <a:latin typeface="Helvetica" panose="020B0604020202020204" pitchFamily="34" charset="0"/>
              </a:rPr>
              <a:t>etworking </a:t>
            </a:r>
            <a:r>
              <a:rPr lang="en-US" altLang="ja-JP" b="1" i="0">
                <a:solidFill>
                  <a:srgbClr val="FF0000"/>
                </a:solidFill>
                <a:effectLst/>
                <a:latin typeface="Helvetica" panose="020B0604020202020204" pitchFamily="34" charset="0"/>
              </a:rPr>
              <a:t>S</a:t>
            </a:r>
            <a:r>
              <a:rPr lang="en-US" altLang="ja-JP" b="1" i="0">
                <a:solidFill>
                  <a:srgbClr val="333333"/>
                </a:solidFill>
                <a:effectLst/>
                <a:latin typeface="Helvetica" panose="020B0604020202020204" pitchFamily="34" charset="0"/>
              </a:rPr>
              <a:t>ervice</a:t>
            </a:r>
            <a:r>
              <a:rPr lang="ja-JP" altLang="en-US" b="1" i="0">
                <a:solidFill>
                  <a:srgbClr val="333333"/>
                </a:solidFill>
                <a:effectLst/>
                <a:latin typeface="Helvetica" panose="020B0604020202020204" pitchFamily="34" charset="0"/>
              </a:rPr>
              <a:t>（ソーシャルネットワーキングサービス）</a:t>
            </a:r>
            <a:endParaRPr kumimoji="1" lang="ja-JP" altLang="en-US"/>
          </a:p>
        </p:txBody>
      </p:sp>
      <p:sp>
        <p:nvSpPr>
          <p:cNvPr id="4" name="コンテンツ プレースホルダー 3">
            <a:extLst>
              <a:ext uri="{FF2B5EF4-FFF2-40B4-BE49-F238E27FC236}">
                <a16:creationId xmlns:a16="http://schemas.microsoft.com/office/drawing/2014/main" id="{FEAB175B-E244-50B6-8F94-A8A8BBF0D1D2}"/>
              </a:ext>
            </a:extLst>
          </p:cNvPr>
          <p:cNvSpPr>
            <a:spLocks noGrp="1"/>
          </p:cNvSpPr>
          <p:nvPr>
            <p:ph idx="1"/>
          </p:nvPr>
        </p:nvSpPr>
        <p:spPr>
          <a:xfrm>
            <a:off x="2876551" y="2380896"/>
            <a:ext cx="7804150" cy="3311189"/>
          </a:xfrm>
        </p:spPr>
        <p:txBody>
          <a:bodyPr>
            <a:normAutofit/>
          </a:bodyPr>
          <a:lstStyle/>
          <a:p>
            <a:pPr marL="0" indent="0">
              <a:buNone/>
            </a:pPr>
            <a:r>
              <a:rPr lang="en-US" altLang="ja-JP" sz="11500"/>
              <a:t>SNS</a:t>
            </a:r>
            <a:r>
              <a:rPr lang="ja-JP" altLang="en-US" sz="11500"/>
              <a:t>とは？</a:t>
            </a:r>
          </a:p>
        </p:txBody>
      </p:sp>
    </p:spTree>
    <p:extLst>
      <p:ext uri="{BB962C8B-B14F-4D97-AF65-F5344CB8AC3E}">
        <p14:creationId xmlns:p14="http://schemas.microsoft.com/office/powerpoint/2010/main" val="2826199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6BC0CF-7F81-24EB-4D34-08981D0D8BD2}"/>
              </a:ext>
            </a:extLst>
          </p:cNvPr>
          <p:cNvSpPr>
            <a:spLocks noGrp="1"/>
          </p:cNvSpPr>
          <p:nvPr>
            <p:ph type="title"/>
          </p:nvPr>
        </p:nvSpPr>
        <p:spPr>
          <a:xfrm>
            <a:off x="2931727" y="-58849"/>
            <a:ext cx="8002008" cy="1506461"/>
          </a:xfrm>
        </p:spPr>
        <p:txBody>
          <a:bodyPr>
            <a:normAutofit/>
          </a:bodyPr>
          <a:lstStyle/>
          <a:p>
            <a:r>
              <a:rPr kumimoji="1" lang="ja-JP" altLang="en-US" dirty="0"/>
              <a:t>利用規約がないと困ること</a:t>
            </a:r>
          </a:p>
        </p:txBody>
      </p:sp>
      <p:sp>
        <p:nvSpPr>
          <p:cNvPr id="6" name="楕円 5">
            <a:extLst>
              <a:ext uri="{FF2B5EF4-FFF2-40B4-BE49-F238E27FC236}">
                <a16:creationId xmlns:a16="http://schemas.microsoft.com/office/drawing/2014/main" id="{502D83B6-CB9C-3098-8DA2-9E6E647D1885}"/>
              </a:ext>
            </a:extLst>
          </p:cNvPr>
          <p:cNvSpPr/>
          <p:nvPr/>
        </p:nvSpPr>
        <p:spPr>
          <a:xfrm rot="21092058">
            <a:off x="176577" y="227657"/>
            <a:ext cx="2579445" cy="933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まとめて</a:t>
            </a:r>
            <a:endParaRPr kumimoji="1" lang="en-US" altLang="ja-JP" sz="2800" dirty="0"/>
          </a:p>
          <a:p>
            <a:pPr algn="ctr"/>
            <a:r>
              <a:rPr kumimoji="1" lang="ja-JP" altLang="en-US" sz="2800" dirty="0"/>
              <a:t>みよう</a:t>
            </a:r>
          </a:p>
        </p:txBody>
      </p:sp>
      <p:sp>
        <p:nvSpPr>
          <p:cNvPr id="15" name="四角形: 角を丸くする 14">
            <a:extLst>
              <a:ext uri="{FF2B5EF4-FFF2-40B4-BE49-F238E27FC236}">
                <a16:creationId xmlns:a16="http://schemas.microsoft.com/office/drawing/2014/main" id="{F88CF989-2AE4-AB93-B9C1-8EA4766A473E}"/>
              </a:ext>
            </a:extLst>
          </p:cNvPr>
          <p:cNvSpPr/>
          <p:nvPr/>
        </p:nvSpPr>
        <p:spPr>
          <a:xfrm>
            <a:off x="158789" y="1392488"/>
            <a:ext cx="7683422" cy="5390001"/>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341E816F-C822-A911-D7BF-E61E13395A49}"/>
              </a:ext>
            </a:extLst>
          </p:cNvPr>
          <p:cNvSpPr/>
          <p:nvPr/>
        </p:nvSpPr>
        <p:spPr>
          <a:xfrm>
            <a:off x="4000500" y="1392488"/>
            <a:ext cx="7912022" cy="5390001"/>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926D17F0-3F2C-990A-71BA-58A3303565FD}"/>
              </a:ext>
            </a:extLst>
          </p:cNvPr>
          <p:cNvSpPr/>
          <p:nvPr/>
        </p:nvSpPr>
        <p:spPr>
          <a:xfrm>
            <a:off x="590017" y="1704020"/>
            <a:ext cx="1744128" cy="744295"/>
          </a:xfrm>
          <a:prstGeom prst="roundRect">
            <a:avLst>
              <a:gd name="adj" fmla="val 50000"/>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利用者</a:t>
            </a:r>
          </a:p>
        </p:txBody>
      </p:sp>
      <p:sp>
        <p:nvSpPr>
          <p:cNvPr id="18" name="四角形: 角を丸くする 17">
            <a:extLst>
              <a:ext uri="{FF2B5EF4-FFF2-40B4-BE49-F238E27FC236}">
                <a16:creationId xmlns:a16="http://schemas.microsoft.com/office/drawing/2014/main" id="{490340DD-1BAF-B654-4375-0B8515709DBD}"/>
              </a:ext>
            </a:extLst>
          </p:cNvPr>
          <p:cNvSpPr/>
          <p:nvPr/>
        </p:nvSpPr>
        <p:spPr>
          <a:xfrm>
            <a:off x="9677292" y="1717932"/>
            <a:ext cx="1744128" cy="744295"/>
          </a:xfrm>
          <a:prstGeom prst="roundRect">
            <a:avLst>
              <a:gd name="adj"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サービス</a:t>
            </a:r>
          </a:p>
        </p:txBody>
      </p:sp>
      <p:sp>
        <p:nvSpPr>
          <p:cNvPr id="19" name="四角形: 角を丸くする 18">
            <a:extLst>
              <a:ext uri="{FF2B5EF4-FFF2-40B4-BE49-F238E27FC236}">
                <a16:creationId xmlns:a16="http://schemas.microsoft.com/office/drawing/2014/main" id="{DC0A3BA2-E4DF-458C-B233-40872F4F235B}"/>
              </a:ext>
            </a:extLst>
          </p:cNvPr>
          <p:cNvSpPr/>
          <p:nvPr/>
        </p:nvSpPr>
        <p:spPr>
          <a:xfrm>
            <a:off x="5057974" y="1710289"/>
            <a:ext cx="1744128" cy="744295"/>
          </a:xfrm>
          <a:prstGeom prst="roundRect">
            <a:avLst>
              <a:gd name="adj" fmla="val 50000"/>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双方</a:t>
            </a:r>
          </a:p>
        </p:txBody>
      </p:sp>
    </p:spTree>
    <p:extLst>
      <p:ext uri="{BB962C8B-B14F-4D97-AF65-F5344CB8AC3E}">
        <p14:creationId xmlns:p14="http://schemas.microsoft.com/office/powerpoint/2010/main" val="2292446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6BC0CF-7F81-24EB-4D34-08981D0D8BD2}"/>
              </a:ext>
            </a:extLst>
          </p:cNvPr>
          <p:cNvSpPr>
            <a:spLocks noGrp="1"/>
          </p:cNvSpPr>
          <p:nvPr>
            <p:ph type="title"/>
          </p:nvPr>
        </p:nvSpPr>
        <p:spPr>
          <a:xfrm>
            <a:off x="2931727" y="-58849"/>
            <a:ext cx="8002008" cy="1506461"/>
          </a:xfrm>
        </p:spPr>
        <p:txBody>
          <a:bodyPr>
            <a:normAutofit/>
          </a:bodyPr>
          <a:lstStyle/>
          <a:p>
            <a:r>
              <a:rPr kumimoji="1" lang="ja-JP" altLang="en-US" dirty="0"/>
              <a:t>利用規約がないと困ること</a:t>
            </a:r>
          </a:p>
        </p:txBody>
      </p:sp>
      <p:sp>
        <p:nvSpPr>
          <p:cNvPr id="6" name="楕円 5">
            <a:extLst>
              <a:ext uri="{FF2B5EF4-FFF2-40B4-BE49-F238E27FC236}">
                <a16:creationId xmlns:a16="http://schemas.microsoft.com/office/drawing/2014/main" id="{502D83B6-CB9C-3098-8DA2-9E6E647D1885}"/>
              </a:ext>
            </a:extLst>
          </p:cNvPr>
          <p:cNvSpPr/>
          <p:nvPr/>
        </p:nvSpPr>
        <p:spPr>
          <a:xfrm rot="21092058">
            <a:off x="176577" y="227657"/>
            <a:ext cx="2579445" cy="93345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2800">
                <a:ea typeface="ＭＳ Ｐゴシック"/>
              </a:rPr>
              <a:t>解答例</a:t>
            </a:r>
            <a:endParaRPr lang="ja-JP" altLang="en-US" sz="2800" dirty="0">
              <a:ea typeface="ＭＳ Ｐゴシック"/>
            </a:endParaRPr>
          </a:p>
        </p:txBody>
      </p:sp>
      <p:sp>
        <p:nvSpPr>
          <p:cNvPr id="15" name="四角形: 角を丸くする 14">
            <a:extLst>
              <a:ext uri="{FF2B5EF4-FFF2-40B4-BE49-F238E27FC236}">
                <a16:creationId xmlns:a16="http://schemas.microsoft.com/office/drawing/2014/main" id="{F88CF989-2AE4-AB93-B9C1-8EA4766A473E}"/>
              </a:ext>
            </a:extLst>
          </p:cNvPr>
          <p:cNvSpPr/>
          <p:nvPr/>
        </p:nvSpPr>
        <p:spPr>
          <a:xfrm>
            <a:off x="158789" y="1392488"/>
            <a:ext cx="7683422" cy="5390001"/>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341E816F-C822-A911-D7BF-E61E13395A49}"/>
              </a:ext>
            </a:extLst>
          </p:cNvPr>
          <p:cNvSpPr/>
          <p:nvPr/>
        </p:nvSpPr>
        <p:spPr>
          <a:xfrm>
            <a:off x="4000500" y="1392488"/>
            <a:ext cx="7912022" cy="5390001"/>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F0223C98-1BBA-3702-2CBF-0671EAA57F72}"/>
              </a:ext>
            </a:extLst>
          </p:cNvPr>
          <p:cNvSpPr/>
          <p:nvPr/>
        </p:nvSpPr>
        <p:spPr>
          <a:xfrm>
            <a:off x="590017" y="1704020"/>
            <a:ext cx="1744128" cy="744295"/>
          </a:xfrm>
          <a:prstGeom prst="roundRect">
            <a:avLst>
              <a:gd name="adj" fmla="val 50000"/>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利用者</a:t>
            </a:r>
          </a:p>
        </p:txBody>
      </p:sp>
      <p:sp>
        <p:nvSpPr>
          <p:cNvPr id="9" name="四角形: 角を丸くする 8">
            <a:extLst>
              <a:ext uri="{FF2B5EF4-FFF2-40B4-BE49-F238E27FC236}">
                <a16:creationId xmlns:a16="http://schemas.microsoft.com/office/drawing/2014/main" id="{AF8034A0-ED4D-CC81-EC25-E186057B5228}"/>
              </a:ext>
            </a:extLst>
          </p:cNvPr>
          <p:cNvSpPr/>
          <p:nvPr/>
        </p:nvSpPr>
        <p:spPr>
          <a:xfrm>
            <a:off x="9677292" y="1717932"/>
            <a:ext cx="1744128" cy="744295"/>
          </a:xfrm>
          <a:prstGeom prst="roundRect">
            <a:avLst>
              <a:gd name="adj"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サービス</a:t>
            </a:r>
          </a:p>
        </p:txBody>
      </p:sp>
      <p:sp>
        <p:nvSpPr>
          <p:cNvPr id="11" name="四角形: 角を丸くする 10">
            <a:extLst>
              <a:ext uri="{FF2B5EF4-FFF2-40B4-BE49-F238E27FC236}">
                <a16:creationId xmlns:a16="http://schemas.microsoft.com/office/drawing/2014/main" id="{B389065C-53B9-5CAC-6A16-AEA0BC784D0A}"/>
              </a:ext>
            </a:extLst>
          </p:cNvPr>
          <p:cNvSpPr/>
          <p:nvPr/>
        </p:nvSpPr>
        <p:spPr>
          <a:xfrm>
            <a:off x="5057974" y="1710289"/>
            <a:ext cx="1744128" cy="744295"/>
          </a:xfrm>
          <a:prstGeom prst="roundRect">
            <a:avLst>
              <a:gd name="adj" fmla="val 50000"/>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双方</a:t>
            </a:r>
          </a:p>
        </p:txBody>
      </p:sp>
      <p:sp>
        <p:nvSpPr>
          <p:cNvPr id="12" name="テキスト ボックス 11">
            <a:extLst>
              <a:ext uri="{FF2B5EF4-FFF2-40B4-BE49-F238E27FC236}">
                <a16:creationId xmlns:a16="http://schemas.microsoft.com/office/drawing/2014/main" id="{D04DF5B9-E3A0-F487-79C0-70F9DBAFCEA3}"/>
              </a:ext>
            </a:extLst>
          </p:cNvPr>
          <p:cNvSpPr txBox="1"/>
          <p:nvPr/>
        </p:nvSpPr>
        <p:spPr>
          <a:xfrm>
            <a:off x="8300410" y="2624231"/>
            <a:ext cx="2743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ＭＳ Ｐゴシック"/>
              </a:rPr>
              <a:t>プラットフォームで起こった問題の全責任を負うことになる。</a:t>
            </a:r>
          </a:p>
          <a:p>
            <a:endParaRPr lang="ja-JP" altLang="en-US" dirty="0">
              <a:ea typeface="ＭＳ Ｐゴシック"/>
            </a:endParaRPr>
          </a:p>
          <a:p>
            <a:r>
              <a:rPr lang="ja-JP" altLang="en-US">
                <a:ea typeface="ＭＳ Ｐゴシック"/>
              </a:rPr>
              <a:t>利用者トラブルの解決が難しくなる。</a:t>
            </a:r>
            <a:endParaRPr lang="ja-JP"/>
          </a:p>
          <a:p>
            <a:endParaRPr lang="ja-JP" altLang="en-US" dirty="0">
              <a:ea typeface="ＭＳ Ｐゴシック"/>
            </a:endParaRPr>
          </a:p>
          <a:p>
            <a:r>
              <a:rPr lang="ja-JP" altLang="en-US">
                <a:ea typeface="ＭＳ Ｐゴシック"/>
              </a:rPr>
              <a:t>サービスの信頼性が低くなり、利用者がいなくなる。</a:t>
            </a:r>
            <a:endParaRPr lang="ja-JP" altLang="en-US" dirty="0">
              <a:ea typeface="ＭＳ Ｐゴシック"/>
            </a:endParaRPr>
          </a:p>
        </p:txBody>
      </p:sp>
      <p:sp>
        <p:nvSpPr>
          <p:cNvPr id="13" name="テキスト ボックス 12">
            <a:extLst>
              <a:ext uri="{FF2B5EF4-FFF2-40B4-BE49-F238E27FC236}">
                <a16:creationId xmlns:a16="http://schemas.microsoft.com/office/drawing/2014/main" id="{A018E35F-EA96-DC5B-5901-091CB803E2EE}"/>
              </a:ext>
            </a:extLst>
          </p:cNvPr>
          <p:cNvSpPr txBox="1"/>
          <p:nvPr/>
        </p:nvSpPr>
        <p:spPr>
          <a:xfrm>
            <a:off x="435994" y="2739249"/>
            <a:ext cx="2743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ＭＳ Ｐゴシック"/>
              </a:rPr>
              <a:t>詐欺や誹謗中傷などの被害にあいやすくなる。</a:t>
            </a:r>
            <a:endParaRPr lang="ja-JP" altLang="en-US" dirty="0">
              <a:ea typeface="ＭＳ Ｐゴシック"/>
            </a:endParaRPr>
          </a:p>
          <a:p>
            <a:endParaRPr lang="ja-JP" altLang="en-US" dirty="0">
              <a:ea typeface="ＭＳ Ｐゴシック"/>
            </a:endParaRPr>
          </a:p>
          <a:p>
            <a:r>
              <a:rPr lang="ja-JP" altLang="en-US">
                <a:ea typeface="ＭＳ Ｐゴシック"/>
              </a:rPr>
              <a:t>なりすましや不正利用が多発する。</a:t>
            </a:r>
            <a:endParaRPr lang="ja-JP" altLang="en-US" dirty="0">
              <a:ea typeface="ＭＳ Ｐゴシック"/>
            </a:endParaRPr>
          </a:p>
          <a:p>
            <a:endParaRPr lang="ja-JP" altLang="en-US" dirty="0">
              <a:ea typeface="ＭＳ Ｐゴシック"/>
            </a:endParaRPr>
          </a:p>
          <a:p>
            <a:r>
              <a:rPr lang="ja-JP">
                <a:ea typeface="ＭＳ Ｐゴシック"/>
              </a:rPr>
              <a:t>問題が発生しても、サポートを受けられない。</a:t>
            </a:r>
            <a:endParaRPr lang="ja-JP"/>
          </a:p>
          <a:p>
            <a:endParaRPr lang="ja-JP" dirty="0">
              <a:ea typeface="ＭＳ Ｐゴシック"/>
            </a:endParaRPr>
          </a:p>
        </p:txBody>
      </p:sp>
      <p:sp>
        <p:nvSpPr>
          <p:cNvPr id="14" name="テキスト ボックス 13">
            <a:extLst>
              <a:ext uri="{FF2B5EF4-FFF2-40B4-BE49-F238E27FC236}">
                <a16:creationId xmlns:a16="http://schemas.microsoft.com/office/drawing/2014/main" id="{2C311543-EE63-158B-7495-1F38CA119918}"/>
              </a:ext>
            </a:extLst>
          </p:cNvPr>
          <p:cNvSpPr txBox="1"/>
          <p:nvPr/>
        </p:nvSpPr>
        <p:spPr>
          <a:xfrm>
            <a:off x="4547918" y="2739248"/>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ＭＳ Ｐゴシック"/>
              </a:rPr>
              <a:t>トラブルが発生しても、解決策が示されていないため、ストレスを感じる。</a:t>
            </a:r>
            <a:endParaRPr lang="ja-JP" altLang="en-US" dirty="0">
              <a:ea typeface="ＭＳ Ｐゴシック"/>
            </a:endParaRPr>
          </a:p>
          <a:p>
            <a:endParaRPr lang="ja-JP" altLang="en-US" dirty="0">
              <a:ea typeface="ＭＳ Ｐゴシック"/>
            </a:endParaRPr>
          </a:p>
          <a:p>
            <a:r>
              <a:rPr lang="ja-JP" altLang="en-US">
                <a:ea typeface="ＭＳ Ｐゴシック"/>
              </a:rPr>
              <a:t>コンテンツが規制されていないため、利用者が見て不快になるコンテンツが共有され、サービスの質の低下につながる。</a:t>
            </a:r>
          </a:p>
          <a:p>
            <a:endParaRPr lang="ja-JP" dirty="0">
              <a:ea typeface="ＭＳ Ｐゴシック"/>
            </a:endParaRPr>
          </a:p>
        </p:txBody>
      </p:sp>
    </p:spTree>
    <p:extLst>
      <p:ext uri="{BB962C8B-B14F-4D97-AF65-F5344CB8AC3E}">
        <p14:creationId xmlns:p14="http://schemas.microsoft.com/office/powerpoint/2010/main" val="3582522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E9457D-3968-F6DC-6DBC-A9B2E67162E0}"/>
              </a:ext>
            </a:extLst>
          </p:cNvPr>
          <p:cNvSpPr>
            <a:spLocks noGrp="1"/>
          </p:cNvSpPr>
          <p:nvPr>
            <p:ph type="title"/>
          </p:nvPr>
        </p:nvSpPr>
        <p:spPr>
          <a:xfrm>
            <a:off x="3076768" y="441182"/>
            <a:ext cx="6038461" cy="1151965"/>
          </a:xfrm>
        </p:spPr>
        <p:txBody>
          <a:bodyPr/>
          <a:lstStyle/>
          <a:p>
            <a:r>
              <a:rPr kumimoji="1" lang="en-US" altLang="ja-JP" dirty="0"/>
              <a:t>SNS</a:t>
            </a:r>
            <a:r>
              <a:rPr kumimoji="1" lang="ja-JP" altLang="en-US" dirty="0"/>
              <a:t>はひとつの社会</a:t>
            </a:r>
          </a:p>
        </p:txBody>
      </p:sp>
      <p:sp>
        <p:nvSpPr>
          <p:cNvPr id="8" name="テキスト ボックス 7">
            <a:extLst>
              <a:ext uri="{FF2B5EF4-FFF2-40B4-BE49-F238E27FC236}">
                <a16:creationId xmlns:a16="http://schemas.microsoft.com/office/drawing/2014/main" id="{8CEC7938-9319-E2AB-8B8E-A1BFE17C7F0E}"/>
              </a:ext>
            </a:extLst>
          </p:cNvPr>
          <p:cNvSpPr txBox="1"/>
          <p:nvPr/>
        </p:nvSpPr>
        <p:spPr>
          <a:xfrm>
            <a:off x="220201" y="1905506"/>
            <a:ext cx="11550313" cy="3539430"/>
          </a:xfrm>
          <a:prstGeom prst="rect">
            <a:avLst/>
          </a:prstGeom>
          <a:noFill/>
        </p:spPr>
        <p:txBody>
          <a:bodyPr wrap="square" lIns="91440" tIns="45720" rIns="91440" bIns="45720" rtlCol="0" anchor="t">
            <a:spAutoFit/>
          </a:bodyPr>
          <a:lstStyle/>
          <a:p>
            <a:r>
              <a:rPr kumimoji="1" lang="ja-JP" altLang="en-US" sz="3200" dirty="0">
                <a:ea typeface="ＭＳ Ｐゴシック"/>
              </a:rPr>
              <a:t>　</a:t>
            </a:r>
            <a:r>
              <a:rPr kumimoji="1" lang="en-US" altLang="ja-JP" sz="3200" dirty="0">
                <a:latin typeface="ＭＳ Ｐゴシック"/>
                <a:ea typeface="ＭＳ Ｐゴシック"/>
              </a:rPr>
              <a:t>SNS</a:t>
            </a:r>
            <a:r>
              <a:rPr kumimoji="1" lang="ja-JP" altLang="en-US" sz="3200" dirty="0">
                <a:latin typeface="ＭＳ Ｐゴシック"/>
                <a:ea typeface="ＭＳ Ｐゴシック"/>
              </a:rPr>
              <a:t>を利用した時点で、あなたもその</a:t>
            </a:r>
            <a:r>
              <a:rPr kumimoji="1" lang="en-US" altLang="ja-JP" sz="3200" dirty="0">
                <a:latin typeface="ＭＳ Ｐゴシック"/>
                <a:ea typeface="ＭＳ Ｐゴシック"/>
              </a:rPr>
              <a:t>SNS</a:t>
            </a:r>
            <a:r>
              <a:rPr kumimoji="1" lang="ja-JP" altLang="en-US" sz="3200" dirty="0">
                <a:latin typeface="ＭＳ Ｐゴシック"/>
                <a:ea typeface="ＭＳ Ｐゴシック"/>
              </a:rPr>
              <a:t>社会の一員です。</a:t>
            </a:r>
            <a:endParaRPr kumimoji="1" lang="en-US" altLang="ja-JP" sz="3200" dirty="0">
              <a:latin typeface="ＭＳ Ｐゴシック"/>
              <a:ea typeface="ＭＳ Ｐゴシック"/>
            </a:endParaRPr>
          </a:p>
          <a:p>
            <a:r>
              <a:rPr kumimoji="1" lang="ja-JP" altLang="en-US" sz="3200" dirty="0">
                <a:latin typeface="ＭＳ Ｐゴシック"/>
                <a:ea typeface="ＭＳ Ｐゴシック"/>
              </a:rPr>
              <a:t>どの</a:t>
            </a:r>
            <a:r>
              <a:rPr kumimoji="1" lang="en-US" altLang="ja-JP" sz="3200" dirty="0">
                <a:latin typeface="ＭＳ Ｐゴシック"/>
                <a:ea typeface="ＭＳ Ｐゴシック"/>
              </a:rPr>
              <a:t>SNS</a:t>
            </a:r>
            <a:r>
              <a:rPr kumimoji="1" lang="ja-JP" altLang="en-US" sz="3200" dirty="0">
                <a:latin typeface="ＭＳ Ｐゴシック"/>
                <a:ea typeface="ＭＳ Ｐゴシック"/>
              </a:rPr>
              <a:t>も、</a:t>
            </a:r>
            <a:r>
              <a:rPr kumimoji="1" lang="ja-JP" altLang="en-US" sz="3200" dirty="0">
                <a:solidFill>
                  <a:srgbClr val="0070C0"/>
                </a:solidFill>
                <a:latin typeface="ＭＳ Ｐゴシック"/>
                <a:ea typeface="ＭＳ Ｐゴシック"/>
              </a:rPr>
              <a:t>楽しむ</a:t>
            </a:r>
            <a:r>
              <a:rPr kumimoji="1" lang="ja-JP" altLang="en-US" sz="3200" dirty="0">
                <a:latin typeface="ＭＳ Ｐゴシック"/>
                <a:ea typeface="ＭＳ Ｐゴシック"/>
              </a:rPr>
              <a:t>ためのプラットフォームです。</a:t>
            </a:r>
            <a:endParaRPr kumimoji="1" lang="en-US" altLang="ja-JP" sz="3200" dirty="0">
              <a:latin typeface="ＭＳ Ｐゴシック"/>
              <a:ea typeface="ＭＳ Ｐゴシック"/>
            </a:endParaRPr>
          </a:p>
          <a:p>
            <a:r>
              <a:rPr kumimoji="1" lang="ja-JP" altLang="en-US" sz="3200" dirty="0">
                <a:latin typeface="ＭＳ Ｐゴシック"/>
                <a:ea typeface="ＭＳ Ｐゴシック"/>
              </a:rPr>
              <a:t>　誰かを傷つけたり、誰かの権利をうばったりする場所ではありません。</a:t>
            </a:r>
            <a:endParaRPr kumimoji="1" lang="en-US" altLang="ja-JP" sz="3200" dirty="0">
              <a:latin typeface="ＭＳ Ｐゴシック"/>
              <a:ea typeface="ＭＳ Ｐゴシック"/>
            </a:endParaRPr>
          </a:p>
          <a:p>
            <a:endParaRPr kumimoji="1" lang="en-US" altLang="ja-JP" sz="3200" dirty="0">
              <a:latin typeface="+mn-ea"/>
            </a:endParaRPr>
          </a:p>
          <a:p>
            <a:r>
              <a:rPr kumimoji="1" lang="ja-JP" altLang="en-US" sz="3200" dirty="0">
                <a:latin typeface="ＭＳ Ｐゴシック"/>
                <a:ea typeface="ＭＳ Ｐゴシック"/>
              </a:rPr>
              <a:t>　</a:t>
            </a:r>
            <a:r>
              <a:rPr kumimoji="1" lang="en-US" altLang="ja-JP" sz="3200" dirty="0">
                <a:latin typeface="ＭＳ Ｐゴシック"/>
                <a:ea typeface="ＭＳ Ｐゴシック"/>
              </a:rPr>
              <a:t>SNS</a:t>
            </a:r>
            <a:r>
              <a:rPr kumimoji="1" lang="ja-JP" altLang="en-US" sz="3200" dirty="0">
                <a:latin typeface="ＭＳ Ｐゴシック"/>
                <a:ea typeface="ＭＳ Ｐゴシック"/>
              </a:rPr>
              <a:t>の利用者として、</a:t>
            </a:r>
            <a:r>
              <a:rPr kumimoji="1" lang="ja-JP" altLang="en-US" sz="3200" dirty="0">
                <a:solidFill>
                  <a:srgbClr val="FF0000"/>
                </a:solidFill>
                <a:latin typeface="ＭＳ Ｐゴシック"/>
                <a:ea typeface="ＭＳ Ｐゴシック"/>
              </a:rPr>
              <a:t>利用規約</a:t>
            </a:r>
            <a:r>
              <a:rPr kumimoji="1" lang="ja-JP" altLang="en-US" sz="3200" dirty="0">
                <a:latin typeface="ＭＳ Ｐゴシック"/>
                <a:ea typeface="ＭＳ Ｐゴシック"/>
              </a:rPr>
              <a:t>や</a:t>
            </a:r>
            <a:r>
              <a:rPr kumimoji="1" lang="ja-JP" altLang="en-US" sz="3200" dirty="0">
                <a:solidFill>
                  <a:srgbClr val="FF0000"/>
                </a:solidFill>
                <a:latin typeface="ＭＳ Ｐゴシック"/>
                <a:ea typeface="ＭＳ Ｐゴシック"/>
              </a:rPr>
              <a:t>ポリシー</a:t>
            </a:r>
            <a:r>
              <a:rPr kumimoji="1" lang="ja-JP" altLang="en-US" sz="3200" dirty="0">
                <a:latin typeface="ＭＳ Ｐゴシック"/>
                <a:ea typeface="ＭＳ Ｐゴシック"/>
              </a:rPr>
              <a:t>を守り、</a:t>
            </a:r>
            <a:r>
              <a:rPr kumimoji="1" lang="ja-JP" altLang="en-US" sz="3200" dirty="0">
                <a:solidFill>
                  <a:srgbClr val="0070C0"/>
                </a:solidFill>
                <a:latin typeface="ＭＳ Ｐゴシック"/>
                <a:ea typeface="ＭＳ Ｐゴシック"/>
              </a:rPr>
              <a:t>安全</a:t>
            </a:r>
            <a:r>
              <a:rPr kumimoji="1" lang="ja-JP" altLang="en-US" sz="3200" dirty="0">
                <a:latin typeface="ＭＳ Ｐゴシック"/>
                <a:ea typeface="ＭＳ Ｐゴシック"/>
              </a:rPr>
              <a:t>に楽しみましょう。</a:t>
            </a:r>
            <a:endParaRPr kumimoji="1" lang="en-US" altLang="ja-JP" sz="3200" dirty="0">
              <a:latin typeface="ＭＳ Ｐゴシック"/>
              <a:ea typeface="ＭＳ Ｐゴシック"/>
            </a:endParaRPr>
          </a:p>
        </p:txBody>
      </p:sp>
    </p:spTree>
    <p:extLst>
      <p:ext uri="{BB962C8B-B14F-4D97-AF65-F5344CB8AC3E}">
        <p14:creationId xmlns:p14="http://schemas.microsoft.com/office/powerpoint/2010/main" val="111781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BED52F-2BA9-527A-3FC2-B33C36402D15}"/>
              </a:ext>
            </a:extLst>
          </p:cNvPr>
          <p:cNvSpPr>
            <a:spLocks noGrp="1"/>
          </p:cNvSpPr>
          <p:nvPr>
            <p:ph type="title"/>
          </p:nvPr>
        </p:nvSpPr>
        <p:spPr/>
        <p:txBody>
          <a:bodyPr>
            <a:normAutofit fontScale="90000"/>
          </a:bodyPr>
          <a:lstStyle/>
          <a:p>
            <a:r>
              <a:rPr lang="en-US" altLang="ja-JP" b="1" i="0">
                <a:solidFill>
                  <a:srgbClr val="FF0000"/>
                </a:solidFill>
                <a:effectLst/>
                <a:latin typeface="Helvetica" panose="020B0604020202020204" pitchFamily="34" charset="0"/>
              </a:rPr>
              <a:t>S</a:t>
            </a:r>
            <a:r>
              <a:rPr lang="en-US" altLang="ja-JP" b="1" i="0">
                <a:solidFill>
                  <a:srgbClr val="333333"/>
                </a:solidFill>
                <a:effectLst/>
                <a:latin typeface="Helvetica" panose="020B0604020202020204" pitchFamily="34" charset="0"/>
              </a:rPr>
              <a:t>ocial </a:t>
            </a:r>
            <a:r>
              <a:rPr lang="en-US" altLang="ja-JP" b="1" i="0">
                <a:solidFill>
                  <a:srgbClr val="FF0000"/>
                </a:solidFill>
                <a:effectLst/>
                <a:latin typeface="Helvetica" panose="020B0604020202020204" pitchFamily="34" charset="0"/>
              </a:rPr>
              <a:t>N</a:t>
            </a:r>
            <a:r>
              <a:rPr lang="en-US" altLang="ja-JP" b="1" i="0">
                <a:solidFill>
                  <a:srgbClr val="333333"/>
                </a:solidFill>
                <a:effectLst/>
                <a:latin typeface="Helvetica" panose="020B0604020202020204" pitchFamily="34" charset="0"/>
              </a:rPr>
              <a:t>etworking </a:t>
            </a:r>
            <a:r>
              <a:rPr lang="en-US" altLang="ja-JP" b="1" i="0">
                <a:solidFill>
                  <a:srgbClr val="FF0000"/>
                </a:solidFill>
                <a:effectLst/>
                <a:latin typeface="Helvetica" panose="020B0604020202020204" pitchFamily="34" charset="0"/>
              </a:rPr>
              <a:t>S</a:t>
            </a:r>
            <a:r>
              <a:rPr lang="en-US" altLang="ja-JP" b="1" i="0">
                <a:solidFill>
                  <a:srgbClr val="333333"/>
                </a:solidFill>
                <a:effectLst/>
                <a:latin typeface="Helvetica" panose="020B0604020202020204" pitchFamily="34" charset="0"/>
              </a:rPr>
              <a:t>ervice</a:t>
            </a:r>
            <a:r>
              <a:rPr lang="ja-JP" altLang="en-US" b="1" i="0">
                <a:solidFill>
                  <a:srgbClr val="333333"/>
                </a:solidFill>
                <a:effectLst/>
                <a:latin typeface="Helvetica" panose="020B0604020202020204" pitchFamily="34" charset="0"/>
              </a:rPr>
              <a:t>（ソーシャルネットワーキングサービス）</a:t>
            </a:r>
            <a:endParaRPr kumimoji="1" lang="ja-JP" altLang="en-US"/>
          </a:p>
        </p:txBody>
      </p:sp>
      <p:sp>
        <p:nvSpPr>
          <p:cNvPr id="5" name="コンテンツ プレースホルダー 4">
            <a:extLst>
              <a:ext uri="{FF2B5EF4-FFF2-40B4-BE49-F238E27FC236}">
                <a16:creationId xmlns:a16="http://schemas.microsoft.com/office/drawing/2014/main" id="{4150E200-4DC1-2F7A-3B7F-EE18EC628415}"/>
              </a:ext>
            </a:extLst>
          </p:cNvPr>
          <p:cNvSpPr>
            <a:spLocks noGrp="1"/>
          </p:cNvSpPr>
          <p:nvPr>
            <p:ph idx="1"/>
          </p:nvPr>
        </p:nvSpPr>
        <p:spPr/>
        <p:txBody>
          <a:bodyPr>
            <a:normAutofit/>
          </a:bodyPr>
          <a:lstStyle/>
          <a:p>
            <a:r>
              <a:rPr lang="ja-JP" altLang="en-US" sz="4000"/>
              <a:t>人と人がコミュニケーションをとったり、作品やアイデアを共有したりできるインターネット上のプラットフォーム（場所）</a:t>
            </a:r>
          </a:p>
        </p:txBody>
      </p:sp>
    </p:spTree>
    <p:extLst>
      <p:ext uri="{BB962C8B-B14F-4D97-AF65-F5344CB8AC3E}">
        <p14:creationId xmlns:p14="http://schemas.microsoft.com/office/powerpoint/2010/main" val="2264272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DB67AF-2EDA-0CF4-30ED-9A953AF1AA94}"/>
              </a:ext>
            </a:extLst>
          </p:cNvPr>
          <p:cNvSpPr>
            <a:spLocks noGrp="1"/>
          </p:cNvSpPr>
          <p:nvPr>
            <p:ph type="title"/>
          </p:nvPr>
        </p:nvSpPr>
        <p:spPr>
          <a:xfrm>
            <a:off x="1565125" y="272442"/>
            <a:ext cx="9648975" cy="1151965"/>
          </a:xfrm>
        </p:spPr>
        <p:txBody>
          <a:bodyPr/>
          <a:lstStyle/>
          <a:p>
            <a:r>
              <a:rPr lang="ja-JP" altLang="en-US"/>
              <a:t>たくさんの</a:t>
            </a:r>
            <a:r>
              <a:rPr lang="en-US" altLang="ja-JP"/>
              <a:t>SNS</a:t>
            </a:r>
            <a:r>
              <a:rPr lang="ja-JP" altLang="en-US"/>
              <a:t>があります（一例）</a:t>
            </a:r>
            <a:endParaRPr kumimoji="1" lang="ja-JP" altLang="en-US"/>
          </a:p>
        </p:txBody>
      </p:sp>
      <p:sp>
        <p:nvSpPr>
          <p:cNvPr id="6" name="雲 5">
            <a:extLst>
              <a:ext uri="{FF2B5EF4-FFF2-40B4-BE49-F238E27FC236}">
                <a16:creationId xmlns:a16="http://schemas.microsoft.com/office/drawing/2014/main" id="{8E51C692-9F84-1BBC-F17E-CD87992EDEF2}"/>
              </a:ext>
            </a:extLst>
          </p:cNvPr>
          <p:cNvSpPr/>
          <p:nvPr/>
        </p:nvSpPr>
        <p:spPr>
          <a:xfrm>
            <a:off x="612241" y="1855961"/>
            <a:ext cx="3974471" cy="2399168"/>
          </a:xfrm>
          <a:prstGeom prst="cloud">
            <a:avLst/>
          </a:prstGeom>
          <a:solidFill>
            <a:srgbClr val="FF66FF"/>
          </a:solidFill>
          <a:ln>
            <a:solidFill>
              <a:srgbClr val="FF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400"/>
              <a:t>Instagram</a:t>
            </a:r>
            <a:endParaRPr kumimoji="1" lang="ja-JP" altLang="en-US" sz="4400"/>
          </a:p>
        </p:txBody>
      </p:sp>
      <p:sp>
        <p:nvSpPr>
          <p:cNvPr id="7" name="雲 6">
            <a:extLst>
              <a:ext uri="{FF2B5EF4-FFF2-40B4-BE49-F238E27FC236}">
                <a16:creationId xmlns:a16="http://schemas.microsoft.com/office/drawing/2014/main" id="{CBBE504D-0095-8BBC-3B13-5A2A38CFF476}"/>
              </a:ext>
            </a:extLst>
          </p:cNvPr>
          <p:cNvSpPr/>
          <p:nvPr/>
        </p:nvSpPr>
        <p:spPr>
          <a:xfrm>
            <a:off x="7489040" y="1855961"/>
            <a:ext cx="3974471" cy="2399168"/>
          </a:xfrm>
          <a:prstGeom prst="cloud">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en-US" altLang="ja-JP" sz="8000"/>
              <a:t>X</a:t>
            </a:r>
            <a:endParaRPr kumimoji="1" lang="ja-JP" altLang="en-US" sz="8000"/>
          </a:p>
        </p:txBody>
      </p:sp>
      <p:sp>
        <p:nvSpPr>
          <p:cNvPr id="8" name="雲 7">
            <a:extLst>
              <a:ext uri="{FF2B5EF4-FFF2-40B4-BE49-F238E27FC236}">
                <a16:creationId xmlns:a16="http://schemas.microsoft.com/office/drawing/2014/main" id="{6AAF8B2B-521D-A64D-24B1-DCD60C0F907C}"/>
              </a:ext>
            </a:extLst>
          </p:cNvPr>
          <p:cNvSpPr/>
          <p:nvPr/>
        </p:nvSpPr>
        <p:spPr>
          <a:xfrm>
            <a:off x="1816417" y="3871035"/>
            <a:ext cx="3974471" cy="2399168"/>
          </a:xfrm>
          <a:prstGeom prst="cloud">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altLang="ja-JP" sz="6000" b="1">
                <a:solidFill>
                  <a:schemeClr val="bg1"/>
                </a:solidFill>
                <a:effectLst/>
                <a:latin typeface="Roboto" panose="02000000000000000000" pitchFamily="2" charset="0"/>
              </a:rPr>
              <a:t>TikTok</a:t>
            </a:r>
          </a:p>
        </p:txBody>
      </p:sp>
      <p:sp>
        <p:nvSpPr>
          <p:cNvPr id="9" name="雲 8">
            <a:extLst>
              <a:ext uri="{FF2B5EF4-FFF2-40B4-BE49-F238E27FC236}">
                <a16:creationId xmlns:a16="http://schemas.microsoft.com/office/drawing/2014/main" id="{F1DA7795-286A-6942-D509-598BAC268E10}"/>
              </a:ext>
            </a:extLst>
          </p:cNvPr>
          <p:cNvSpPr/>
          <p:nvPr/>
        </p:nvSpPr>
        <p:spPr>
          <a:xfrm>
            <a:off x="6573796" y="3990099"/>
            <a:ext cx="3974471" cy="2399168"/>
          </a:xfrm>
          <a:prstGeom prst="cloud">
            <a:avLst/>
          </a:prstGeom>
          <a:solidFill>
            <a:srgbClr val="33CC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8000"/>
              <a:t>LINE</a:t>
            </a:r>
            <a:endParaRPr kumimoji="1" lang="ja-JP" altLang="en-US" sz="8000"/>
          </a:p>
        </p:txBody>
      </p:sp>
      <p:sp>
        <p:nvSpPr>
          <p:cNvPr id="10" name="雲 9">
            <a:extLst>
              <a:ext uri="{FF2B5EF4-FFF2-40B4-BE49-F238E27FC236}">
                <a16:creationId xmlns:a16="http://schemas.microsoft.com/office/drawing/2014/main" id="{2C62FA93-2784-352D-5E91-5928EFA4D7E2}"/>
              </a:ext>
            </a:extLst>
          </p:cNvPr>
          <p:cNvSpPr/>
          <p:nvPr/>
        </p:nvSpPr>
        <p:spPr>
          <a:xfrm>
            <a:off x="4108764" y="1238014"/>
            <a:ext cx="3974471" cy="2399168"/>
          </a:xfrm>
          <a:prstGeom prst="cloud">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400" err="1"/>
              <a:t>youtube</a:t>
            </a:r>
            <a:endParaRPr kumimoji="1" lang="ja-JP" altLang="en-US" sz="4400"/>
          </a:p>
        </p:txBody>
      </p:sp>
    </p:spTree>
    <p:extLst>
      <p:ext uri="{BB962C8B-B14F-4D97-AF65-F5344CB8AC3E}">
        <p14:creationId xmlns:p14="http://schemas.microsoft.com/office/powerpoint/2010/main" val="282642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6BC0CF-7F81-24EB-4D34-08981D0D8BD2}"/>
              </a:ext>
            </a:extLst>
          </p:cNvPr>
          <p:cNvSpPr>
            <a:spLocks noGrp="1"/>
          </p:cNvSpPr>
          <p:nvPr>
            <p:ph type="title"/>
          </p:nvPr>
        </p:nvSpPr>
        <p:spPr>
          <a:xfrm>
            <a:off x="906781" y="-3417"/>
            <a:ext cx="10810460" cy="1506461"/>
          </a:xfrm>
        </p:spPr>
        <p:txBody>
          <a:bodyPr>
            <a:normAutofit fontScale="90000"/>
          </a:bodyPr>
          <a:lstStyle/>
          <a:p>
            <a:r>
              <a:rPr kumimoji="1" lang="ja-JP" altLang="en-US"/>
              <a:t>アプリやサービスを使っていますか？</a:t>
            </a:r>
          </a:p>
        </p:txBody>
      </p:sp>
      <p:sp>
        <p:nvSpPr>
          <p:cNvPr id="9" name="雲 8">
            <a:extLst>
              <a:ext uri="{FF2B5EF4-FFF2-40B4-BE49-F238E27FC236}">
                <a16:creationId xmlns:a16="http://schemas.microsoft.com/office/drawing/2014/main" id="{86E88221-F0E3-8174-7E52-54E6E072E40C}"/>
              </a:ext>
            </a:extLst>
          </p:cNvPr>
          <p:cNvSpPr/>
          <p:nvPr/>
        </p:nvSpPr>
        <p:spPr>
          <a:xfrm>
            <a:off x="612241" y="1855961"/>
            <a:ext cx="3974471" cy="2399168"/>
          </a:xfrm>
          <a:prstGeom prst="cloud">
            <a:avLst/>
          </a:prstGeom>
          <a:solidFill>
            <a:srgbClr val="FF66FF"/>
          </a:solidFill>
          <a:ln>
            <a:solidFill>
              <a:srgbClr val="FF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400"/>
              <a:t>Instagram</a:t>
            </a:r>
            <a:endParaRPr kumimoji="1" lang="ja-JP" altLang="en-US" sz="4400"/>
          </a:p>
        </p:txBody>
      </p:sp>
      <p:sp>
        <p:nvSpPr>
          <p:cNvPr id="10" name="雲 9">
            <a:extLst>
              <a:ext uri="{FF2B5EF4-FFF2-40B4-BE49-F238E27FC236}">
                <a16:creationId xmlns:a16="http://schemas.microsoft.com/office/drawing/2014/main" id="{674AB801-CED5-9282-D262-B66D9665D70E}"/>
              </a:ext>
            </a:extLst>
          </p:cNvPr>
          <p:cNvSpPr/>
          <p:nvPr/>
        </p:nvSpPr>
        <p:spPr>
          <a:xfrm>
            <a:off x="7489040" y="1855961"/>
            <a:ext cx="3974471" cy="2399168"/>
          </a:xfrm>
          <a:prstGeom prst="cloud">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en-US" altLang="ja-JP" sz="8000"/>
              <a:t>X</a:t>
            </a:r>
            <a:endParaRPr kumimoji="1" lang="ja-JP" altLang="en-US" sz="8000"/>
          </a:p>
        </p:txBody>
      </p:sp>
      <p:sp>
        <p:nvSpPr>
          <p:cNvPr id="11" name="雲 10">
            <a:extLst>
              <a:ext uri="{FF2B5EF4-FFF2-40B4-BE49-F238E27FC236}">
                <a16:creationId xmlns:a16="http://schemas.microsoft.com/office/drawing/2014/main" id="{45E1E25C-A65A-0C8D-D413-A8121BE3C3BC}"/>
              </a:ext>
            </a:extLst>
          </p:cNvPr>
          <p:cNvSpPr/>
          <p:nvPr/>
        </p:nvSpPr>
        <p:spPr>
          <a:xfrm>
            <a:off x="1816417" y="3871035"/>
            <a:ext cx="3974471" cy="2399168"/>
          </a:xfrm>
          <a:prstGeom prst="cloud">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altLang="ja-JP" sz="6000" b="1">
                <a:solidFill>
                  <a:schemeClr val="bg1"/>
                </a:solidFill>
                <a:effectLst/>
                <a:latin typeface="Roboto" panose="02000000000000000000" pitchFamily="2" charset="0"/>
              </a:rPr>
              <a:t>TikTok</a:t>
            </a:r>
          </a:p>
        </p:txBody>
      </p:sp>
      <p:sp>
        <p:nvSpPr>
          <p:cNvPr id="12" name="雲 11">
            <a:extLst>
              <a:ext uri="{FF2B5EF4-FFF2-40B4-BE49-F238E27FC236}">
                <a16:creationId xmlns:a16="http://schemas.microsoft.com/office/drawing/2014/main" id="{E7651016-9215-A9E4-ED35-419402A22FC0}"/>
              </a:ext>
            </a:extLst>
          </p:cNvPr>
          <p:cNvSpPr/>
          <p:nvPr/>
        </p:nvSpPr>
        <p:spPr>
          <a:xfrm>
            <a:off x="6573796" y="3990099"/>
            <a:ext cx="3974471" cy="2399168"/>
          </a:xfrm>
          <a:prstGeom prst="cloud">
            <a:avLst/>
          </a:prstGeom>
          <a:solidFill>
            <a:srgbClr val="33CC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8000"/>
              <a:t>LINE</a:t>
            </a:r>
            <a:endParaRPr kumimoji="1" lang="ja-JP" altLang="en-US" sz="8000"/>
          </a:p>
        </p:txBody>
      </p:sp>
      <p:sp>
        <p:nvSpPr>
          <p:cNvPr id="13" name="雲 12">
            <a:extLst>
              <a:ext uri="{FF2B5EF4-FFF2-40B4-BE49-F238E27FC236}">
                <a16:creationId xmlns:a16="http://schemas.microsoft.com/office/drawing/2014/main" id="{15D2FABE-2E5E-8D2D-601A-79C5141C80C6}"/>
              </a:ext>
            </a:extLst>
          </p:cNvPr>
          <p:cNvSpPr/>
          <p:nvPr/>
        </p:nvSpPr>
        <p:spPr>
          <a:xfrm>
            <a:off x="4108764" y="1238014"/>
            <a:ext cx="3974471" cy="2399168"/>
          </a:xfrm>
          <a:prstGeom prst="cloud">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400" err="1"/>
              <a:t>youtube</a:t>
            </a:r>
            <a:endParaRPr kumimoji="1" lang="ja-JP" altLang="en-US" sz="4400"/>
          </a:p>
        </p:txBody>
      </p:sp>
      <p:sp>
        <p:nvSpPr>
          <p:cNvPr id="14" name="楕円 13">
            <a:extLst>
              <a:ext uri="{FF2B5EF4-FFF2-40B4-BE49-F238E27FC236}">
                <a16:creationId xmlns:a16="http://schemas.microsoft.com/office/drawing/2014/main" id="{539AA374-B211-DE87-1280-BC0651443071}"/>
              </a:ext>
            </a:extLst>
          </p:cNvPr>
          <p:cNvSpPr/>
          <p:nvPr/>
        </p:nvSpPr>
        <p:spPr>
          <a:xfrm>
            <a:off x="990913" y="2277062"/>
            <a:ext cx="2812740" cy="1490444"/>
          </a:xfrm>
          <a:prstGeom prst="ellipse">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76AB25B0-3A67-C735-9679-034B780269F7}"/>
              </a:ext>
            </a:extLst>
          </p:cNvPr>
          <p:cNvSpPr/>
          <p:nvPr/>
        </p:nvSpPr>
        <p:spPr>
          <a:xfrm>
            <a:off x="4646437" y="1668317"/>
            <a:ext cx="2812740" cy="1490444"/>
          </a:xfrm>
          <a:prstGeom prst="ellipse">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ADEE5DE9-0F13-A7A0-0C38-17A29F658F26}"/>
              </a:ext>
            </a:extLst>
          </p:cNvPr>
          <p:cNvSpPr/>
          <p:nvPr/>
        </p:nvSpPr>
        <p:spPr>
          <a:xfrm>
            <a:off x="8275361" y="2229375"/>
            <a:ext cx="2401827" cy="1490444"/>
          </a:xfrm>
          <a:prstGeom prst="ellipse">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C4083986-2E03-4978-40F4-2D8F8E4658B0}"/>
              </a:ext>
            </a:extLst>
          </p:cNvPr>
          <p:cNvSpPr/>
          <p:nvPr/>
        </p:nvSpPr>
        <p:spPr>
          <a:xfrm>
            <a:off x="7054632" y="4372298"/>
            <a:ext cx="2812740" cy="1490444"/>
          </a:xfrm>
          <a:prstGeom prst="ellipse">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A3BF330D-8FCC-15D9-65E4-A975F3CA02E9}"/>
              </a:ext>
            </a:extLst>
          </p:cNvPr>
          <p:cNvSpPr/>
          <p:nvPr/>
        </p:nvSpPr>
        <p:spPr>
          <a:xfrm>
            <a:off x="2367420" y="4198122"/>
            <a:ext cx="2812740" cy="1490444"/>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029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6BC0CF-7F81-24EB-4D34-08981D0D8BD2}"/>
              </a:ext>
            </a:extLst>
          </p:cNvPr>
          <p:cNvSpPr>
            <a:spLocks noGrp="1"/>
          </p:cNvSpPr>
          <p:nvPr>
            <p:ph type="title"/>
          </p:nvPr>
        </p:nvSpPr>
        <p:spPr>
          <a:xfrm>
            <a:off x="1524001" y="223994"/>
            <a:ext cx="9410698" cy="1506461"/>
          </a:xfrm>
        </p:spPr>
        <p:txBody>
          <a:bodyPr>
            <a:normAutofit fontScale="90000"/>
          </a:bodyPr>
          <a:lstStyle/>
          <a:p>
            <a:r>
              <a:rPr kumimoji="1" lang="ja-JP" altLang="en-US"/>
              <a:t>利用規約に必ず書いてある項目</a:t>
            </a:r>
          </a:p>
        </p:txBody>
      </p:sp>
      <p:sp>
        <p:nvSpPr>
          <p:cNvPr id="5" name="コンテンツ プレースホルダー 2">
            <a:extLst>
              <a:ext uri="{FF2B5EF4-FFF2-40B4-BE49-F238E27FC236}">
                <a16:creationId xmlns:a16="http://schemas.microsoft.com/office/drawing/2014/main" id="{E5C65FF6-9C93-A0F5-613E-09FA5B3F5738}"/>
              </a:ext>
            </a:extLst>
          </p:cNvPr>
          <p:cNvSpPr txBox="1">
            <a:spLocks/>
          </p:cNvSpPr>
          <p:nvPr/>
        </p:nvSpPr>
        <p:spPr>
          <a:xfrm>
            <a:off x="657225" y="2372612"/>
            <a:ext cx="11039475" cy="2088304"/>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None/>
            </a:pPr>
            <a:r>
              <a:rPr lang="ja-JP" altLang="en-US" sz="5400" dirty="0">
                <a:solidFill>
                  <a:srgbClr val="FF0000"/>
                </a:solidFill>
                <a:ea typeface="ＭＳ Ｐゴシック"/>
              </a:rPr>
              <a:t>　</a:t>
            </a:r>
            <a:r>
              <a:rPr lang="ja-JP" altLang="en-US" sz="4800" dirty="0">
                <a:ea typeface="ＭＳ Ｐゴシック"/>
              </a:rPr>
              <a:t>この</a:t>
            </a:r>
            <a:r>
              <a:rPr lang="ja-JP" altLang="en-US" sz="4800" b="0" i="0" dirty="0">
                <a:solidFill>
                  <a:srgbClr val="1C1E21"/>
                </a:solidFill>
                <a:effectLst/>
                <a:latin typeface="Instagram Sans"/>
                <a:ea typeface="ＭＳ Ｐゴシック"/>
              </a:rPr>
              <a:t>サービスを利用するには、</a:t>
            </a:r>
            <a:r>
              <a:rPr lang="ja-JP" altLang="en-US" sz="4800" b="0" i="0" dirty="0">
                <a:solidFill>
                  <a:srgbClr val="FF0000"/>
                </a:solidFill>
                <a:effectLst/>
                <a:latin typeface="Instagram Sans"/>
                <a:ea typeface="ＭＳ Ｐゴシック"/>
              </a:rPr>
              <a:t>利用規約に</a:t>
            </a:r>
            <a:r>
              <a:rPr lang="ja-JP" altLang="en-US" sz="4800" b="1" i="0" u="sng" dirty="0">
                <a:solidFill>
                  <a:srgbClr val="FF0000"/>
                </a:solidFill>
                <a:effectLst/>
                <a:latin typeface="Instagram Sans"/>
                <a:ea typeface="ＭＳ Ｐゴシック"/>
              </a:rPr>
              <a:t>同意する</a:t>
            </a:r>
            <a:r>
              <a:rPr lang="ja-JP" altLang="en-US" sz="4800" b="0" i="0" dirty="0">
                <a:solidFill>
                  <a:srgbClr val="1C1E21"/>
                </a:solidFill>
                <a:effectLst/>
                <a:latin typeface="Instagram Sans"/>
                <a:ea typeface="ＭＳ Ｐゴシック"/>
              </a:rPr>
              <a:t>必要があります。</a:t>
            </a:r>
            <a:endParaRPr lang="en-US" altLang="ja-JP" sz="4800" b="0" i="0" dirty="0">
              <a:solidFill>
                <a:srgbClr val="1C1E21"/>
              </a:solidFill>
              <a:effectLst/>
              <a:latin typeface="Instagram Sans"/>
              <a:ea typeface="ＭＳ Ｐゴシック"/>
            </a:endParaRPr>
          </a:p>
          <a:p>
            <a:pPr marL="0" indent="0" algn="r">
              <a:buNone/>
            </a:pPr>
            <a:r>
              <a:rPr lang="ja-JP" dirty="0">
                <a:solidFill>
                  <a:srgbClr val="1C1E21"/>
                </a:solidFill>
                <a:ea typeface="+mn-lt"/>
                <a:cs typeface="+mn-lt"/>
              </a:rPr>
              <a:t>表現は各プラットフォームにより異なります。</a:t>
            </a:r>
            <a:endParaRPr lang="ja-JP" altLang="en-US" sz="5400" dirty="0">
              <a:solidFill>
                <a:srgbClr val="1C1E21"/>
              </a:solidFill>
              <a:latin typeface="Instagram Sans"/>
              <a:ea typeface="ＭＳ Ｐゴシック"/>
            </a:endParaRPr>
          </a:p>
        </p:txBody>
      </p:sp>
      <p:sp>
        <p:nvSpPr>
          <p:cNvPr id="3" name="テキスト ボックス 2">
            <a:extLst>
              <a:ext uri="{FF2B5EF4-FFF2-40B4-BE49-F238E27FC236}">
                <a16:creationId xmlns:a16="http://schemas.microsoft.com/office/drawing/2014/main" id="{EF9F1540-EC04-B749-0D01-B66B89CD6D9E}"/>
              </a:ext>
            </a:extLst>
          </p:cNvPr>
          <p:cNvSpPr txBox="1"/>
          <p:nvPr/>
        </p:nvSpPr>
        <p:spPr>
          <a:xfrm>
            <a:off x="209909" y="3128513"/>
            <a:ext cx="457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3200" b="1" cap="all">
                <a:solidFill>
                  <a:srgbClr val="00B0F0"/>
                </a:solidFill>
                <a:ea typeface="ＭＳ Ｐゴシック"/>
              </a:rPr>
              <a:t>＊</a:t>
            </a:r>
            <a:endParaRPr lang="ja-JP" altLang="en-US" sz="2800" b="1">
              <a:solidFill>
                <a:srgbClr val="00B0F0"/>
              </a:solidFill>
              <a:ea typeface="ＭＳ Ｐゴシック"/>
            </a:endParaRPr>
          </a:p>
        </p:txBody>
      </p:sp>
      <p:sp>
        <p:nvSpPr>
          <p:cNvPr id="4" name="テキスト ボックス 3">
            <a:extLst>
              <a:ext uri="{FF2B5EF4-FFF2-40B4-BE49-F238E27FC236}">
                <a16:creationId xmlns:a16="http://schemas.microsoft.com/office/drawing/2014/main" id="{F31BBD44-7DD8-BCEB-4291-C3C2C2815AD6}"/>
              </a:ext>
            </a:extLst>
          </p:cNvPr>
          <p:cNvSpPr txBox="1"/>
          <p:nvPr/>
        </p:nvSpPr>
        <p:spPr>
          <a:xfrm>
            <a:off x="238664" y="4868173"/>
            <a:ext cx="1200221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3200" cap="all">
                <a:solidFill>
                  <a:srgbClr val="00B0F0"/>
                </a:solidFill>
                <a:ea typeface="ＭＳ Ｐゴシック"/>
              </a:rPr>
              <a:t>＊</a:t>
            </a:r>
            <a:r>
              <a:rPr lang="ja-JP" altLang="en-US" sz="2400" cap="all">
                <a:ea typeface="ＭＳ Ｐゴシック"/>
              </a:rPr>
              <a:t>同意とは→</a:t>
            </a:r>
            <a:r>
              <a:rPr lang="ja-JP" sz="2400" cap="all">
                <a:solidFill>
                  <a:srgbClr val="333333"/>
                </a:solidFill>
                <a:latin typeface="Segoe UI"/>
                <a:ea typeface="ＭＳ Ｐゴシック"/>
                <a:cs typeface="Segoe UI"/>
              </a:rPr>
              <a:t>意見・求めなどに対して</a:t>
            </a:r>
            <a:r>
              <a:rPr lang="ja-JP" sz="2400" cap="all">
                <a:solidFill>
                  <a:srgbClr val="0070C0"/>
                </a:solidFill>
                <a:latin typeface="Segoe UI"/>
                <a:ea typeface="ＭＳ Ｐゴシック"/>
                <a:cs typeface="Segoe UI"/>
              </a:rPr>
              <a:t>賛成・承諾</a:t>
            </a:r>
            <a:r>
              <a:rPr lang="ja-JP" sz="2400" cap="all">
                <a:solidFill>
                  <a:srgbClr val="333333"/>
                </a:solidFill>
                <a:latin typeface="Segoe UI"/>
                <a:ea typeface="ＭＳ Ｐゴシック"/>
                <a:cs typeface="Segoe UI"/>
              </a:rPr>
              <a:t>すること。”Oxford Languagesより</a:t>
            </a:r>
            <a:r>
              <a:rPr lang="en-US" altLang="ja-JP" sz="2400" cap="all" dirty="0">
                <a:solidFill>
                  <a:srgbClr val="333333"/>
                </a:solidFill>
                <a:latin typeface="Segoe UI"/>
                <a:ea typeface="ＭＳ Ｐゴシック"/>
                <a:cs typeface="Segoe UI"/>
              </a:rPr>
              <a:t>"</a:t>
            </a:r>
            <a:endParaRPr lang="ja-JP" sz="2400" dirty="0">
              <a:solidFill>
                <a:srgbClr val="FF66FF"/>
              </a:solidFill>
              <a:ea typeface="ＭＳ Ｐゴシック"/>
            </a:endParaRPr>
          </a:p>
        </p:txBody>
      </p:sp>
    </p:spTree>
    <p:extLst>
      <p:ext uri="{BB962C8B-B14F-4D97-AF65-F5344CB8AC3E}">
        <p14:creationId xmlns:p14="http://schemas.microsoft.com/office/powerpoint/2010/main" val="188298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6BC0CF-7F81-24EB-4D34-08981D0D8BD2}"/>
              </a:ext>
            </a:extLst>
          </p:cNvPr>
          <p:cNvSpPr>
            <a:spLocks noGrp="1"/>
          </p:cNvSpPr>
          <p:nvPr>
            <p:ph type="title"/>
          </p:nvPr>
        </p:nvSpPr>
        <p:spPr>
          <a:xfrm>
            <a:off x="1524001" y="223994"/>
            <a:ext cx="9410698" cy="1506461"/>
          </a:xfrm>
        </p:spPr>
        <p:txBody>
          <a:bodyPr>
            <a:normAutofit/>
          </a:bodyPr>
          <a:lstStyle/>
          <a:p>
            <a:r>
              <a:rPr kumimoji="1" lang="ja-JP" altLang="en-US"/>
              <a:t>アプリやサービスを使っている</a:t>
            </a:r>
          </a:p>
        </p:txBody>
      </p:sp>
      <p:sp>
        <p:nvSpPr>
          <p:cNvPr id="5" name="コンテンツ プレースホルダー 2">
            <a:extLst>
              <a:ext uri="{FF2B5EF4-FFF2-40B4-BE49-F238E27FC236}">
                <a16:creationId xmlns:a16="http://schemas.microsoft.com/office/drawing/2014/main" id="{E5C65FF6-9C93-A0F5-613E-09FA5B3F5738}"/>
              </a:ext>
            </a:extLst>
          </p:cNvPr>
          <p:cNvSpPr txBox="1">
            <a:spLocks/>
          </p:cNvSpPr>
          <p:nvPr/>
        </p:nvSpPr>
        <p:spPr>
          <a:xfrm>
            <a:off x="76200" y="2789521"/>
            <a:ext cx="11572875" cy="3339134"/>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5700">
                <a:solidFill>
                  <a:srgbClr val="FF0000"/>
                </a:solidFill>
              </a:rPr>
              <a:t>　</a:t>
            </a:r>
            <a:r>
              <a:rPr lang="ja-JP" altLang="en-US" sz="6000">
                <a:solidFill>
                  <a:srgbClr val="FF0000"/>
                </a:solidFill>
              </a:rPr>
              <a:t>すべて</a:t>
            </a:r>
            <a:r>
              <a:rPr lang="ja-JP" altLang="en-US" sz="5700"/>
              <a:t>の</a:t>
            </a:r>
            <a:r>
              <a:rPr lang="ja-JP" altLang="en-US" sz="5700">
                <a:solidFill>
                  <a:srgbClr val="FF0000"/>
                </a:solidFill>
              </a:rPr>
              <a:t>利用規約に同意</a:t>
            </a:r>
            <a:r>
              <a:rPr lang="ja-JP" altLang="en-US" sz="5700"/>
              <a:t>していることになる。</a:t>
            </a:r>
            <a:endParaRPr lang="en-US" altLang="ja-JP" sz="5700"/>
          </a:p>
        </p:txBody>
      </p:sp>
      <p:pic>
        <p:nvPicPr>
          <p:cNvPr id="1030" name="Picture 6" descr="並んだ本のイラスト">
            <a:extLst>
              <a:ext uri="{FF2B5EF4-FFF2-40B4-BE49-F238E27FC236}">
                <a16:creationId xmlns:a16="http://schemas.microsoft.com/office/drawing/2014/main" id="{25E5E9F3-B609-5B09-CDFE-030107FC7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092" y="1730455"/>
            <a:ext cx="1773937" cy="1698545"/>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a:extLst>
              <a:ext uri="{FF2B5EF4-FFF2-40B4-BE49-F238E27FC236}">
                <a16:creationId xmlns:a16="http://schemas.microsoft.com/office/drawing/2014/main" id="{37EFB1E5-B187-1CB0-96AA-6BBCFFE92F01}"/>
              </a:ext>
            </a:extLst>
          </p:cNvPr>
          <p:cNvSpPr txBox="1">
            <a:spLocks/>
          </p:cNvSpPr>
          <p:nvPr/>
        </p:nvSpPr>
        <p:spPr>
          <a:xfrm>
            <a:off x="3695700" y="1968020"/>
            <a:ext cx="3671375" cy="983426"/>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ja-JP" altLang="en-US" sz="5400"/>
              <a:t>ということは</a:t>
            </a:r>
            <a:endParaRPr lang="en-US" altLang="ja-JP" sz="5400"/>
          </a:p>
        </p:txBody>
      </p:sp>
    </p:spTree>
    <p:extLst>
      <p:ext uri="{BB962C8B-B14F-4D97-AF65-F5344CB8AC3E}">
        <p14:creationId xmlns:p14="http://schemas.microsoft.com/office/powerpoint/2010/main" val="187742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95BEBE-C525-D417-34C2-D5EC42C70CB4}"/>
              </a:ext>
            </a:extLst>
          </p:cNvPr>
          <p:cNvSpPr>
            <a:spLocks noGrp="1"/>
          </p:cNvSpPr>
          <p:nvPr>
            <p:ph type="title"/>
          </p:nvPr>
        </p:nvSpPr>
        <p:spPr>
          <a:xfrm>
            <a:off x="771527" y="396127"/>
            <a:ext cx="10396882" cy="1151965"/>
          </a:xfrm>
        </p:spPr>
        <p:txBody>
          <a:bodyPr>
            <a:normAutofit fontScale="90000"/>
          </a:bodyPr>
          <a:lstStyle/>
          <a:p>
            <a:r>
              <a:rPr lang="ja-JP" altLang="en-US"/>
              <a:t>身近でみんなが使っているサービス</a:t>
            </a:r>
            <a:endParaRPr kumimoji="1" lang="ja-JP" altLang="en-US"/>
          </a:p>
        </p:txBody>
      </p:sp>
      <p:sp>
        <p:nvSpPr>
          <p:cNvPr id="3" name="コンテンツ プレースホルダー 2">
            <a:extLst>
              <a:ext uri="{FF2B5EF4-FFF2-40B4-BE49-F238E27FC236}">
                <a16:creationId xmlns:a16="http://schemas.microsoft.com/office/drawing/2014/main" id="{B245708C-C4A0-A6EF-59B5-78EDB681E60B}"/>
              </a:ext>
            </a:extLst>
          </p:cNvPr>
          <p:cNvSpPr>
            <a:spLocks noGrp="1"/>
          </p:cNvSpPr>
          <p:nvPr>
            <p:ph idx="1"/>
          </p:nvPr>
        </p:nvSpPr>
        <p:spPr>
          <a:xfrm>
            <a:off x="906146" y="1714851"/>
            <a:ext cx="8830041" cy="2482444"/>
          </a:xfrm>
        </p:spPr>
        <p:txBody>
          <a:bodyPr>
            <a:normAutofit/>
          </a:bodyPr>
          <a:lstStyle/>
          <a:p>
            <a:pPr marL="0" indent="0">
              <a:buNone/>
            </a:pPr>
            <a:r>
              <a:rPr kumimoji="1" lang="en-US" altLang="ja-JP" sz="5400" dirty="0">
                <a:latin typeface="ＭＳ Ｐゴシック"/>
                <a:ea typeface="ＭＳ Ｐゴシック"/>
              </a:rPr>
              <a:t>SNS</a:t>
            </a:r>
            <a:r>
              <a:rPr lang="en-US" altLang="ja-JP" sz="5400" dirty="0">
                <a:latin typeface="ＭＳ Ｐゴシック"/>
                <a:ea typeface="ＭＳ Ｐゴシック"/>
              </a:rPr>
              <a:t>を使う前に</a:t>
            </a:r>
            <a:r>
              <a:rPr kumimoji="1" lang="ja-JP" altLang="en-US" sz="5400" dirty="0">
                <a:ea typeface="ＭＳ Ｐゴシック"/>
              </a:rPr>
              <a:t>「</a:t>
            </a:r>
            <a:r>
              <a:rPr kumimoji="1" lang="ja-JP" altLang="en-US" sz="5400" dirty="0">
                <a:solidFill>
                  <a:schemeClr val="accent1"/>
                </a:solidFill>
                <a:ea typeface="ＭＳ Ｐゴシック"/>
              </a:rPr>
              <a:t>利用規約</a:t>
            </a:r>
            <a:r>
              <a:rPr kumimoji="1" lang="ja-JP" altLang="en-US" sz="5400" dirty="0">
                <a:ea typeface="ＭＳ Ｐゴシック"/>
              </a:rPr>
              <a:t>」</a:t>
            </a:r>
            <a:r>
              <a:rPr lang="ja-JP" altLang="en-US" sz="5400" dirty="0">
                <a:ea typeface="ＭＳ Ｐゴシック"/>
              </a:rPr>
              <a:t>を</a:t>
            </a:r>
            <a:endParaRPr lang="ja-JP" sz="2400" dirty="0"/>
          </a:p>
          <a:p>
            <a:pPr marL="0" indent="0">
              <a:buNone/>
            </a:pPr>
            <a:r>
              <a:rPr lang="ja-JP" altLang="en-US" sz="5400" dirty="0">
                <a:ea typeface="ＭＳ Ｐゴシック"/>
              </a:rPr>
              <a:t>読んでいますよね</a:t>
            </a:r>
            <a:r>
              <a:rPr kumimoji="1" lang="ja-JP" altLang="en-US" sz="5400" dirty="0">
                <a:ea typeface="ＭＳ Ｐゴシック"/>
              </a:rPr>
              <a:t>？</a:t>
            </a:r>
            <a:endParaRPr lang="ja-JP" altLang="en-US" sz="5400" dirty="0">
              <a:ea typeface="ＭＳ Ｐゴシック"/>
            </a:endParaRPr>
          </a:p>
        </p:txBody>
      </p:sp>
      <p:pic>
        <p:nvPicPr>
          <p:cNvPr id="5" name="Picture 6" descr="並んだ本のイラスト">
            <a:extLst>
              <a:ext uri="{FF2B5EF4-FFF2-40B4-BE49-F238E27FC236}">
                <a16:creationId xmlns:a16="http://schemas.microsoft.com/office/drawing/2014/main" id="{9F195C2B-619B-823E-E1AF-6707BE14E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0330" y="4356100"/>
            <a:ext cx="1739020" cy="166511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クエスチョンマークを出している人のイラスト（棒人間）">
            <a:extLst>
              <a:ext uri="{FF2B5EF4-FFF2-40B4-BE49-F238E27FC236}">
                <a16:creationId xmlns:a16="http://schemas.microsoft.com/office/drawing/2014/main" id="{C5C61924-E6D4-F0C2-0AC7-4C83BB674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700" y="2075890"/>
            <a:ext cx="27813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675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95BEBE-C525-D417-34C2-D5EC42C70CB4}"/>
              </a:ext>
            </a:extLst>
          </p:cNvPr>
          <p:cNvSpPr>
            <a:spLocks noGrp="1"/>
          </p:cNvSpPr>
          <p:nvPr>
            <p:ph type="title"/>
          </p:nvPr>
        </p:nvSpPr>
        <p:spPr>
          <a:xfrm>
            <a:off x="3225424" y="118453"/>
            <a:ext cx="7777856" cy="1151965"/>
          </a:xfrm>
        </p:spPr>
        <p:txBody>
          <a:bodyPr>
            <a:noAutofit/>
          </a:bodyPr>
          <a:lstStyle/>
          <a:p>
            <a:r>
              <a:rPr kumimoji="1" lang="ja-JP" altLang="en-US" sz="4400" dirty="0">
                <a:ea typeface="ＭＳ Ｐゴシック"/>
              </a:rPr>
              <a:t>利用規約に</a:t>
            </a:r>
            <a:r>
              <a:rPr lang="ja-JP" altLang="en-US" sz="4400" dirty="0">
                <a:ea typeface="ＭＳ Ｐゴシック"/>
              </a:rPr>
              <a:t>書いてあるもの</a:t>
            </a:r>
            <a:endParaRPr kumimoji="1" lang="ja-JP" altLang="en-US" sz="4400" dirty="0">
              <a:ea typeface="ＭＳ Ｐゴシック"/>
            </a:endParaRPr>
          </a:p>
        </p:txBody>
      </p:sp>
      <p:grpSp>
        <p:nvGrpSpPr>
          <p:cNvPr id="4" name="グループ化 3">
            <a:extLst>
              <a:ext uri="{FF2B5EF4-FFF2-40B4-BE49-F238E27FC236}">
                <a16:creationId xmlns:a16="http://schemas.microsoft.com/office/drawing/2014/main" id="{A834174B-6117-8ECF-2080-EB1C1C16D4CC}"/>
              </a:ext>
            </a:extLst>
          </p:cNvPr>
          <p:cNvGrpSpPr/>
          <p:nvPr/>
        </p:nvGrpSpPr>
        <p:grpSpPr>
          <a:xfrm>
            <a:off x="310299" y="1437755"/>
            <a:ext cx="3352800" cy="3076575"/>
            <a:chOff x="151026" y="1100137"/>
            <a:chExt cx="3352800" cy="3076575"/>
          </a:xfrm>
        </p:grpSpPr>
        <p:sp>
          <p:nvSpPr>
            <p:cNvPr id="7" name="楕円 6">
              <a:extLst>
                <a:ext uri="{FF2B5EF4-FFF2-40B4-BE49-F238E27FC236}">
                  <a16:creationId xmlns:a16="http://schemas.microsoft.com/office/drawing/2014/main" id="{0C1D835D-CA74-A8FA-077C-6CEC510205C2}"/>
                </a:ext>
              </a:extLst>
            </p:cNvPr>
            <p:cNvSpPr/>
            <p:nvPr/>
          </p:nvSpPr>
          <p:spPr>
            <a:xfrm>
              <a:off x="151026" y="1100137"/>
              <a:ext cx="3352800" cy="3076575"/>
            </a:xfrm>
            <a:prstGeom prst="ellipse">
              <a:avLst/>
            </a:prstGeom>
            <a:solidFill>
              <a:srgbClr val="99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68EFA4A8-F1C4-0D25-67B3-C945590CD0E9}"/>
                </a:ext>
              </a:extLst>
            </p:cNvPr>
            <p:cNvSpPr/>
            <p:nvPr/>
          </p:nvSpPr>
          <p:spPr>
            <a:xfrm>
              <a:off x="241303" y="1195386"/>
              <a:ext cx="3168101" cy="2883434"/>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840DB794-C454-36F1-BD0B-86562A3BC286}"/>
              </a:ext>
            </a:extLst>
          </p:cNvPr>
          <p:cNvGrpSpPr/>
          <p:nvPr/>
        </p:nvGrpSpPr>
        <p:grpSpPr>
          <a:xfrm>
            <a:off x="3092035" y="3591723"/>
            <a:ext cx="3352800" cy="3076575"/>
            <a:chOff x="151026" y="1100137"/>
            <a:chExt cx="3352800" cy="3076575"/>
          </a:xfrm>
        </p:grpSpPr>
        <p:sp>
          <p:nvSpPr>
            <p:cNvPr id="6" name="楕円 5">
              <a:extLst>
                <a:ext uri="{FF2B5EF4-FFF2-40B4-BE49-F238E27FC236}">
                  <a16:creationId xmlns:a16="http://schemas.microsoft.com/office/drawing/2014/main" id="{BB3F3944-95DA-9952-DA73-150FCE8D2662}"/>
                </a:ext>
              </a:extLst>
            </p:cNvPr>
            <p:cNvSpPr/>
            <p:nvPr/>
          </p:nvSpPr>
          <p:spPr>
            <a:xfrm>
              <a:off x="151026" y="1100137"/>
              <a:ext cx="3352800" cy="3076575"/>
            </a:xfrm>
            <a:prstGeom prst="ellipse">
              <a:avLst/>
            </a:prstGeom>
            <a:solidFill>
              <a:srgbClr val="99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6088A734-0E46-CE83-3CCD-DEE54F35EA2B}"/>
                </a:ext>
              </a:extLst>
            </p:cNvPr>
            <p:cNvSpPr/>
            <p:nvPr/>
          </p:nvSpPr>
          <p:spPr>
            <a:xfrm>
              <a:off x="241303" y="1195386"/>
              <a:ext cx="3168101" cy="2883434"/>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96CF618A-5BA0-8FCA-128F-F6D7CA53F051}"/>
              </a:ext>
            </a:extLst>
          </p:cNvPr>
          <p:cNvGrpSpPr/>
          <p:nvPr/>
        </p:nvGrpSpPr>
        <p:grpSpPr>
          <a:xfrm>
            <a:off x="5628085" y="1071701"/>
            <a:ext cx="3352800" cy="3076575"/>
            <a:chOff x="151026" y="1100137"/>
            <a:chExt cx="3352800" cy="3076575"/>
          </a:xfrm>
        </p:grpSpPr>
        <p:sp>
          <p:nvSpPr>
            <p:cNvPr id="13" name="楕円 12">
              <a:extLst>
                <a:ext uri="{FF2B5EF4-FFF2-40B4-BE49-F238E27FC236}">
                  <a16:creationId xmlns:a16="http://schemas.microsoft.com/office/drawing/2014/main" id="{B3E175F1-CB70-51A7-C27D-B6459665BA4B}"/>
                </a:ext>
              </a:extLst>
            </p:cNvPr>
            <p:cNvSpPr/>
            <p:nvPr/>
          </p:nvSpPr>
          <p:spPr>
            <a:xfrm>
              <a:off x="151026" y="1100137"/>
              <a:ext cx="3352800" cy="3076575"/>
            </a:xfrm>
            <a:prstGeom prst="ellipse">
              <a:avLst/>
            </a:prstGeom>
            <a:solidFill>
              <a:srgbClr val="99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836356C7-7CBE-4D03-7C2F-33FD3DF0BF8A}"/>
                </a:ext>
              </a:extLst>
            </p:cNvPr>
            <p:cNvSpPr/>
            <p:nvPr/>
          </p:nvSpPr>
          <p:spPr>
            <a:xfrm>
              <a:off x="241303" y="1195386"/>
              <a:ext cx="3168101" cy="2883434"/>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50269DE1-EAF7-A2DF-89BE-A13C289C8933}"/>
              </a:ext>
            </a:extLst>
          </p:cNvPr>
          <p:cNvGrpSpPr/>
          <p:nvPr/>
        </p:nvGrpSpPr>
        <p:grpSpPr>
          <a:xfrm>
            <a:off x="8409821" y="3226117"/>
            <a:ext cx="3352800" cy="3076575"/>
            <a:chOff x="151026" y="1100137"/>
            <a:chExt cx="3352800" cy="3076575"/>
          </a:xfrm>
        </p:grpSpPr>
        <p:sp>
          <p:nvSpPr>
            <p:cNvPr id="16" name="楕円 15">
              <a:extLst>
                <a:ext uri="{FF2B5EF4-FFF2-40B4-BE49-F238E27FC236}">
                  <a16:creationId xmlns:a16="http://schemas.microsoft.com/office/drawing/2014/main" id="{4B8549AF-5047-5859-69E3-1AD4AD01F9ED}"/>
                </a:ext>
              </a:extLst>
            </p:cNvPr>
            <p:cNvSpPr/>
            <p:nvPr/>
          </p:nvSpPr>
          <p:spPr>
            <a:xfrm>
              <a:off x="151026" y="1100137"/>
              <a:ext cx="3352800" cy="3076575"/>
            </a:xfrm>
            <a:prstGeom prst="ellipse">
              <a:avLst/>
            </a:prstGeom>
            <a:solidFill>
              <a:srgbClr val="99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40E7CBF9-704A-9FCA-C6C2-EAEC72720E57}"/>
                </a:ext>
              </a:extLst>
            </p:cNvPr>
            <p:cNvSpPr/>
            <p:nvPr/>
          </p:nvSpPr>
          <p:spPr>
            <a:xfrm>
              <a:off x="241303" y="1195386"/>
              <a:ext cx="3168101" cy="2883434"/>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楕円 7">
            <a:extLst>
              <a:ext uri="{FF2B5EF4-FFF2-40B4-BE49-F238E27FC236}">
                <a16:creationId xmlns:a16="http://schemas.microsoft.com/office/drawing/2014/main" id="{F13DF91F-FAE1-1730-134D-67B46FA29D93}"/>
              </a:ext>
            </a:extLst>
          </p:cNvPr>
          <p:cNvSpPr/>
          <p:nvPr/>
        </p:nvSpPr>
        <p:spPr>
          <a:xfrm rot="21092058">
            <a:off x="492485" y="224271"/>
            <a:ext cx="2579445" cy="933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書き出してみよう</a:t>
            </a:r>
          </a:p>
        </p:txBody>
      </p:sp>
    </p:spTree>
    <p:extLst>
      <p:ext uri="{BB962C8B-B14F-4D97-AF65-F5344CB8AC3E}">
        <p14:creationId xmlns:p14="http://schemas.microsoft.com/office/powerpoint/2010/main" val="33124785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メイン イベント">
  <a:themeElements>
    <a:clrScheme name="メイン イベント">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メイン イベント">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メイン イベント">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9B5571E5C8AD643A773819CF468EC15" ma:contentTypeVersion="15" ma:contentTypeDescription="新しいドキュメントを作成します。" ma:contentTypeScope="" ma:versionID="53d9210e083c5bec2f1b3965071abb60">
  <xsd:schema xmlns:xsd="http://www.w3.org/2001/XMLSchema" xmlns:xs="http://www.w3.org/2001/XMLSchema" xmlns:p="http://schemas.microsoft.com/office/2006/metadata/properties" xmlns:ns3="6b6605aa-90c1-4f14-8de7-64d38b3c6b5e" xmlns:ns4="8a498c31-3575-4aea-bc7d-2e7477e31224" targetNamespace="http://schemas.microsoft.com/office/2006/metadata/properties" ma:root="true" ma:fieldsID="dab4d44e06c46c9d8dc5cdc33730abb4" ns3:_="" ns4:_="">
    <xsd:import namespace="6b6605aa-90c1-4f14-8de7-64d38b3c6b5e"/>
    <xsd:import namespace="8a498c31-3575-4aea-bc7d-2e7477e31224"/>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SearchProperties" minOccurs="0"/>
                <xsd:element ref="ns3:MediaServiceDateTaken"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605aa-90c1-4f14-8de7-64d38b3c6b5e"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498c31-3575-4aea-bc7d-2e7477e31224"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共有相手の詳細情報" ma:internalName="SharedWithDetails" ma:readOnly="true">
      <xsd:simpleType>
        <xsd:restriction base="dms:Note">
          <xsd:maxLength value="255"/>
        </xsd:restriction>
      </xsd:simpleType>
    </xsd:element>
    <xsd:element name="SharingHintHash" ma:index="11"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b6605aa-90c1-4f14-8de7-64d38b3c6b5e" xsi:nil="true"/>
  </documentManagement>
</p:properties>
</file>

<file path=customXml/itemProps1.xml><?xml version="1.0" encoding="utf-8"?>
<ds:datastoreItem xmlns:ds="http://schemas.openxmlformats.org/officeDocument/2006/customXml" ds:itemID="{E76CECD7-2B88-4DB6-954D-2EEDA70C8CF6}">
  <ds:schemaRefs>
    <ds:schemaRef ds:uri="http://schemas.microsoft.com/sharepoint/v3/contenttype/forms"/>
  </ds:schemaRefs>
</ds:datastoreItem>
</file>

<file path=customXml/itemProps2.xml><?xml version="1.0" encoding="utf-8"?>
<ds:datastoreItem xmlns:ds="http://schemas.openxmlformats.org/officeDocument/2006/customXml" ds:itemID="{8D12B795-13E9-4171-9D18-5CA9F2CD76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605aa-90c1-4f14-8de7-64d38b3c6b5e"/>
    <ds:schemaRef ds:uri="8a498c31-3575-4aea-bc7d-2e7477e312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CAB437-E27A-4A65-B776-5F5FDB4D4570}">
  <ds:schemaRefs>
    <ds:schemaRef ds:uri="http://www.w3.org/XML/1998/namespace"/>
    <ds:schemaRef ds:uri="8a498c31-3575-4aea-bc7d-2e7477e31224"/>
    <ds:schemaRef ds:uri="http://schemas.microsoft.com/office/2006/documentManagement/types"/>
    <ds:schemaRef ds:uri="6b6605aa-90c1-4f14-8de7-64d38b3c6b5e"/>
    <ds:schemaRef ds:uri="http://purl.org/dc/elements/1.1/"/>
    <ds:schemaRef ds:uri="http://schemas.openxmlformats.org/package/2006/metadata/core-properties"/>
    <ds:schemaRef ds:uri="http://purl.org/dc/dcmitype/"/>
    <ds:schemaRef ds:uri="http://schemas.microsoft.com/office/2006/metadata/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TM04033927[[fn=メイン イベント]]</Template>
  <TotalTime>323</TotalTime>
  <Words>772</Words>
  <Application>Microsoft Office PowerPoint</Application>
  <PresentationFormat>ワイド画面</PresentationFormat>
  <Paragraphs>141</Paragraphs>
  <Slides>22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Instagram Sans</vt:lpstr>
      <vt:lpstr>ＭＳ Ｐゴシック</vt:lpstr>
      <vt:lpstr>Arial</vt:lpstr>
      <vt:lpstr>Helvetica</vt:lpstr>
      <vt:lpstr>Impact</vt:lpstr>
      <vt:lpstr>Roboto</vt:lpstr>
      <vt:lpstr>Segoe UI</vt:lpstr>
      <vt:lpstr>メイン イベント</vt:lpstr>
      <vt:lpstr>SNSの利用規約</vt:lpstr>
      <vt:lpstr>Social Networking Service（ソーシャルネットワーキングサービス）</vt:lpstr>
      <vt:lpstr>Social Networking Service（ソーシャルネットワーキングサービス）</vt:lpstr>
      <vt:lpstr>たくさんのSNSがあります（一例）</vt:lpstr>
      <vt:lpstr>アプリやサービスを使っていますか？</vt:lpstr>
      <vt:lpstr>利用規約に必ず書いてある項目</vt:lpstr>
      <vt:lpstr>アプリやサービスを使っている</vt:lpstr>
      <vt:lpstr>身近でみんなが使っているサービス</vt:lpstr>
      <vt:lpstr>利用規約に書いてあるもの</vt:lpstr>
      <vt:lpstr>SNSの利用規約</vt:lpstr>
      <vt:lpstr>身近なアプリの利用規約</vt:lpstr>
      <vt:lpstr>PowerPoint プレゼンテーション</vt:lpstr>
      <vt:lpstr>PowerPoint プレゼンテーション</vt:lpstr>
      <vt:lpstr>どんなが利用規約ありましたか？</vt:lpstr>
      <vt:lpstr>利用者の権利と責任</vt:lpstr>
      <vt:lpstr>発展シート</vt:lpstr>
      <vt:lpstr>プロバイダ責任制限法（一部抜粋）</vt:lpstr>
      <vt:lpstr>権利の侵害ってどういうこと？</vt:lpstr>
      <vt:lpstr>利用規約がなかったらどんな問題が起こる？</vt:lpstr>
      <vt:lpstr>利用規約がないと困ること</vt:lpstr>
      <vt:lpstr>利用規約がないと困ること</vt:lpstr>
      <vt:lpstr>SNSはひとつの社会</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SNSの利用規約</dc:title>
  <dc:creator>福原 千種</dc:creator>
  <cp:lastModifiedBy>福原 千種</cp:lastModifiedBy>
  <cp:revision>160</cp:revision>
  <dcterms:created xsi:type="dcterms:W3CDTF">2024-08-19T23:43:54Z</dcterms:created>
  <dcterms:modified xsi:type="dcterms:W3CDTF">2024-10-07T04:36:33Z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0x01010099B5571E5C8AD643A773819CF468EC15</vt:lpwstr>
  </property>
  <property fmtid="{D5CDD505-2E9C-101B-9397-08002B2CF9AE}" pid="3" name="MediaServiceImageTags">
    <vt:lpwstr/>
  </property>
</Properties>
</file>