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24"/>
  </p:notesMasterIdLst>
  <p:sldIdLst>
    <p:sldId id="256" r:id="rId5"/>
    <p:sldId id="257" r:id="rId6"/>
    <p:sldId id="271" r:id="rId7"/>
    <p:sldId id="258" r:id="rId8"/>
    <p:sldId id="261" r:id="rId9"/>
    <p:sldId id="262" r:id="rId10"/>
    <p:sldId id="276" r:id="rId11"/>
    <p:sldId id="272" r:id="rId12"/>
    <p:sldId id="273" r:id="rId13"/>
    <p:sldId id="263" r:id="rId14"/>
    <p:sldId id="274" r:id="rId15"/>
    <p:sldId id="264" r:id="rId16"/>
    <p:sldId id="265" r:id="rId17"/>
    <p:sldId id="266" r:id="rId18"/>
    <p:sldId id="267" r:id="rId19"/>
    <p:sldId id="268" r:id="rId20"/>
    <p:sldId id="270" r:id="rId21"/>
    <p:sldId id="269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4FC29B-ED6F-63E9-5C40-0B18D2A1C332}" name="松永 豊" initials="豊松" userId="S::0730189@mail.bears.ed.jp::66dea26f-9131-454b-8ebc-ecc1ff7162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88936-F125-4A62-B091-71B145ECC5CE}" v="14" dt="2024-07-10T23:53:36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3621" autoAdjust="0"/>
  </p:normalViewPr>
  <p:slideViewPr>
    <p:cSldViewPr snapToGrid="0">
      <p:cViewPr varScale="1">
        <p:scale>
          <a:sx n="135" d="100"/>
          <a:sy n="135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48CB-B5BB-44B3-B7F4-42FD29C8E4C7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D4C8-FD5D-4411-9412-D656F33F5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0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1D4C8-FD5D-4411-9412-D656F33F57E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39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45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54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6747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5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6180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598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9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22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51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8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68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11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74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24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2.wdp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5B002-4399-229A-CA07-4CF53162F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8617" y="291344"/>
            <a:ext cx="11031792" cy="1806960"/>
          </a:xfrm>
        </p:spPr>
        <p:txBody>
          <a:bodyPr>
            <a:normAutofit/>
          </a:bodyPr>
          <a:lstStyle/>
          <a:p>
            <a:pPr algn="l"/>
            <a:r>
              <a:rPr lang="ja-JP" altLang="en-US" sz="48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　　インターネット</a:t>
            </a:r>
            <a:r>
              <a:rPr lang="ja-JP" altLang="en-US" sz="4800" b="1" dirty="0">
                <a:ln w="2222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たのしもう！</a:t>
            </a:r>
            <a:endParaRPr kumimoji="1" lang="ja-JP" altLang="en-US" sz="4800" b="1" dirty="0">
              <a:ln w="22225"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07D4ED-0F3F-676E-9868-46C85219D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78" y="2488962"/>
            <a:ext cx="6168537" cy="127112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たいせつなのは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やくそく</a:t>
            </a:r>
            <a:endParaRPr kumimoji="1" lang="en-US" altLang="ja-JP" sz="3600" dirty="0">
              <a:solidFill>
                <a:srgbClr val="00B0F0"/>
              </a:solidFill>
            </a:endParaRPr>
          </a:p>
        </p:txBody>
      </p:sp>
      <p:pic>
        <p:nvPicPr>
          <p:cNvPr id="6" name="グラフィックス 5" descr="送信">
            <a:extLst>
              <a:ext uri="{FF2B5EF4-FFF2-40B4-BE49-F238E27FC236}">
                <a16:creationId xmlns:a16="http://schemas.microsoft.com/office/drawing/2014/main" id="{DEEE4E94-E728-D733-5B21-24451A11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48120">
            <a:off x="1485827" y="4382678"/>
            <a:ext cx="2392622" cy="2392622"/>
          </a:xfrm>
          <a:prstGeom prst="rect">
            <a:avLst/>
          </a:prstGeom>
        </p:spPr>
      </p:pic>
      <p:pic>
        <p:nvPicPr>
          <p:cNvPr id="7" name="グラフィックス 6" descr="コンピューター">
            <a:extLst>
              <a:ext uri="{FF2B5EF4-FFF2-40B4-BE49-F238E27FC236}">
                <a16:creationId xmlns:a16="http://schemas.microsoft.com/office/drawing/2014/main" id="{819AADAC-E54D-1909-CBF6-B9E1F7258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04452">
            <a:off x="9610031" y="2027447"/>
            <a:ext cx="1670542" cy="1670542"/>
          </a:xfrm>
          <a:prstGeom prst="rect">
            <a:avLst/>
          </a:prstGeom>
        </p:spPr>
      </p:pic>
      <p:pic>
        <p:nvPicPr>
          <p:cNvPr id="9" name="グラフィックス 8" descr="スマート フォン">
            <a:extLst>
              <a:ext uri="{FF2B5EF4-FFF2-40B4-BE49-F238E27FC236}">
                <a16:creationId xmlns:a16="http://schemas.microsoft.com/office/drawing/2014/main" id="{25A8EE53-8BF7-1419-7B36-96CEADEB8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25999">
            <a:off x="9985035" y="353702"/>
            <a:ext cx="1076280" cy="1076280"/>
          </a:xfrm>
          <a:prstGeom prst="rect">
            <a:avLst/>
          </a:prstGeom>
        </p:spPr>
      </p:pic>
      <p:pic>
        <p:nvPicPr>
          <p:cNvPr id="11" name="グラフィックス 10" descr="インターネット">
            <a:extLst>
              <a:ext uri="{FF2B5EF4-FFF2-40B4-BE49-F238E27FC236}">
                <a16:creationId xmlns:a16="http://schemas.microsoft.com/office/drawing/2014/main" id="{943CE43D-D302-753A-57BD-C8CB826DA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96601">
            <a:off x="7283578" y="2092791"/>
            <a:ext cx="1801043" cy="1801043"/>
          </a:xfrm>
          <a:prstGeom prst="rect">
            <a:avLst/>
          </a:prstGeom>
        </p:spPr>
      </p:pic>
      <p:pic>
        <p:nvPicPr>
          <p:cNvPr id="13" name="グラフィックス 12" descr="Wi-Fi">
            <a:extLst>
              <a:ext uri="{FF2B5EF4-FFF2-40B4-BE49-F238E27FC236}">
                <a16:creationId xmlns:a16="http://schemas.microsoft.com/office/drawing/2014/main" id="{AFCC3CE9-4209-796D-044B-C988C3810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7819" y="4813178"/>
            <a:ext cx="1806960" cy="1806960"/>
          </a:xfrm>
          <a:prstGeom prst="rect">
            <a:avLst/>
          </a:prstGeom>
        </p:spPr>
      </p:pic>
      <p:pic>
        <p:nvPicPr>
          <p:cNvPr id="15" name="グラフィックス 14" descr="封筒">
            <a:extLst>
              <a:ext uri="{FF2B5EF4-FFF2-40B4-BE49-F238E27FC236}">
                <a16:creationId xmlns:a16="http://schemas.microsoft.com/office/drawing/2014/main" id="{22381F56-92FD-0C56-6F2B-6EC92AA2BB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283970">
            <a:off x="9874036" y="4682870"/>
            <a:ext cx="1476348" cy="1476348"/>
          </a:xfrm>
          <a:prstGeom prst="rect">
            <a:avLst/>
          </a:prstGeom>
        </p:spPr>
      </p:pic>
      <p:pic>
        <p:nvPicPr>
          <p:cNvPr id="17" name="グラフィックス 16" descr="クラウドからダウンロード">
            <a:extLst>
              <a:ext uri="{FF2B5EF4-FFF2-40B4-BE49-F238E27FC236}">
                <a16:creationId xmlns:a16="http://schemas.microsoft.com/office/drawing/2014/main" id="{B69DB19B-AB77-E6C4-EBDD-9700D63DFC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1148">
            <a:off x="5122212" y="4561123"/>
            <a:ext cx="1806960" cy="18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63" y="502433"/>
            <a:ext cx="10413568" cy="132080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やくそく</a:t>
            </a:r>
            <a:br>
              <a:rPr kumimoji="1" lang="en-US" altLang="ja-JP" sz="4400" dirty="0"/>
            </a:br>
            <a:r>
              <a:rPr kumimoji="1" lang="ja-JP" altLang="en-US" sz="4400" dirty="0"/>
              <a:t>　　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外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</a:t>
            </a:r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いっしょ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だとかんがえよう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67ED0-DB64-D49E-1DF3-8CAD34CB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000" y="2465792"/>
            <a:ext cx="11379200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　＊　おうちのひとに、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つかっていいか</a:t>
            </a:r>
            <a:r>
              <a:rPr kumimoji="1" lang="ja-JP" altLang="en-US" sz="3200" dirty="0"/>
              <a:t>をきく。</a:t>
            </a:r>
            <a:endParaRPr kumimoji="1" lang="en-US" altLang="ja-JP" sz="3200" dirty="0"/>
          </a:p>
        </p:txBody>
      </p:sp>
      <p:pic>
        <p:nvPicPr>
          <p:cNvPr id="3080" name="Picture 8" descr="時計のイラスト">
            <a:extLst>
              <a:ext uri="{FF2B5EF4-FFF2-40B4-BE49-F238E27FC236}">
                <a16:creationId xmlns:a16="http://schemas.microsoft.com/office/drawing/2014/main" id="{2783A558-CA84-F80B-E098-67CBED55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892" y="5849441"/>
            <a:ext cx="845539" cy="8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タブレットのイラスト（アイコン）">
            <a:extLst>
              <a:ext uri="{FF2B5EF4-FFF2-40B4-BE49-F238E27FC236}">
                <a16:creationId xmlns:a16="http://schemas.microsoft.com/office/drawing/2014/main" id="{37F535B2-AFCA-600D-2E10-CDBE508F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61" y="2151862"/>
            <a:ext cx="1052154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メッセージアプリのイラスト">
            <a:extLst>
              <a:ext uri="{FF2B5EF4-FFF2-40B4-BE49-F238E27FC236}">
                <a16:creationId xmlns:a16="http://schemas.microsoft.com/office/drawing/2014/main" id="{7CB0A94A-C137-DF47-224D-447BED8E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53" y="4455059"/>
            <a:ext cx="1033384" cy="10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スマートフォンでゲームをやる子供のイラスト（男の子・縦）">
            <a:extLst>
              <a:ext uri="{FF2B5EF4-FFF2-40B4-BE49-F238E27FC236}">
                <a16:creationId xmlns:a16="http://schemas.microsoft.com/office/drawing/2014/main" id="{061C1BA6-D6D1-B96D-33E2-31C9B0299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930016" y="4152370"/>
            <a:ext cx="1033384" cy="18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3DFCBAF-FEDB-A136-C702-12BE6BD749E8}"/>
              </a:ext>
            </a:extLst>
          </p:cNvPr>
          <p:cNvSpPr txBox="1">
            <a:spLocks/>
          </p:cNvSpPr>
          <p:nvPr/>
        </p:nvSpPr>
        <p:spPr>
          <a:xfrm>
            <a:off x="228600" y="5082415"/>
            <a:ext cx="11379200" cy="164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Font typeface="Wingdings 3" charset="2"/>
              <a:buNone/>
            </a:pPr>
            <a:r>
              <a:rPr lang="ja-JP" altLang="en-US" sz="3200" dirty="0"/>
              <a:t>　＊　</a:t>
            </a:r>
            <a:r>
              <a:rPr lang="ja-JP" altLang="en-US" sz="3200" b="1" dirty="0">
                <a:solidFill>
                  <a:srgbClr val="00B0F0"/>
                </a:solidFill>
              </a:rPr>
              <a:t>なんじ</a:t>
            </a:r>
            <a:r>
              <a:rPr lang="ja-JP" altLang="en-US" sz="3200" dirty="0"/>
              <a:t>までつかうかおうちのひとにつたえる。</a:t>
            </a:r>
            <a:endParaRPr lang="en-US" altLang="ja-JP" sz="3200" dirty="0"/>
          </a:p>
          <a:p>
            <a:pPr marL="0" indent="0">
              <a:buFont typeface="Wingdings 3" charset="2"/>
              <a:buNone/>
            </a:pPr>
            <a:endParaRPr lang="ja-JP" altLang="en-US" sz="32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34437E6-E198-6599-C087-F1524A59F73D}"/>
              </a:ext>
            </a:extLst>
          </p:cNvPr>
          <p:cNvSpPr txBox="1">
            <a:spLocks/>
          </p:cNvSpPr>
          <p:nvPr/>
        </p:nvSpPr>
        <p:spPr>
          <a:xfrm>
            <a:off x="228600" y="3227391"/>
            <a:ext cx="11379200" cy="2256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Font typeface="Wingdings 3" charset="2"/>
              <a:buNone/>
            </a:pPr>
            <a:r>
              <a:rPr lang="ja-JP" altLang="en-US" sz="3200" dirty="0"/>
              <a:t>　＊　</a:t>
            </a:r>
            <a:r>
              <a:rPr lang="ja-JP" altLang="en-US" sz="3200" b="1" dirty="0">
                <a:solidFill>
                  <a:srgbClr val="00B0F0"/>
                </a:solidFill>
              </a:rPr>
              <a:t>どのアプリ</a:t>
            </a:r>
            <a:r>
              <a:rPr lang="ja-JP" altLang="en-US" sz="3200" dirty="0"/>
              <a:t>で</a:t>
            </a:r>
            <a:r>
              <a:rPr lang="ja-JP" altLang="en-US" sz="3200" b="1" dirty="0">
                <a:solidFill>
                  <a:srgbClr val="00B0F0"/>
                </a:solidFill>
              </a:rPr>
              <a:t>なに</a:t>
            </a:r>
            <a:r>
              <a:rPr lang="ja-JP" altLang="en-US" sz="3200" dirty="0"/>
              <a:t>をするか。</a:t>
            </a:r>
            <a:r>
              <a:rPr lang="ja-JP" altLang="en-US" sz="3200" b="1" dirty="0">
                <a:solidFill>
                  <a:srgbClr val="00B0F0"/>
                </a:solidFill>
              </a:rPr>
              <a:t>だれ</a:t>
            </a:r>
            <a:r>
              <a:rPr lang="ja-JP" altLang="en-US" sz="3200" dirty="0"/>
              <a:t>とつうしんするか。</a:t>
            </a:r>
            <a:endParaRPr lang="en-US" altLang="ja-JP" sz="3200" dirty="0"/>
          </a:p>
          <a:p>
            <a:pPr marL="0" indent="0">
              <a:buFont typeface="Wingdings 3" charset="2"/>
              <a:buNone/>
            </a:pPr>
            <a:r>
              <a:rPr lang="ja-JP" altLang="en-US" sz="3200" dirty="0"/>
              <a:t>　　おうちのひとにつたえる。</a:t>
            </a:r>
            <a:endParaRPr lang="en-US" altLang="ja-JP" sz="3200" dirty="0"/>
          </a:p>
          <a:p>
            <a:pPr marL="0" indent="0">
              <a:buFont typeface="Wingdings 3" charset="2"/>
              <a:buNone/>
            </a:pPr>
            <a:r>
              <a:rPr lang="ja-JP" altLang="en-US" sz="3200" dirty="0"/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8A34D-7340-2FA8-4A9F-561A3A298DA6}"/>
              </a:ext>
            </a:extLst>
          </p:cNvPr>
          <p:cNvSpPr txBox="1"/>
          <p:nvPr/>
        </p:nvSpPr>
        <p:spPr>
          <a:xfrm>
            <a:off x="1437410" y="99355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37599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ローチャート: 処理 7">
            <a:extLst>
              <a:ext uri="{FF2B5EF4-FFF2-40B4-BE49-F238E27FC236}">
                <a16:creationId xmlns:a16="http://schemas.microsoft.com/office/drawing/2014/main" id="{24D6FDC4-E7B3-2178-6D34-AE5C76FFBE39}"/>
              </a:ext>
            </a:extLst>
          </p:cNvPr>
          <p:cNvSpPr/>
          <p:nvPr/>
        </p:nvSpPr>
        <p:spPr>
          <a:xfrm>
            <a:off x="-186175" y="-299545"/>
            <a:ext cx="12751291" cy="7607593"/>
          </a:xfrm>
          <a:prstGeom prst="flowChartProcess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134" name="Picture 14" descr="山道のイラスト（背景素材）">
            <a:extLst>
              <a:ext uri="{FF2B5EF4-FFF2-40B4-BE49-F238E27FC236}">
                <a16:creationId xmlns:a16="http://schemas.microsoft.com/office/drawing/2014/main" id="{863C8615-6178-2523-2464-6BAAC92AB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6"/>
          <a:stretch/>
        </p:blipFill>
        <p:spPr bwMode="auto">
          <a:xfrm>
            <a:off x="7562853" y="4021287"/>
            <a:ext cx="4762169" cy="2930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14" y="446337"/>
            <a:ext cx="9865749" cy="3541604"/>
          </a:xfrm>
        </p:spPr>
        <p:txBody>
          <a:bodyPr>
            <a:no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</a:rPr>
              <a:t>外</a:t>
            </a:r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あそびの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あぶない！</a:t>
            </a:r>
            <a:br>
              <a:rPr kumimoji="1" lang="en-US" altLang="ja-JP" sz="6000" dirty="0"/>
            </a:br>
            <a:r>
              <a:rPr kumimoji="1" lang="ja-JP" altLang="en-US" sz="6000" dirty="0"/>
              <a:t>　　　　　　　　</a:t>
            </a:r>
            <a:br>
              <a:rPr kumimoji="1" lang="en-US" altLang="ja-JP" sz="6000" dirty="0"/>
            </a:br>
            <a:r>
              <a:rPr kumimoji="1" lang="ja-JP" altLang="en-US" sz="6000" dirty="0"/>
              <a:t>　</a:t>
            </a:r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どんなものがあるかな？</a:t>
            </a:r>
            <a:endParaRPr kumimoji="1" lang="en-US" altLang="ja-JP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「あぶない」のイラスト文字">
            <a:extLst>
              <a:ext uri="{FF2B5EF4-FFF2-40B4-BE49-F238E27FC236}">
                <a16:creationId xmlns:a16="http://schemas.microsoft.com/office/drawing/2014/main" id="{51179954-473F-8B27-E218-CCE21549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433">
            <a:off x="8872997" y="515359"/>
            <a:ext cx="2640330" cy="14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4C4E436-2D7A-7A74-9AE4-2A6AE0BE2015}"/>
              </a:ext>
            </a:extLst>
          </p:cNvPr>
          <p:cNvGrpSpPr/>
          <p:nvPr/>
        </p:nvGrpSpPr>
        <p:grpSpPr>
          <a:xfrm>
            <a:off x="46780" y="3725650"/>
            <a:ext cx="4582369" cy="3386111"/>
            <a:chOff x="0" y="4361879"/>
            <a:chExt cx="3846556" cy="268601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0B39035-E8B0-6233-5134-6418AFF2E116}"/>
                </a:ext>
              </a:extLst>
            </p:cNvPr>
            <p:cNvGrpSpPr/>
            <p:nvPr/>
          </p:nvGrpSpPr>
          <p:grpSpPr>
            <a:xfrm>
              <a:off x="0" y="4361879"/>
              <a:ext cx="3846556" cy="2686012"/>
              <a:chOff x="-2" y="3979478"/>
              <a:chExt cx="4608558" cy="3109179"/>
            </a:xfrm>
          </p:grpSpPr>
          <p:pic>
            <p:nvPicPr>
              <p:cNvPr id="5128" name="Picture 8" descr="夜の住宅街のイラスト">
                <a:extLst>
                  <a:ext uri="{FF2B5EF4-FFF2-40B4-BE49-F238E27FC236}">
                    <a16:creationId xmlns:a16="http://schemas.microsoft.com/office/drawing/2014/main" id="{72923511-D215-194C-DC98-96708453D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04867"/>
                <a:ext cx="4437108" cy="3083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D4EA74A-EDC3-32E2-80D0-5727D5110822}"/>
                  </a:ext>
                </a:extLst>
              </p:cNvPr>
              <p:cNvSpPr/>
              <p:nvPr/>
            </p:nvSpPr>
            <p:spPr>
              <a:xfrm>
                <a:off x="-2" y="3979478"/>
                <a:ext cx="4608558" cy="2962999"/>
              </a:xfrm>
              <a:prstGeom prst="rect">
                <a:avLst/>
              </a:prstGeom>
              <a:solidFill>
                <a:schemeClr val="bg1"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808EC97-AAD5-0C6E-27D3-B96739A000EE}"/>
                </a:ext>
              </a:extLst>
            </p:cNvPr>
            <p:cNvGrpSpPr/>
            <p:nvPr/>
          </p:nvGrpSpPr>
          <p:grpSpPr>
            <a:xfrm>
              <a:off x="1635071" y="5439197"/>
              <a:ext cx="1150281" cy="1477117"/>
              <a:chOff x="205917" y="6382882"/>
              <a:chExt cx="1150281" cy="1477117"/>
            </a:xfrm>
          </p:grpSpPr>
          <p:pic>
            <p:nvPicPr>
              <p:cNvPr id="4" name="Picture 10" descr="走る男の子のイラスト">
                <a:extLst>
                  <a:ext uri="{FF2B5EF4-FFF2-40B4-BE49-F238E27FC236}">
                    <a16:creationId xmlns:a16="http://schemas.microsoft.com/office/drawing/2014/main" id="{2307B2C2-E01E-B637-50CB-BD534A2107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149" y="7021661"/>
                <a:ext cx="550908" cy="838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16" descr="漫符「焦った汗」">
                <a:extLst>
                  <a:ext uri="{FF2B5EF4-FFF2-40B4-BE49-F238E27FC236}">
                    <a16:creationId xmlns:a16="http://schemas.microsoft.com/office/drawing/2014/main" id="{EA03528D-20B7-A869-EE2C-D05429BDF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15875">
                <a:off x="251099" y="6337700"/>
                <a:ext cx="1059917" cy="1150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A8AE3C4-F692-1689-B17D-601332859D34}"/>
              </a:ext>
            </a:extLst>
          </p:cNvPr>
          <p:cNvSpPr/>
          <p:nvPr/>
        </p:nvSpPr>
        <p:spPr>
          <a:xfrm>
            <a:off x="7648240" y="4053430"/>
            <a:ext cx="4762168" cy="293004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Picture 12" descr="迷子の男の子のイラスト">
            <a:extLst>
              <a:ext uri="{FF2B5EF4-FFF2-40B4-BE49-F238E27FC236}">
                <a16:creationId xmlns:a16="http://schemas.microsoft.com/office/drawing/2014/main" id="{DD361413-5C32-D5D3-1EC1-AB528205C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98" y="4956413"/>
            <a:ext cx="1513534" cy="17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8B6EA5D-002E-3FF5-0337-D843C3FA75A6}"/>
              </a:ext>
            </a:extLst>
          </p:cNvPr>
          <p:cNvGrpSpPr/>
          <p:nvPr/>
        </p:nvGrpSpPr>
        <p:grpSpPr>
          <a:xfrm>
            <a:off x="4346072" y="4521166"/>
            <a:ext cx="3469843" cy="2691929"/>
            <a:chOff x="4237752" y="4419833"/>
            <a:chExt cx="3469843" cy="2691929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4CCB694F-30D1-34FD-6B5E-3A0495FEE04F}"/>
                </a:ext>
              </a:extLst>
            </p:cNvPr>
            <p:cNvSpPr/>
            <p:nvPr/>
          </p:nvSpPr>
          <p:spPr>
            <a:xfrm>
              <a:off x="4237752" y="6336566"/>
              <a:ext cx="3469843" cy="77519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138" name="Picture 18" descr="誘拐のイラスト">
              <a:extLst>
                <a:ext uri="{FF2B5EF4-FFF2-40B4-BE49-F238E27FC236}">
                  <a16:creationId xmlns:a16="http://schemas.microsoft.com/office/drawing/2014/main" id="{71F17B65-F242-4539-6152-481025B35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980" y="4419833"/>
              <a:ext cx="3047294" cy="2559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C91D3C-5D41-B3BC-F9DF-715514EC3236}"/>
              </a:ext>
            </a:extLst>
          </p:cNvPr>
          <p:cNvSpPr txBox="1"/>
          <p:nvPr/>
        </p:nvSpPr>
        <p:spPr>
          <a:xfrm>
            <a:off x="389028" y="1821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217374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58" y="528951"/>
            <a:ext cx="9865749" cy="1320800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外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での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あぶない！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をさける</a:t>
            </a:r>
            <a:r>
              <a:rPr kumimoji="1" lang="ja-JP" altLang="en-US" dirty="0">
                <a:solidFill>
                  <a:srgbClr val="FF0000"/>
                </a:solidFill>
              </a:rPr>
              <a:t>ために</a:t>
            </a:r>
            <a:endParaRPr kumimoji="1"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67ED0-DB64-D49E-1DF3-8CAD34CB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7462"/>
            <a:ext cx="11379200" cy="495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しらないところ</a:t>
            </a:r>
            <a:r>
              <a:rPr kumimoji="1" lang="ja-JP" altLang="en-US" sz="3200" dirty="0"/>
              <a:t>へいかない。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＊　</a:t>
            </a:r>
            <a:r>
              <a:rPr lang="ja-JP" altLang="en-US" sz="3200" b="1" dirty="0">
                <a:solidFill>
                  <a:srgbClr val="FF0000"/>
                </a:solidFill>
              </a:rPr>
              <a:t>しらないひと</a:t>
            </a:r>
            <a:r>
              <a:rPr lang="ja-JP" altLang="en-US" sz="3200" dirty="0"/>
              <a:t>にはついていかない。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きめられたじかん</a:t>
            </a:r>
            <a:r>
              <a:rPr kumimoji="1" lang="ja-JP" altLang="en-US" sz="3200" dirty="0"/>
              <a:t>にかえる。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6146" name="Picture 2" descr="パーカーのフードをかぶった怪しい人のイラスト">
            <a:extLst>
              <a:ext uri="{FF2B5EF4-FFF2-40B4-BE49-F238E27FC236}">
                <a16:creationId xmlns:a16="http://schemas.microsoft.com/office/drawing/2014/main" id="{EF1D8F93-1A87-E6AB-4B05-8E110413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892528"/>
            <a:ext cx="2955340" cy="49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90B3BBE-F242-F793-0DBF-90AD1FB9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08" y="4703132"/>
            <a:ext cx="1844447" cy="18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28AC6E1-FED9-089B-0A41-53C0C5C3D1AB}"/>
              </a:ext>
            </a:extLst>
          </p:cNvPr>
          <p:cNvGrpSpPr/>
          <p:nvPr/>
        </p:nvGrpSpPr>
        <p:grpSpPr>
          <a:xfrm>
            <a:off x="6598092" y="1849751"/>
            <a:ext cx="3003108" cy="1648188"/>
            <a:chOff x="7562853" y="4021287"/>
            <a:chExt cx="4847555" cy="2962192"/>
          </a:xfrm>
        </p:grpSpPr>
        <p:pic>
          <p:nvPicPr>
            <p:cNvPr id="4" name="Picture 14" descr="山道のイラスト（背景素材）">
              <a:extLst>
                <a:ext uri="{FF2B5EF4-FFF2-40B4-BE49-F238E27FC236}">
                  <a16:creationId xmlns:a16="http://schemas.microsoft.com/office/drawing/2014/main" id="{F7805171-0C93-0501-EDE8-6A178BB51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56"/>
            <a:stretch/>
          </p:blipFill>
          <p:spPr bwMode="auto">
            <a:xfrm>
              <a:off x="7562853" y="4021287"/>
              <a:ext cx="4762169" cy="2930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58DEDFF-82F1-3B9C-1D26-567C2204DE6B}"/>
                </a:ext>
              </a:extLst>
            </p:cNvPr>
            <p:cNvSpPr/>
            <p:nvPr/>
          </p:nvSpPr>
          <p:spPr>
            <a:xfrm>
              <a:off x="7648240" y="4053430"/>
              <a:ext cx="4762168" cy="2930049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Picture 12" descr="迷子の男の子のイラスト">
              <a:extLst>
                <a:ext uri="{FF2B5EF4-FFF2-40B4-BE49-F238E27FC236}">
                  <a16:creationId xmlns:a16="http://schemas.microsoft.com/office/drawing/2014/main" id="{8016D82C-E7D7-3F04-9160-1B99B77BB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698" y="4956413"/>
              <a:ext cx="1513534" cy="1775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B5CCDD-30C5-E7BB-A78A-578C9B565295}"/>
              </a:ext>
            </a:extLst>
          </p:cNvPr>
          <p:cNvSpPr txBox="1"/>
          <p:nvPr/>
        </p:nvSpPr>
        <p:spPr>
          <a:xfrm>
            <a:off x="214458" y="3015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262918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処理 1">
            <a:extLst>
              <a:ext uri="{FF2B5EF4-FFF2-40B4-BE49-F238E27FC236}">
                <a16:creationId xmlns:a16="http://schemas.microsoft.com/office/drawing/2014/main" id="{FF0D36AB-65B1-DE00-6BE5-6F4926C99C7F}"/>
              </a:ext>
            </a:extLst>
          </p:cNvPr>
          <p:cNvSpPr/>
          <p:nvPr/>
        </p:nvSpPr>
        <p:spPr>
          <a:xfrm>
            <a:off x="-186175" y="-299545"/>
            <a:ext cx="12751291" cy="7607593"/>
          </a:xfrm>
          <a:prstGeom prst="flowChartProcess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67ED0-DB64-D49E-1DF3-8CAD34CB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7462"/>
            <a:ext cx="11379200" cy="495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しらない</a:t>
            </a:r>
            <a:r>
              <a:rPr kumimoji="1" lang="ja-JP" altLang="en-US" sz="3200" dirty="0"/>
              <a:t>アプリ、サイトはつかわない。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＊　</a:t>
            </a:r>
            <a:r>
              <a:rPr lang="ja-JP" altLang="en-US" sz="3200" b="1" dirty="0">
                <a:solidFill>
                  <a:srgbClr val="FF0000"/>
                </a:solidFill>
              </a:rPr>
              <a:t>しらないひとからのメッセージ</a:t>
            </a:r>
            <a:r>
              <a:rPr lang="ja-JP" altLang="en-US" sz="3200" dirty="0"/>
              <a:t>にはこたえない。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きめられたじかんに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おわる</a:t>
            </a:r>
            <a:r>
              <a:rPr kumimoji="1" lang="ja-JP" altLang="en-US" sz="3200" dirty="0">
                <a:solidFill>
                  <a:schemeClr val="tx1"/>
                </a:solidFill>
              </a:rPr>
              <a:t>。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6146" name="Picture 2" descr="パーカーのフードをかぶった怪しい人のイラスト">
            <a:extLst>
              <a:ext uri="{FF2B5EF4-FFF2-40B4-BE49-F238E27FC236}">
                <a16:creationId xmlns:a16="http://schemas.microsoft.com/office/drawing/2014/main" id="{EF1D8F93-1A87-E6AB-4B05-8E110413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892528"/>
            <a:ext cx="2955340" cy="49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AB63B110-CC7E-878A-5383-A773A71B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63" y="502433"/>
            <a:ext cx="10413568" cy="132080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あぶない！</a:t>
            </a:r>
            <a:br>
              <a:rPr kumimoji="1" lang="en-US" altLang="ja-JP" sz="4400" dirty="0"/>
            </a:br>
            <a:r>
              <a:rPr kumimoji="1" lang="ja-JP" altLang="en-US" sz="4400" dirty="0"/>
              <a:t>　　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外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</a:t>
            </a:r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いっしょ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だとかんがえよう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グラフィックス 9" descr="封筒">
            <a:extLst>
              <a:ext uri="{FF2B5EF4-FFF2-40B4-BE49-F238E27FC236}">
                <a16:creationId xmlns:a16="http://schemas.microsoft.com/office/drawing/2014/main" id="{F266845E-A7C6-9CFA-D8E6-20E6EA1AF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3331" y="3988027"/>
            <a:ext cx="914400" cy="914400"/>
          </a:xfrm>
          <a:prstGeom prst="rect">
            <a:avLst/>
          </a:prstGeom>
        </p:spPr>
      </p:pic>
      <p:pic>
        <p:nvPicPr>
          <p:cNvPr id="7172" name="Picture 4" descr="フィッシングサイトのイラスト">
            <a:extLst>
              <a:ext uri="{FF2B5EF4-FFF2-40B4-BE49-F238E27FC236}">
                <a16:creationId xmlns:a16="http://schemas.microsoft.com/office/drawing/2014/main" id="{76A10DBF-C54C-E033-F360-07D2AEEC2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54848" y="972333"/>
            <a:ext cx="1666766" cy="263349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映画の「おしまい」のイラスト">
            <a:extLst>
              <a:ext uri="{FF2B5EF4-FFF2-40B4-BE49-F238E27FC236}">
                <a16:creationId xmlns:a16="http://schemas.microsoft.com/office/drawing/2014/main" id="{8E9EBC79-18BE-4C24-FBB9-7BDCE18A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845839"/>
            <a:ext cx="2552700" cy="19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AA8C2D-DC98-3068-E395-20AEB4D93C2B}"/>
              </a:ext>
            </a:extLst>
          </p:cNvPr>
          <p:cNvSpPr txBox="1"/>
          <p:nvPr/>
        </p:nvSpPr>
        <p:spPr>
          <a:xfrm>
            <a:off x="1402773" y="101884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2761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矢印: 右 5">
            <a:extLst>
              <a:ext uri="{FF2B5EF4-FFF2-40B4-BE49-F238E27FC236}">
                <a16:creationId xmlns:a16="http://schemas.microsoft.com/office/drawing/2014/main" id="{F57BF6CE-8B9F-9541-2C80-6F8103DFD944}"/>
              </a:ext>
            </a:extLst>
          </p:cNvPr>
          <p:cNvSpPr/>
          <p:nvPr/>
        </p:nvSpPr>
        <p:spPr>
          <a:xfrm rot="20957675">
            <a:off x="5580268" y="5004558"/>
            <a:ext cx="4049649" cy="1676117"/>
          </a:xfrm>
          <a:prstGeom prst="rightArrow">
            <a:avLst>
              <a:gd name="adj1" fmla="val 49416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　　　ふりかえり</a:t>
            </a:r>
          </a:p>
        </p:txBody>
      </p:sp>
      <p:pic>
        <p:nvPicPr>
          <p:cNvPr id="1026" name="Picture 2" descr="サーフィンをしている男の子のイラスト">
            <a:extLst>
              <a:ext uri="{FF2B5EF4-FFF2-40B4-BE49-F238E27FC236}">
                <a16:creationId xmlns:a16="http://schemas.microsoft.com/office/drawing/2014/main" id="{FD8B1D3A-33AD-8C56-DE00-25B0E78A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1454">
            <a:off x="4110657" y="4079496"/>
            <a:ext cx="2698349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CFC6E2-4237-0FC8-2192-3EA8C964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1" y="2794794"/>
            <a:ext cx="10624502" cy="1268411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やくそく</a:t>
            </a:r>
            <a:r>
              <a:rPr kumimoji="1" lang="ja-JP" altLang="en-US" sz="4000" dirty="0"/>
              <a:t>をまもって</a:t>
            </a:r>
            <a:r>
              <a:rPr lang="ja-JP" altLang="en-US" sz="40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000" dirty="0"/>
              <a:t>を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あんぜんに　たのしみましょう！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6D6F447-8709-8297-9BFF-F79436333F28}"/>
              </a:ext>
            </a:extLst>
          </p:cNvPr>
          <p:cNvSpPr txBox="1">
            <a:spLocks/>
          </p:cNvSpPr>
          <p:nvPr/>
        </p:nvSpPr>
        <p:spPr>
          <a:xfrm>
            <a:off x="253048" y="721237"/>
            <a:ext cx="104135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インターネットは</a:t>
            </a:r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外</a:t>
            </a:r>
            <a:r>
              <a:rPr lang="ja-JP" altLang="en-US" sz="44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といっしょ</a:t>
            </a:r>
            <a:endParaRPr lang="en-US" altLang="ja-JP" sz="4400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1271FD-31C9-A4ED-D348-06ED13477254}"/>
              </a:ext>
            </a:extLst>
          </p:cNvPr>
          <p:cNvSpPr txBox="1"/>
          <p:nvPr/>
        </p:nvSpPr>
        <p:spPr>
          <a:xfrm>
            <a:off x="4726840" y="4207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15627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E04036F1-685E-CDAF-F993-5CA2D7B6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63" y="502433"/>
            <a:ext cx="10413568" cy="132080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やくそく</a:t>
            </a:r>
            <a:br>
              <a:rPr kumimoji="1" lang="en-US" altLang="ja-JP" sz="4400" dirty="0"/>
            </a:br>
            <a:r>
              <a:rPr kumimoji="1" lang="ja-JP" altLang="en-US" sz="4400" dirty="0"/>
              <a:t>　　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外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</a:t>
            </a:r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いっしょ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だとかんがえよう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2043AAC-DD75-C6F0-B7E9-D4AA56F6F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6589"/>
            <a:ext cx="11379200" cy="495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おうちのひとに、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つかっていいか</a:t>
            </a:r>
            <a:r>
              <a:rPr kumimoji="1" lang="ja-JP" altLang="en-US" sz="3200" dirty="0"/>
              <a:t>をきく。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＊　</a:t>
            </a:r>
            <a:r>
              <a:rPr lang="ja-JP" altLang="en-US" sz="3200" b="1" dirty="0">
                <a:solidFill>
                  <a:srgbClr val="00B0F0"/>
                </a:solidFill>
              </a:rPr>
              <a:t>どのアプリ</a:t>
            </a:r>
            <a:r>
              <a:rPr lang="ja-JP" altLang="en-US" sz="3200" dirty="0"/>
              <a:t>で</a:t>
            </a:r>
            <a:r>
              <a:rPr lang="ja-JP" altLang="en-US" sz="3200" b="1" dirty="0">
                <a:solidFill>
                  <a:srgbClr val="00B0F0"/>
                </a:solidFill>
              </a:rPr>
              <a:t>なに</a:t>
            </a:r>
            <a:r>
              <a:rPr lang="ja-JP" altLang="en-US" sz="3200" dirty="0"/>
              <a:t>をするか。</a:t>
            </a:r>
            <a:r>
              <a:rPr lang="ja-JP" altLang="en-US" sz="3200" b="1" dirty="0">
                <a:solidFill>
                  <a:srgbClr val="00B0F0"/>
                </a:solidFill>
              </a:rPr>
              <a:t>だれ</a:t>
            </a:r>
            <a:r>
              <a:rPr lang="ja-JP" altLang="en-US" sz="3200" dirty="0"/>
              <a:t>とつうしんするか。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おうちのひとにつたえる。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なんじ</a:t>
            </a:r>
            <a:r>
              <a:rPr kumimoji="1" lang="ja-JP" altLang="en-US" sz="3200" dirty="0"/>
              <a:t>までつかうかおうちのひとにつたえる。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12" name="Picture 8" descr="時計のイラスト">
            <a:extLst>
              <a:ext uri="{FF2B5EF4-FFF2-40B4-BE49-F238E27FC236}">
                <a16:creationId xmlns:a16="http://schemas.microsoft.com/office/drawing/2014/main" id="{0EAB9D31-7A96-3914-0BE0-C771DDCF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892" y="5849441"/>
            <a:ext cx="845539" cy="8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タブレットのイラスト（アイコン）">
            <a:extLst>
              <a:ext uri="{FF2B5EF4-FFF2-40B4-BE49-F238E27FC236}">
                <a16:creationId xmlns:a16="http://schemas.microsoft.com/office/drawing/2014/main" id="{379AFD83-7D02-3127-92E0-EA3B0A0B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61" y="2151862"/>
            <a:ext cx="1052154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メッセージアプリのイラスト">
            <a:extLst>
              <a:ext uri="{FF2B5EF4-FFF2-40B4-BE49-F238E27FC236}">
                <a16:creationId xmlns:a16="http://schemas.microsoft.com/office/drawing/2014/main" id="{3A971C33-FE43-8143-8299-2BE87401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53" y="4455059"/>
            <a:ext cx="1033384" cy="10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スマートフォンでゲームをやる子供のイラスト（男の子・縦）">
            <a:extLst>
              <a:ext uri="{FF2B5EF4-FFF2-40B4-BE49-F238E27FC236}">
                <a16:creationId xmlns:a16="http://schemas.microsoft.com/office/drawing/2014/main" id="{E917B865-98E1-616E-A7DA-FDF7B0564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930016" y="4152370"/>
            <a:ext cx="1033384" cy="18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010F730-E285-1631-F784-7FF76413BD67}"/>
              </a:ext>
            </a:extLst>
          </p:cNvPr>
          <p:cNvSpPr/>
          <p:nvPr/>
        </p:nvSpPr>
        <p:spPr>
          <a:xfrm>
            <a:off x="4656957" y="2427890"/>
            <a:ext cx="1743843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6DBFB25-B81D-9F2B-2E40-29989BDEF682}"/>
              </a:ext>
            </a:extLst>
          </p:cNvPr>
          <p:cNvSpPr/>
          <p:nvPr/>
        </p:nvSpPr>
        <p:spPr>
          <a:xfrm>
            <a:off x="2364827" y="3678036"/>
            <a:ext cx="1213943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F0207E4-A6E0-6173-2BE5-F11306F59D53}"/>
              </a:ext>
            </a:extLst>
          </p:cNvPr>
          <p:cNvSpPr/>
          <p:nvPr/>
        </p:nvSpPr>
        <p:spPr>
          <a:xfrm>
            <a:off x="6835487" y="3678036"/>
            <a:ext cx="825433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CA05F95-1141-DCA5-6916-ED7BC3614A6A}"/>
              </a:ext>
            </a:extLst>
          </p:cNvPr>
          <p:cNvSpPr/>
          <p:nvPr/>
        </p:nvSpPr>
        <p:spPr>
          <a:xfrm>
            <a:off x="1384101" y="5517940"/>
            <a:ext cx="1340069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61BB17-D2FF-7AF7-2E50-969116FEC088}"/>
              </a:ext>
            </a:extLst>
          </p:cNvPr>
          <p:cNvSpPr txBox="1"/>
          <p:nvPr/>
        </p:nvSpPr>
        <p:spPr>
          <a:xfrm>
            <a:off x="1438318" y="100394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28317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67ED0-DB64-D49E-1DF3-8CAD34CB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7462"/>
            <a:ext cx="11379200" cy="495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しらない</a:t>
            </a:r>
            <a:r>
              <a:rPr kumimoji="1" lang="ja-JP" altLang="en-US" sz="3200" dirty="0"/>
              <a:t>アプリ、サイトはつかわない。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＊　</a:t>
            </a:r>
            <a:r>
              <a:rPr lang="ja-JP" altLang="en-US" sz="3200" b="1" dirty="0">
                <a:solidFill>
                  <a:srgbClr val="FF0000"/>
                </a:solidFill>
              </a:rPr>
              <a:t>しらないひとからのメッセージ</a:t>
            </a:r>
            <a:r>
              <a:rPr lang="ja-JP" altLang="en-US" sz="3200" dirty="0"/>
              <a:t>にはこたえない。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きめたじかんに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おわる</a:t>
            </a:r>
            <a:r>
              <a:rPr kumimoji="1" lang="ja-JP" altLang="en-US" sz="3200" dirty="0">
                <a:solidFill>
                  <a:schemeClr val="tx1"/>
                </a:solidFill>
              </a:rPr>
              <a:t>。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6146" name="Picture 2" descr="パーカーのフードをかぶった怪しい人のイラスト">
            <a:extLst>
              <a:ext uri="{FF2B5EF4-FFF2-40B4-BE49-F238E27FC236}">
                <a16:creationId xmlns:a16="http://schemas.microsoft.com/office/drawing/2014/main" id="{EF1D8F93-1A87-E6AB-4B05-8E110413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892528"/>
            <a:ext cx="2955340" cy="49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AB63B110-CC7E-878A-5383-A773A71B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63" y="502433"/>
            <a:ext cx="10413568" cy="132080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あぶない！</a:t>
            </a:r>
            <a:br>
              <a:rPr kumimoji="1" lang="en-US" altLang="ja-JP" sz="4400" dirty="0"/>
            </a:br>
            <a:r>
              <a:rPr kumimoji="1" lang="ja-JP" altLang="en-US" sz="4400" dirty="0"/>
              <a:t>　　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外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</a:t>
            </a:r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いっしょ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だとかんがえよう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グラフィックス 9" descr="封筒">
            <a:extLst>
              <a:ext uri="{FF2B5EF4-FFF2-40B4-BE49-F238E27FC236}">
                <a16:creationId xmlns:a16="http://schemas.microsoft.com/office/drawing/2014/main" id="{F266845E-A7C6-9CFA-D8E6-20E6EA1AF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3331" y="3988027"/>
            <a:ext cx="914400" cy="914400"/>
          </a:xfrm>
          <a:prstGeom prst="rect">
            <a:avLst/>
          </a:prstGeom>
        </p:spPr>
      </p:pic>
      <p:pic>
        <p:nvPicPr>
          <p:cNvPr id="7172" name="Picture 4" descr="フィッシングサイトのイラスト">
            <a:extLst>
              <a:ext uri="{FF2B5EF4-FFF2-40B4-BE49-F238E27FC236}">
                <a16:creationId xmlns:a16="http://schemas.microsoft.com/office/drawing/2014/main" id="{76A10DBF-C54C-E033-F360-07D2AEEC2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54848" y="972333"/>
            <a:ext cx="1666766" cy="263349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映画の「おしまい」のイラスト">
            <a:extLst>
              <a:ext uri="{FF2B5EF4-FFF2-40B4-BE49-F238E27FC236}">
                <a16:creationId xmlns:a16="http://schemas.microsoft.com/office/drawing/2014/main" id="{8E9EBC79-18BE-4C24-FBB9-7BDCE18A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24" y="4845839"/>
            <a:ext cx="2552700" cy="19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3E4344E-078C-71F7-87E4-11662ADD68BC}"/>
              </a:ext>
            </a:extLst>
          </p:cNvPr>
          <p:cNvSpPr/>
          <p:nvPr/>
        </p:nvSpPr>
        <p:spPr>
          <a:xfrm>
            <a:off x="1294086" y="2289078"/>
            <a:ext cx="1666766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57C5AF8-861C-ED19-D5D2-BF3C0F865766}"/>
              </a:ext>
            </a:extLst>
          </p:cNvPr>
          <p:cNvSpPr/>
          <p:nvPr/>
        </p:nvSpPr>
        <p:spPr>
          <a:xfrm>
            <a:off x="4980653" y="3605823"/>
            <a:ext cx="1987112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50F6CBC-FC52-B0AA-EB9A-8CF679B4491E}"/>
              </a:ext>
            </a:extLst>
          </p:cNvPr>
          <p:cNvSpPr/>
          <p:nvPr/>
        </p:nvSpPr>
        <p:spPr>
          <a:xfrm>
            <a:off x="4149872" y="4845839"/>
            <a:ext cx="1256643" cy="646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9A85E5-1D1C-B878-204C-6D6865AA4247}"/>
              </a:ext>
            </a:extLst>
          </p:cNvPr>
          <p:cNvSpPr txBox="1"/>
          <p:nvPr/>
        </p:nvSpPr>
        <p:spPr>
          <a:xfrm>
            <a:off x="1407194" y="10338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そと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80C3D5E-A93C-0B14-C29A-974317220157}"/>
              </a:ext>
            </a:extLst>
          </p:cNvPr>
          <p:cNvSpPr/>
          <p:nvPr/>
        </p:nvSpPr>
        <p:spPr>
          <a:xfrm>
            <a:off x="1314868" y="1091045"/>
            <a:ext cx="731007" cy="747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8A57C9C-D988-E245-35ED-07924F23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629" y="457967"/>
            <a:ext cx="9667429" cy="1320800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4400" b="1" dirty="0">
                <a:solidFill>
                  <a:srgbClr val="0070C0"/>
                </a:solidFill>
              </a:rPr>
              <a:t>やくそく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シートをつくってみよう</a:t>
            </a:r>
            <a:br>
              <a:rPr kumimoji="1" lang="en-US" altLang="ja-JP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（くまもとくんのばあい）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84D83E1-535A-5D72-2B0E-7FDBAA792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07677"/>
              </p:ext>
            </p:extLst>
          </p:nvPr>
        </p:nvGraphicFramePr>
        <p:xfrm>
          <a:off x="152400" y="2028786"/>
          <a:ext cx="9944100" cy="183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160630825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78524979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490736917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193792954"/>
                    </a:ext>
                  </a:extLst>
                </a:gridCol>
              </a:tblGrid>
              <a:tr h="7426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なまえ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つかいたいアプリ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つかいたいじかん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おうちのひとのきょか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655909"/>
                  </a:ext>
                </a:extLst>
              </a:tr>
              <a:tr h="109543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くまもと　たろう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ユーチューブきっず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グーグルレンズ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へいじつ　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じかん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おやすみ　</a:t>
                      </a:r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 dirty="0"/>
                        <a:t>じかん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わかりました。</a:t>
                      </a:r>
                      <a:endParaRPr kumimoji="1" lang="en-US" altLang="ja-JP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きめられたじかんで</a:t>
                      </a:r>
                      <a:endParaRPr kumimoji="1" lang="en-US" altLang="ja-JP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たのしみましょう。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106736"/>
                  </a:ext>
                </a:extLst>
              </a:tr>
            </a:tbl>
          </a:graphicData>
        </a:graphic>
      </p:graphicFrame>
      <p:pic>
        <p:nvPicPr>
          <p:cNvPr id="6" name="Picture 2" descr="タブレットのイラスト（アイコン）">
            <a:extLst>
              <a:ext uri="{FF2B5EF4-FFF2-40B4-BE49-F238E27FC236}">
                <a16:creationId xmlns:a16="http://schemas.microsoft.com/office/drawing/2014/main" id="{66B2050D-43B3-CFEB-9C03-5AE2C819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345">
            <a:off x="2353296" y="1895238"/>
            <a:ext cx="404374" cy="5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B4A8F-3F91-6411-D409-70BF5206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67" y="1727983"/>
            <a:ext cx="522478" cy="5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19DCEF3-6F90-995A-BD58-FFCD9E6B6965}"/>
              </a:ext>
            </a:extLst>
          </p:cNvPr>
          <p:cNvSpPr/>
          <p:nvPr/>
        </p:nvSpPr>
        <p:spPr>
          <a:xfrm>
            <a:off x="2767222" y="2808722"/>
            <a:ext cx="2229057" cy="952787"/>
          </a:xfrm>
          <a:prstGeom prst="wedgeRoundRectCallout">
            <a:avLst>
              <a:gd name="adj1" fmla="val -15705"/>
              <a:gd name="adj2" fmla="val 91917"/>
              <a:gd name="adj3" fmla="val 1666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E3B8FDA-CD63-E1B9-E7D1-F99B23B68983}"/>
              </a:ext>
            </a:extLst>
          </p:cNvPr>
          <p:cNvSpPr/>
          <p:nvPr/>
        </p:nvSpPr>
        <p:spPr>
          <a:xfrm>
            <a:off x="7611101" y="2771775"/>
            <a:ext cx="2229057" cy="1314450"/>
          </a:xfrm>
          <a:prstGeom prst="wedgeRoundRectCallout">
            <a:avLst>
              <a:gd name="adj1" fmla="val 1387"/>
              <a:gd name="adj2" fmla="val 76993"/>
              <a:gd name="adj3" fmla="val 1666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2F76CA7-174D-3669-18FC-771060526774}"/>
              </a:ext>
            </a:extLst>
          </p:cNvPr>
          <p:cNvSpPr/>
          <p:nvPr/>
        </p:nvSpPr>
        <p:spPr>
          <a:xfrm>
            <a:off x="5219806" y="2818247"/>
            <a:ext cx="2229057" cy="1314450"/>
          </a:xfrm>
          <a:prstGeom prst="wedgeRoundRectCallout">
            <a:avLst>
              <a:gd name="adj1" fmla="val 3097"/>
              <a:gd name="adj2" fmla="val 71196"/>
              <a:gd name="adj3" fmla="val 1666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ローチャート: 代替処理 12">
            <a:extLst>
              <a:ext uri="{FF2B5EF4-FFF2-40B4-BE49-F238E27FC236}">
                <a16:creationId xmlns:a16="http://schemas.microsoft.com/office/drawing/2014/main" id="{520E7ED8-DFC3-9E89-1EA8-D4BFC6D1993C}"/>
              </a:ext>
            </a:extLst>
          </p:cNvPr>
          <p:cNvSpPr/>
          <p:nvPr/>
        </p:nvSpPr>
        <p:spPr>
          <a:xfrm>
            <a:off x="2729510" y="4425183"/>
            <a:ext cx="2229057" cy="131445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FA144E-F4BC-C174-BFB0-10403E1388B6}"/>
              </a:ext>
            </a:extLst>
          </p:cNvPr>
          <p:cNvSpPr txBox="1"/>
          <p:nvPr/>
        </p:nvSpPr>
        <p:spPr>
          <a:xfrm>
            <a:off x="2981503" y="475631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あそびたい</a:t>
            </a:r>
            <a:endParaRPr kumimoji="1" lang="en-US" altLang="ja-JP" dirty="0"/>
          </a:p>
          <a:p>
            <a:r>
              <a:rPr kumimoji="1" lang="ja-JP" altLang="en-US" dirty="0"/>
              <a:t>アプリはなに？</a:t>
            </a:r>
          </a:p>
        </p:txBody>
      </p:sp>
      <p:sp>
        <p:nvSpPr>
          <p:cNvPr id="15" name="フローチャート: 代替処理 14">
            <a:extLst>
              <a:ext uri="{FF2B5EF4-FFF2-40B4-BE49-F238E27FC236}">
                <a16:creationId xmlns:a16="http://schemas.microsoft.com/office/drawing/2014/main" id="{92804C71-D731-E716-567A-126D7155B5FE}"/>
              </a:ext>
            </a:extLst>
          </p:cNvPr>
          <p:cNvSpPr/>
          <p:nvPr/>
        </p:nvSpPr>
        <p:spPr>
          <a:xfrm>
            <a:off x="5348943" y="4422254"/>
            <a:ext cx="2229057" cy="131445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61EC39-65BE-A0FA-51F0-AE656B961E03}"/>
              </a:ext>
            </a:extLst>
          </p:cNvPr>
          <p:cNvSpPr txBox="1"/>
          <p:nvPr/>
        </p:nvSpPr>
        <p:spPr>
          <a:xfrm>
            <a:off x="5481045" y="4641557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いちにちのなかで、</a:t>
            </a:r>
            <a:endParaRPr kumimoji="1" lang="en-US" altLang="ja-JP" dirty="0"/>
          </a:p>
          <a:p>
            <a:r>
              <a:rPr kumimoji="1" lang="ja-JP" altLang="en-US" dirty="0"/>
              <a:t>つかえるじかんを</a:t>
            </a:r>
            <a:endParaRPr kumimoji="1" lang="en-US" altLang="ja-JP" dirty="0"/>
          </a:p>
          <a:p>
            <a:r>
              <a:rPr kumimoji="1" lang="ja-JP" altLang="en-US" dirty="0"/>
              <a:t>かんがえてみよう</a:t>
            </a:r>
            <a:endParaRPr kumimoji="1" lang="en-US" altLang="ja-JP" dirty="0"/>
          </a:p>
        </p:txBody>
      </p:sp>
      <p:sp>
        <p:nvSpPr>
          <p:cNvPr id="17" name="フローチャート: 代替処理 16">
            <a:extLst>
              <a:ext uri="{FF2B5EF4-FFF2-40B4-BE49-F238E27FC236}">
                <a16:creationId xmlns:a16="http://schemas.microsoft.com/office/drawing/2014/main" id="{F1A16161-5C3D-1263-0F8A-83FFC817315F}"/>
              </a:ext>
            </a:extLst>
          </p:cNvPr>
          <p:cNvSpPr/>
          <p:nvPr/>
        </p:nvSpPr>
        <p:spPr>
          <a:xfrm>
            <a:off x="7877070" y="4445997"/>
            <a:ext cx="2229057" cy="131445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BDC6EA-8F13-6A7F-CC59-8EA35856EA4D}"/>
              </a:ext>
            </a:extLst>
          </p:cNvPr>
          <p:cNvSpPr txBox="1"/>
          <p:nvPr/>
        </p:nvSpPr>
        <p:spPr>
          <a:xfrm>
            <a:off x="8042273" y="4665300"/>
            <a:ext cx="226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おうちのひとと</a:t>
            </a:r>
            <a:endParaRPr kumimoji="1" lang="en-US" altLang="ja-JP" dirty="0"/>
          </a:p>
          <a:p>
            <a:r>
              <a:rPr kumimoji="1" lang="ja-JP" altLang="en-US" dirty="0"/>
              <a:t>はなしあって</a:t>
            </a:r>
            <a:endParaRPr kumimoji="1" lang="en-US" altLang="ja-JP" dirty="0"/>
          </a:p>
          <a:p>
            <a:r>
              <a:rPr kumimoji="1" lang="ja-JP" altLang="en-US" dirty="0"/>
              <a:t>おへんじをもらう</a:t>
            </a:r>
            <a:endParaRPr kumimoji="1" lang="en-US" altLang="ja-JP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E8B0555-0E10-DE95-740F-76BB49D9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77" y="5564748"/>
            <a:ext cx="1200150" cy="12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5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8A57C9C-D988-E245-35ED-07924F23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49" y="460680"/>
            <a:ext cx="8782049" cy="132080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やくそく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シート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84D83E1-535A-5D72-2B0E-7FDBAA792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20487"/>
              </p:ext>
            </p:extLst>
          </p:nvPr>
        </p:nvGraphicFramePr>
        <p:xfrm>
          <a:off x="272055" y="1961326"/>
          <a:ext cx="9944100" cy="391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160630825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78524979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490736917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193792954"/>
                    </a:ext>
                  </a:extLst>
                </a:gridCol>
              </a:tblGrid>
              <a:tr h="1276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なまえ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つかいたい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800" dirty="0"/>
                        <a:t>アプリ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つかいたい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800" dirty="0"/>
                        <a:t>じかん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おうちのひととの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はなしあいのけっか</a:t>
                      </a:r>
                      <a:endParaRPr kumimoji="1" lang="en-US" altLang="ja-JP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655909"/>
                  </a:ext>
                </a:extLst>
              </a:tr>
              <a:tr h="263386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396"/>
                  </a:ext>
                </a:extLst>
              </a:tr>
            </a:tbl>
          </a:graphicData>
        </a:graphic>
      </p:graphicFrame>
      <p:pic>
        <p:nvPicPr>
          <p:cNvPr id="6" name="Picture 2" descr="タブレットのイラスト（アイコン）">
            <a:extLst>
              <a:ext uri="{FF2B5EF4-FFF2-40B4-BE49-F238E27FC236}">
                <a16:creationId xmlns:a16="http://schemas.microsoft.com/office/drawing/2014/main" id="{66B2050D-43B3-CFEB-9C03-5AE2C819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345">
            <a:off x="2472951" y="1827778"/>
            <a:ext cx="404374" cy="5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B4A8F-3F91-6411-D409-70BF5206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22" y="1660523"/>
            <a:ext cx="522478" cy="5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8B0555-0E10-DE95-740F-76BB49D9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91" y="1425538"/>
            <a:ext cx="1200150" cy="12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3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8A57C9C-D988-E245-35ED-07924F23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43" y="654841"/>
            <a:ext cx="8782049" cy="1320800"/>
          </a:xfrm>
        </p:spPr>
        <p:txBody>
          <a:bodyPr>
            <a:no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やくそく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をまもって</a:t>
            </a:r>
            <a:br>
              <a:rPr kumimoji="1" lang="en-US" altLang="ja-JP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をたのしもう！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8" descr="時計のイラスト">
            <a:extLst>
              <a:ext uri="{FF2B5EF4-FFF2-40B4-BE49-F238E27FC236}">
                <a16:creationId xmlns:a16="http://schemas.microsoft.com/office/drawing/2014/main" id="{B661558F-0FC3-98A5-5B9C-6FDD1F63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" y="3047246"/>
            <a:ext cx="1062339" cy="10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A10CDC51-485E-C1EF-9233-5BB6C4B59385}"/>
              </a:ext>
            </a:extLst>
          </p:cNvPr>
          <p:cNvSpPr/>
          <p:nvPr/>
        </p:nvSpPr>
        <p:spPr>
          <a:xfrm>
            <a:off x="6101145" y="6131814"/>
            <a:ext cx="4407135" cy="1304481"/>
          </a:xfrm>
          <a:prstGeom prst="ellipse">
            <a:avLst/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B8DD08F-68FC-0D22-663F-E12E6AF7EC88}"/>
              </a:ext>
            </a:extLst>
          </p:cNvPr>
          <p:cNvGrpSpPr/>
          <p:nvPr/>
        </p:nvGrpSpPr>
        <p:grpSpPr>
          <a:xfrm>
            <a:off x="69709" y="4252173"/>
            <a:ext cx="4829782" cy="2469267"/>
            <a:chOff x="4157228" y="4216772"/>
            <a:chExt cx="4829782" cy="2469267"/>
          </a:xfrm>
        </p:grpSpPr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725C3912-6D86-BF4E-7FD8-B6976F8E80B4}"/>
                </a:ext>
              </a:extLst>
            </p:cNvPr>
            <p:cNvSpPr/>
            <p:nvPr/>
          </p:nvSpPr>
          <p:spPr>
            <a:xfrm>
              <a:off x="5096216" y="5250277"/>
              <a:ext cx="3890794" cy="1262980"/>
            </a:xfrm>
            <a:prstGeom prst="parallelogram">
              <a:avLst>
                <a:gd name="adj" fmla="val 6874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116" name="Picture 20">
              <a:extLst>
                <a:ext uri="{FF2B5EF4-FFF2-40B4-BE49-F238E27FC236}">
                  <a16:creationId xmlns:a16="http://schemas.microsoft.com/office/drawing/2014/main" id="{4D69A1F7-9D74-950B-61F2-ED55B81AB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002" y="4216772"/>
              <a:ext cx="2223283" cy="2340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テレビでスポーツ観戦をする人のイラスト（女性）">
              <a:extLst>
                <a:ext uri="{FF2B5EF4-FFF2-40B4-BE49-F238E27FC236}">
                  <a16:creationId xmlns:a16="http://schemas.microsoft.com/office/drawing/2014/main" id="{14AD3FE0-7FE2-B285-F16D-59A3B7451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21"/>
            <a:stretch/>
          </p:blipFill>
          <p:spPr bwMode="auto">
            <a:xfrm>
              <a:off x="4157228" y="4660175"/>
              <a:ext cx="1504765" cy="2025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988FA0-46F6-95AA-4093-069512C7C996}"/>
              </a:ext>
            </a:extLst>
          </p:cNvPr>
          <p:cNvGrpSpPr/>
          <p:nvPr/>
        </p:nvGrpSpPr>
        <p:grpSpPr>
          <a:xfrm>
            <a:off x="6722660" y="2188905"/>
            <a:ext cx="3669460" cy="4532535"/>
            <a:chOff x="8096250" y="2179565"/>
            <a:chExt cx="3669460" cy="4532535"/>
          </a:xfrm>
        </p:grpSpPr>
        <p:pic>
          <p:nvPicPr>
            <p:cNvPr id="4106" name="Picture 10" descr="夏休みのイラスト「虫取り」">
              <a:extLst>
                <a:ext uri="{FF2B5EF4-FFF2-40B4-BE49-F238E27FC236}">
                  <a16:creationId xmlns:a16="http://schemas.microsoft.com/office/drawing/2014/main" id="{48CA0597-132E-2B26-E6EE-60B2C868B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207" y="5040053"/>
              <a:ext cx="1663687" cy="1672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D899B8A2-631D-7762-FFCB-38B32862A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471" y="3283100"/>
              <a:ext cx="25146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クワガタ虫">
              <a:extLst>
                <a:ext uri="{FF2B5EF4-FFF2-40B4-BE49-F238E27FC236}">
                  <a16:creationId xmlns:a16="http://schemas.microsoft.com/office/drawing/2014/main" id="{1DEBDEC5-4CF1-4A09-85A2-3B21F1423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5707">
              <a:off x="9109324" y="4986152"/>
              <a:ext cx="714376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思考の吹き出し: 雲形 2">
              <a:extLst>
                <a:ext uri="{FF2B5EF4-FFF2-40B4-BE49-F238E27FC236}">
                  <a16:creationId xmlns:a16="http://schemas.microsoft.com/office/drawing/2014/main" id="{EB4C0748-9119-E953-4246-82AD989C66A1}"/>
                </a:ext>
              </a:extLst>
            </p:cNvPr>
            <p:cNvSpPr/>
            <p:nvPr/>
          </p:nvSpPr>
          <p:spPr>
            <a:xfrm>
              <a:off x="8096250" y="2179565"/>
              <a:ext cx="3669460" cy="2340298"/>
            </a:xfrm>
            <a:prstGeom prst="cloudCallout">
              <a:avLst>
                <a:gd name="adj1" fmla="val 21591"/>
                <a:gd name="adj2" fmla="val 877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tx1"/>
                  </a:solidFill>
                </a:rPr>
                <a:t>なつだけの</a:t>
              </a:r>
              <a:endParaRPr kumimoji="1" lang="en-US" altLang="ja-JP" sz="24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400" b="1" dirty="0">
                  <a:solidFill>
                    <a:schemeClr val="accent4"/>
                  </a:solidFill>
                </a:rPr>
                <a:t>たのしみ</a:t>
              </a:r>
              <a:r>
                <a:rPr kumimoji="1" lang="ja-JP" altLang="en-US" sz="2400" b="1" dirty="0">
                  <a:solidFill>
                    <a:schemeClr val="tx1"/>
                  </a:solidFill>
                </a:rPr>
                <a:t>も</a:t>
              </a:r>
              <a:endParaRPr kumimoji="1" lang="en-US" altLang="ja-JP" sz="24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400" b="1" dirty="0">
                  <a:solidFill>
                    <a:schemeClr val="tx1"/>
                  </a:solidFill>
                </a:rPr>
                <a:t>わすれないでね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20" name="Picture 24" descr="検索エンジンを使う人のイラスト">
            <a:extLst>
              <a:ext uri="{FF2B5EF4-FFF2-40B4-BE49-F238E27FC236}">
                <a16:creationId xmlns:a16="http://schemas.microsoft.com/office/drawing/2014/main" id="{42E74352-3B11-A3EA-3900-26D84365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49" y="1828116"/>
            <a:ext cx="3116265" cy="30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想像している人のイラスト（女性）">
            <a:extLst>
              <a:ext uri="{FF2B5EF4-FFF2-40B4-BE49-F238E27FC236}">
                <a16:creationId xmlns:a16="http://schemas.microsoft.com/office/drawing/2014/main" id="{1DE5FE04-D7B0-7E49-8281-203FF159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29" y="3100909"/>
            <a:ext cx="3198249" cy="38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雲 9">
            <a:extLst>
              <a:ext uri="{FF2B5EF4-FFF2-40B4-BE49-F238E27FC236}">
                <a16:creationId xmlns:a16="http://schemas.microsoft.com/office/drawing/2014/main" id="{F0F9D543-ED45-D888-63DE-A48D6336442D}"/>
              </a:ext>
            </a:extLst>
          </p:cNvPr>
          <p:cNvSpPr/>
          <p:nvPr/>
        </p:nvSpPr>
        <p:spPr>
          <a:xfrm rot="423302">
            <a:off x="235258" y="2447666"/>
            <a:ext cx="8487449" cy="4354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A342E2-7CCB-0129-6C61-FDDDD741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42" y="679012"/>
            <a:ext cx="9800166" cy="1320800"/>
          </a:xfrm>
        </p:spPr>
        <p:txBody>
          <a:bodyPr>
            <a:normAutofit fontScale="90000"/>
          </a:bodyPr>
          <a:lstStyle/>
          <a:p>
            <a:r>
              <a:rPr lang="ja-JP" altLang="en-US" sz="60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br>
              <a:rPr lang="en-US" altLang="ja-JP" sz="60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</a:br>
            <a:r>
              <a:rPr lang="ja-JP" altLang="en-US" sz="60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　　</a:t>
            </a:r>
            <a:r>
              <a:rPr lang="ja-JP" altLang="en-US" sz="6000" b="1" dirty="0">
                <a:ln w="22225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つかったことありますか？</a:t>
            </a:r>
            <a:endParaRPr kumimoji="1" lang="ja-JP" altLang="en-US" sz="6000" dirty="0">
              <a:ln w="22225"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AutoShape 4" descr="バーチャルYouTuberのイラスト">
            <a:extLst>
              <a:ext uri="{FF2B5EF4-FFF2-40B4-BE49-F238E27FC236}">
                <a16:creationId xmlns:a16="http://schemas.microsoft.com/office/drawing/2014/main" id="{91F48601-EB4E-4939-F227-1A45D4656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37F80A-668D-276E-68CF-CC9896176920}"/>
              </a:ext>
            </a:extLst>
          </p:cNvPr>
          <p:cNvSpPr txBox="1"/>
          <p:nvPr/>
        </p:nvSpPr>
        <p:spPr>
          <a:xfrm rot="1037873">
            <a:off x="1787384" y="311973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どうが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D3CE9-64FB-A2BD-8ED0-979C4B848002}"/>
              </a:ext>
            </a:extLst>
          </p:cNvPr>
          <p:cNvSpPr txBox="1"/>
          <p:nvPr/>
        </p:nvSpPr>
        <p:spPr>
          <a:xfrm rot="202194">
            <a:off x="2972821" y="5041247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テレビでんわ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E4FC26-5B40-0120-D628-399201CD31A5}"/>
              </a:ext>
            </a:extLst>
          </p:cNvPr>
          <p:cNvSpPr txBox="1"/>
          <p:nvPr/>
        </p:nvSpPr>
        <p:spPr>
          <a:xfrm rot="20934855">
            <a:off x="5426289" y="3309776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ゲーム</a:t>
            </a:r>
          </a:p>
        </p:txBody>
      </p:sp>
    </p:spTree>
    <p:extLst>
      <p:ext uri="{BB962C8B-B14F-4D97-AF65-F5344CB8AC3E}">
        <p14:creationId xmlns:p14="http://schemas.microsoft.com/office/powerpoint/2010/main" val="26677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342E2-7CCB-0129-6C61-FDDDD741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76" y="414596"/>
            <a:ext cx="9800166" cy="1320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いろいろな</a:t>
            </a:r>
            <a:r>
              <a:rPr lang="ja-JP" altLang="en-US" sz="6000" b="1" dirty="0">
                <a:ln w="22225">
                  <a:solidFill>
                    <a:srgbClr val="FFFF00"/>
                  </a:solidFill>
                </a:ln>
                <a:solidFill>
                  <a:schemeClr val="accent4"/>
                </a:solidFill>
              </a:rPr>
              <a:t>たのしみ</a:t>
            </a:r>
            <a:endParaRPr kumimoji="1" lang="ja-JP" altLang="en-US" sz="6000" b="1" dirty="0">
              <a:ln w="22225">
                <a:solidFill>
                  <a:srgbClr val="FFFF0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5E6EE-086B-252C-3990-043118D1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03" y="1703389"/>
            <a:ext cx="10079566" cy="502848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600" dirty="0"/>
              <a:t>　</a:t>
            </a:r>
            <a:r>
              <a:rPr kumimoji="1" lang="ja-JP" altLang="en-US" sz="3600" dirty="0">
                <a:solidFill>
                  <a:srgbClr val="0070C0"/>
                </a:solidFill>
              </a:rPr>
              <a:t>どうが</a:t>
            </a:r>
            <a:r>
              <a:rPr kumimoji="1" lang="ja-JP" altLang="en-US" sz="3600" dirty="0"/>
              <a:t>をたのしむ</a:t>
            </a:r>
            <a:endParaRPr kumimoji="1"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0070C0"/>
                </a:solidFill>
              </a:rPr>
              <a:t>ゲーム</a:t>
            </a:r>
            <a:r>
              <a:rPr lang="ja-JP" altLang="en-US" sz="3600" dirty="0"/>
              <a:t>をたのしむ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dirty="0">
                <a:solidFill>
                  <a:srgbClr val="0070C0"/>
                </a:solidFill>
              </a:rPr>
              <a:t>おんがく</a:t>
            </a:r>
            <a:r>
              <a:rPr kumimoji="1" lang="ja-JP" altLang="en-US" sz="3600" dirty="0"/>
              <a:t>をたのしむ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0070C0"/>
                </a:solidFill>
              </a:rPr>
              <a:t>しらべもの</a:t>
            </a:r>
            <a:r>
              <a:rPr lang="ja-JP" altLang="en-US" sz="3600" dirty="0"/>
              <a:t>をする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AutoShape 4" descr="バーチャルYouTuberのイラスト">
            <a:extLst>
              <a:ext uri="{FF2B5EF4-FFF2-40B4-BE49-F238E27FC236}">
                <a16:creationId xmlns:a16="http://schemas.microsoft.com/office/drawing/2014/main" id="{91F48601-EB4E-4939-F227-1A45D4656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2" name="Picture 8" descr="携帯ゲーム機で遊ぶ子供達のイラスト（女の子）">
            <a:extLst>
              <a:ext uri="{FF2B5EF4-FFF2-40B4-BE49-F238E27FC236}">
                <a16:creationId xmlns:a16="http://schemas.microsoft.com/office/drawing/2014/main" id="{2FD47435-E966-30C3-F20E-4A955D13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0150"/>
            <a:ext cx="1832900" cy="18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ヘッドホンで音楽を聞く人のイラスト（男性）">
            <a:extLst>
              <a:ext uri="{FF2B5EF4-FFF2-40B4-BE49-F238E27FC236}">
                <a16:creationId xmlns:a16="http://schemas.microsoft.com/office/drawing/2014/main" id="{DC814DF6-3E2B-625A-9BCE-50AFBA15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89" y="32226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904B9CD-3177-56E7-3938-D559C8E35338}"/>
              </a:ext>
            </a:extLst>
          </p:cNvPr>
          <p:cNvGrpSpPr/>
          <p:nvPr/>
        </p:nvGrpSpPr>
        <p:grpSpPr>
          <a:xfrm>
            <a:off x="9320323" y="1083361"/>
            <a:ext cx="2703923" cy="1832901"/>
            <a:chOff x="10488230" y="1910912"/>
            <a:chExt cx="3810000" cy="2667000"/>
          </a:xfrm>
        </p:grpSpPr>
        <p:pic>
          <p:nvPicPr>
            <p:cNvPr id="1036" name="Picture 12" descr="タブレットのイラスト（ブランク）">
              <a:extLst>
                <a:ext uri="{FF2B5EF4-FFF2-40B4-BE49-F238E27FC236}">
                  <a16:creationId xmlns:a16="http://schemas.microsoft.com/office/drawing/2014/main" id="{EC45A1C1-590C-6EA8-11C5-63FC7C08B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059730" y="1339412"/>
              <a:ext cx="2667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CC4F14A-A9B8-21ED-5D06-3B1205EAF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444" y="2083622"/>
              <a:ext cx="2921832" cy="2321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F3833DB-E0EE-4DAE-8464-4C305F76D588}"/>
              </a:ext>
            </a:extLst>
          </p:cNvPr>
          <p:cNvGrpSpPr/>
          <p:nvPr/>
        </p:nvGrpSpPr>
        <p:grpSpPr>
          <a:xfrm>
            <a:off x="6498341" y="5243590"/>
            <a:ext cx="1974558" cy="1313899"/>
            <a:chOff x="6248400" y="5287348"/>
            <a:chExt cx="1974558" cy="131389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4C77ABA-1879-A7B1-2F67-A15FCA86F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287348"/>
              <a:ext cx="1974558" cy="131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ニュースの見出しのイラスト文字（NEWS）">
              <a:extLst>
                <a:ext uri="{FF2B5EF4-FFF2-40B4-BE49-F238E27FC236}">
                  <a16:creationId xmlns:a16="http://schemas.microsoft.com/office/drawing/2014/main" id="{A4087D42-A29B-9C1E-B61B-B1E4C40EE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171" y="5541468"/>
              <a:ext cx="1265953" cy="53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587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雲が浮かぶ青空のイラスト（背景素材）">
            <a:extLst>
              <a:ext uri="{FF2B5EF4-FFF2-40B4-BE49-F238E27FC236}">
                <a16:creationId xmlns:a16="http://schemas.microsoft.com/office/drawing/2014/main" id="{E14E2F7F-45AC-6ADF-2BA1-DC91AA393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3" b="59587"/>
          <a:stretch/>
        </p:blipFill>
        <p:spPr bwMode="auto">
          <a:xfrm>
            <a:off x="218171" y="2673218"/>
            <a:ext cx="3913767" cy="144294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ハロウィンの背景素材（紫）">
            <a:extLst>
              <a:ext uri="{FF2B5EF4-FFF2-40B4-BE49-F238E27FC236}">
                <a16:creationId xmlns:a16="http://schemas.microsoft.com/office/drawing/2014/main" id="{C6032883-F8F3-7135-28D1-85E569414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3"/>
          <a:stretch/>
        </p:blipFill>
        <p:spPr bwMode="auto">
          <a:xfrm>
            <a:off x="4613618" y="3560756"/>
            <a:ext cx="1367899" cy="222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044BD96-4AFA-0FAA-2A64-5908983B7A22}"/>
              </a:ext>
            </a:extLst>
          </p:cNvPr>
          <p:cNvSpPr/>
          <p:nvPr/>
        </p:nvSpPr>
        <p:spPr>
          <a:xfrm>
            <a:off x="159657" y="2641600"/>
            <a:ext cx="5791200" cy="4071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9EA6D8-E3B4-6891-92D7-92786819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25" y="1679105"/>
            <a:ext cx="8476341" cy="83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外</a:t>
            </a:r>
            <a:r>
              <a:rPr lang="ja-JP" altLang="en-US" sz="4000" dirty="0"/>
              <a:t>でしょうか、</a:t>
            </a:r>
            <a:r>
              <a:rPr lang="ja-JP" altLang="en-US" sz="4000" dirty="0">
                <a:solidFill>
                  <a:srgbClr val="00B0F0"/>
                </a:solidFill>
              </a:rPr>
              <a:t>うち</a:t>
            </a:r>
            <a:r>
              <a:rPr lang="ja-JP" altLang="en-US" sz="4000" dirty="0"/>
              <a:t>でしょうか？</a:t>
            </a:r>
            <a:endParaRPr lang="en-US" altLang="ja-JP" sz="40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476F6E45-EEA9-412F-E954-D1796202C453}"/>
              </a:ext>
            </a:extLst>
          </p:cNvPr>
          <p:cNvSpPr txBox="1">
            <a:spLocks/>
          </p:cNvSpPr>
          <p:nvPr/>
        </p:nvSpPr>
        <p:spPr>
          <a:xfrm>
            <a:off x="218171" y="234933"/>
            <a:ext cx="98001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みなさんがたのしんでいる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4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家のイラスト7">
            <a:extLst>
              <a:ext uri="{FF2B5EF4-FFF2-40B4-BE49-F238E27FC236}">
                <a16:creationId xmlns:a16="http://schemas.microsoft.com/office/drawing/2014/main" id="{87A3559C-A5F9-1739-BCD1-75D1A609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40" y="3388188"/>
            <a:ext cx="3659035" cy="34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パーカーのフードをかぶった怪しい人のイラスト">
            <a:extLst>
              <a:ext uri="{FF2B5EF4-FFF2-40B4-BE49-F238E27FC236}">
                <a16:creationId xmlns:a16="http://schemas.microsoft.com/office/drawing/2014/main" id="{84DEB1FC-87C3-D89B-8230-CB3DE140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05" y="4843516"/>
            <a:ext cx="557617" cy="9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お店の建物のイラスト6">
            <a:extLst>
              <a:ext uri="{FF2B5EF4-FFF2-40B4-BE49-F238E27FC236}">
                <a16:creationId xmlns:a16="http://schemas.microsoft.com/office/drawing/2014/main" id="{BA6D202A-9A8B-A417-EB16-5945AD98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64" y="3976739"/>
            <a:ext cx="893518" cy="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お店の建物のイラスト5">
            <a:extLst>
              <a:ext uri="{FF2B5EF4-FFF2-40B4-BE49-F238E27FC236}">
                <a16:creationId xmlns:a16="http://schemas.microsoft.com/office/drawing/2014/main" id="{E27DBC80-2A49-44FA-FA42-920EFFF3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94" y="3976739"/>
            <a:ext cx="874892" cy="8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公園のイラスト">
            <a:extLst>
              <a:ext uri="{FF2B5EF4-FFF2-40B4-BE49-F238E27FC236}">
                <a16:creationId xmlns:a16="http://schemas.microsoft.com/office/drawing/2014/main" id="{128EAF10-A024-B165-9570-50873EEB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4" y="4561726"/>
            <a:ext cx="2160891" cy="14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DAA0CD-12C2-38AE-342B-9D92398F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41" y="3560756"/>
            <a:ext cx="1551941" cy="2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アオダイショウのイラスト">
            <a:extLst>
              <a:ext uri="{FF2B5EF4-FFF2-40B4-BE49-F238E27FC236}">
                <a16:creationId xmlns:a16="http://schemas.microsoft.com/office/drawing/2014/main" id="{D7ACFAFD-124B-6C1C-F133-21386EFC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1" y="6094533"/>
            <a:ext cx="542283" cy="5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木の成長過程のイラスト8">
            <a:extLst>
              <a:ext uri="{FF2B5EF4-FFF2-40B4-BE49-F238E27FC236}">
                <a16:creationId xmlns:a16="http://schemas.microsoft.com/office/drawing/2014/main" id="{9CFE3EAE-66BF-24BE-7ACB-71C5DB94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1" y="3762724"/>
            <a:ext cx="2160891" cy="28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犬の散歩をしているヒトのイラスト（女性）">
            <a:extLst>
              <a:ext uri="{FF2B5EF4-FFF2-40B4-BE49-F238E27FC236}">
                <a16:creationId xmlns:a16="http://schemas.microsoft.com/office/drawing/2014/main" id="{64C00972-DF66-708F-A700-FBDA14B3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545" y="5207885"/>
            <a:ext cx="1371988" cy="13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ADFEC35-46D9-7A9F-DE5D-BA68724B2519}"/>
              </a:ext>
            </a:extLst>
          </p:cNvPr>
          <p:cNvSpPr/>
          <p:nvPr/>
        </p:nvSpPr>
        <p:spPr>
          <a:xfrm>
            <a:off x="6223258" y="2602266"/>
            <a:ext cx="4213421" cy="407151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CC14500-4D00-0762-A3D0-D60AEE5829A5}"/>
              </a:ext>
            </a:extLst>
          </p:cNvPr>
          <p:cNvSpPr/>
          <p:nvPr/>
        </p:nvSpPr>
        <p:spPr>
          <a:xfrm>
            <a:off x="6698949" y="4948841"/>
            <a:ext cx="1634404" cy="147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6" descr="室内でリラクッスする人のイラスト（家族）">
            <a:extLst>
              <a:ext uri="{FF2B5EF4-FFF2-40B4-BE49-F238E27FC236}">
                <a16:creationId xmlns:a16="http://schemas.microsoft.com/office/drawing/2014/main" id="{520FC3D0-9D06-C5FF-DDC7-A38E8219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75" y="4979328"/>
            <a:ext cx="1594356" cy="14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太陽のイラスト（赤）">
            <a:extLst>
              <a:ext uri="{FF2B5EF4-FFF2-40B4-BE49-F238E27FC236}">
                <a16:creationId xmlns:a16="http://schemas.microsoft.com/office/drawing/2014/main" id="{AF25F9E7-A9E9-7C3E-D19F-1C0019BB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1" y="2793181"/>
            <a:ext cx="441168" cy="4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青い鳥のイラスト">
            <a:extLst>
              <a:ext uri="{FF2B5EF4-FFF2-40B4-BE49-F238E27FC236}">
                <a16:creationId xmlns:a16="http://schemas.microsoft.com/office/drawing/2014/main" id="{42F0B172-DB63-DE5D-7793-69D642A3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14" y="3004090"/>
            <a:ext cx="441168" cy="4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393132-162F-2499-A4FA-A5249C4B7E3F}"/>
              </a:ext>
            </a:extLst>
          </p:cNvPr>
          <p:cNvSpPr txBox="1"/>
          <p:nvPr/>
        </p:nvSpPr>
        <p:spPr>
          <a:xfrm>
            <a:off x="1247354" y="13168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20660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79" y="458476"/>
            <a:ext cx="9642323" cy="1320800"/>
          </a:xfrm>
        </p:spPr>
        <p:txBody>
          <a:bodyPr>
            <a:noAutofit/>
          </a:bodyPr>
          <a:lstStyle/>
          <a:p>
            <a:r>
              <a:rPr lang="ja-JP" altLang="en-US" sz="50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は</a:t>
            </a:r>
            <a:r>
              <a:rPr kumimoji="1" lang="ja-JP" altLang="en-US" sz="5000" dirty="0">
                <a:solidFill>
                  <a:srgbClr val="FF0000"/>
                </a:solidFill>
              </a:rPr>
              <a:t>外</a:t>
            </a:r>
            <a:r>
              <a:rPr kumimoji="1" lang="ja-JP" altLang="en-US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です！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67ED0-DB64-D49E-1DF3-8CAD34CB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31" y="1143907"/>
            <a:ext cx="10495391" cy="4951411"/>
          </a:xfrm>
        </p:spPr>
        <p:txBody>
          <a:bodyPr>
            <a:normAutofit/>
          </a:bodyPr>
          <a:lstStyle/>
          <a:p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こうえん　　→　ゲーム、ＳＮＳ</a:t>
            </a:r>
            <a:r>
              <a:rPr kumimoji="1" lang="en-US" altLang="ja-JP" sz="3200" dirty="0"/>
              <a:t>‥‥</a:t>
            </a:r>
          </a:p>
          <a:p>
            <a:pPr marL="0" indent="0">
              <a:buNone/>
            </a:pPr>
            <a:r>
              <a:rPr kumimoji="1" lang="ja-JP" altLang="en-US" sz="3200" dirty="0"/>
              <a:t>みせ　　　　→　インターネットショッピング</a:t>
            </a:r>
            <a:r>
              <a:rPr kumimoji="1" lang="en-US" altLang="ja-JP" sz="3200" dirty="0"/>
              <a:t>‥‥</a:t>
            </a:r>
          </a:p>
          <a:p>
            <a:pPr marL="0" indent="0">
              <a:buNone/>
            </a:pPr>
            <a:r>
              <a:rPr kumimoji="1" lang="ja-JP" altLang="en-US" sz="3200" dirty="0"/>
              <a:t>ひととのおしゃべり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　　　　　→　ＳＮＳ（ラインなどのトークアプリ）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としょかん   →　グーグルやヤフーなどの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　　　　　けんさくサイト</a:t>
            </a:r>
            <a:r>
              <a:rPr kumimoji="1" lang="en-US" altLang="ja-JP" sz="3200" dirty="0"/>
              <a:t>‥‥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ほかにはなにがあるかな？</a:t>
            </a:r>
            <a:endParaRPr kumimoji="1" lang="en-US" altLang="ja-JP" sz="3200" dirty="0"/>
          </a:p>
        </p:txBody>
      </p:sp>
      <p:pic>
        <p:nvPicPr>
          <p:cNvPr id="4" name="Picture 8" descr="携帯ゲーム機で遊ぶ子供達のイラスト（女の子）">
            <a:extLst>
              <a:ext uri="{FF2B5EF4-FFF2-40B4-BE49-F238E27FC236}">
                <a16:creationId xmlns:a16="http://schemas.microsoft.com/office/drawing/2014/main" id="{A47062B7-14C7-2313-2F1D-BA3D950A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02" y="5204331"/>
            <a:ext cx="1576418" cy="15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2F4DDC-5C35-164D-AE9A-0F2F3C4D037D}"/>
              </a:ext>
            </a:extLst>
          </p:cNvPr>
          <p:cNvSpPr txBox="1"/>
          <p:nvPr/>
        </p:nvSpPr>
        <p:spPr>
          <a:xfrm>
            <a:off x="5695890" y="1086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119337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1" y="1109164"/>
            <a:ext cx="11251799" cy="5554071"/>
          </a:xfrm>
        </p:spPr>
        <p:txBody>
          <a:bodyPr>
            <a:noAutofit/>
          </a:bodyPr>
          <a:lstStyle/>
          <a:p>
            <a:r>
              <a:rPr lang="ja-JP" altLang="en-US" sz="54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は</a:t>
            </a:r>
            <a:r>
              <a:rPr kumimoji="1" lang="ja-JP" altLang="en-US" sz="5400" dirty="0">
                <a:solidFill>
                  <a:srgbClr val="FF0000"/>
                </a:solidFill>
              </a:rPr>
              <a:t>外</a:t>
            </a:r>
            <a:r>
              <a:rPr kumimoji="1"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です</a:t>
            </a:r>
            <a:br>
              <a:rPr kumimoji="1" lang="en-US" altLang="ja-JP" sz="5400" dirty="0">
                <a:solidFill>
                  <a:srgbClr val="FF0000"/>
                </a:solidFill>
              </a:rPr>
            </a:br>
            <a:br>
              <a:rPr kumimoji="1" lang="en-US" altLang="ja-JP" sz="5400" dirty="0">
                <a:solidFill>
                  <a:srgbClr val="FF0000"/>
                </a:solidFill>
              </a:rPr>
            </a:br>
            <a:r>
              <a:rPr kumimoji="1" lang="ja-JP" altLang="en-US" sz="5400" dirty="0">
                <a:solidFill>
                  <a:srgbClr val="FF0000"/>
                </a:solidFill>
              </a:rPr>
              <a:t>外に</a:t>
            </a:r>
            <a:r>
              <a:rPr kumimoji="1"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いくときは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やくそく</a:t>
            </a:r>
            <a:r>
              <a:rPr kumimoji="1" lang="ja-JP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や</a:t>
            </a:r>
            <a:r>
              <a:rPr kumimoji="1"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br>
              <a:rPr kumimoji="1" lang="en-US" altLang="ja-JP" sz="5400" dirty="0">
                <a:solidFill>
                  <a:srgbClr val="00B0F0"/>
                </a:solidFill>
              </a:rPr>
            </a:br>
            <a:br>
              <a:rPr kumimoji="1" lang="en-US" altLang="ja-JP" sz="5400" dirty="0">
                <a:solidFill>
                  <a:srgbClr val="00B0F0"/>
                </a:solidFill>
              </a:rPr>
            </a:br>
            <a:r>
              <a:rPr kumimoji="1" lang="ja-JP" altLang="en-US" sz="5400" dirty="0">
                <a:solidFill>
                  <a:srgbClr val="FF0000"/>
                </a:solidFill>
              </a:rPr>
              <a:t>きをつけること</a:t>
            </a:r>
            <a:r>
              <a:rPr kumimoji="1"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があります</a:t>
            </a:r>
            <a:endParaRPr kumimoji="1" lang="en-US" altLang="ja-JP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DF9526-C2B2-D0BC-CBE8-7989698486BC}"/>
              </a:ext>
            </a:extLst>
          </p:cNvPr>
          <p:cNvSpPr txBox="1"/>
          <p:nvPr/>
        </p:nvSpPr>
        <p:spPr>
          <a:xfrm>
            <a:off x="5695890" y="7406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38CA4A-3712-8D8B-F17E-A32888885D41}"/>
              </a:ext>
            </a:extLst>
          </p:cNvPr>
          <p:cNvSpPr txBox="1"/>
          <p:nvPr/>
        </p:nvSpPr>
        <p:spPr>
          <a:xfrm>
            <a:off x="140101" y="24033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204389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08FD82-9EDF-DC3E-FD82-F99761AD4A46}"/>
              </a:ext>
            </a:extLst>
          </p:cNvPr>
          <p:cNvSpPr/>
          <p:nvPr/>
        </p:nvSpPr>
        <p:spPr>
          <a:xfrm>
            <a:off x="-310055" y="-216131"/>
            <a:ext cx="12502055" cy="7531331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1" y="1354860"/>
            <a:ext cx="9865749" cy="3541604"/>
          </a:xfrm>
        </p:spPr>
        <p:txBody>
          <a:bodyPr>
            <a:no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</a:rPr>
              <a:t>外</a:t>
            </a:r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あそびの</a:t>
            </a:r>
            <a:r>
              <a:rPr kumimoji="1" lang="ja-JP" altLang="en-US" sz="6000" b="1" dirty="0">
                <a:solidFill>
                  <a:srgbClr val="0070C0"/>
                </a:solidFill>
              </a:rPr>
              <a:t>やくそく</a:t>
            </a:r>
            <a:br>
              <a:rPr kumimoji="1" lang="en-US" altLang="ja-JP" sz="6000" dirty="0"/>
            </a:br>
            <a:r>
              <a:rPr kumimoji="1" lang="ja-JP" altLang="en-US" sz="6000" dirty="0"/>
              <a:t>　　　　　　　　</a:t>
            </a:r>
            <a:br>
              <a:rPr kumimoji="1" lang="en-US" altLang="ja-JP" sz="6000" dirty="0"/>
            </a:br>
            <a:r>
              <a:rPr kumimoji="1" lang="ja-JP" altLang="en-US" sz="6000" dirty="0"/>
              <a:t>　</a:t>
            </a:r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どんなものがあるかな？</a:t>
            </a:r>
            <a:endParaRPr kumimoji="1" lang="en-US" altLang="ja-JP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想像している人のイラスト（女性）">
            <a:extLst>
              <a:ext uri="{FF2B5EF4-FFF2-40B4-BE49-F238E27FC236}">
                <a16:creationId xmlns:a16="http://schemas.microsoft.com/office/drawing/2014/main" id="{A9ECBE38-EF22-7089-DF0A-44C0680D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71" y="4088069"/>
            <a:ext cx="2308276" cy="27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90012-E11E-440A-306E-06E670E9DB6A}"/>
              </a:ext>
            </a:extLst>
          </p:cNvPr>
          <p:cNvSpPr txBox="1"/>
          <p:nvPr/>
        </p:nvSpPr>
        <p:spPr>
          <a:xfrm>
            <a:off x="346364" y="10052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63136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58" y="528951"/>
            <a:ext cx="9865749" cy="1320800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外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あそびの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やくそく</a:t>
            </a:r>
            <a:b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　　　　　　　どんなものがあるかな？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F67ED0-DB64-D49E-1DF3-8CAD34CB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8073"/>
            <a:ext cx="11379200" cy="495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おうちのひとに、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でかけていいか</a:t>
            </a:r>
            <a:r>
              <a:rPr kumimoji="1" lang="ja-JP" altLang="en-US" sz="3200" dirty="0"/>
              <a:t>をきく。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＊</a:t>
            </a:r>
            <a:r>
              <a:rPr lang="ja-JP" altLang="en-US" sz="3200" dirty="0">
                <a:solidFill>
                  <a:srgbClr val="00B0F0"/>
                </a:solidFill>
              </a:rPr>
              <a:t>　</a:t>
            </a:r>
            <a:r>
              <a:rPr lang="ja-JP" altLang="en-US" sz="3200" b="1" dirty="0">
                <a:solidFill>
                  <a:srgbClr val="00B0F0"/>
                </a:solidFill>
              </a:rPr>
              <a:t>なにを</a:t>
            </a:r>
            <a:r>
              <a:rPr lang="ja-JP" altLang="en-US" sz="3200" dirty="0"/>
              <a:t>するか、</a:t>
            </a:r>
            <a:r>
              <a:rPr lang="ja-JP" altLang="en-US" sz="3200" b="1" dirty="0">
                <a:solidFill>
                  <a:srgbClr val="00B0F0"/>
                </a:solidFill>
              </a:rPr>
              <a:t>どこに</a:t>
            </a:r>
            <a:r>
              <a:rPr lang="ja-JP" altLang="en-US" sz="3200" dirty="0"/>
              <a:t>いくか、</a:t>
            </a:r>
            <a:r>
              <a:rPr lang="ja-JP" altLang="en-US" sz="3200" b="1" dirty="0">
                <a:solidFill>
                  <a:srgbClr val="00B0F0"/>
                </a:solidFill>
              </a:rPr>
              <a:t>だれ</a:t>
            </a:r>
            <a:r>
              <a:rPr lang="ja-JP" altLang="en-US" sz="3200" dirty="0"/>
              <a:t>とあそぶかを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おうちのひとにつたえる。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＊　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なんじ</a:t>
            </a:r>
            <a:r>
              <a:rPr kumimoji="1" lang="ja-JP" altLang="en-US" sz="3200" dirty="0"/>
              <a:t>にかえるかをおうちのひとにつたえる。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　　　　　　　　　　　　　　　　　　　　など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ja-JP" altLang="en-US" sz="32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F6CF314-6C5E-DEC4-0CFE-A0540542C35B}"/>
              </a:ext>
            </a:extLst>
          </p:cNvPr>
          <p:cNvGrpSpPr/>
          <p:nvPr/>
        </p:nvGrpSpPr>
        <p:grpSpPr>
          <a:xfrm>
            <a:off x="9008088" y="1638073"/>
            <a:ext cx="1494889" cy="1495596"/>
            <a:chOff x="9570944" y="1638370"/>
            <a:chExt cx="2252168" cy="2255652"/>
          </a:xfrm>
        </p:grpSpPr>
        <p:pic>
          <p:nvPicPr>
            <p:cNvPr id="3074" name="Picture 2" descr="開いたドア">
              <a:extLst>
                <a:ext uri="{FF2B5EF4-FFF2-40B4-BE49-F238E27FC236}">
                  <a16:creationId xmlns:a16="http://schemas.microsoft.com/office/drawing/2014/main" id="{B141C19E-97A4-291A-6C4E-214F52F9F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0944" y="1638370"/>
              <a:ext cx="2252168" cy="220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歩く男の子のイラスト">
              <a:extLst>
                <a:ext uri="{FF2B5EF4-FFF2-40B4-BE49-F238E27FC236}">
                  <a16:creationId xmlns:a16="http://schemas.microsoft.com/office/drawing/2014/main" id="{20137234-2830-EE68-FE1A-793AD3B94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07599" y="2412204"/>
              <a:ext cx="898659" cy="148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ブランコのイラスト「男の子と女の子」">
            <a:extLst>
              <a:ext uri="{FF2B5EF4-FFF2-40B4-BE49-F238E27FC236}">
                <a16:creationId xmlns:a16="http://schemas.microsoft.com/office/drawing/2014/main" id="{385A708D-1C93-D6E0-1D75-971B3A81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49" y="3906787"/>
            <a:ext cx="1494889" cy="14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時計のイラスト">
            <a:extLst>
              <a:ext uri="{FF2B5EF4-FFF2-40B4-BE49-F238E27FC236}">
                <a16:creationId xmlns:a16="http://schemas.microsoft.com/office/drawing/2014/main" id="{2783A558-CA84-F80B-E098-67CBED55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84" y="5339130"/>
            <a:ext cx="845539" cy="8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2A752D-FE27-C9BC-5CCF-541BB4913438}"/>
              </a:ext>
            </a:extLst>
          </p:cNvPr>
          <p:cNvSpPr txBox="1"/>
          <p:nvPr/>
        </p:nvSpPr>
        <p:spPr>
          <a:xfrm>
            <a:off x="214458" y="2275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421858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C012AB-CBE1-312D-E81C-32CEE4E48A20}"/>
              </a:ext>
            </a:extLst>
          </p:cNvPr>
          <p:cNvSpPr/>
          <p:nvPr/>
        </p:nvSpPr>
        <p:spPr>
          <a:xfrm>
            <a:off x="-310055" y="-216131"/>
            <a:ext cx="12502055" cy="7531331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750B-05DB-389C-1CC5-30E93818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954"/>
            <a:ext cx="10235381" cy="3627115"/>
          </a:xfrm>
        </p:spPr>
        <p:txBody>
          <a:bodyPr>
            <a:noAutofit/>
          </a:bodyPr>
          <a:lstStyle/>
          <a:p>
            <a:r>
              <a:rPr lang="ja-JP" altLang="en-US" sz="66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インターネット</a:t>
            </a:r>
            <a:r>
              <a:rPr kumimoji="1" lang="ja-JP" alt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も</a:t>
            </a:r>
            <a:br>
              <a:rPr kumimoji="1" lang="en-US" altLang="ja-JP" sz="6600" dirty="0"/>
            </a:br>
            <a:r>
              <a:rPr kumimoji="1" lang="ja-JP" altLang="en-US" sz="6600" dirty="0"/>
              <a:t>　　</a:t>
            </a:r>
            <a:r>
              <a:rPr kumimoji="1" lang="ja-JP" altLang="en-US" sz="6600" b="1" dirty="0">
                <a:solidFill>
                  <a:srgbClr val="FF0000"/>
                </a:solidFill>
              </a:rPr>
              <a:t>外</a:t>
            </a:r>
            <a:r>
              <a:rPr kumimoji="1" lang="ja-JP" alt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</a:t>
            </a:r>
            <a:r>
              <a:rPr lang="ja-JP" altLang="en-US" sz="66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いっしょ</a:t>
            </a:r>
            <a:endParaRPr kumimoji="1" lang="en-US" altLang="ja-JP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9BDF033-3533-B606-F5FA-C10A0D2DAA1A}"/>
              </a:ext>
            </a:extLst>
          </p:cNvPr>
          <p:cNvSpPr txBox="1">
            <a:spLocks/>
          </p:cNvSpPr>
          <p:nvPr/>
        </p:nvSpPr>
        <p:spPr>
          <a:xfrm>
            <a:off x="401664" y="3332534"/>
            <a:ext cx="9865749" cy="214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どんな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やくそく</a:t>
            </a:r>
            <a:r>
              <a:rPr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が</a:t>
            </a:r>
            <a:endParaRPr lang="en-US" altLang="ja-JP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　　　　　　あるかな？</a:t>
            </a:r>
            <a:endParaRPr lang="en-US" altLang="ja-JP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想像している人のイラスト（女性）">
            <a:extLst>
              <a:ext uri="{FF2B5EF4-FFF2-40B4-BE49-F238E27FC236}">
                <a16:creationId xmlns:a16="http://schemas.microsoft.com/office/drawing/2014/main" id="{F239F8F9-5A57-C7D8-4130-71B8DB6E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320" y="4088068"/>
            <a:ext cx="2308276" cy="27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A46E4E-61AC-EFCF-89AE-F2A90C9EB504}"/>
              </a:ext>
            </a:extLst>
          </p:cNvPr>
          <p:cNvSpPr txBox="1"/>
          <p:nvPr/>
        </p:nvSpPr>
        <p:spPr>
          <a:xfrm>
            <a:off x="1807464" y="125085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そと</a:t>
            </a:r>
          </a:p>
        </p:txBody>
      </p:sp>
    </p:spTree>
    <p:extLst>
      <p:ext uri="{BB962C8B-B14F-4D97-AF65-F5344CB8AC3E}">
        <p14:creationId xmlns:p14="http://schemas.microsoft.com/office/powerpoint/2010/main" val="3192135125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42D64-6549-45BB-8EFA-6A0490DD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4e1132-8176-4c50-ab25-f919e95525d9"/>
    <ds:schemaRef ds:uri="08d56990-5a3e-4aff-ba2a-9d48b9fd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E4A69E-6600-49AE-BC47-8C989E00C981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8d56990-5a3e-4aff-ba2a-9d48b9fd327c"/>
    <ds:schemaRef ds:uri="http://purl.org/dc/dcmitype/"/>
    <ds:schemaRef ds:uri="http://schemas.microsoft.com/office/2006/documentManagement/types"/>
    <ds:schemaRef ds:uri="http://purl.org/dc/elements/1.1/"/>
    <ds:schemaRef ds:uri="484e1132-8176-4c50-ab25-f919e95525d9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A1B322-1482-41CB-9A6F-37B1360B23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TM02900688[[fn=ファセット]]</Template>
  <TotalTime>574</TotalTime>
  <Words>616</Words>
  <Application>Microsoft Office PowerPoint</Application>
  <PresentationFormat>ワイド画面</PresentationFormat>
  <Paragraphs>132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游ゴシック</vt:lpstr>
      <vt:lpstr>Arial</vt:lpstr>
      <vt:lpstr>Trebuchet MS</vt:lpstr>
      <vt:lpstr>Wingdings 3</vt:lpstr>
      <vt:lpstr>ファセット</vt:lpstr>
      <vt:lpstr>　　インターネットたのしもう！</vt:lpstr>
      <vt:lpstr>インターネット 　　つかったことありますか？</vt:lpstr>
      <vt:lpstr>いろいろなたのしみ</vt:lpstr>
      <vt:lpstr>PowerPoint プレゼンテーション</vt:lpstr>
      <vt:lpstr>インターネットは外です！</vt:lpstr>
      <vt:lpstr>インターネットは外です  外にいくときはやくそくや、  きをつけることがあります</vt:lpstr>
      <vt:lpstr>外あそびのやくそく 　　　　　　　　 　どんなものがあるかな？</vt:lpstr>
      <vt:lpstr>外あそびのやくそく 　　　　　　　　どんなものがあるかな？</vt:lpstr>
      <vt:lpstr>インターネットも 　　外といっしょ</vt:lpstr>
      <vt:lpstr>インターネットのやくそく 　　外といっしょだとかんがえよう</vt:lpstr>
      <vt:lpstr>外あそびのあぶない！ 　　　　　　　　 　どんなものがあるかな？</vt:lpstr>
      <vt:lpstr>外でのあぶない！をさけるために</vt:lpstr>
      <vt:lpstr>インターネットのあぶない！ 　　外といっしょだとかんがえよう</vt:lpstr>
      <vt:lpstr>PowerPoint プレゼンテーション</vt:lpstr>
      <vt:lpstr>インターネットのやくそく 　　外といっしょだとかんがえよう</vt:lpstr>
      <vt:lpstr>インターネットのあぶない！ 　　外といっしょだとかんがえよう</vt:lpstr>
      <vt:lpstr>やくそくシートをつくってみよう （くまもとくんのばあい）</vt:lpstr>
      <vt:lpstr>インターネットやくそくシート</vt:lpstr>
      <vt:lpstr>やくそくをまもって 　インターネットをたのしもう！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インターネットたのしもう！</dc:title>
  <dc:creator>colas@edu-c.local</dc:creator>
  <cp:lastModifiedBy>福原 千種</cp:lastModifiedBy>
  <cp:revision>12</cp:revision>
  <dcterms:created xsi:type="dcterms:W3CDTF">2024-06-14T04:51:14Z</dcterms:created>
  <dcterms:modified xsi:type="dcterms:W3CDTF">2024-07-12T00:09:38Z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  <property fmtid="{D5CDD505-2E9C-101B-9397-08002B2CF9AE}" pid="3" name="MediaServiceImageTags">
    <vt:lpwstr/>
  </property>
</Properties>
</file>