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sldIdLst>
    <p:sldId id="256" r:id="rId2"/>
    <p:sldId id="309" r:id="rId3"/>
    <p:sldId id="350" r:id="rId4"/>
    <p:sldId id="311" r:id="rId5"/>
    <p:sldId id="314" r:id="rId6"/>
    <p:sldId id="312" r:id="rId7"/>
    <p:sldId id="315" r:id="rId8"/>
    <p:sldId id="313" r:id="rId9"/>
    <p:sldId id="316" r:id="rId10"/>
    <p:sldId id="317" r:id="rId11"/>
    <p:sldId id="320" r:id="rId12"/>
    <p:sldId id="319" r:id="rId13"/>
    <p:sldId id="322" r:id="rId14"/>
    <p:sldId id="321" r:id="rId15"/>
    <p:sldId id="323" r:id="rId16"/>
    <p:sldId id="324" r:id="rId17"/>
    <p:sldId id="325" r:id="rId18"/>
    <p:sldId id="326" r:id="rId19"/>
    <p:sldId id="327" r:id="rId20"/>
    <p:sldId id="332" r:id="rId21"/>
    <p:sldId id="333" r:id="rId22"/>
    <p:sldId id="328" r:id="rId23"/>
    <p:sldId id="335" r:id="rId24"/>
    <p:sldId id="339" r:id="rId25"/>
    <p:sldId id="337" r:id="rId26"/>
    <p:sldId id="338" r:id="rId27"/>
    <p:sldId id="341" r:id="rId28"/>
    <p:sldId id="340" r:id="rId29"/>
    <p:sldId id="331" r:id="rId30"/>
    <p:sldId id="342" r:id="rId31"/>
    <p:sldId id="343" r:id="rId32"/>
    <p:sldId id="345" r:id="rId33"/>
    <p:sldId id="346" r:id="rId34"/>
    <p:sldId id="351" r:id="rId35"/>
    <p:sldId id="352" r:id="rId36"/>
    <p:sldId id="347" r:id="rId37"/>
    <p:sldId id="394" r:id="rId38"/>
    <p:sldId id="349" r:id="rId39"/>
    <p:sldId id="348" r:id="rId40"/>
    <p:sldId id="353" r:id="rId41"/>
    <p:sldId id="354" r:id="rId42"/>
    <p:sldId id="355" r:id="rId43"/>
    <p:sldId id="358" r:id="rId44"/>
    <p:sldId id="356" r:id="rId45"/>
    <p:sldId id="359" r:id="rId46"/>
    <p:sldId id="360" r:id="rId47"/>
    <p:sldId id="361" r:id="rId48"/>
    <p:sldId id="362" r:id="rId49"/>
    <p:sldId id="363" r:id="rId50"/>
    <p:sldId id="365" r:id="rId51"/>
    <p:sldId id="373" r:id="rId52"/>
    <p:sldId id="374" r:id="rId53"/>
    <p:sldId id="369" r:id="rId54"/>
    <p:sldId id="370" r:id="rId55"/>
    <p:sldId id="371" r:id="rId56"/>
    <p:sldId id="372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</p:sldIdLst>
  <p:sldSz cx="12192000" cy="6858000"/>
  <p:notesSz cx="9872663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A66BD3"/>
    <a:srgbClr val="FFFFFF"/>
    <a:srgbClr val="E6E6E6"/>
    <a:srgbClr val="FF9B9B"/>
    <a:srgbClr val="FF7575"/>
    <a:srgbClr val="8EEE78"/>
    <a:srgbClr val="EEB678"/>
    <a:srgbClr val="86D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>
        <p:guide orient="horz" pos="2160"/>
        <p:guide pos="3840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786"/>
    </p:cViewPr>
  </p:sorterViewPr>
  <p:notesViewPr>
    <p:cSldViewPr snapToGrid="0">
      <p:cViewPr varScale="1">
        <p:scale>
          <a:sx n="118" d="100"/>
          <a:sy n="118" d="100"/>
        </p:scale>
        <p:origin x="2028" y="84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733" cy="34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351" y="1"/>
            <a:ext cx="4278733" cy="34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600A-29AB-40B2-A74E-9F2139C4C9A6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793" y="3271816"/>
            <a:ext cx="7899077" cy="26763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254"/>
            <a:ext cx="4278733" cy="341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351" y="6456254"/>
            <a:ext cx="4278733" cy="341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D9E61-CD2D-4DED-99D0-F53BE9D6A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96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37A38-F9B2-4B5A-852B-A130273D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7D1AC9-DEF8-4048-95C9-53C946D42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40B0D3-7E4B-4E60-8C92-531CAFB0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FA5CE8-AA93-415E-B8D0-8AE8853A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24B1D-9846-4F98-A7F4-0AD8980B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97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2B3A9-DDD1-4C6F-88E9-A7BD9341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637062-8C6E-4804-9DB9-BE9098B54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B5CE8-459E-4019-9AD0-3C477F44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B33C5-B9AD-409A-A36A-B862A5B8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C1DD72-EE98-42B9-B9E9-7379D4FA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09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8D54C8-8B3C-4579-B85C-452FC5F53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37FA34-8214-4798-ADE6-190A7D2D7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A110C-32BC-43F9-8E09-8CD1F848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2DD160-CD59-445D-86D6-E99C75C4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6BE9B2-9E0B-4FDD-8680-B2DF938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2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99403-1F9A-4AF5-A27B-5051A3F7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A5E1D-FC04-429B-A22F-20EE1A30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55019F-DE95-4937-8F10-720D0ACF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80EB7C-AA3F-4D77-B816-50622239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A8241-AF56-454E-A6D7-F7E587CA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0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1161B1-4522-4A4E-9713-BCB7842E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657058-2871-414E-B5EF-7ED827F3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06A1A9-7A1A-458C-A6E3-3B03BE7C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3082B-CDB3-45B7-ABA8-B8303793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8B3D5-AB94-46C2-BDE4-6F5CE8D1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A46CE-D8E5-4A98-B414-1D0BBF07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CA1D9-D6AF-4D61-AE07-F9115B65A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10E15A-187A-4C0A-AAAB-50970C41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3201FE-F19C-4C6B-AFCB-B59DCB1D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5415E4-AA8D-4D7B-88A0-8DEB44D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46B187-89AE-476D-8F90-9FE65D2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9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F1B9A-E426-49D2-878A-1A43B3D0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10B9FD-4190-4F96-9DD8-151BB95C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707A8F-2BC5-4D72-BB82-14EE162A8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32C383-2152-4651-80F8-4E1D09B05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801F00-AF9C-4054-A831-C8C5B391E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07088B-0184-457A-B0A4-39576A7D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0B97FC-D493-4DB2-B59C-A7350100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048C7F-F21D-4B62-89C2-E872117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6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6C9D3-D87E-44D7-91B0-AADA0930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3533F9-BD62-4C1E-9944-C02332A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D3747A-E4D5-48ED-B42A-803CCBB6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AB55D2-1C0B-4CE8-9FE3-D3F37165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B16D25-B8AB-413C-A3AA-DD7A7DC0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B2E6F5-C239-4BC1-8547-772E50E0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F2A3C8-CEEF-444B-A09F-7CA37171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16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2AC8D-A8CC-4DB4-8F53-37342237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CBEB64-8FD2-4B3E-B3F4-9A1650EA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4FF369-CFE0-452C-8BA2-85581904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15EF6A-3639-4595-9260-E6C341EB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99866-3A36-42E6-82E2-ACC1C7E7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7DC943-5EF5-4EC4-9C6A-C571BCFF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042E3-EF0F-4921-972E-98AAF332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383A49-4152-4B33-9072-CEE8C0537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1EACBA-82B8-4964-9E40-D53E0A40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BE39F-E191-4409-8157-1749C85F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0FAB6A-3EF8-4506-8CE1-21FD7F76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763B79-AFC2-4E15-BB42-275B109A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CEACBC-28D4-4E27-94C1-04BB7A7C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7D6B7-A460-4A79-AA5E-23E7E6F52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3DEBE-D953-4118-BCE6-977CBE458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DA21-86E8-48B8-B433-7C2D2473500F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0305A-8C68-4BF5-828A-503E0BEA4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1083C4-20CF-4A7A-B87F-5CA51D68B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91788" y="2721866"/>
            <a:ext cx="1050800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三角形と四角形</a:t>
            </a:r>
            <a:endParaRPr lang="ja-JP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233607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4EB71-7E12-995A-5ED1-62D27C0F2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部分円 13">
            <a:extLst>
              <a:ext uri="{FF2B5EF4-FFF2-40B4-BE49-F238E27FC236}">
                <a16:creationId xmlns:a16="http://schemas.microsoft.com/office/drawing/2014/main" id="{5967A1CC-2F38-3262-D163-A61EB74FAFD7}"/>
              </a:ext>
            </a:extLst>
          </p:cNvPr>
          <p:cNvSpPr/>
          <p:nvPr/>
        </p:nvSpPr>
        <p:spPr>
          <a:xfrm rot="2599721">
            <a:off x="9932933" y="5569682"/>
            <a:ext cx="1584779" cy="1586036"/>
          </a:xfrm>
          <a:prstGeom prst="pie">
            <a:avLst>
              <a:gd name="adj1" fmla="val 8232550"/>
              <a:gd name="adj2" fmla="val 12000573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18CBD8C-1DFE-4F24-4C99-7EEFAD0C01D1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9" name="部分円 8">
            <a:extLst>
              <a:ext uri="{FF2B5EF4-FFF2-40B4-BE49-F238E27FC236}">
                <a16:creationId xmlns:a16="http://schemas.microsoft.com/office/drawing/2014/main" id="{CA01D62D-0589-7FCB-661A-F0CD4BC58156}"/>
              </a:ext>
            </a:extLst>
          </p:cNvPr>
          <p:cNvSpPr/>
          <p:nvPr/>
        </p:nvSpPr>
        <p:spPr>
          <a:xfrm rot="9379294">
            <a:off x="6429968" y="5556982"/>
            <a:ext cx="1584779" cy="1586036"/>
          </a:xfrm>
          <a:prstGeom prst="pie">
            <a:avLst>
              <a:gd name="adj1" fmla="val 8301473"/>
              <a:gd name="adj2" fmla="val 12164692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B4183C46-F3D2-397B-D224-4FAD6952F166}"/>
              </a:ext>
            </a:extLst>
          </p:cNvPr>
          <p:cNvSpPr/>
          <p:nvPr/>
        </p:nvSpPr>
        <p:spPr>
          <a:xfrm>
            <a:off x="7195945" y="26405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22DAC2A-EAB4-FC47-038C-8863273B98FA}"/>
              </a:ext>
            </a:extLst>
          </p:cNvPr>
          <p:cNvCxnSpPr/>
          <p:nvPr/>
        </p:nvCxnSpPr>
        <p:spPr>
          <a:xfrm>
            <a:off x="8112908" y="4165600"/>
            <a:ext cx="190500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3DCE2B3-70F4-405C-C510-7A3951AB4930}"/>
              </a:ext>
            </a:extLst>
          </p:cNvPr>
          <p:cNvCxnSpPr>
            <a:cxnSpLocks/>
          </p:cNvCxnSpPr>
          <p:nvPr/>
        </p:nvCxnSpPr>
        <p:spPr>
          <a:xfrm flipV="1">
            <a:off x="9605160" y="4165600"/>
            <a:ext cx="250825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355A70F-A20A-868E-A8A9-35D9BAD408B1}"/>
              </a:ext>
            </a:extLst>
          </p:cNvPr>
          <p:cNvCxnSpPr/>
          <p:nvPr/>
        </p:nvCxnSpPr>
        <p:spPr>
          <a:xfrm>
            <a:off x="7195945" y="6350000"/>
            <a:ext cx="3516677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39D867-3B10-8465-47F5-574D9BD3E9A3}"/>
              </a:ext>
            </a:extLst>
          </p:cNvPr>
          <p:cNvSpPr/>
          <p:nvPr/>
        </p:nvSpPr>
        <p:spPr>
          <a:xfrm>
            <a:off x="786364" y="3097256"/>
            <a:ext cx="768513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rgbClr val="FF0000"/>
                </a:solidFill>
              </a:rPr>
              <a:t>底角</a:t>
            </a:r>
            <a:r>
              <a:rPr lang="ja-JP" altLang="en-US" sz="4800" b="1">
                <a:solidFill>
                  <a:schemeClr val="tx1"/>
                </a:solidFill>
              </a:rPr>
              <a:t>について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二等辺三角形の底角は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kumimoji="1" lang="ja-JP" altLang="en-US" sz="4800" b="1">
                <a:solidFill>
                  <a:schemeClr val="tx1"/>
                </a:solidFill>
              </a:rPr>
              <a:t>等しい 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DD89A9-E481-096B-5EEB-72353158F85B}"/>
              </a:ext>
            </a:extLst>
          </p:cNvPr>
          <p:cNvSpPr/>
          <p:nvPr/>
        </p:nvSpPr>
        <p:spPr>
          <a:xfrm>
            <a:off x="833872" y="4565191"/>
            <a:ext cx="1930203" cy="89553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88ED30-3DBE-D712-7E56-35FB1578F66C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1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25B0-8C2E-5039-6210-4A6519A2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部分円 13">
            <a:extLst>
              <a:ext uri="{FF2B5EF4-FFF2-40B4-BE49-F238E27FC236}">
                <a16:creationId xmlns:a16="http://schemas.microsoft.com/office/drawing/2014/main" id="{414118C6-907A-1BC1-0FE5-77F0915BF200}"/>
              </a:ext>
            </a:extLst>
          </p:cNvPr>
          <p:cNvSpPr/>
          <p:nvPr/>
        </p:nvSpPr>
        <p:spPr>
          <a:xfrm rot="2599721">
            <a:off x="9932933" y="5569682"/>
            <a:ext cx="1584779" cy="1586036"/>
          </a:xfrm>
          <a:prstGeom prst="pie">
            <a:avLst>
              <a:gd name="adj1" fmla="val 8232550"/>
              <a:gd name="adj2" fmla="val 12000573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BFE73A-4020-118E-02B3-0491CFDE4367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9" name="部分円 8">
            <a:extLst>
              <a:ext uri="{FF2B5EF4-FFF2-40B4-BE49-F238E27FC236}">
                <a16:creationId xmlns:a16="http://schemas.microsoft.com/office/drawing/2014/main" id="{7B25D1EF-AFE2-1FC2-6427-1B1112A9E54D}"/>
              </a:ext>
            </a:extLst>
          </p:cNvPr>
          <p:cNvSpPr/>
          <p:nvPr/>
        </p:nvSpPr>
        <p:spPr>
          <a:xfrm rot="9379294">
            <a:off x="6429968" y="5556982"/>
            <a:ext cx="1584779" cy="1586036"/>
          </a:xfrm>
          <a:prstGeom prst="pie">
            <a:avLst>
              <a:gd name="adj1" fmla="val 8301473"/>
              <a:gd name="adj2" fmla="val 12164692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B3B2F1C7-0D60-4E9D-874F-671295C7726C}"/>
              </a:ext>
            </a:extLst>
          </p:cNvPr>
          <p:cNvSpPr/>
          <p:nvPr/>
        </p:nvSpPr>
        <p:spPr>
          <a:xfrm>
            <a:off x="7195945" y="26405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8618C20-2AC4-C36F-F0B6-3A0D4A466475}"/>
              </a:ext>
            </a:extLst>
          </p:cNvPr>
          <p:cNvCxnSpPr/>
          <p:nvPr/>
        </p:nvCxnSpPr>
        <p:spPr>
          <a:xfrm>
            <a:off x="8112908" y="4165600"/>
            <a:ext cx="190500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08248AB-8F0F-F55D-C4D2-97DEC54388A7}"/>
              </a:ext>
            </a:extLst>
          </p:cNvPr>
          <p:cNvCxnSpPr>
            <a:cxnSpLocks/>
          </p:cNvCxnSpPr>
          <p:nvPr/>
        </p:nvCxnSpPr>
        <p:spPr>
          <a:xfrm flipV="1">
            <a:off x="9605160" y="4165600"/>
            <a:ext cx="250825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DEBE1E5-6F0A-7B91-6F5E-B8FF6E0083F0}"/>
              </a:ext>
            </a:extLst>
          </p:cNvPr>
          <p:cNvCxnSpPr/>
          <p:nvPr/>
        </p:nvCxnSpPr>
        <p:spPr>
          <a:xfrm>
            <a:off x="7195945" y="6350000"/>
            <a:ext cx="3516677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E1A307-BBD1-0A22-52FF-EA3A83F224CD}"/>
              </a:ext>
            </a:extLst>
          </p:cNvPr>
          <p:cNvSpPr/>
          <p:nvPr/>
        </p:nvSpPr>
        <p:spPr>
          <a:xfrm>
            <a:off x="786364" y="3097256"/>
            <a:ext cx="768513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底角について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二等辺三角形の底角は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kumimoji="1" lang="ja-JP" altLang="en-US" sz="4800" b="1">
                <a:solidFill>
                  <a:srgbClr val="FF0000"/>
                </a:solidFill>
              </a:rPr>
              <a:t>等しい </a:t>
            </a:r>
            <a:r>
              <a:rPr kumimoji="1" lang="ja-JP" altLang="en-US" sz="4800" b="1">
                <a:solidFill>
                  <a:schemeClr val="tx1"/>
                </a:solidFill>
              </a:rPr>
              <a:t>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F3C590-65E7-5C1F-079A-F25F63BF979C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77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7F64E-FB4B-3870-CD10-9600B80DA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7ABE3B-4B3C-E7A3-25E3-A635C63629DC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BC67E69D-1667-0F27-8912-B9425777088C}"/>
              </a:ext>
            </a:extLst>
          </p:cNvPr>
          <p:cNvSpPr/>
          <p:nvPr/>
        </p:nvSpPr>
        <p:spPr>
          <a:xfrm>
            <a:off x="8376262" y="29072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4A7E54F-DF27-3B64-BFBB-47520831547E}"/>
              </a:ext>
            </a:extLst>
          </p:cNvPr>
          <p:cNvCxnSpPr/>
          <p:nvPr/>
        </p:nvCxnSpPr>
        <p:spPr>
          <a:xfrm>
            <a:off x="9293225" y="4432300"/>
            <a:ext cx="190500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3D5F7C-1559-057A-08A8-5A5003076298}"/>
              </a:ext>
            </a:extLst>
          </p:cNvPr>
          <p:cNvCxnSpPr>
            <a:cxnSpLocks/>
          </p:cNvCxnSpPr>
          <p:nvPr/>
        </p:nvCxnSpPr>
        <p:spPr>
          <a:xfrm flipV="1">
            <a:off x="10785477" y="4432300"/>
            <a:ext cx="250825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AB2260-1ACF-586A-B087-26DFA413AE7D}"/>
              </a:ext>
            </a:extLst>
          </p:cNvPr>
          <p:cNvSpPr/>
          <p:nvPr/>
        </p:nvSpPr>
        <p:spPr>
          <a:xfrm>
            <a:off x="306342" y="2274838"/>
            <a:ext cx="8986883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rgbClr val="FF0000"/>
                </a:solidFill>
              </a:rPr>
              <a:t>頂角</a:t>
            </a:r>
            <a:r>
              <a:rPr lang="ja-JP" altLang="en-US" sz="4800" b="1">
                <a:solidFill>
                  <a:schemeClr val="tx1"/>
                </a:solidFill>
              </a:rPr>
              <a:t>について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二等辺三角形の頂角の二等分線は、底辺 を 垂直 に２等分する。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E4DBE4-6205-6807-7DC2-710EBEEFD51C}"/>
              </a:ext>
            </a:extLst>
          </p:cNvPr>
          <p:cNvSpPr/>
          <p:nvPr/>
        </p:nvSpPr>
        <p:spPr>
          <a:xfrm>
            <a:off x="1555790" y="3825875"/>
            <a:ext cx="1342985" cy="6731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D0A8BF9-366B-570E-D233-482CAEBADDF2}"/>
              </a:ext>
            </a:extLst>
          </p:cNvPr>
          <p:cNvSpPr/>
          <p:nvPr/>
        </p:nvSpPr>
        <p:spPr>
          <a:xfrm>
            <a:off x="3768295" y="3825875"/>
            <a:ext cx="1246149" cy="6731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E6BD077-E9A6-C585-3E91-37AE6C755A34}"/>
              </a:ext>
            </a:extLst>
          </p:cNvPr>
          <p:cNvCxnSpPr>
            <a:cxnSpLocks/>
          </p:cNvCxnSpPr>
          <p:nvPr/>
        </p:nvCxnSpPr>
        <p:spPr>
          <a:xfrm flipH="1" flipV="1">
            <a:off x="10134600" y="1943100"/>
            <a:ext cx="0" cy="486410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7AD2AFD1-C4C6-A657-99FA-EF0B80489792}"/>
              </a:ext>
            </a:extLst>
          </p:cNvPr>
          <p:cNvSpPr/>
          <p:nvPr/>
        </p:nvSpPr>
        <p:spPr>
          <a:xfrm>
            <a:off x="9818100" y="3699875"/>
            <a:ext cx="252000" cy="2520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5D2FCA0-97C7-D1E4-59B2-0AC5C1662C8E}"/>
              </a:ext>
            </a:extLst>
          </p:cNvPr>
          <p:cNvSpPr/>
          <p:nvPr/>
        </p:nvSpPr>
        <p:spPr>
          <a:xfrm>
            <a:off x="10239931" y="3699875"/>
            <a:ext cx="252000" cy="25200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66A1D6C-5BF0-D01A-3406-872999E2867B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54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D394A-81B9-FE9D-921A-39131CFEC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B837FC5-5975-BB11-DF12-64C377D327CF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A8B8EF2B-2904-C477-472A-F42FA6BB652C}"/>
              </a:ext>
            </a:extLst>
          </p:cNvPr>
          <p:cNvSpPr/>
          <p:nvPr/>
        </p:nvSpPr>
        <p:spPr>
          <a:xfrm>
            <a:off x="8376262" y="29072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2AAC094-C4BB-2D89-A48C-2734B72BB1E3}"/>
              </a:ext>
            </a:extLst>
          </p:cNvPr>
          <p:cNvCxnSpPr/>
          <p:nvPr/>
        </p:nvCxnSpPr>
        <p:spPr>
          <a:xfrm>
            <a:off x="9293225" y="4432300"/>
            <a:ext cx="190500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F19473D-E51C-1532-40DC-E41ACD784DA4}"/>
              </a:ext>
            </a:extLst>
          </p:cNvPr>
          <p:cNvCxnSpPr>
            <a:cxnSpLocks/>
          </p:cNvCxnSpPr>
          <p:nvPr/>
        </p:nvCxnSpPr>
        <p:spPr>
          <a:xfrm flipV="1">
            <a:off x="10785477" y="4432300"/>
            <a:ext cx="250825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86F9A9-8B36-47F7-364B-59822968EED0}"/>
              </a:ext>
            </a:extLst>
          </p:cNvPr>
          <p:cNvSpPr/>
          <p:nvPr/>
        </p:nvSpPr>
        <p:spPr>
          <a:xfrm>
            <a:off x="306342" y="2274838"/>
            <a:ext cx="8986883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rgbClr val="FF0000"/>
                </a:solidFill>
              </a:rPr>
              <a:t>頂角</a:t>
            </a:r>
            <a:r>
              <a:rPr lang="ja-JP" altLang="en-US" sz="4800" b="1">
                <a:solidFill>
                  <a:schemeClr val="tx1"/>
                </a:solidFill>
              </a:rPr>
              <a:t>について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二等辺三角形の頂角の二等分線は、</a:t>
            </a:r>
            <a:r>
              <a:rPr lang="ja-JP" altLang="en-US" sz="4800" b="1">
                <a:solidFill>
                  <a:srgbClr val="FF0000"/>
                </a:solidFill>
              </a:rPr>
              <a:t>底辺</a:t>
            </a:r>
            <a:r>
              <a:rPr lang="ja-JP" altLang="en-US" sz="4800" b="1">
                <a:solidFill>
                  <a:schemeClr val="tx1"/>
                </a:solidFill>
              </a:rPr>
              <a:t> を 垂直 に２等分する。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92CA46-8325-711B-471A-558F64EABC67}"/>
              </a:ext>
            </a:extLst>
          </p:cNvPr>
          <p:cNvSpPr/>
          <p:nvPr/>
        </p:nvSpPr>
        <p:spPr>
          <a:xfrm>
            <a:off x="3768295" y="3825875"/>
            <a:ext cx="1246149" cy="6731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75BD788-0413-7897-00FD-1859B6319B4E}"/>
              </a:ext>
            </a:extLst>
          </p:cNvPr>
          <p:cNvCxnSpPr>
            <a:cxnSpLocks/>
          </p:cNvCxnSpPr>
          <p:nvPr/>
        </p:nvCxnSpPr>
        <p:spPr>
          <a:xfrm flipH="1" flipV="1">
            <a:off x="10134600" y="1943100"/>
            <a:ext cx="0" cy="486410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DEE6CD6-007D-C113-FD00-4C622F8F6D73}"/>
              </a:ext>
            </a:extLst>
          </p:cNvPr>
          <p:cNvCxnSpPr/>
          <p:nvPr/>
        </p:nvCxnSpPr>
        <p:spPr>
          <a:xfrm>
            <a:off x="8376262" y="6616700"/>
            <a:ext cx="3516677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306B1288-CE2B-E22A-C25D-428E88E4A669}"/>
              </a:ext>
            </a:extLst>
          </p:cNvPr>
          <p:cNvSpPr/>
          <p:nvPr/>
        </p:nvSpPr>
        <p:spPr>
          <a:xfrm>
            <a:off x="9818100" y="3699875"/>
            <a:ext cx="252000" cy="2520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2CD3372-1E06-F87A-A750-5C62E79EB08D}"/>
              </a:ext>
            </a:extLst>
          </p:cNvPr>
          <p:cNvSpPr/>
          <p:nvPr/>
        </p:nvSpPr>
        <p:spPr>
          <a:xfrm>
            <a:off x="10239931" y="3699875"/>
            <a:ext cx="252000" cy="2520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5A8BE57-7D8A-B935-4CCA-20FD61D4163C}"/>
              </a:ext>
            </a:extLst>
          </p:cNvPr>
          <p:cNvCxnSpPr>
            <a:cxnSpLocks/>
          </p:cNvCxnSpPr>
          <p:nvPr/>
        </p:nvCxnSpPr>
        <p:spPr>
          <a:xfrm>
            <a:off x="9409661" y="6438900"/>
            <a:ext cx="0" cy="2881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509414D-4F6F-C63F-D28C-A4216B2A6C2E}"/>
              </a:ext>
            </a:extLst>
          </p:cNvPr>
          <p:cNvCxnSpPr>
            <a:cxnSpLocks/>
          </p:cNvCxnSpPr>
          <p:nvPr/>
        </p:nvCxnSpPr>
        <p:spPr>
          <a:xfrm>
            <a:off x="9483725" y="6438900"/>
            <a:ext cx="0" cy="2881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C91C43A-FF58-6B31-BBF5-9BC2696D3918}"/>
              </a:ext>
            </a:extLst>
          </p:cNvPr>
          <p:cNvCxnSpPr>
            <a:cxnSpLocks/>
          </p:cNvCxnSpPr>
          <p:nvPr/>
        </p:nvCxnSpPr>
        <p:spPr>
          <a:xfrm>
            <a:off x="10962238" y="6472622"/>
            <a:ext cx="0" cy="2881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8F978A7-EF98-BCD0-6A95-791F0C709238}"/>
              </a:ext>
            </a:extLst>
          </p:cNvPr>
          <p:cNvCxnSpPr>
            <a:cxnSpLocks/>
          </p:cNvCxnSpPr>
          <p:nvPr/>
        </p:nvCxnSpPr>
        <p:spPr>
          <a:xfrm>
            <a:off x="11036302" y="6472622"/>
            <a:ext cx="0" cy="2881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438B420-4FD2-9EB0-D800-712574BF7A3D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05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5827-17CE-A43A-6D40-0FFAD30E0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646BC4F-FB64-A306-A39F-F50862E99200}"/>
              </a:ext>
            </a:extLst>
          </p:cNvPr>
          <p:cNvSpPr/>
          <p:nvPr/>
        </p:nvSpPr>
        <p:spPr>
          <a:xfrm>
            <a:off x="10134600" y="6324600"/>
            <a:ext cx="308456" cy="288156"/>
          </a:xfrm>
          <a:prstGeom prst="rect">
            <a:avLst/>
          </a:prstGeom>
          <a:solidFill>
            <a:srgbClr val="7030A0">
              <a:alpha val="50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49ECC6D-D66E-4AEB-B37D-66B6B1652A49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267BFE8B-52E5-D274-D026-ED3D420B0A8E}"/>
              </a:ext>
            </a:extLst>
          </p:cNvPr>
          <p:cNvSpPr/>
          <p:nvPr/>
        </p:nvSpPr>
        <p:spPr>
          <a:xfrm>
            <a:off x="8376262" y="29072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49C6D4E-DEF6-CA08-CBA9-586C681318A6}"/>
              </a:ext>
            </a:extLst>
          </p:cNvPr>
          <p:cNvCxnSpPr/>
          <p:nvPr/>
        </p:nvCxnSpPr>
        <p:spPr>
          <a:xfrm>
            <a:off x="9293225" y="4432300"/>
            <a:ext cx="190500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2117CCB-A34E-E76D-444F-45B61494ABCB}"/>
              </a:ext>
            </a:extLst>
          </p:cNvPr>
          <p:cNvCxnSpPr>
            <a:cxnSpLocks/>
          </p:cNvCxnSpPr>
          <p:nvPr/>
        </p:nvCxnSpPr>
        <p:spPr>
          <a:xfrm flipV="1">
            <a:off x="10785477" y="4432300"/>
            <a:ext cx="250825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48B188-31C4-2BD0-68CE-5A2B3D4F3203}"/>
              </a:ext>
            </a:extLst>
          </p:cNvPr>
          <p:cNvSpPr/>
          <p:nvPr/>
        </p:nvSpPr>
        <p:spPr>
          <a:xfrm>
            <a:off x="306342" y="2274838"/>
            <a:ext cx="8986883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rgbClr val="FF0000"/>
                </a:solidFill>
              </a:rPr>
              <a:t>頂角</a:t>
            </a:r>
            <a:r>
              <a:rPr lang="ja-JP" altLang="en-US" sz="4800" b="1">
                <a:solidFill>
                  <a:schemeClr val="tx1"/>
                </a:solidFill>
              </a:rPr>
              <a:t>について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二等辺三角形の頂角の二等分線は、</a:t>
            </a:r>
            <a:r>
              <a:rPr lang="ja-JP" altLang="en-US" sz="4800" b="1">
                <a:solidFill>
                  <a:srgbClr val="FF0000"/>
                </a:solidFill>
              </a:rPr>
              <a:t>底辺</a:t>
            </a:r>
            <a:r>
              <a:rPr lang="ja-JP" altLang="en-US" sz="4800" b="1">
                <a:solidFill>
                  <a:schemeClr val="tx1"/>
                </a:solidFill>
              </a:rPr>
              <a:t> を </a:t>
            </a:r>
            <a:r>
              <a:rPr lang="ja-JP" altLang="en-US" sz="4800" b="1">
                <a:solidFill>
                  <a:srgbClr val="FF0000"/>
                </a:solidFill>
              </a:rPr>
              <a:t>垂直</a:t>
            </a:r>
            <a:r>
              <a:rPr lang="ja-JP" altLang="en-US" sz="4800" b="1">
                <a:solidFill>
                  <a:schemeClr val="tx1"/>
                </a:solidFill>
              </a:rPr>
              <a:t> に２等分する。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32FE4FF-DC8F-8341-ACB8-2927CBA0B7BD}"/>
              </a:ext>
            </a:extLst>
          </p:cNvPr>
          <p:cNvCxnSpPr>
            <a:cxnSpLocks/>
          </p:cNvCxnSpPr>
          <p:nvPr/>
        </p:nvCxnSpPr>
        <p:spPr>
          <a:xfrm flipH="1" flipV="1">
            <a:off x="10134600" y="1943100"/>
            <a:ext cx="0" cy="486410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CB9D4E8-90DD-5491-89C2-64D9E8E60D70}"/>
              </a:ext>
            </a:extLst>
          </p:cNvPr>
          <p:cNvCxnSpPr>
            <a:cxnSpLocks/>
          </p:cNvCxnSpPr>
          <p:nvPr/>
        </p:nvCxnSpPr>
        <p:spPr>
          <a:xfrm>
            <a:off x="9409661" y="6438900"/>
            <a:ext cx="0" cy="2881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8AC0485-9994-3833-AF42-4B21AAC9C5BD}"/>
              </a:ext>
            </a:extLst>
          </p:cNvPr>
          <p:cNvCxnSpPr>
            <a:cxnSpLocks/>
          </p:cNvCxnSpPr>
          <p:nvPr/>
        </p:nvCxnSpPr>
        <p:spPr>
          <a:xfrm>
            <a:off x="9483725" y="6438900"/>
            <a:ext cx="0" cy="2881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103593E-BD78-FC74-FD32-998E393BE267}"/>
              </a:ext>
            </a:extLst>
          </p:cNvPr>
          <p:cNvCxnSpPr>
            <a:cxnSpLocks/>
          </p:cNvCxnSpPr>
          <p:nvPr/>
        </p:nvCxnSpPr>
        <p:spPr>
          <a:xfrm>
            <a:off x="10962238" y="6472622"/>
            <a:ext cx="0" cy="2881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0589E44-EA15-5D2A-3122-91920579E758}"/>
              </a:ext>
            </a:extLst>
          </p:cNvPr>
          <p:cNvCxnSpPr>
            <a:cxnSpLocks/>
          </p:cNvCxnSpPr>
          <p:nvPr/>
        </p:nvCxnSpPr>
        <p:spPr>
          <a:xfrm>
            <a:off x="11036302" y="6472622"/>
            <a:ext cx="0" cy="2881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400EA21B-63F5-629C-8D4B-8F91CA6C7861}"/>
              </a:ext>
            </a:extLst>
          </p:cNvPr>
          <p:cNvSpPr/>
          <p:nvPr/>
        </p:nvSpPr>
        <p:spPr>
          <a:xfrm>
            <a:off x="9818100" y="3699875"/>
            <a:ext cx="252000" cy="2520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8C8B91A-7826-A1B3-30F0-528996F5917E}"/>
              </a:ext>
            </a:extLst>
          </p:cNvPr>
          <p:cNvSpPr/>
          <p:nvPr/>
        </p:nvSpPr>
        <p:spPr>
          <a:xfrm>
            <a:off x="10239931" y="3699875"/>
            <a:ext cx="252000" cy="25200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910B0E6-B476-5F99-C1E4-F3D36E58CBA8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73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6FBCE-B18C-1EFB-18CF-E4363FB4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767C47-AF62-3B82-4909-967B69897777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二等辺三角形になるための条件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627AB2A1-6FFE-CA76-99A3-E735D6E092CE}"/>
              </a:ext>
            </a:extLst>
          </p:cNvPr>
          <p:cNvSpPr/>
          <p:nvPr/>
        </p:nvSpPr>
        <p:spPr>
          <a:xfrm>
            <a:off x="8376262" y="29072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9D0C19-6394-1CBF-1334-9A246E949BB3}"/>
              </a:ext>
            </a:extLst>
          </p:cNvPr>
          <p:cNvSpPr/>
          <p:nvPr/>
        </p:nvSpPr>
        <p:spPr>
          <a:xfrm>
            <a:off x="306342" y="1905506"/>
            <a:ext cx="898688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三角形の２つの角が等しければ、その三角形は、等しい２つの角を底角とする二等辺三角形である。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F1B3CA3-B8E2-22ED-7DE4-006346CF4F48}"/>
              </a:ext>
            </a:extLst>
          </p:cNvPr>
          <p:cNvSpPr/>
          <p:nvPr/>
        </p:nvSpPr>
        <p:spPr>
          <a:xfrm>
            <a:off x="8681678" y="6220622"/>
            <a:ext cx="252000" cy="252000"/>
          </a:xfrm>
          <a:prstGeom prst="ellipse">
            <a:avLst/>
          </a:prstGeom>
          <a:solidFill>
            <a:srgbClr val="7030A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303D5801-EDF2-4B78-F1D2-79466146AABA}"/>
              </a:ext>
            </a:extLst>
          </p:cNvPr>
          <p:cNvSpPr/>
          <p:nvPr/>
        </p:nvSpPr>
        <p:spPr>
          <a:xfrm>
            <a:off x="11328033" y="6220622"/>
            <a:ext cx="252000" cy="252000"/>
          </a:xfrm>
          <a:prstGeom prst="ellipse">
            <a:avLst/>
          </a:prstGeom>
          <a:solidFill>
            <a:srgbClr val="7030A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7364F0F-36A4-0F3C-AA03-B28722588E76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435F16-1DE4-9F17-F36A-DE366F9323AD}"/>
              </a:ext>
            </a:extLst>
          </p:cNvPr>
          <p:cNvSpPr/>
          <p:nvPr/>
        </p:nvSpPr>
        <p:spPr>
          <a:xfrm>
            <a:off x="2898775" y="1842006"/>
            <a:ext cx="2371725" cy="7487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C8532B-FA90-D967-CCA8-DCCA9499853D}"/>
              </a:ext>
            </a:extLst>
          </p:cNvPr>
          <p:cNvSpPr/>
          <p:nvPr/>
        </p:nvSpPr>
        <p:spPr>
          <a:xfrm>
            <a:off x="936037" y="3397250"/>
            <a:ext cx="1324563" cy="7487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DCD1796-FC02-360D-C854-FA44DC87A3EF}"/>
              </a:ext>
            </a:extLst>
          </p:cNvPr>
          <p:cNvSpPr/>
          <p:nvPr/>
        </p:nvSpPr>
        <p:spPr>
          <a:xfrm>
            <a:off x="4018938" y="3397250"/>
            <a:ext cx="3706448" cy="7487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3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EE45-BB79-C641-E1A2-53F26095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部分円 17">
            <a:extLst>
              <a:ext uri="{FF2B5EF4-FFF2-40B4-BE49-F238E27FC236}">
                <a16:creationId xmlns:a16="http://schemas.microsoft.com/office/drawing/2014/main" id="{A0F71638-3C9C-98BE-3E7F-C18727BD9B2E}"/>
              </a:ext>
            </a:extLst>
          </p:cNvPr>
          <p:cNvSpPr/>
          <p:nvPr/>
        </p:nvSpPr>
        <p:spPr>
          <a:xfrm rot="2599721">
            <a:off x="11086837" y="5842918"/>
            <a:ext cx="1584779" cy="1586036"/>
          </a:xfrm>
          <a:prstGeom prst="pie">
            <a:avLst>
              <a:gd name="adj1" fmla="val 8232550"/>
              <a:gd name="adj2" fmla="val 12131485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1" name="部分円 20">
            <a:extLst>
              <a:ext uri="{FF2B5EF4-FFF2-40B4-BE49-F238E27FC236}">
                <a16:creationId xmlns:a16="http://schemas.microsoft.com/office/drawing/2014/main" id="{343C62B1-374C-0CE0-6E38-19FA1698CD16}"/>
              </a:ext>
            </a:extLst>
          </p:cNvPr>
          <p:cNvSpPr/>
          <p:nvPr/>
        </p:nvSpPr>
        <p:spPr>
          <a:xfrm rot="9379294">
            <a:off x="7583872" y="5830218"/>
            <a:ext cx="1584779" cy="1586036"/>
          </a:xfrm>
          <a:prstGeom prst="pie">
            <a:avLst>
              <a:gd name="adj1" fmla="val 8301473"/>
              <a:gd name="adj2" fmla="val 12164692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343CFE-6DD7-4EDA-E39F-6FF3F4B00D73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二等辺三角形になるための条件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712ED531-15ED-FA0F-9898-BB62B12EC18D}"/>
              </a:ext>
            </a:extLst>
          </p:cNvPr>
          <p:cNvSpPr/>
          <p:nvPr/>
        </p:nvSpPr>
        <p:spPr>
          <a:xfrm>
            <a:off x="8376262" y="29072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DF8E99-4C33-A890-F55C-01D20094956F}"/>
              </a:ext>
            </a:extLst>
          </p:cNvPr>
          <p:cNvSpPr/>
          <p:nvPr/>
        </p:nvSpPr>
        <p:spPr>
          <a:xfrm>
            <a:off x="306342" y="1905506"/>
            <a:ext cx="898688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三角形の</a:t>
            </a:r>
            <a:r>
              <a:rPr lang="ja-JP" altLang="en-US" sz="4800" b="1">
                <a:solidFill>
                  <a:srgbClr val="FF0000"/>
                </a:solidFill>
              </a:rPr>
              <a:t>２つの角</a:t>
            </a:r>
            <a:r>
              <a:rPr lang="ja-JP" altLang="en-US" sz="4800" b="1">
                <a:solidFill>
                  <a:schemeClr val="tx1"/>
                </a:solidFill>
              </a:rPr>
              <a:t>が等しければ、その三角形は、等しい２つの角を底角とする二等辺三角形である。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CD98E3-A79C-E8B5-050D-C4314560F656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B8870A-171E-384E-F6DE-45478CC17780}"/>
              </a:ext>
            </a:extLst>
          </p:cNvPr>
          <p:cNvSpPr/>
          <p:nvPr/>
        </p:nvSpPr>
        <p:spPr>
          <a:xfrm>
            <a:off x="936037" y="3397250"/>
            <a:ext cx="1324563" cy="7487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723B42-6FA9-2F92-EAC6-6FA13057520F}"/>
              </a:ext>
            </a:extLst>
          </p:cNvPr>
          <p:cNvSpPr/>
          <p:nvPr/>
        </p:nvSpPr>
        <p:spPr>
          <a:xfrm>
            <a:off x="4018938" y="3397250"/>
            <a:ext cx="3706448" cy="7487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8FC44-B022-2539-18A0-02B5DDAB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部分円 17">
            <a:extLst>
              <a:ext uri="{FF2B5EF4-FFF2-40B4-BE49-F238E27FC236}">
                <a16:creationId xmlns:a16="http://schemas.microsoft.com/office/drawing/2014/main" id="{EA71E2C9-E481-2E19-9DC0-386DDA1BCAC5}"/>
              </a:ext>
            </a:extLst>
          </p:cNvPr>
          <p:cNvSpPr/>
          <p:nvPr/>
        </p:nvSpPr>
        <p:spPr>
          <a:xfrm rot="2599721">
            <a:off x="11086837" y="5842918"/>
            <a:ext cx="1584779" cy="1586036"/>
          </a:xfrm>
          <a:prstGeom prst="pie">
            <a:avLst>
              <a:gd name="adj1" fmla="val 8232550"/>
              <a:gd name="adj2" fmla="val 12131485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1" name="部分円 20">
            <a:extLst>
              <a:ext uri="{FF2B5EF4-FFF2-40B4-BE49-F238E27FC236}">
                <a16:creationId xmlns:a16="http://schemas.microsoft.com/office/drawing/2014/main" id="{BFCD3479-383F-0138-91A5-F8582C4DC241}"/>
              </a:ext>
            </a:extLst>
          </p:cNvPr>
          <p:cNvSpPr/>
          <p:nvPr/>
        </p:nvSpPr>
        <p:spPr>
          <a:xfrm rot="9379294">
            <a:off x="7583872" y="5830218"/>
            <a:ext cx="1584779" cy="1586036"/>
          </a:xfrm>
          <a:prstGeom prst="pie">
            <a:avLst>
              <a:gd name="adj1" fmla="val 8301473"/>
              <a:gd name="adj2" fmla="val 12164692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67E19E-069C-E0AC-00F8-2407EB47A66A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二等辺三角形になるための条件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14B2835E-E39B-6473-EC83-E7A673D85DA9}"/>
              </a:ext>
            </a:extLst>
          </p:cNvPr>
          <p:cNvSpPr/>
          <p:nvPr/>
        </p:nvSpPr>
        <p:spPr>
          <a:xfrm>
            <a:off x="8376262" y="29072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DD4920-4B3E-2FF1-6E1C-F5DA96CA470F}"/>
              </a:ext>
            </a:extLst>
          </p:cNvPr>
          <p:cNvSpPr/>
          <p:nvPr/>
        </p:nvSpPr>
        <p:spPr>
          <a:xfrm>
            <a:off x="306342" y="1905506"/>
            <a:ext cx="898688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三角形の２つの角が等しければ、その三角形は、等しい２つの角を</a:t>
            </a:r>
            <a:r>
              <a:rPr lang="ja-JP" altLang="en-US" sz="4800" b="1">
                <a:solidFill>
                  <a:srgbClr val="FF0000"/>
                </a:solidFill>
              </a:rPr>
              <a:t>底角</a:t>
            </a:r>
            <a:r>
              <a:rPr lang="ja-JP" altLang="en-US" sz="4800" b="1">
                <a:solidFill>
                  <a:schemeClr val="tx1"/>
                </a:solidFill>
              </a:rPr>
              <a:t>とする二等辺三角形である。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F7DB7C-DB78-42CE-04B8-65D0652DE009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7A4AFD-C1AE-F638-0148-826A8AB1974A}"/>
              </a:ext>
            </a:extLst>
          </p:cNvPr>
          <p:cNvSpPr/>
          <p:nvPr/>
        </p:nvSpPr>
        <p:spPr>
          <a:xfrm>
            <a:off x="4018938" y="3397250"/>
            <a:ext cx="3706448" cy="7487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1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D17B5-C2EB-50E1-7517-78FB5953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部分円 17">
            <a:extLst>
              <a:ext uri="{FF2B5EF4-FFF2-40B4-BE49-F238E27FC236}">
                <a16:creationId xmlns:a16="http://schemas.microsoft.com/office/drawing/2014/main" id="{1BA203C2-A32B-F55A-E1C9-CE476F6BCC17}"/>
              </a:ext>
            </a:extLst>
          </p:cNvPr>
          <p:cNvSpPr/>
          <p:nvPr/>
        </p:nvSpPr>
        <p:spPr>
          <a:xfrm rot="2599721">
            <a:off x="11086837" y="5842918"/>
            <a:ext cx="1584779" cy="1586036"/>
          </a:xfrm>
          <a:prstGeom prst="pie">
            <a:avLst>
              <a:gd name="adj1" fmla="val 8232550"/>
              <a:gd name="adj2" fmla="val 121314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1" name="部分円 20">
            <a:extLst>
              <a:ext uri="{FF2B5EF4-FFF2-40B4-BE49-F238E27FC236}">
                <a16:creationId xmlns:a16="http://schemas.microsoft.com/office/drawing/2014/main" id="{06A0DDE3-3F82-137C-155A-90B04E8E42E3}"/>
              </a:ext>
            </a:extLst>
          </p:cNvPr>
          <p:cNvSpPr/>
          <p:nvPr/>
        </p:nvSpPr>
        <p:spPr>
          <a:xfrm rot="9379294">
            <a:off x="7583872" y="5830218"/>
            <a:ext cx="1584779" cy="1586036"/>
          </a:xfrm>
          <a:prstGeom prst="pie">
            <a:avLst>
              <a:gd name="adj1" fmla="val 8301473"/>
              <a:gd name="adj2" fmla="val 121646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EE9EB98-C68D-ECFE-E3B5-7B483930371A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二等辺三角形になるための条件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002E63E4-906E-D851-EC71-B1DBFA169664}"/>
              </a:ext>
            </a:extLst>
          </p:cNvPr>
          <p:cNvSpPr/>
          <p:nvPr/>
        </p:nvSpPr>
        <p:spPr>
          <a:xfrm>
            <a:off x="8376262" y="29072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EECB5A7-6AF1-010B-8F28-9587B2628443}"/>
              </a:ext>
            </a:extLst>
          </p:cNvPr>
          <p:cNvCxnSpPr/>
          <p:nvPr/>
        </p:nvCxnSpPr>
        <p:spPr>
          <a:xfrm>
            <a:off x="9293225" y="4432300"/>
            <a:ext cx="190500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61EFC51-E650-A314-AB24-4580544EF5D2}"/>
              </a:ext>
            </a:extLst>
          </p:cNvPr>
          <p:cNvCxnSpPr>
            <a:cxnSpLocks/>
          </p:cNvCxnSpPr>
          <p:nvPr/>
        </p:nvCxnSpPr>
        <p:spPr>
          <a:xfrm flipV="1">
            <a:off x="10785477" y="4432300"/>
            <a:ext cx="250825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3141068-6D42-CB6C-C347-852D3CF19065}"/>
              </a:ext>
            </a:extLst>
          </p:cNvPr>
          <p:cNvSpPr/>
          <p:nvPr/>
        </p:nvSpPr>
        <p:spPr>
          <a:xfrm>
            <a:off x="306342" y="1905506"/>
            <a:ext cx="898688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三角形の２つの角が等しければ、その三角形は、等しい２つの角を底角とする</a:t>
            </a:r>
            <a:r>
              <a:rPr lang="ja-JP" altLang="en-US" sz="4800" b="1">
                <a:solidFill>
                  <a:srgbClr val="FF0000"/>
                </a:solidFill>
              </a:rPr>
              <a:t>二等辺三角形</a:t>
            </a:r>
            <a:r>
              <a:rPr lang="ja-JP" altLang="en-US" sz="4800" b="1">
                <a:solidFill>
                  <a:schemeClr val="tx1"/>
                </a:solidFill>
              </a:rPr>
              <a:t>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973239-D641-C1EC-595F-80E04096798F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69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DBF6F-A924-9042-FCBD-C7933DB6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三角形, パターン, バックグラウンド, デザイン, 三角, 要約">
            <a:extLst>
              <a:ext uri="{FF2B5EF4-FFF2-40B4-BE49-F238E27FC236}">
                <a16:creationId xmlns:a16="http://schemas.microsoft.com/office/drawing/2014/main" id="{2C4125B6-D72A-A0BB-DCE5-9E1E880C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0" y="0"/>
            <a:ext cx="5192248" cy="51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三角形, パターン, バックグラウンド, デザイン, 三角, 要約">
            <a:extLst>
              <a:ext uri="{FF2B5EF4-FFF2-40B4-BE49-F238E27FC236}">
                <a16:creationId xmlns:a16="http://schemas.microsoft.com/office/drawing/2014/main" id="{253DE02D-BAFD-C2A4-819B-34A45F8B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28" y="0"/>
            <a:ext cx="5192248" cy="51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6D2187-2E57-09AB-219A-E09B41E9685D}"/>
              </a:ext>
            </a:extLst>
          </p:cNvPr>
          <p:cNvSpPr/>
          <p:nvPr/>
        </p:nvSpPr>
        <p:spPr>
          <a:xfrm>
            <a:off x="14615" y="-95250"/>
            <a:ext cx="12206614" cy="68580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8390F3D-6596-81A9-2C13-2C525ABB6B49}"/>
              </a:ext>
            </a:extLst>
          </p:cNvPr>
          <p:cNvSpPr/>
          <p:nvPr/>
        </p:nvSpPr>
        <p:spPr>
          <a:xfrm>
            <a:off x="-14614" y="5320726"/>
            <a:ext cx="12191999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直角三角形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C45AB20-9D79-F209-704C-9AF52B524253}"/>
              </a:ext>
            </a:extLst>
          </p:cNvPr>
          <p:cNvSpPr/>
          <p:nvPr/>
        </p:nvSpPr>
        <p:spPr>
          <a:xfrm>
            <a:off x="4812949" y="440528"/>
            <a:ext cx="4158638" cy="4344421"/>
          </a:xfrm>
          <a:prstGeom prst="triangle">
            <a:avLst>
              <a:gd name="adj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2651848-21D9-7305-D302-9126DBBB1F55}"/>
              </a:ext>
            </a:extLst>
          </p:cNvPr>
          <p:cNvSpPr/>
          <p:nvPr/>
        </p:nvSpPr>
        <p:spPr>
          <a:xfrm>
            <a:off x="8001001" y="6360258"/>
            <a:ext cx="4292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b="1">
                <a:solidFill>
                  <a:schemeClr val="tx1"/>
                </a:solidFill>
              </a:rPr>
              <a:t>たくさんあると、デザインになる三角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54D6014-94AF-8BB4-344F-FCA08B352512}"/>
              </a:ext>
            </a:extLst>
          </p:cNvPr>
          <p:cNvGrpSpPr/>
          <p:nvPr/>
        </p:nvGrpSpPr>
        <p:grpSpPr>
          <a:xfrm>
            <a:off x="-1" y="0"/>
            <a:ext cx="12293601" cy="6858000"/>
            <a:chOff x="-1" y="0"/>
            <a:chExt cx="12293601" cy="6858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957CFDB-87DD-CD26-CA40-3D31F967C56D}"/>
                </a:ext>
              </a:extLst>
            </p:cNvPr>
            <p:cNvGrpSpPr/>
            <p:nvPr/>
          </p:nvGrpSpPr>
          <p:grpSpPr>
            <a:xfrm>
              <a:off x="1549399" y="0"/>
              <a:ext cx="9093200" cy="6112185"/>
              <a:chOff x="0" y="0"/>
              <a:chExt cx="5371755" cy="3548858"/>
            </a:xfrm>
          </p:grpSpPr>
          <p:pic>
            <p:nvPicPr>
              <p:cNvPr id="3" name="Picture 2" descr="夏の大三角絵">
                <a:extLst>
                  <a:ext uri="{FF2B5EF4-FFF2-40B4-BE49-F238E27FC236}">
                    <a16:creationId xmlns:a16="http://schemas.microsoft.com/office/drawing/2014/main" id="{C2DF2E77-7666-1904-90FD-91BD5E0CB0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371755" cy="35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7A59408-EC2F-A4AE-981E-1C2211861ACC}"/>
                  </a:ext>
                </a:extLst>
              </p:cNvPr>
              <p:cNvSpPr txBox="1"/>
              <p:nvPr/>
            </p:nvSpPr>
            <p:spPr>
              <a:xfrm>
                <a:off x="4223733" y="65327"/>
                <a:ext cx="1062387" cy="15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0" i="0">
                    <a:solidFill>
                      <a:schemeClr val="bg1"/>
                    </a:solidFill>
                    <a:effectLst/>
                    <a:latin typeface="BlinkMacSystemFont"/>
                  </a:rPr>
                  <a:t>「（</a:t>
                </a:r>
                <a:r>
                  <a:rPr lang="en-US" altLang="ja-JP" sz="1200" b="0" i="0">
                    <a:solidFill>
                      <a:schemeClr val="bg1"/>
                    </a:solidFill>
                    <a:effectLst/>
                    <a:latin typeface="BlinkMacSystemFont"/>
                  </a:rPr>
                  <a:t>C</a:t>
                </a:r>
                <a:r>
                  <a:rPr lang="ja-JP" altLang="en-US" sz="1200" b="0" i="0">
                    <a:solidFill>
                      <a:schemeClr val="bg1"/>
                    </a:solidFill>
                    <a:effectLst/>
                    <a:latin typeface="BlinkMacSystemFont"/>
                  </a:rPr>
                  <a:t>）仙台市天文台」</a:t>
                </a:r>
                <a:endParaRPr lang="ja-JP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CDD2B8C-E00A-BB5D-502C-EDF46B4CFAA7}"/>
                </a:ext>
              </a:extLst>
            </p:cNvPr>
            <p:cNvSpPr/>
            <p:nvPr/>
          </p:nvSpPr>
          <p:spPr>
            <a:xfrm>
              <a:off x="-1" y="0"/>
              <a:ext cx="12191999" cy="685800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CB5E8B5-24C4-2438-E180-77F863ED4A98}"/>
                </a:ext>
              </a:extLst>
            </p:cNvPr>
            <p:cNvSpPr/>
            <p:nvPr/>
          </p:nvSpPr>
          <p:spPr>
            <a:xfrm>
              <a:off x="0" y="5303464"/>
              <a:ext cx="12191999" cy="1442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60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三角形</a:t>
              </a:r>
              <a:endParaRPr kumimoji="1" lang="ja-JP" altLang="en-US" sz="6000" dirty="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3DCFFA1-7904-4ED5-5286-F191141EA572}"/>
                </a:ext>
              </a:extLst>
            </p:cNvPr>
            <p:cNvSpPr/>
            <p:nvPr/>
          </p:nvSpPr>
          <p:spPr>
            <a:xfrm>
              <a:off x="8407399" y="6360258"/>
              <a:ext cx="388620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kumimoji="1" lang="ja-JP" altLang="en-US" b="1">
                  <a:solidFill>
                    <a:schemeClr val="tx1"/>
                  </a:solidFill>
                </a:rPr>
                <a:t>夏の夜空にも三角形は輝いています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69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1EDE9-C310-2598-4EB4-4C71AED1E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31C0D62-69A5-02C7-339C-F6A8616DA3AF}"/>
              </a:ext>
            </a:extLst>
          </p:cNvPr>
          <p:cNvGrpSpPr/>
          <p:nvPr/>
        </p:nvGrpSpPr>
        <p:grpSpPr>
          <a:xfrm>
            <a:off x="4332692" y="3001362"/>
            <a:ext cx="3526616" cy="3712182"/>
            <a:chOff x="4784923" y="3001362"/>
            <a:chExt cx="3526616" cy="3712182"/>
          </a:xfrm>
        </p:grpSpPr>
        <p:sp>
          <p:nvSpPr>
            <p:cNvPr id="9" name="矢印: 下 8">
              <a:extLst>
                <a:ext uri="{FF2B5EF4-FFF2-40B4-BE49-F238E27FC236}">
                  <a16:creationId xmlns:a16="http://schemas.microsoft.com/office/drawing/2014/main" id="{423EEB2E-1F41-06B9-DD16-C727BD5CD467}"/>
                </a:ext>
              </a:extLst>
            </p:cNvPr>
            <p:cNvSpPr/>
            <p:nvPr/>
          </p:nvSpPr>
          <p:spPr>
            <a:xfrm rot="13554683">
              <a:off x="5503136" y="4792432"/>
              <a:ext cx="942425" cy="1712994"/>
            </a:xfrm>
            <a:prstGeom prst="downArrow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10F1507-FAA7-DC47-7326-2BBD5249B907}"/>
                </a:ext>
              </a:extLst>
            </p:cNvPr>
            <p:cNvSpPr/>
            <p:nvPr/>
          </p:nvSpPr>
          <p:spPr>
            <a:xfrm>
              <a:off x="4784923" y="6301622"/>
              <a:ext cx="353608" cy="411922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二等辺三角形 4">
              <a:extLst>
                <a:ext uri="{FF2B5EF4-FFF2-40B4-BE49-F238E27FC236}">
                  <a16:creationId xmlns:a16="http://schemas.microsoft.com/office/drawing/2014/main" id="{D4EB4136-F511-9B33-444D-A55B332C6E43}"/>
                </a:ext>
              </a:extLst>
            </p:cNvPr>
            <p:cNvSpPr/>
            <p:nvPr/>
          </p:nvSpPr>
          <p:spPr>
            <a:xfrm>
              <a:off x="4794862" y="3004123"/>
              <a:ext cx="3516677" cy="3709421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E82525B-F7BD-176C-7BDF-C97C5FE64649}"/>
                </a:ext>
              </a:extLst>
            </p:cNvPr>
            <p:cNvCxnSpPr>
              <a:cxnSpLocks/>
              <a:endCxn id="5" idx="4"/>
            </p:cNvCxnSpPr>
            <p:nvPr/>
          </p:nvCxnSpPr>
          <p:spPr>
            <a:xfrm>
              <a:off x="4784923" y="3001362"/>
              <a:ext cx="3526616" cy="3712182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79D9DA-0516-8A09-504F-B1A3039D0FD6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直角三角形の用語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5C41A7-D39F-3827-2087-21EB574F590D}"/>
              </a:ext>
            </a:extLst>
          </p:cNvPr>
          <p:cNvSpPr/>
          <p:nvPr/>
        </p:nvSpPr>
        <p:spPr>
          <a:xfrm>
            <a:off x="875352" y="1548448"/>
            <a:ext cx="1044129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>
                <a:solidFill>
                  <a:schemeClr val="tx1"/>
                </a:solidFill>
              </a:rPr>
              <a:t>　　直角三角形の直角に対する辺を　</a:t>
            </a:r>
            <a:endParaRPr lang="en-US" altLang="ja-JP" sz="4800">
              <a:solidFill>
                <a:schemeClr val="tx1"/>
              </a:solidFill>
            </a:endParaRPr>
          </a:p>
          <a:p>
            <a:r>
              <a:rPr lang="ja-JP" altLang="en-US" sz="4800">
                <a:solidFill>
                  <a:schemeClr val="tx1"/>
                </a:solidFill>
              </a:rPr>
              <a:t>　斜辺 という。</a:t>
            </a:r>
            <a:endParaRPr lang="ja-JP" altLang="en-US" sz="480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79C1B7-4223-69D1-1EF5-D27605F59628}"/>
              </a:ext>
            </a:extLst>
          </p:cNvPr>
          <p:cNvSpPr/>
          <p:nvPr/>
        </p:nvSpPr>
        <p:spPr>
          <a:xfrm>
            <a:off x="1522181" y="2333278"/>
            <a:ext cx="133071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1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17AC9-5FD9-E831-C304-ABB646D33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CEE4690-02E9-2EE9-E802-3CC80659C456}"/>
              </a:ext>
            </a:extLst>
          </p:cNvPr>
          <p:cNvGrpSpPr/>
          <p:nvPr/>
        </p:nvGrpSpPr>
        <p:grpSpPr>
          <a:xfrm>
            <a:off x="4332692" y="3001362"/>
            <a:ext cx="3526616" cy="3712182"/>
            <a:chOff x="4784923" y="3001362"/>
            <a:chExt cx="3526616" cy="3712182"/>
          </a:xfrm>
        </p:grpSpPr>
        <p:sp>
          <p:nvSpPr>
            <p:cNvPr id="9" name="矢印: 下 8">
              <a:extLst>
                <a:ext uri="{FF2B5EF4-FFF2-40B4-BE49-F238E27FC236}">
                  <a16:creationId xmlns:a16="http://schemas.microsoft.com/office/drawing/2014/main" id="{404467F6-4AD3-F0BD-DEDA-2A9775BCE72A}"/>
                </a:ext>
              </a:extLst>
            </p:cNvPr>
            <p:cNvSpPr/>
            <p:nvPr/>
          </p:nvSpPr>
          <p:spPr>
            <a:xfrm rot="13554683">
              <a:off x="5503136" y="4792432"/>
              <a:ext cx="942425" cy="1712994"/>
            </a:xfrm>
            <a:prstGeom prst="downArrow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A48F0F5-98C7-9008-D8EE-AA168694FC9F}"/>
                </a:ext>
              </a:extLst>
            </p:cNvPr>
            <p:cNvSpPr/>
            <p:nvPr/>
          </p:nvSpPr>
          <p:spPr>
            <a:xfrm>
              <a:off x="4784923" y="6301622"/>
              <a:ext cx="353608" cy="411922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二等辺三角形 4">
              <a:extLst>
                <a:ext uri="{FF2B5EF4-FFF2-40B4-BE49-F238E27FC236}">
                  <a16:creationId xmlns:a16="http://schemas.microsoft.com/office/drawing/2014/main" id="{9C1D6F17-3A59-5FDA-65B7-F8EC89CBA763}"/>
                </a:ext>
              </a:extLst>
            </p:cNvPr>
            <p:cNvSpPr/>
            <p:nvPr/>
          </p:nvSpPr>
          <p:spPr>
            <a:xfrm>
              <a:off x="4794862" y="3004123"/>
              <a:ext cx="3516677" cy="3709421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2D8C38C-D0C7-428D-A45C-1E013020528A}"/>
                </a:ext>
              </a:extLst>
            </p:cNvPr>
            <p:cNvCxnSpPr>
              <a:cxnSpLocks/>
              <a:endCxn id="5" idx="4"/>
            </p:cNvCxnSpPr>
            <p:nvPr/>
          </p:nvCxnSpPr>
          <p:spPr>
            <a:xfrm>
              <a:off x="4784923" y="3001362"/>
              <a:ext cx="3526616" cy="3712182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C180915-2801-8CFB-70C3-E4C79B61650F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直角三角形の用語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869B40-96A8-58A0-78B2-2801A2196B5F}"/>
              </a:ext>
            </a:extLst>
          </p:cNvPr>
          <p:cNvSpPr/>
          <p:nvPr/>
        </p:nvSpPr>
        <p:spPr>
          <a:xfrm>
            <a:off x="875352" y="1548448"/>
            <a:ext cx="1044129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>
                <a:solidFill>
                  <a:schemeClr val="tx1"/>
                </a:solidFill>
              </a:rPr>
              <a:t>　　直角三角形の直角に対する辺を　</a:t>
            </a:r>
            <a:endParaRPr lang="en-US" altLang="ja-JP" sz="4800">
              <a:solidFill>
                <a:schemeClr val="tx1"/>
              </a:solidFill>
            </a:endParaRPr>
          </a:p>
          <a:p>
            <a:r>
              <a:rPr lang="ja-JP" altLang="en-US" sz="4800">
                <a:solidFill>
                  <a:schemeClr val="tx1"/>
                </a:solidFill>
              </a:rPr>
              <a:t>　</a:t>
            </a:r>
            <a:r>
              <a:rPr lang="ja-JP" altLang="en-US" sz="4800" b="1">
                <a:solidFill>
                  <a:srgbClr val="FF0000"/>
                </a:solidFill>
              </a:rPr>
              <a:t>斜辺</a:t>
            </a:r>
            <a:r>
              <a:rPr lang="ja-JP" altLang="en-US" sz="4800">
                <a:solidFill>
                  <a:schemeClr val="tx1"/>
                </a:solidFill>
              </a:rPr>
              <a:t> という。</a:t>
            </a:r>
            <a:endParaRPr lang="ja-JP" altLang="en-US" sz="4800"/>
          </a:p>
        </p:txBody>
      </p:sp>
    </p:spTree>
    <p:extLst>
      <p:ext uri="{BB962C8B-B14F-4D97-AF65-F5344CB8AC3E}">
        <p14:creationId xmlns:p14="http://schemas.microsoft.com/office/powerpoint/2010/main" val="49501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8E04-D375-DC16-4B4A-25DDE8889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1D644D9-4910-9384-9872-64F3EAE90D9E}"/>
              </a:ext>
            </a:extLst>
          </p:cNvPr>
          <p:cNvGrpSpPr/>
          <p:nvPr/>
        </p:nvGrpSpPr>
        <p:grpSpPr>
          <a:xfrm>
            <a:off x="4039334" y="3339969"/>
            <a:ext cx="4026023" cy="2911690"/>
            <a:chOff x="3959821" y="3598386"/>
            <a:chExt cx="4026023" cy="291169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CEEE611-0241-E91D-42EB-59376EACC066}"/>
                </a:ext>
              </a:extLst>
            </p:cNvPr>
            <p:cNvSpPr/>
            <p:nvPr/>
          </p:nvSpPr>
          <p:spPr>
            <a:xfrm>
              <a:off x="7622831" y="6131773"/>
              <a:ext cx="350313" cy="3656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>
              <a:extLst>
                <a:ext uri="{FF2B5EF4-FFF2-40B4-BE49-F238E27FC236}">
                  <a16:creationId xmlns:a16="http://schemas.microsoft.com/office/drawing/2014/main" id="{7D05A5B5-E47D-3680-937F-B254885FC142}"/>
                </a:ext>
              </a:extLst>
            </p:cNvPr>
            <p:cNvSpPr/>
            <p:nvPr/>
          </p:nvSpPr>
          <p:spPr>
            <a:xfrm flipH="1">
              <a:off x="3959821" y="3598386"/>
              <a:ext cx="4026023" cy="291169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706C79C-8235-3C77-A042-ACC33EF82BE8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29C008E-2B63-A949-7CF9-7C7A144CD01C}"/>
              </a:ext>
            </a:extLst>
          </p:cNvPr>
          <p:cNvSpPr/>
          <p:nvPr/>
        </p:nvSpPr>
        <p:spPr>
          <a:xfrm>
            <a:off x="2043318" y="1845099"/>
            <a:ext cx="898688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２つの直角三角形は、次のどちらかが成り立つとき</a:t>
            </a:r>
            <a:r>
              <a:rPr lang="ja-JP" altLang="en-US" sz="4800" b="1">
                <a:solidFill>
                  <a:srgbClr val="FF0000"/>
                </a:solidFill>
              </a:rPr>
              <a:t>合同</a:t>
            </a:r>
            <a:r>
              <a:rPr lang="ja-JP" altLang="en-US" sz="4800" b="1">
                <a:solidFill>
                  <a:schemeClr val="tx1"/>
                </a:solidFill>
              </a:rPr>
              <a:t>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C4768C-F0AE-DC64-E5A2-C871D4374C73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542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C7FBF-3B80-D273-09A8-CC966D40B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54B0664-494F-591E-E9B3-F8EBF787E761}"/>
              </a:ext>
            </a:extLst>
          </p:cNvPr>
          <p:cNvGrpSpPr/>
          <p:nvPr/>
        </p:nvGrpSpPr>
        <p:grpSpPr>
          <a:xfrm>
            <a:off x="4039334" y="3339969"/>
            <a:ext cx="4026023" cy="2911690"/>
            <a:chOff x="3959821" y="3598386"/>
            <a:chExt cx="4026023" cy="29116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6BE3CAD-AC84-9F55-FD33-D20952DF06BF}"/>
                </a:ext>
              </a:extLst>
            </p:cNvPr>
            <p:cNvSpPr/>
            <p:nvPr/>
          </p:nvSpPr>
          <p:spPr>
            <a:xfrm>
              <a:off x="7622831" y="6131773"/>
              <a:ext cx="350313" cy="3656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1731D562-FA55-20F7-6D0A-FD8CA633B3BD}"/>
                </a:ext>
              </a:extLst>
            </p:cNvPr>
            <p:cNvSpPr/>
            <p:nvPr/>
          </p:nvSpPr>
          <p:spPr>
            <a:xfrm flipH="1">
              <a:off x="3959821" y="3598386"/>
              <a:ext cx="4026023" cy="291169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5EEF25-120F-EBC9-A80E-AFF93CD43CC1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6ED843-C7CD-F497-E5AD-F069AE0E74DE}"/>
              </a:ext>
            </a:extLst>
          </p:cNvPr>
          <p:cNvSpPr/>
          <p:nvPr/>
        </p:nvSpPr>
        <p:spPr>
          <a:xfrm>
            <a:off x="274411" y="1873504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</a:t>
            </a:r>
            <a:r>
              <a:rPr lang="ja-JP" altLang="en-US" sz="4800" b="1">
                <a:solidFill>
                  <a:srgbClr val="FF0000"/>
                </a:solidFill>
              </a:rPr>
              <a:t>斜辺</a:t>
            </a:r>
            <a:r>
              <a:rPr lang="ja-JP" altLang="en-US" sz="4800" b="1">
                <a:solidFill>
                  <a:schemeClr val="tx1"/>
                </a:solidFill>
              </a:rPr>
              <a:t>と１つの 鋭角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5B157E-FC7F-7D77-A66F-BB439120EEA4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58B227E-76B7-6FC9-A1E5-57851A39043B}"/>
              </a:ext>
            </a:extLst>
          </p:cNvPr>
          <p:cNvSpPr/>
          <p:nvPr/>
        </p:nvSpPr>
        <p:spPr>
          <a:xfrm>
            <a:off x="5403077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2ED124-9172-64AA-340F-78C6679927A0}"/>
              </a:ext>
            </a:extLst>
          </p:cNvPr>
          <p:cNvSpPr/>
          <p:nvPr/>
        </p:nvSpPr>
        <p:spPr>
          <a:xfrm>
            <a:off x="160248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57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D2F74-CDAB-C591-8B75-A79465C2E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C31DA3F-8C1F-7692-0CB4-798450AA88AF}"/>
              </a:ext>
            </a:extLst>
          </p:cNvPr>
          <p:cNvGrpSpPr/>
          <p:nvPr/>
        </p:nvGrpSpPr>
        <p:grpSpPr>
          <a:xfrm>
            <a:off x="4039334" y="3339968"/>
            <a:ext cx="4026023" cy="2911691"/>
            <a:chOff x="4039334" y="3339968"/>
            <a:chExt cx="4026023" cy="2911691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889CD482-A540-1321-EBB8-1BA44497A951}"/>
                </a:ext>
              </a:extLst>
            </p:cNvPr>
            <p:cNvGrpSpPr/>
            <p:nvPr/>
          </p:nvGrpSpPr>
          <p:grpSpPr>
            <a:xfrm>
              <a:off x="4039334" y="3339969"/>
              <a:ext cx="4026023" cy="2911690"/>
              <a:chOff x="3959821" y="3598386"/>
              <a:chExt cx="4026023" cy="2911690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E4AC3DB-E0D8-17C8-24BF-8A2014E3CAF8}"/>
                  </a:ext>
                </a:extLst>
              </p:cNvPr>
              <p:cNvSpPr/>
              <p:nvPr/>
            </p:nvSpPr>
            <p:spPr>
              <a:xfrm>
                <a:off x="7622831" y="6131773"/>
                <a:ext cx="350313" cy="3656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二等辺三角形 9">
                <a:extLst>
                  <a:ext uri="{FF2B5EF4-FFF2-40B4-BE49-F238E27FC236}">
                    <a16:creationId xmlns:a16="http://schemas.microsoft.com/office/drawing/2014/main" id="{1D66C65D-C793-A127-172C-48A0D5EDBC82}"/>
                  </a:ext>
                </a:extLst>
              </p:cNvPr>
              <p:cNvSpPr/>
              <p:nvPr/>
            </p:nvSpPr>
            <p:spPr>
              <a:xfrm flipH="1">
                <a:off x="3959821" y="3598386"/>
                <a:ext cx="4026023" cy="2911690"/>
              </a:xfrm>
              <a:prstGeom prst="triangle">
                <a:avLst>
                  <a:gd name="adj" fmla="val 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48F85017-C96A-1A78-2D41-127BD252E952}"/>
                </a:ext>
              </a:extLst>
            </p:cNvPr>
            <p:cNvCxnSpPr>
              <a:cxnSpLocks/>
            </p:cNvCxnSpPr>
            <p:nvPr/>
          </p:nvCxnSpPr>
          <p:spPr>
            <a:xfrm>
              <a:off x="6065045" y="4433864"/>
              <a:ext cx="314323" cy="412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C79504D-98C4-9C9C-A019-3793B63932F2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V="1">
              <a:off x="4039334" y="3339968"/>
              <a:ext cx="4026021" cy="2911691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C22F777-7763-FFBD-A520-4275469B14D8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091114F-A454-B27D-7627-E4CAECD071FF}"/>
              </a:ext>
            </a:extLst>
          </p:cNvPr>
          <p:cNvSpPr/>
          <p:nvPr/>
        </p:nvSpPr>
        <p:spPr>
          <a:xfrm>
            <a:off x="274411" y="1873504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</a:t>
            </a:r>
            <a:r>
              <a:rPr lang="ja-JP" altLang="en-US" sz="4800" b="1">
                <a:solidFill>
                  <a:srgbClr val="FF0000"/>
                </a:solidFill>
              </a:rPr>
              <a:t>斜辺</a:t>
            </a:r>
            <a:r>
              <a:rPr lang="ja-JP" altLang="en-US" sz="4800" b="1">
                <a:solidFill>
                  <a:schemeClr val="tx1"/>
                </a:solidFill>
              </a:rPr>
              <a:t>と１つの 鋭角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DF94262-A3B0-1D92-D944-5692E4FBED6D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74C7F50-B8BD-35EA-99E8-CB505FFAB61F}"/>
              </a:ext>
            </a:extLst>
          </p:cNvPr>
          <p:cNvSpPr/>
          <p:nvPr/>
        </p:nvSpPr>
        <p:spPr>
          <a:xfrm>
            <a:off x="5403077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06848A-8556-F4D4-8271-893AEF34581D}"/>
              </a:ext>
            </a:extLst>
          </p:cNvPr>
          <p:cNvSpPr/>
          <p:nvPr/>
        </p:nvSpPr>
        <p:spPr>
          <a:xfrm>
            <a:off x="160248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2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CEE1D-8ED7-34AC-CCE7-5C5F22B3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357D642-D5F7-37E3-02F9-E678650BD660}"/>
              </a:ext>
            </a:extLst>
          </p:cNvPr>
          <p:cNvGrpSpPr/>
          <p:nvPr/>
        </p:nvGrpSpPr>
        <p:grpSpPr>
          <a:xfrm>
            <a:off x="4039334" y="3339968"/>
            <a:ext cx="4026023" cy="2911691"/>
            <a:chOff x="4039334" y="3339968"/>
            <a:chExt cx="4026023" cy="2911691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63067C4-31A6-D474-E648-0E7F73528CE3}"/>
                </a:ext>
              </a:extLst>
            </p:cNvPr>
            <p:cNvGrpSpPr/>
            <p:nvPr/>
          </p:nvGrpSpPr>
          <p:grpSpPr>
            <a:xfrm>
              <a:off x="4039334" y="3339969"/>
              <a:ext cx="4026023" cy="2911690"/>
              <a:chOff x="3959821" y="3598386"/>
              <a:chExt cx="4026023" cy="2911690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9E82226-2010-40D3-2009-72AA97D7F7FF}"/>
                  </a:ext>
                </a:extLst>
              </p:cNvPr>
              <p:cNvSpPr/>
              <p:nvPr/>
            </p:nvSpPr>
            <p:spPr>
              <a:xfrm>
                <a:off x="7622831" y="6131773"/>
                <a:ext cx="350313" cy="3656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二等辺三角形 9">
                <a:extLst>
                  <a:ext uri="{FF2B5EF4-FFF2-40B4-BE49-F238E27FC236}">
                    <a16:creationId xmlns:a16="http://schemas.microsoft.com/office/drawing/2014/main" id="{750F7B79-5F2A-E1B9-DB26-03010DCF59FD}"/>
                  </a:ext>
                </a:extLst>
              </p:cNvPr>
              <p:cNvSpPr/>
              <p:nvPr/>
            </p:nvSpPr>
            <p:spPr>
              <a:xfrm flipH="1">
                <a:off x="3959821" y="3598386"/>
                <a:ext cx="4026023" cy="2911690"/>
              </a:xfrm>
              <a:prstGeom prst="triangle">
                <a:avLst>
                  <a:gd name="adj" fmla="val 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F06E3F1B-8BE7-ABE1-BDAA-3435012220B0}"/>
                </a:ext>
              </a:extLst>
            </p:cNvPr>
            <p:cNvCxnSpPr>
              <a:cxnSpLocks/>
            </p:cNvCxnSpPr>
            <p:nvPr/>
          </p:nvCxnSpPr>
          <p:spPr>
            <a:xfrm>
              <a:off x="6065045" y="4433864"/>
              <a:ext cx="314323" cy="412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747B89C-1796-C9C3-5ED6-D425E740AA0D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V="1">
              <a:off x="4039334" y="3339968"/>
              <a:ext cx="4026021" cy="2911691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D7AE1F-9A4E-A29E-3E10-81B93652B074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5DF4E7-D53F-6C14-A468-77A4037DC53E}"/>
              </a:ext>
            </a:extLst>
          </p:cNvPr>
          <p:cNvSpPr/>
          <p:nvPr/>
        </p:nvSpPr>
        <p:spPr>
          <a:xfrm>
            <a:off x="274411" y="1873504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</a:t>
            </a:r>
            <a:r>
              <a:rPr lang="ja-JP" altLang="en-US" sz="4800" b="1">
                <a:solidFill>
                  <a:srgbClr val="FF0000"/>
                </a:solidFill>
              </a:rPr>
              <a:t>斜辺</a:t>
            </a:r>
            <a:r>
              <a:rPr lang="ja-JP" altLang="en-US" sz="4800" b="1">
                <a:solidFill>
                  <a:schemeClr val="tx1"/>
                </a:solidFill>
              </a:rPr>
              <a:t>と１つの 鋭角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9F5582-2C79-654A-F988-EE7794C02C22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4A818F7-CD23-EB4B-BBBD-FF12C5600E4D}"/>
              </a:ext>
            </a:extLst>
          </p:cNvPr>
          <p:cNvSpPr/>
          <p:nvPr/>
        </p:nvSpPr>
        <p:spPr>
          <a:xfrm>
            <a:off x="5403077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CB8D4-3E6B-2C87-0026-22CAA93C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7BA8B30-C661-DB41-0D83-8029648D04B0}"/>
              </a:ext>
            </a:extLst>
          </p:cNvPr>
          <p:cNvGrpSpPr/>
          <p:nvPr/>
        </p:nvGrpSpPr>
        <p:grpSpPr>
          <a:xfrm>
            <a:off x="4039334" y="3339969"/>
            <a:ext cx="4026023" cy="2911690"/>
            <a:chOff x="3959821" y="3598386"/>
            <a:chExt cx="4026023" cy="29116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96942D4-A793-0D5A-3F4B-D372435DCEE3}"/>
                </a:ext>
              </a:extLst>
            </p:cNvPr>
            <p:cNvSpPr/>
            <p:nvPr/>
          </p:nvSpPr>
          <p:spPr>
            <a:xfrm>
              <a:off x="7622831" y="6131773"/>
              <a:ext cx="350313" cy="3656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FC97D40B-F6AF-F4B8-AD9E-637731514A29}"/>
                </a:ext>
              </a:extLst>
            </p:cNvPr>
            <p:cNvSpPr/>
            <p:nvPr/>
          </p:nvSpPr>
          <p:spPr>
            <a:xfrm flipH="1">
              <a:off x="3959821" y="3598386"/>
              <a:ext cx="4026023" cy="291169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BB4CC2-563D-6C36-21BE-B72568578E9C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F1C3DE7-A8A8-4987-6644-372E5113CCB3}"/>
              </a:ext>
            </a:extLst>
          </p:cNvPr>
          <p:cNvSpPr/>
          <p:nvPr/>
        </p:nvSpPr>
        <p:spPr>
          <a:xfrm>
            <a:off x="274411" y="1873504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斜辺と１つの </a:t>
            </a:r>
            <a:r>
              <a:rPr lang="ja-JP" altLang="en-US" sz="4800" b="1">
                <a:solidFill>
                  <a:srgbClr val="FF0000"/>
                </a:solidFill>
              </a:rPr>
              <a:t>鋭角</a:t>
            </a:r>
            <a:r>
              <a:rPr lang="ja-JP" altLang="en-US" sz="4800" b="1">
                <a:solidFill>
                  <a:schemeClr val="tx1"/>
                </a:solidFill>
              </a:rPr>
              <a:t>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633D59-C0C1-2055-0743-F219E5362F75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7D5318-29D1-0A0A-15CA-F3EF73571D05}"/>
              </a:ext>
            </a:extLst>
          </p:cNvPr>
          <p:cNvSpPr/>
          <p:nvPr/>
        </p:nvSpPr>
        <p:spPr>
          <a:xfrm>
            <a:off x="5403077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8FF4-0E74-8E5A-7428-DA378E952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4E75B5B-F2D5-7D66-8055-0E11D33C513B}"/>
              </a:ext>
            </a:extLst>
          </p:cNvPr>
          <p:cNvGrpSpPr/>
          <p:nvPr/>
        </p:nvGrpSpPr>
        <p:grpSpPr>
          <a:xfrm>
            <a:off x="4039334" y="3339969"/>
            <a:ext cx="4026023" cy="2911690"/>
            <a:chOff x="3959821" y="3598386"/>
            <a:chExt cx="4026023" cy="29116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2E3D019-65F4-355F-76F8-B06441822008}"/>
                </a:ext>
              </a:extLst>
            </p:cNvPr>
            <p:cNvSpPr/>
            <p:nvPr/>
          </p:nvSpPr>
          <p:spPr>
            <a:xfrm>
              <a:off x="7622831" y="6131773"/>
              <a:ext cx="350313" cy="3656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B7A9717D-0609-48A2-809D-60197D1A4C7A}"/>
                </a:ext>
              </a:extLst>
            </p:cNvPr>
            <p:cNvSpPr/>
            <p:nvPr/>
          </p:nvSpPr>
          <p:spPr>
            <a:xfrm flipH="1">
              <a:off x="3959821" y="3598386"/>
              <a:ext cx="4026023" cy="291169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DC5F81-CB7C-5F7E-E299-D4F871F95F8B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84F1D9-50E3-832B-07F1-2B7C5E12AC28}"/>
              </a:ext>
            </a:extLst>
          </p:cNvPr>
          <p:cNvSpPr/>
          <p:nvPr/>
        </p:nvSpPr>
        <p:spPr>
          <a:xfrm>
            <a:off x="274411" y="1873504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斜辺と１つの </a:t>
            </a:r>
            <a:r>
              <a:rPr lang="ja-JP" altLang="en-US" sz="4800" b="1">
                <a:solidFill>
                  <a:srgbClr val="FF0000"/>
                </a:solidFill>
              </a:rPr>
              <a:t>鋭角</a:t>
            </a:r>
            <a:r>
              <a:rPr lang="ja-JP" altLang="en-US" sz="4800" b="1">
                <a:solidFill>
                  <a:schemeClr val="tx1"/>
                </a:solidFill>
              </a:rPr>
              <a:t>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83B1F3C-FB23-775A-EE01-4A0D55A9181A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58C226C7-72EF-F9B9-BF79-C7E8814175FC}"/>
              </a:ext>
            </a:extLst>
          </p:cNvPr>
          <p:cNvSpPr/>
          <p:nvPr/>
        </p:nvSpPr>
        <p:spPr>
          <a:xfrm rot="17997787">
            <a:off x="7272968" y="2578535"/>
            <a:ext cx="1584779" cy="1586036"/>
          </a:xfrm>
          <a:prstGeom prst="pie">
            <a:avLst>
              <a:gd name="adj1" fmla="val 9022854"/>
              <a:gd name="adj2" fmla="val 12350281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0C97C76-2A61-B934-D214-8B8B6542B47B}"/>
              </a:ext>
            </a:extLst>
          </p:cNvPr>
          <p:cNvSpPr/>
          <p:nvPr/>
        </p:nvSpPr>
        <p:spPr>
          <a:xfrm>
            <a:off x="5403077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B3710-9F93-2325-D7A1-D7F86B2F6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4A038B9-225E-F9C2-08E0-7F387BD5B3E8}"/>
              </a:ext>
            </a:extLst>
          </p:cNvPr>
          <p:cNvGrpSpPr/>
          <p:nvPr/>
        </p:nvGrpSpPr>
        <p:grpSpPr>
          <a:xfrm>
            <a:off x="4039334" y="3339969"/>
            <a:ext cx="4026023" cy="2911690"/>
            <a:chOff x="3959821" y="3598386"/>
            <a:chExt cx="4026023" cy="29116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0CCA504-9B0E-7CC8-69A4-6D827668AE2C}"/>
                </a:ext>
              </a:extLst>
            </p:cNvPr>
            <p:cNvSpPr/>
            <p:nvPr/>
          </p:nvSpPr>
          <p:spPr>
            <a:xfrm>
              <a:off x="7622831" y="6131773"/>
              <a:ext cx="350313" cy="3656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B5143396-E004-C262-6FAF-F0A87AF77F91}"/>
                </a:ext>
              </a:extLst>
            </p:cNvPr>
            <p:cNvSpPr/>
            <p:nvPr/>
          </p:nvSpPr>
          <p:spPr>
            <a:xfrm flipH="1">
              <a:off x="3959821" y="3598386"/>
              <a:ext cx="4026023" cy="291169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AA2184-BDD5-6E83-73CC-03E38C52B3C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660868-4B54-4371-CC7E-219A7F0998F2}"/>
              </a:ext>
            </a:extLst>
          </p:cNvPr>
          <p:cNvSpPr/>
          <p:nvPr/>
        </p:nvSpPr>
        <p:spPr>
          <a:xfrm>
            <a:off x="274411" y="1873504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斜辺と１つの </a:t>
            </a:r>
            <a:r>
              <a:rPr lang="ja-JP" altLang="en-US" sz="4800" b="1">
                <a:solidFill>
                  <a:srgbClr val="FF0000"/>
                </a:solidFill>
              </a:rPr>
              <a:t>鋭角</a:t>
            </a:r>
            <a:r>
              <a:rPr lang="ja-JP" altLang="en-US" sz="4800" b="1">
                <a:solidFill>
                  <a:schemeClr val="tx1"/>
                </a:solidFill>
              </a:rPr>
              <a:t>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B74D02B-67F0-E280-3EA1-ECA215B59AA6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1466042D-E7A3-E345-FEC4-3EB27ED2D920}"/>
              </a:ext>
            </a:extLst>
          </p:cNvPr>
          <p:cNvSpPr/>
          <p:nvPr/>
        </p:nvSpPr>
        <p:spPr>
          <a:xfrm rot="17997787">
            <a:off x="7272968" y="2578535"/>
            <a:ext cx="1584779" cy="1586036"/>
          </a:xfrm>
          <a:prstGeom prst="pie">
            <a:avLst>
              <a:gd name="adj1" fmla="val 9022854"/>
              <a:gd name="adj2" fmla="val 12350281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0151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48C35-D571-27F3-74F0-7B5EEDE9E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4F437F-3AD2-121B-F10A-FD595D6EE3AA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460E7DC-FEC2-C7C5-9003-7A9FA1AC29A5}"/>
              </a:ext>
            </a:extLst>
          </p:cNvPr>
          <p:cNvSpPr/>
          <p:nvPr/>
        </p:nvSpPr>
        <p:spPr>
          <a:xfrm>
            <a:off x="344852" y="1863961"/>
            <a:ext cx="113899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斜辺と他の １辺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0C63B67-AFFB-868E-5700-197D7012DE4F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E8727ED-8068-3D23-3D49-914DEFA56788}"/>
              </a:ext>
            </a:extLst>
          </p:cNvPr>
          <p:cNvSpPr/>
          <p:nvPr/>
        </p:nvSpPr>
        <p:spPr>
          <a:xfrm>
            <a:off x="160248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FEE34B2-19E2-9779-F081-0BA46DEB22E8}"/>
              </a:ext>
            </a:extLst>
          </p:cNvPr>
          <p:cNvSpPr/>
          <p:nvPr/>
        </p:nvSpPr>
        <p:spPr>
          <a:xfrm>
            <a:off x="488770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F7E1468-6C1D-4427-8474-C0A8AD54A1A0}"/>
              </a:ext>
            </a:extLst>
          </p:cNvPr>
          <p:cNvGrpSpPr/>
          <p:nvPr/>
        </p:nvGrpSpPr>
        <p:grpSpPr>
          <a:xfrm>
            <a:off x="4039334" y="3339969"/>
            <a:ext cx="4026023" cy="2911690"/>
            <a:chOff x="3959821" y="3598386"/>
            <a:chExt cx="4026023" cy="2911690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5C7B8FB-ED78-9DEE-9307-55C3B661D539}"/>
                </a:ext>
              </a:extLst>
            </p:cNvPr>
            <p:cNvSpPr/>
            <p:nvPr/>
          </p:nvSpPr>
          <p:spPr>
            <a:xfrm>
              <a:off x="7622831" y="6131773"/>
              <a:ext cx="350313" cy="3656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B969D79F-62C5-E2A4-13A4-F8037D6E661D}"/>
                </a:ext>
              </a:extLst>
            </p:cNvPr>
            <p:cNvSpPr/>
            <p:nvPr/>
          </p:nvSpPr>
          <p:spPr>
            <a:xfrm flipH="1">
              <a:off x="3959821" y="3598386"/>
              <a:ext cx="4026023" cy="291169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63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AAB3-6CB0-F279-FE79-E4BE2DF17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昆布ののおにぎり・おむすびのイラスト">
            <a:extLst>
              <a:ext uri="{FF2B5EF4-FFF2-40B4-BE49-F238E27FC236}">
                <a16:creationId xmlns:a16="http://schemas.microsoft.com/office/drawing/2014/main" id="{83369EFC-D07B-76B3-27BF-8EAC68A6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78" y="858531"/>
            <a:ext cx="1927113" cy="19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6FBAA17-DF34-03B6-D050-F663649CD1E3}"/>
              </a:ext>
            </a:extLst>
          </p:cNvPr>
          <p:cNvSpPr/>
          <p:nvPr/>
        </p:nvSpPr>
        <p:spPr>
          <a:xfrm>
            <a:off x="-14614" y="5320726"/>
            <a:ext cx="12191999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pic>
        <p:nvPicPr>
          <p:cNvPr id="2050" name="Picture 2" descr="鮭のおにぎり・おむすびのイラスト">
            <a:extLst>
              <a:ext uri="{FF2B5EF4-FFF2-40B4-BE49-F238E27FC236}">
                <a16:creationId xmlns:a16="http://schemas.microsoft.com/office/drawing/2014/main" id="{C5E3348C-40FB-4C24-1F30-2266DA1D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20" y="1150816"/>
            <a:ext cx="200025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鮭のおにぎり・おむすびのイラスト">
            <a:extLst>
              <a:ext uri="{FF2B5EF4-FFF2-40B4-BE49-F238E27FC236}">
                <a16:creationId xmlns:a16="http://schemas.microsoft.com/office/drawing/2014/main" id="{1EE17450-7FAC-7F5C-C6A3-51F91F12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722" y="1590970"/>
            <a:ext cx="2016416" cy="20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ツナマヨのおにぎり・おむすびのイラスト">
            <a:extLst>
              <a:ext uri="{FF2B5EF4-FFF2-40B4-BE49-F238E27FC236}">
                <a16:creationId xmlns:a16="http://schemas.microsoft.com/office/drawing/2014/main" id="{42A28A2B-1638-F3F2-D1CA-DBFB8FD3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72" y="1960839"/>
            <a:ext cx="2016416" cy="20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明太子のおにぎり・おむすびのイラスト">
            <a:extLst>
              <a:ext uri="{FF2B5EF4-FFF2-40B4-BE49-F238E27FC236}">
                <a16:creationId xmlns:a16="http://schemas.microsoft.com/office/drawing/2014/main" id="{A9E8C734-2E4C-9480-8851-9219B362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42" y="2465152"/>
            <a:ext cx="2016416" cy="20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イクラのおにぎり・おむすびのイラスト">
            <a:extLst>
              <a:ext uri="{FF2B5EF4-FFF2-40B4-BE49-F238E27FC236}">
                <a16:creationId xmlns:a16="http://schemas.microsoft.com/office/drawing/2014/main" id="{B6D945B9-D918-63D5-F497-EADC4C18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48" y="2886133"/>
            <a:ext cx="2016416" cy="20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ゆかりのおにぎり・おむすびのイラスト">
            <a:extLst>
              <a:ext uri="{FF2B5EF4-FFF2-40B4-BE49-F238E27FC236}">
                <a16:creationId xmlns:a16="http://schemas.microsoft.com/office/drawing/2014/main" id="{DCE7691C-EAE1-5408-FC96-DF1B4E15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41" y="1504206"/>
            <a:ext cx="2189944" cy="21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赤飯のおにぎり・おむすびのイラスト">
            <a:extLst>
              <a:ext uri="{FF2B5EF4-FFF2-40B4-BE49-F238E27FC236}">
                <a16:creationId xmlns:a16="http://schemas.microsoft.com/office/drawing/2014/main" id="{50520FBC-9847-66BE-0349-C60D39B3B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26" y="2067575"/>
            <a:ext cx="2393380" cy="21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FCB931-DE2A-A7A8-7182-36908D7079B8}"/>
              </a:ext>
            </a:extLst>
          </p:cNvPr>
          <p:cNvSpPr/>
          <p:nvPr/>
        </p:nvSpPr>
        <p:spPr>
          <a:xfrm>
            <a:off x="9068722" y="6320876"/>
            <a:ext cx="29634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b="1">
                <a:solidFill>
                  <a:schemeClr val="tx1"/>
                </a:solidFill>
              </a:rPr>
              <a:t>魅力的な三角形はたくさん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72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4E95-951F-E173-ADB2-84013953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D38CEB-6762-6737-A2A4-A6D39B01B543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4FD8F4-EC1C-E159-1DDE-F826A1951DF5}"/>
              </a:ext>
            </a:extLst>
          </p:cNvPr>
          <p:cNvSpPr/>
          <p:nvPr/>
        </p:nvSpPr>
        <p:spPr>
          <a:xfrm>
            <a:off x="344852" y="1863961"/>
            <a:ext cx="113899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斜辺と他の １辺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D23D1AD-7680-34A7-959E-2BEF81A59E6B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9A256E-963D-8840-BEBB-22B5C7F23DA5}"/>
              </a:ext>
            </a:extLst>
          </p:cNvPr>
          <p:cNvSpPr/>
          <p:nvPr/>
        </p:nvSpPr>
        <p:spPr>
          <a:xfrm>
            <a:off x="160248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5476D7-EAA0-917F-CEE2-A7F3F443960C}"/>
              </a:ext>
            </a:extLst>
          </p:cNvPr>
          <p:cNvSpPr/>
          <p:nvPr/>
        </p:nvSpPr>
        <p:spPr>
          <a:xfrm>
            <a:off x="488770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718AC42-A58B-CA14-051B-E2F7D712EBA5}"/>
              </a:ext>
            </a:extLst>
          </p:cNvPr>
          <p:cNvGrpSpPr/>
          <p:nvPr/>
        </p:nvGrpSpPr>
        <p:grpSpPr>
          <a:xfrm>
            <a:off x="4039334" y="3339968"/>
            <a:ext cx="4026023" cy="2911691"/>
            <a:chOff x="4039334" y="3339968"/>
            <a:chExt cx="4026023" cy="291169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8A59315-F657-4F7E-1789-A8E2F9C14B67}"/>
                </a:ext>
              </a:extLst>
            </p:cNvPr>
            <p:cNvGrpSpPr/>
            <p:nvPr/>
          </p:nvGrpSpPr>
          <p:grpSpPr>
            <a:xfrm>
              <a:off x="4039334" y="3339969"/>
              <a:ext cx="4026023" cy="2911690"/>
              <a:chOff x="3959821" y="3598386"/>
              <a:chExt cx="4026023" cy="2911690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93AF20A-6779-BC91-395A-CD2A90155C8D}"/>
                  </a:ext>
                </a:extLst>
              </p:cNvPr>
              <p:cNvSpPr/>
              <p:nvPr/>
            </p:nvSpPr>
            <p:spPr>
              <a:xfrm>
                <a:off x="7622831" y="6131773"/>
                <a:ext cx="350313" cy="3656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B36973ED-CBD5-7611-200F-02580615944D}"/>
                  </a:ext>
                </a:extLst>
              </p:cNvPr>
              <p:cNvSpPr/>
              <p:nvPr/>
            </p:nvSpPr>
            <p:spPr>
              <a:xfrm flipH="1">
                <a:off x="3959821" y="3598386"/>
                <a:ext cx="4026023" cy="2911690"/>
              </a:xfrm>
              <a:prstGeom prst="triangle">
                <a:avLst>
                  <a:gd name="adj" fmla="val 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2E4CAFA-B536-D9D1-460B-FF35EF6DFD21}"/>
                </a:ext>
              </a:extLst>
            </p:cNvPr>
            <p:cNvCxnSpPr>
              <a:cxnSpLocks/>
            </p:cNvCxnSpPr>
            <p:nvPr/>
          </p:nvCxnSpPr>
          <p:spPr>
            <a:xfrm>
              <a:off x="6065045" y="4433864"/>
              <a:ext cx="314323" cy="412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241ABC12-4AE2-2431-AC96-03184EA5B16B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flipV="1">
              <a:off x="4039334" y="3339968"/>
              <a:ext cx="4026021" cy="2911691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5429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7A18F-8EC5-CFA3-59C3-2FC586A9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9DF4038-9338-EBBE-EDFE-BF3BFC55CF1E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4B9D7F-49FA-5EB0-9B86-AD3E1C98769F}"/>
              </a:ext>
            </a:extLst>
          </p:cNvPr>
          <p:cNvSpPr/>
          <p:nvPr/>
        </p:nvSpPr>
        <p:spPr>
          <a:xfrm>
            <a:off x="344852" y="1863961"/>
            <a:ext cx="113899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</a:t>
            </a:r>
            <a:r>
              <a:rPr lang="ja-JP" altLang="en-US" sz="4800" b="1">
                <a:solidFill>
                  <a:srgbClr val="FF0000"/>
                </a:solidFill>
              </a:rPr>
              <a:t>斜辺</a:t>
            </a:r>
            <a:r>
              <a:rPr lang="ja-JP" altLang="en-US" sz="4800" b="1">
                <a:solidFill>
                  <a:schemeClr val="tx1"/>
                </a:solidFill>
              </a:rPr>
              <a:t>と他の １辺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EA507A-FDD5-115E-0BA3-8A26887F6127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BEEC4E-D821-4FD2-66E5-45520E0CE550}"/>
              </a:ext>
            </a:extLst>
          </p:cNvPr>
          <p:cNvSpPr/>
          <p:nvPr/>
        </p:nvSpPr>
        <p:spPr>
          <a:xfrm>
            <a:off x="488770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A4EFE7D-12EE-7DB6-6C9E-1CC932ACCAB9}"/>
              </a:ext>
            </a:extLst>
          </p:cNvPr>
          <p:cNvGrpSpPr/>
          <p:nvPr/>
        </p:nvGrpSpPr>
        <p:grpSpPr>
          <a:xfrm>
            <a:off x="4039334" y="3339968"/>
            <a:ext cx="4026023" cy="2911691"/>
            <a:chOff x="4039334" y="3339968"/>
            <a:chExt cx="4026023" cy="291169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FB19542-DA65-0940-19A9-BD5DCFD9EE3C}"/>
                </a:ext>
              </a:extLst>
            </p:cNvPr>
            <p:cNvGrpSpPr/>
            <p:nvPr/>
          </p:nvGrpSpPr>
          <p:grpSpPr>
            <a:xfrm>
              <a:off x="4039334" y="3339969"/>
              <a:ext cx="4026023" cy="2911690"/>
              <a:chOff x="3959821" y="3598386"/>
              <a:chExt cx="4026023" cy="2911690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9F3D8F8-EB50-CDB5-6751-F8EDD2E35531}"/>
                  </a:ext>
                </a:extLst>
              </p:cNvPr>
              <p:cNvSpPr/>
              <p:nvPr/>
            </p:nvSpPr>
            <p:spPr>
              <a:xfrm>
                <a:off x="7622831" y="6131773"/>
                <a:ext cx="350313" cy="3656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93F90622-E3B6-4DE9-1CE9-690AA4E3CE93}"/>
                  </a:ext>
                </a:extLst>
              </p:cNvPr>
              <p:cNvSpPr/>
              <p:nvPr/>
            </p:nvSpPr>
            <p:spPr>
              <a:xfrm flipH="1">
                <a:off x="3959821" y="3598386"/>
                <a:ext cx="4026023" cy="2911690"/>
              </a:xfrm>
              <a:prstGeom prst="triangle">
                <a:avLst>
                  <a:gd name="adj" fmla="val 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67F094E-4438-F87B-6AA8-04C9BEE333FA}"/>
                </a:ext>
              </a:extLst>
            </p:cNvPr>
            <p:cNvCxnSpPr>
              <a:cxnSpLocks/>
            </p:cNvCxnSpPr>
            <p:nvPr/>
          </p:nvCxnSpPr>
          <p:spPr>
            <a:xfrm>
              <a:off x="6065045" y="4433864"/>
              <a:ext cx="314323" cy="412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A2BC736-1453-83F8-0819-1A066B714A77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flipV="1">
              <a:off x="4039334" y="3339968"/>
              <a:ext cx="4026021" cy="2911691"/>
            </a:xfrm>
            <a:prstGeom prst="line">
              <a:avLst/>
            </a:prstGeom>
            <a:ln w="571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384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984E-EF3E-0E35-2299-387EB3ED1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C60D85-10D3-8ABD-453D-18A309EA54B9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68A37-FCEE-7508-B665-E5B52D1ACAA3}"/>
              </a:ext>
            </a:extLst>
          </p:cNvPr>
          <p:cNvSpPr/>
          <p:nvPr/>
        </p:nvSpPr>
        <p:spPr>
          <a:xfrm>
            <a:off x="344852" y="1863961"/>
            <a:ext cx="113899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斜辺と他の １辺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91389F8-9000-0D19-48D0-0566F18647A9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8DB3F5-5D01-8BBF-6D23-F442D7AF2788}"/>
              </a:ext>
            </a:extLst>
          </p:cNvPr>
          <p:cNvSpPr/>
          <p:nvPr/>
        </p:nvSpPr>
        <p:spPr>
          <a:xfrm>
            <a:off x="488770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58EAA90-7FC0-9A52-4655-2CC54F16F8EB}"/>
              </a:ext>
            </a:extLst>
          </p:cNvPr>
          <p:cNvGrpSpPr/>
          <p:nvPr/>
        </p:nvGrpSpPr>
        <p:grpSpPr>
          <a:xfrm>
            <a:off x="4039334" y="3339969"/>
            <a:ext cx="4026023" cy="2911690"/>
            <a:chOff x="3959821" y="3598386"/>
            <a:chExt cx="4026023" cy="291169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61A67C6-CF8B-EAB9-AF69-159C3710C9A6}"/>
                </a:ext>
              </a:extLst>
            </p:cNvPr>
            <p:cNvSpPr/>
            <p:nvPr/>
          </p:nvSpPr>
          <p:spPr>
            <a:xfrm>
              <a:off x="7622831" y="6131773"/>
              <a:ext cx="350313" cy="3656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A63BDA82-35BE-1ACF-2AF6-8783B301FC2F}"/>
                </a:ext>
              </a:extLst>
            </p:cNvPr>
            <p:cNvSpPr/>
            <p:nvPr/>
          </p:nvSpPr>
          <p:spPr>
            <a:xfrm flipH="1">
              <a:off x="3959821" y="3598386"/>
              <a:ext cx="4026023" cy="291169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3642AA-E945-A8EF-A39C-DDB4ED55FDFA}"/>
              </a:ext>
            </a:extLst>
          </p:cNvPr>
          <p:cNvCxnSpPr>
            <a:cxnSpLocks/>
          </p:cNvCxnSpPr>
          <p:nvPr/>
        </p:nvCxnSpPr>
        <p:spPr>
          <a:xfrm>
            <a:off x="6261895" y="6032584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CD188C3-74E6-1AB9-654E-397E78782DE6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4026636" y="6251659"/>
            <a:ext cx="4038721" cy="1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49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9AB2-0DE8-C959-CDF4-CEC7DF892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311B5D0-B09E-F406-0964-BEA82B8101FC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直角三角形の合同条件</a:t>
            </a:r>
            <a:endParaRPr kumimoji="1" lang="ja-JP" altLang="en-US" sz="48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72A139-1E33-6A54-9216-107592E1AA22}"/>
              </a:ext>
            </a:extLst>
          </p:cNvPr>
          <p:cNvSpPr/>
          <p:nvPr/>
        </p:nvSpPr>
        <p:spPr>
          <a:xfrm>
            <a:off x="344852" y="1863961"/>
            <a:ext cx="113899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斜辺と他の</a:t>
            </a:r>
            <a:r>
              <a:rPr lang="ja-JP" altLang="en-US" sz="4800" b="1">
                <a:solidFill>
                  <a:srgbClr val="FF0000"/>
                </a:solidFill>
              </a:rPr>
              <a:t> １辺 </a:t>
            </a:r>
            <a:r>
              <a:rPr lang="ja-JP" altLang="en-US" sz="4800" b="1">
                <a:solidFill>
                  <a:schemeClr val="tx1"/>
                </a:solidFill>
              </a:rPr>
              <a:t>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6C2B2A-DC09-C63A-C96F-05442BEFC3F8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DCDFAC1-C997-EF51-C5D8-24CC96E6DBC5}"/>
              </a:ext>
            </a:extLst>
          </p:cNvPr>
          <p:cNvGrpSpPr/>
          <p:nvPr/>
        </p:nvGrpSpPr>
        <p:grpSpPr>
          <a:xfrm>
            <a:off x="4039334" y="3339969"/>
            <a:ext cx="4026023" cy="2911690"/>
            <a:chOff x="3959821" y="3598386"/>
            <a:chExt cx="4026023" cy="291169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B0171AD-2A71-BB6E-5E8F-DA59641A1359}"/>
                </a:ext>
              </a:extLst>
            </p:cNvPr>
            <p:cNvSpPr/>
            <p:nvPr/>
          </p:nvSpPr>
          <p:spPr>
            <a:xfrm>
              <a:off x="7622831" y="6131773"/>
              <a:ext cx="350313" cy="36560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30D5E228-2842-6028-DC70-AEABB4BB970F}"/>
                </a:ext>
              </a:extLst>
            </p:cNvPr>
            <p:cNvSpPr/>
            <p:nvPr/>
          </p:nvSpPr>
          <p:spPr>
            <a:xfrm flipH="1">
              <a:off x="3959821" y="3598386"/>
              <a:ext cx="4026023" cy="291169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5F1D119-2E4F-4783-5D33-6E3DF9E4066E}"/>
              </a:ext>
            </a:extLst>
          </p:cNvPr>
          <p:cNvCxnSpPr>
            <a:cxnSpLocks/>
          </p:cNvCxnSpPr>
          <p:nvPr/>
        </p:nvCxnSpPr>
        <p:spPr>
          <a:xfrm>
            <a:off x="6261895" y="6032584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1677F4F-349A-C26D-BCCC-22FDFD64EBFF}"/>
              </a:ext>
            </a:extLst>
          </p:cNvPr>
          <p:cNvCxnSpPr>
            <a:cxnSpLocks/>
          </p:cNvCxnSpPr>
          <p:nvPr/>
        </p:nvCxnSpPr>
        <p:spPr>
          <a:xfrm flipV="1">
            <a:off x="4026636" y="6251659"/>
            <a:ext cx="4038721" cy="1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77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35AD2-AB7B-DC60-92C5-948AD4DAE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BCE00F7-8791-0B91-D147-C4ADBD1D5C6C}"/>
              </a:ext>
            </a:extLst>
          </p:cNvPr>
          <p:cNvSpPr/>
          <p:nvPr/>
        </p:nvSpPr>
        <p:spPr>
          <a:xfrm>
            <a:off x="-1914" y="5320726"/>
            <a:ext cx="12191999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　おわり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14518D4A-0CE2-716D-059A-BEFC3BA3499E}"/>
              </a:ext>
            </a:extLst>
          </p:cNvPr>
          <p:cNvSpPr/>
          <p:nvPr/>
        </p:nvSpPr>
        <p:spPr>
          <a:xfrm rot="2669199">
            <a:off x="4414246" y="690261"/>
            <a:ext cx="4158638" cy="3156184"/>
          </a:xfrm>
          <a:prstGeom prst="triangle">
            <a:avLst>
              <a:gd name="adj" fmla="val 5047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8DE2CBE-E4DF-FE4F-559C-E71E78DFF2A2}"/>
              </a:ext>
            </a:extLst>
          </p:cNvPr>
          <p:cNvSpPr/>
          <p:nvPr/>
        </p:nvSpPr>
        <p:spPr>
          <a:xfrm>
            <a:off x="9384728" y="5688760"/>
            <a:ext cx="1696714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次は四角形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B77F8634-FDC1-65B1-7109-AE11F8B17763}"/>
              </a:ext>
            </a:extLst>
          </p:cNvPr>
          <p:cNvSpPr/>
          <p:nvPr/>
        </p:nvSpPr>
        <p:spPr>
          <a:xfrm>
            <a:off x="11523188" y="5455190"/>
            <a:ext cx="536713" cy="467139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214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6C2B-11F5-4DD1-1CB4-98E5689E5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アイシャドウ, 化粧品, 化粧, 粉, 色, カラフル, ファッション">
            <a:extLst>
              <a:ext uri="{FF2B5EF4-FFF2-40B4-BE49-F238E27FC236}">
                <a16:creationId xmlns:a16="http://schemas.microsoft.com/office/drawing/2014/main" id="{808409DE-20C7-E7CE-4E71-EB8D9075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27505" y="-2820915"/>
            <a:ext cx="5333159" cy="10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84834BD-2C89-598A-C909-E41B50839BBC}"/>
              </a:ext>
            </a:extLst>
          </p:cNvPr>
          <p:cNvSpPr/>
          <p:nvPr/>
        </p:nvSpPr>
        <p:spPr>
          <a:xfrm>
            <a:off x="0" y="0"/>
            <a:ext cx="12206614" cy="68580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A589E8-8AA1-29A9-E4D6-9F4196E01B35}"/>
              </a:ext>
            </a:extLst>
          </p:cNvPr>
          <p:cNvSpPr/>
          <p:nvPr/>
        </p:nvSpPr>
        <p:spPr>
          <a:xfrm>
            <a:off x="14615" y="5333160"/>
            <a:ext cx="12191999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四角形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89DB65-83A5-9933-DC98-AEBE209223F0}"/>
              </a:ext>
            </a:extLst>
          </p:cNvPr>
          <p:cNvSpPr/>
          <p:nvPr/>
        </p:nvSpPr>
        <p:spPr>
          <a:xfrm>
            <a:off x="8811884" y="6262594"/>
            <a:ext cx="33655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b="1">
                <a:solidFill>
                  <a:schemeClr val="tx1"/>
                </a:solidFill>
              </a:rPr>
              <a:t>美しいパレットも四角の集合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82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74163-1F1D-0587-33CF-C3928831F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860684-966B-5E87-AF83-AC73E98B5516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四角形の用語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9EAF6C2-9BAC-7253-CA47-8688898E3478}"/>
              </a:ext>
            </a:extLst>
          </p:cNvPr>
          <p:cNvSpPr/>
          <p:nvPr/>
        </p:nvSpPr>
        <p:spPr>
          <a:xfrm>
            <a:off x="2054665" y="1732052"/>
            <a:ext cx="909704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 b="1">
                <a:solidFill>
                  <a:schemeClr val="tx1"/>
                </a:solidFill>
              </a:rPr>
              <a:t>　四角形の向かい合う辺を</a:t>
            </a:r>
            <a:r>
              <a:rPr lang="ja-JP" altLang="en-US" sz="4400" b="1">
                <a:solidFill>
                  <a:srgbClr val="FF0000"/>
                </a:solidFill>
              </a:rPr>
              <a:t>対辺</a:t>
            </a:r>
            <a:r>
              <a:rPr lang="ja-JP" altLang="en-US" sz="4400" b="1">
                <a:solidFill>
                  <a:schemeClr val="tx1"/>
                </a:solidFill>
              </a:rPr>
              <a:t>、</a:t>
            </a:r>
            <a:endParaRPr lang="en-US" altLang="ja-JP" sz="4400" b="1">
              <a:solidFill>
                <a:schemeClr val="tx1"/>
              </a:solidFill>
            </a:endParaRPr>
          </a:p>
          <a:p>
            <a:r>
              <a:rPr lang="ja-JP" altLang="en-US" sz="4400" b="1">
                <a:solidFill>
                  <a:schemeClr val="tx1"/>
                </a:solidFill>
              </a:rPr>
              <a:t>向かい合う角を</a:t>
            </a:r>
            <a:r>
              <a:rPr lang="ja-JP" altLang="en-US" sz="4400" b="1">
                <a:solidFill>
                  <a:srgbClr val="FF0000"/>
                </a:solidFill>
              </a:rPr>
              <a:t>対角</a:t>
            </a:r>
            <a:r>
              <a:rPr lang="ja-JP" altLang="en-US" sz="4400" b="1">
                <a:solidFill>
                  <a:schemeClr val="tx1"/>
                </a:solidFill>
              </a:rPr>
              <a:t>という。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F463E74-0CB9-C7C7-88E9-0073C635EA75}"/>
              </a:ext>
            </a:extLst>
          </p:cNvPr>
          <p:cNvGrpSpPr/>
          <p:nvPr/>
        </p:nvGrpSpPr>
        <p:grpSpPr>
          <a:xfrm>
            <a:off x="1696858" y="3432915"/>
            <a:ext cx="3262770" cy="3240000"/>
            <a:chOff x="1329110" y="3471468"/>
            <a:chExt cx="3262770" cy="324000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D28BBBA-B818-9706-4EF9-950061950B5A}"/>
                </a:ext>
              </a:extLst>
            </p:cNvPr>
            <p:cNvSpPr/>
            <p:nvPr/>
          </p:nvSpPr>
          <p:spPr>
            <a:xfrm>
              <a:off x="1329110" y="3471468"/>
              <a:ext cx="3240000" cy="324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矢印: 左右 7">
              <a:extLst>
                <a:ext uri="{FF2B5EF4-FFF2-40B4-BE49-F238E27FC236}">
                  <a16:creationId xmlns:a16="http://schemas.microsoft.com/office/drawing/2014/main" id="{5DBD1CD1-BDCD-5DE5-0B3B-499C5F91C571}"/>
                </a:ext>
              </a:extLst>
            </p:cNvPr>
            <p:cNvSpPr/>
            <p:nvPr/>
          </p:nvSpPr>
          <p:spPr>
            <a:xfrm rot="5400000">
              <a:off x="1483639" y="4596367"/>
              <a:ext cx="2953712" cy="913578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6E0D4934-09E9-4055-9375-70FD7C27B835}"/>
                </a:ext>
              </a:extLst>
            </p:cNvPr>
            <p:cNvSpPr/>
            <p:nvPr/>
          </p:nvSpPr>
          <p:spPr>
            <a:xfrm>
              <a:off x="1840975" y="4626268"/>
              <a:ext cx="2239039" cy="80507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>
                  <a:solidFill>
                    <a:schemeClr val="tx1"/>
                  </a:solidFill>
                </a:rPr>
                <a:t>対 辺</a:t>
              </a: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A9878F0-50B7-CB34-E0D3-F412B67CE9FA}"/>
                </a:ext>
              </a:extLst>
            </p:cNvPr>
            <p:cNvCxnSpPr/>
            <p:nvPr/>
          </p:nvCxnSpPr>
          <p:spPr>
            <a:xfrm>
              <a:off x="1329110" y="3471468"/>
              <a:ext cx="326277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2D0DC07-CEB9-E831-968C-E343A2543AB7}"/>
                </a:ext>
              </a:extLst>
            </p:cNvPr>
            <p:cNvCxnSpPr/>
            <p:nvPr/>
          </p:nvCxnSpPr>
          <p:spPr>
            <a:xfrm>
              <a:off x="1329110" y="6709629"/>
              <a:ext cx="326277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60B4E7F-0494-5FD9-8124-C29ECA5ABC4F}"/>
              </a:ext>
            </a:extLst>
          </p:cNvPr>
          <p:cNvGrpSpPr/>
          <p:nvPr/>
        </p:nvGrpSpPr>
        <p:grpSpPr>
          <a:xfrm>
            <a:off x="7723284" y="3429000"/>
            <a:ext cx="3240000" cy="3240000"/>
            <a:chOff x="1329110" y="3471468"/>
            <a:chExt cx="3262770" cy="3242076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92156D0-8EDC-D3B9-87AD-FB6F68E5ECAC}"/>
                </a:ext>
              </a:extLst>
            </p:cNvPr>
            <p:cNvSpPr/>
            <p:nvPr/>
          </p:nvSpPr>
          <p:spPr>
            <a:xfrm>
              <a:off x="1329110" y="3471468"/>
              <a:ext cx="3262770" cy="32420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矢印: 左右 21">
              <a:extLst>
                <a:ext uri="{FF2B5EF4-FFF2-40B4-BE49-F238E27FC236}">
                  <a16:creationId xmlns:a16="http://schemas.microsoft.com/office/drawing/2014/main" id="{39BC95B3-AD6E-6ED7-68CF-C426B90B5ED5}"/>
                </a:ext>
              </a:extLst>
            </p:cNvPr>
            <p:cNvSpPr/>
            <p:nvPr/>
          </p:nvSpPr>
          <p:spPr>
            <a:xfrm rot="7714374">
              <a:off x="1642078" y="4600282"/>
              <a:ext cx="2953712" cy="913578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CF408D13-AB65-79CA-C066-89323E0B9E0F}"/>
                </a:ext>
              </a:extLst>
            </p:cNvPr>
            <p:cNvSpPr/>
            <p:nvPr/>
          </p:nvSpPr>
          <p:spPr>
            <a:xfrm>
              <a:off x="1961081" y="4666050"/>
              <a:ext cx="2239039" cy="80507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>
                  <a:solidFill>
                    <a:schemeClr val="tx1"/>
                  </a:solidFill>
                </a:rPr>
                <a:t>対　角</a:t>
              </a:r>
              <a:endParaRPr kumimoji="1" lang="ja-JP" alt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D4B1146-2265-3143-C7E8-F56989A1078A}"/>
              </a:ext>
            </a:extLst>
          </p:cNvPr>
          <p:cNvSpPr/>
          <p:nvPr/>
        </p:nvSpPr>
        <p:spPr>
          <a:xfrm>
            <a:off x="10600338" y="3429000"/>
            <a:ext cx="350313" cy="36560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F220584-3193-FCA9-5784-02B4006AA086}"/>
              </a:ext>
            </a:extLst>
          </p:cNvPr>
          <p:cNvSpPr/>
          <p:nvPr/>
        </p:nvSpPr>
        <p:spPr>
          <a:xfrm>
            <a:off x="7730952" y="6303397"/>
            <a:ext cx="350313" cy="36560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888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7E140-E5EC-0E17-5822-CE25826A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図 463" descr="フェンスの前に並んでいる&#10;&#10;低い精度で自動的に生成された説明">
            <a:extLst>
              <a:ext uri="{FF2B5EF4-FFF2-40B4-BE49-F238E27FC236}">
                <a16:creationId xmlns:a16="http://schemas.microsoft.com/office/drawing/2014/main" id="{C5AF4F1C-659C-B9B7-057C-21DFC8E4F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12621" r="309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6C5171-3283-97FD-7BCB-11209D8F03DE}"/>
              </a:ext>
            </a:extLst>
          </p:cNvPr>
          <p:cNvSpPr/>
          <p:nvPr/>
        </p:nvSpPr>
        <p:spPr>
          <a:xfrm>
            <a:off x="1" y="4901515"/>
            <a:ext cx="12191999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65" name="正方形/長方形 464">
            <a:extLst>
              <a:ext uri="{FF2B5EF4-FFF2-40B4-BE49-F238E27FC236}">
                <a16:creationId xmlns:a16="http://schemas.microsoft.com/office/drawing/2014/main" id="{15D980F2-1367-259E-3250-4DA474AA22FA}"/>
              </a:ext>
            </a:extLst>
          </p:cNvPr>
          <p:cNvSpPr/>
          <p:nvPr/>
        </p:nvSpPr>
        <p:spPr>
          <a:xfrm>
            <a:off x="8964284" y="5697208"/>
            <a:ext cx="33655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b="1">
                <a:solidFill>
                  <a:schemeClr val="tx1"/>
                </a:solidFill>
              </a:rPr>
              <a:t>日本の伝統模様　</a:t>
            </a:r>
            <a:endParaRPr lang="en-US" altLang="ja-JP" b="1">
              <a:solidFill>
                <a:schemeClr val="tx1"/>
              </a:solidFill>
            </a:endParaRPr>
          </a:p>
          <a:p>
            <a:r>
              <a:rPr lang="ja-JP" altLang="en-US" b="1">
                <a:solidFill>
                  <a:schemeClr val="tx1"/>
                </a:solidFill>
              </a:rPr>
              <a:t>矢絣もよく見ると平行四辺形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74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B2A59-4BEE-F904-E371-CC4A7BFD9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20A2A44-1879-153B-E37D-A802FF0245BA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平行四辺形の定義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1DBF46-4E4F-4628-5941-709F83318AF8}"/>
              </a:ext>
            </a:extLst>
          </p:cNvPr>
          <p:cNvSpPr/>
          <p:nvPr/>
        </p:nvSpPr>
        <p:spPr>
          <a:xfrm>
            <a:off x="176169" y="1739044"/>
            <a:ext cx="1189559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4800">
                <a:solidFill>
                  <a:schemeClr val="tx1"/>
                </a:solidFill>
              </a:rPr>
              <a:t>　平行四辺形とは、２組の対辺が</a:t>
            </a:r>
            <a:r>
              <a:rPr kumimoji="1" lang="ja-JP" altLang="en-US" sz="4800" b="1">
                <a:solidFill>
                  <a:schemeClr val="tx1"/>
                </a:solidFill>
              </a:rPr>
              <a:t>それぞれ平行</a:t>
            </a:r>
            <a:r>
              <a:rPr kumimoji="1" lang="ja-JP" altLang="en-US" sz="4800">
                <a:solidFill>
                  <a:schemeClr val="tx1"/>
                </a:solidFill>
              </a:rPr>
              <a:t>な四角形のことである。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19067D75-4518-2CEE-7D07-EC7BBFD6A115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608472D-01FB-49C6-6687-1CC25D0335CA}"/>
              </a:ext>
            </a:extLst>
          </p:cNvPr>
          <p:cNvGrpSpPr/>
          <p:nvPr/>
        </p:nvGrpSpPr>
        <p:grpSpPr>
          <a:xfrm>
            <a:off x="6335850" y="3365318"/>
            <a:ext cx="388446" cy="286124"/>
            <a:chOff x="10031407" y="4768534"/>
            <a:chExt cx="209295" cy="154164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39289BE3-C392-5ABE-4832-570DF2B4AB6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44EB3B7-E99A-6DE5-90E4-32776C59A5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A763EF5-01E3-163C-673E-270D7ECA3873}"/>
              </a:ext>
            </a:extLst>
          </p:cNvPr>
          <p:cNvGrpSpPr/>
          <p:nvPr/>
        </p:nvGrpSpPr>
        <p:grpSpPr>
          <a:xfrm>
            <a:off x="5276670" y="6448402"/>
            <a:ext cx="388446" cy="286124"/>
            <a:chOff x="10031407" y="4768534"/>
            <a:chExt cx="209295" cy="154164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2C0D89C2-8A08-BBD1-FD27-D1CA86072B4A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E1BAE646-FA81-ED98-11AF-C5BDDCC78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536F7F7-FE49-011D-A578-A74A0DD43B84}"/>
              </a:ext>
            </a:extLst>
          </p:cNvPr>
          <p:cNvGrpSpPr/>
          <p:nvPr/>
        </p:nvGrpSpPr>
        <p:grpSpPr>
          <a:xfrm rot="17422148">
            <a:off x="4001792" y="4500080"/>
            <a:ext cx="388446" cy="286124"/>
            <a:chOff x="10031407" y="4768534"/>
            <a:chExt cx="209295" cy="154164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E1E9611-D067-7A73-FC27-36085F336D57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ECC0C746-412F-22BD-EF8A-2A84791A3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B5DB1F1C-A19B-0D5E-7B0C-3D1CD18162A2}"/>
              </a:ext>
            </a:extLst>
          </p:cNvPr>
          <p:cNvGrpSpPr/>
          <p:nvPr/>
        </p:nvGrpSpPr>
        <p:grpSpPr>
          <a:xfrm rot="17422148">
            <a:off x="3940059" y="4666689"/>
            <a:ext cx="388446" cy="286124"/>
            <a:chOff x="10031407" y="4768534"/>
            <a:chExt cx="209295" cy="154164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9F0FB8E7-8535-6C0F-1830-31C719609F86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220BB2BD-2466-81F9-855B-4C7A37FD2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CBE42A9-65A6-B7AF-8C11-FA2B53D5B82D}"/>
              </a:ext>
            </a:extLst>
          </p:cNvPr>
          <p:cNvGrpSpPr/>
          <p:nvPr/>
        </p:nvGrpSpPr>
        <p:grpSpPr>
          <a:xfrm rot="17422148">
            <a:off x="8060289" y="4604875"/>
            <a:ext cx="388446" cy="286124"/>
            <a:chOff x="10031407" y="4768534"/>
            <a:chExt cx="209295" cy="154164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8F222970-508D-1D75-D660-C8D94D9E41A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707622AB-E9DF-D3C7-FAD5-1CAEBDC9A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BDBB64D-138F-2B9C-91B3-DAAE57E909E6}"/>
              </a:ext>
            </a:extLst>
          </p:cNvPr>
          <p:cNvGrpSpPr/>
          <p:nvPr/>
        </p:nvGrpSpPr>
        <p:grpSpPr>
          <a:xfrm rot="17422148">
            <a:off x="7998556" y="4771484"/>
            <a:ext cx="388446" cy="286124"/>
            <a:chOff x="10031407" y="4768534"/>
            <a:chExt cx="209295" cy="154164"/>
          </a:xfrm>
        </p:grpSpPr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949FC98-6DCA-B6A7-2866-D313722A78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0DFB57C9-5F81-632F-3AB5-5B211C1CB4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450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0D985-C7C3-57D2-81FE-8D2F8044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0F5F325-F0D3-5F3C-6BF8-FF1FE80D7599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79BDA1-DF09-D279-8B04-DC36DEB7C792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A02109B-877C-E709-0CE6-45C080CE3303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平行四辺形では、２組の 対辺 はそれ 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DBD189F-DCAE-9956-E855-AE02FD22114B}"/>
              </a:ext>
            </a:extLst>
          </p:cNvPr>
          <p:cNvSpPr/>
          <p:nvPr/>
        </p:nvSpPr>
        <p:spPr>
          <a:xfrm>
            <a:off x="840560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63290435-E513-176E-EEFE-1AB49273E689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98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19AE9E-5146-EAAF-FA46-7B71B62AAA5E}"/>
              </a:ext>
            </a:extLst>
          </p:cNvPr>
          <p:cNvSpPr/>
          <p:nvPr/>
        </p:nvSpPr>
        <p:spPr>
          <a:xfrm>
            <a:off x="78515" y="1673427"/>
            <a:ext cx="1189559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>
                <a:solidFill>
                  <a:schemeClr val="tx1"/>
                </a:solidFill>
              </a:rPr>
              <a:t>①　</a:t>
            </a:r>
            <a:r>
              <a:rPr kumimoji="1" lang="ja-JP" altLang="en-US" sz="4800">
                <a:solidFill>
                  <a:schemeClr val="tx1"/>
                </a:solidFill>
              </a:rPr>
              <a:t>長さの等しい２つの辺の間の角を</a:t>
            </a:r>
            <a:r>
              <a:rPr lang="ja-JP" altLang="en-US" sz="4800">
                <a:solidFill>
                  <a:schemeClr val="tx1"/>
                </a:solidFill>
              </a:rPr>
              <a:t>頂角</a:t>
            </a:r>
            <a:endParaRPr lang="en-US" altLang="ja-JP" sz="4800">
              <a:solidFill>
                <a:schemeClr val="tx1"/>
              </a:solidFill>
            </a:endParaRPr>
          </a:p>
          <a:p>
            <a:r>
              <a:rPr kumimoji="1" lang="ja-JP" altLang="en-US" sz="4800">
                <a:solidFill>
                  <a:schemeClr val="tx1"/>
                </a:solidFill>
              </a:rPr>
              <a:t>　</a:t>
            </a:r>
            <a:r>
              <a:rPr lang="ja-JP" altLang="en-US" sz="4800">
                <a:solidFill>
                  <a:schemeClr val="tx1"/>
                </a:solidFill>
              </a:rPr>
              <a:t>という。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164F2B6-4C63-05C5-6C13-E94D0827E0CE}"/>
              </a:ext>
            </a:extLst>
          </p:cNvPr>
          <p:cNvSpPr/>
          <p:nvPr/>
        </p:nvSpPr>
        <p:spPr>
          <a:xfrm>
            <a:off x="10553247" y="1716871"/>
            <a:ext cx="126154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0B8ECA17-809E-FA14-53C6-60A0DBE512A7}"/>
              </a:ext>
            </a:extLst>
          </p:cNvPr>
          <p:cNvSpPr/>
          <p:nvPr/>
        </p:nvSpPr>
        <p:spPr>
          <a:xfrm>
            <a:off x="4337662" y="28945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47F47CC-9C17-BF9F-421E-3AD492EDE8C1}"/>
              </a:ext>
            </a:extLst>
          </p:cNvPr>
          <p:cNvCxnSpPr/>
          <p:nvPr/>
        </p:nvCxnSpPr>
        <p:spPr>
          <a:xfrm>
            <a:off x="5254625" y="4419600"/>
            <a:ext cx="190500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A86B266-85BD-794E-1F8F-6377ED0DD67E}"/>
              </a:ext>
            </a:extLst>
          </p:cNvPr>
          <p:cNvCxnSpPr>
            <a:cxnSpLocks/>
          </p:cNvCxnSpPr>
          <p:nvPr/>
        </p:nvCxnSpPr>
        <p:spPr>
          <a:xfrm flipV="1">
            <a:off x="6746877" y="4419600"/>
            <a:ext cx="250825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部分円 7">
            <a:extLst>
              <a:ext uri="{FF2B5EF4-FFF2-40B4-BE49-F238E27FC236}">
                <a16:creationId xmlns:a16="http://schemas.microsoft.com/office/drawing/2014/main" id="{DA65201E-CB96-9BA8-4EE7-76516F2CBC7A}"/>
              </a:ext>
            </a:extLst>
          </p:cNvPr>
          <p:cNvSpPr/>
          <p:nvPr/>
        </p:nvSpPr>
        <p:spPr>
          <a:xfrm rot="16320000">
            <a:off x="5298847" y="2135423"/>
            <a:ext cx="1584779" cy="1586036"/>
          </a:xfrm>
          <a:prstGeom prst="pie">
            <a:avLst>
              <a:gd name="adj1" fmla="val 9134889"/>
              <a:gd name="adj2" fmla="val 12164692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25054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FC3FC-85F2-62BB-5EB0-8ECE6B5F6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2665FB-CEC7-5EFB-19AB-F8161F5097B5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BF5D2F-0709-A44E-3A65-72E45C7B29A2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B9D5492-DE1B-763F-AE0F-DAA948F32054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平行四辺形では、２組の 対辺 はそれ 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6C14D87-0434-2AF4-ACE4-540FCE390FFB}"/>
              </a:ext>
            </a:extLst>
          </p:cNvPr>
          <p:cNvSpPr/>
          <p:nvPr/>
        </p:nvSpPr>
        <p:spPr>
          <a:xfrm>
            <a:off x="8405603" y="1910155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1E4CBDE2-34BF-4789-531D-16FE2BC5C2F8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7025C9D-2798-1EA0-582E-66BA324CBE3A}"/>
              </a:ext>
            </a:extLst>
          </p:cNvPr>
          <p:cNvCxnSpPr>
            <a:cxnSpLocks/>
          </p:cNvCxnSpPr>
          <p:nvPr/>
        </p:nvCxnSpPr>
        <p:spPr>
          <a:xfrm>
            <a:off x="6287295" y="3238584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1748AAB-9D72-F44B-2FE4-1787A3640C0A}"/>
              </a:ext>
            </a:extLst>
          </p:cNvPr>
          <p:cNvCxnSpPr>
            <a:cxnSpLocks/>
          </p:cNvCxnSpPr>
          <p:nvPr/>
        </p:nvCxnSpPr>
        <p:spPr>
          <a:xfrm>
            <a:off x="5537995" y="6340413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30E82EC-4294-979B-CE57-0B083228153E}"/>
              </a:ext>
            </a:extLst>
          </p:cNvPr>
          <p:cNvCxnSpPr>
            <a:cxnSpLocks/>
          </p:cNvCxnSpPr>
          <p:nvPr/>
        </p:nvCxnSpPr>
        <p:spPr>
          <a:xfrm>
            <a:off x="7823200" y="4870533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D2101D0-8D71-BFBD-19C0-A5AFE8F28797}"/>
              </a:ext>
            </a:extLst>
          </p:cNvPr>
          <p:cNvCxnSpPr>
            <a:cxnSpLocks/>
          </p:cNvCxnSpPr>
          <p:nvPr/>
        </p:nvCxnSpPr>
        <p:spPr>
          <a:xfrm>
            <a:off x="7823200" y="5035633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F866DDB-6F4F-D022-CE64-A2FF57AA7F05}"/>
              </a:ext>
            </a:extLst>
          </p:cNvPr>
          <p:cNvCxnSpPr>
            <a:cxnSpLocks/>
          </p:cNvCxnSpPr>
          <p:nvPr/>
        </p:nvCxnSpPr>
        <p:spPr>
          <a:xfrm>
            <a:off x="3784600" y="4838866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2784526-EC66-F15B-3F62-320389101CDB}"/>
              </a:ext>
            </a:extLst>
          </p:cNvPr>
          <p:cNvCxnSpPr>
            <a:cxnSpLocks/>
          </p:cNvCxnSpPr>
          <p:nvPr/>
        </p:nvCxnSpPr>
        <p:spPr>
          <a:xfrm>
            <a:off x="3784600" y="5003966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83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16F57-6925-292C-74F1-B8816A5BE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矢印: 左右 8">
            <a:extLst>
              <a:ext uri="{FF2B5EF4-FFF2-40B4-BE49-F238E27FC236}">
                <a16:creationId xmlns:a16="http://schemas.microsoft.com/office/drawing/2014/main" id="{4C5EB7C1-E29F-125D-3FE6-1BCFA8C48DD6}"/>
              </a:ext>
            </a:extLst>
          </p:cNvPr>
          <p:cNvSpPr/>
          <p:nvPr/>
        </p:nvSpPr>
        <p:spPr>
          <a:xfrm>
            <a:off x="4245641" y="4578844"/>
            <a:ext cx="3510215" cy="913578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0985869-7FB7-B36C-A403-7E29F77CFF1F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ACC0D3-8266-8661-1C51-AEB9164D0B67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B5EB060-6B05-BD39-1D1A-5F1B96588C87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平行四辺形では、２組の </a:t>
            </a:r>
            <a:r>
              <a:rPr lang="ja-JP" altLang="en-US" sz="4800" b="1">
                <a:solidFill>
                  <a:srgbClr val="FF0000"/>
                </a:solidFill>
              </a:rPr>
              <a:t>対辺 </a:t>
            </a:r>
            <a:r>
              <a:rPr lang="ja-JP" altLang="en-US" sz="4800" b="1">
                <a:solidFill>
                  <a:schemeClr val="tx1"/>
                </a:solidFill>
              </a:rPr>
              <a:t>はそれ 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82368B2F-711F-AD23-25CF-1B1B92A4720E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75E8EE0-C3DA-070B-A9E6-61C0CC8CF9A2}"/>
              </a:ext>
            </a:extLst>
          </p:cNvPr>
          <p:cNvCxnSpPr>
            <a:cxnSpLocks/>
          </p:cNvCxnSpPr>
          <p:nvPr/>
        </p:nvCxnSpPr>
        <p:spPr>
          <a:xfrm>
            <a:off x="6287295" y="3238584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0648379-1315-1AD1-BA43-90A6F95B26FB}"/>
              </a:ext>
            </a:extLst>
          </p:cNvPr>
          <p:cNvCxnSpPr>
            <a:cxnSpLocks/>
          </p:cNvCxnSpPr>
          <p:nvPr/>
        </p:nvCxnSpPr>
        <p:spPr>
          <a:xfrm>
            <a:off x="5537995" y="6340413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045E79A-F145-40B7-56CD-3C472CB8B964}"/>
              </a:ext>
            </a:extLst>
          </p:cNvPr>
          <p:cNvCxnSpPr>
            <a:cxnSpLocks/>
          </p:cNvCxnSpPr>
          <p:nvPr/>
        </p:nvCxnSpPr>
        <p:spPr>
          <a:xfrm>
            <a:off x="7823200" y="5019618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96E72F6-752D-D650-2D0E-EBE1D6154928}"/>
              </a:ext>
            </a:extLst>
          </p:cNvPr>
          <p:cNvCxnSpPr>
            <a:cxnSpLocks/>
          </p:cNvCxnSpPr>
          <p:nvPr/>
        </p:nvCxnSpPr>
        <p:spPr>
          <a:xfrm>
            <a:off x="7823200" y="5184718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5F924EC-40A7-FC75-7280-C3D91BC8F6DC}"/>
              </a:ext>
            </a:extLst>
          </p:cNvPr>
          <p:cNvCxnSpPr>
            <a:cxnSpLocks/>
          </p:cNvCxnSpPr>
          <p:nvPr/>
        </p:nvCxnSpPr>
        <p:spPr>
          <a:xfrm>
            <a:off x="3784600" y="4987951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C60B5A-E9FD-D671-9FF6-49B1BB2F1892}"/>
              </a:ext>
            </a:extLst>
          </p:cNvPr>
          <p:cNvCxnSpPr>
            <a:cxnSpLocks/>
          </p:cNvCxnSpPr>
          <p:nvPr/>
        </p:nvCxnSpPr>
        <p:spPr>
          <a:xfrm>
            <a:off x="3784600" y="5153051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矢印: 左右 2">
            <a:extLst>
              <a:ext uri="{FF2B5EF4-FFF2-40B4-BE49-F238E27FC236}">
                <a16:creationId xmlns:a16="http://schemas.microsoft.com/office/drawing/2014/main" id="{EA5672A1-0088-99A5-CEA2-8F5540F29A5C}"/>
              </a:ext>
            </a:extLst>
          </p:cNvPr>
          <p:cNvSpPr/>
          <p:nvPr/>
        </p:nvSpPr>
        <p:spPr>
          <a:xfrm rot="6511965">
            <a:off x="4464568" y="4681958"/>
            <a:ext cx="2953712" cy="913578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5E1D01D-64FA-D145-769D-FB09D2AC0C4B}"/>
              </a:ext>
            </a:extLst>
          </p:cNvPr>
          <p:cNvSpPr/>
          <p:nvPr/>
        </p:nvSpPr>
        <p:spPr>
          <a:xfrm>
            <a:off x="4821904" y="4642286"/>
            <a:ext cx="2239039" cy="80507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rgbClr val="FF0000"/>
                </a:solidFill>
              </a:rPr>
              <a:t>対 辺</a:t>
            </a:r>
          </a:p>
        </p:txBody>
      </p:sp>
    </p:spTree>
    <p:extLst>
      <p:ext uri="{BB962C8B-B14F-4D97-AF65-F5344CB8AC3E}">
        <p14:creationId xmlns:p14="http://schemas.microsoft.com/office/powerpoint/2010/main" val="3687097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BD9E7-0393-5160-BB1F-64653A8A4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45DDDA-A133-2E92-2F57-6751B60869CF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2E8A79-CAB4-6805-B951-5529BB62FCE9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CD01AB-DC05-C172-B90E-D050C5852F28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平行四辺形では、２組の 対角 はそれ 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C843BD-D76C-59C1-12DE-B85AD3694B02}"/>
              </a:ext>
            </a:extLst>
          </p:cNvPr>
          <p:cNvSpPr/>
          <p:nvPr/>
        </p:nvSpPr>
        <p:spPr>
          <a:xfrm>
            <a:off x="8354803" y="1962306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908762C6-9E39-1E0C-80AD-0421C1A8757D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838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40160-25B3-6ACD-B76D-1FBCDA300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2CABC76-E05A-CD89-5C31-41B50090DF31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D1909C-1601-53B9-3450-B738553C17BD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FC0166-57CF-01F8-207B-A1DB0A015CDB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平行四辺形では、２組の</a:t>
            </a:r>
            <a:r>
              <a:rPr lang="ja-JP" altLang="en-US" sz="4800" b="1">
                <a:solidFill>
                  <a:srgbClr val="FF0000"/>
                </a:solidFill>
              </a:rPr>
              <a:t> 対角 </a:t>
            </a:r>
            <a:r>
              <a:rPr lang="ja-JP" altLang="en-US" sz="4800" b="1">
                <a:solidFill>
                  <a:schemeClr val="tx1"/>
                </a:solidFill>
              </a:rPr>
              <a:t>はそれ 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ACCAE8A6-F73A-0FF8-74B6-70F4C5FFB401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部分円 2">
            <a:extLst>
              <a:ext uri="{FF2B5EF4-FFF2-40B4-BE49-F238E27FC236}">
                <a16:creationId xmlns:a16="http://schemas.microsoft.com/office/drawing/2014/main" id="{7EA31FCA-F28E-C5C3-9A71-02AC86A216FB}"/>
              </a:ext>
            </a:extLst>
          </p:cNvPr>
          <p:cNvSpPr/>
          <p:nvPr/>
        </p:nvSpPr>
        <p:spPr>
          <a:xfrm>
            <a:off x="7780110" y="2693487"/>
            <a:ext cx="1584779" cy="1586036"/>
          </a:xfrm>
          <a:prstGeom prst="pie">
            <a:avLst>
              <a:gd name="adj1" fmla="val 6543252"/>
              <a:gd name="adj2" fmla="val 10787305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5" name="部分円 4">
            <a:extLst>
              <a:ext uri="{FF2B5EF4-FFF2-40B4-BE49-F238E27FC236}">
                <a16:creationId xmlns:a16="http://schemas.microsoft.com/office/drawing/2014/main" id="{71505515-D7D9-CDED-A97F-74B6640F510A}"/>
              </a:ext>
            </a:extLst>
          </p:cNvPr>
          <p:cNvSpPr/>
          <p:nvPr/>
        </p:nvSpPr>
        <p:spPr>
          <a:xfrm rot="10800000">
            <a:off x="2636609" y="5846729"/>
            <a:ext cx="1584779" cy="1586036"/>
          </a:xfrm>
          <a:prstGeom prst="pie">
            <a:avLst>
              <a:gd name="adj1" fmla="val 6543252"/>
              <a:gd name="adj2" fmla="val 10787305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9" name="部分円 8">
            <a:extLst>
              <a:ext uri="{FF2B5EF4-FFF2-40B4-BE49-F238E27FC236}">
                <a16:creationId xmlns:a16="http://schemas.microsoft.com/office/drawing/2014/main" id="{004612D1-BEAC-CA08-9400-B1868DFA81F4}"/>
              </a:ext>
            </a:extLst>
          </p:cNvPr>
          <p:cNvSpPr/>
          <p:nvPr/>
        </p:nvSpPr>
        <p:spPr>
          <a:xfrm>
            <a:off x="3743186" y="2693487"/>
            <a:ext cx="1584779" cy="1586036"/>
          </a:xfrm>
          <a:prstGeom prst="pie">
            <a:avLst>
              <a:gd name="adj1" fmla="val 21590664"/>
              <a:gd name="adj2" fmla="val 6537658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9D7A3384-186D-FE69-E975-732277154B23}"/>
              </a:ext>
            </a:extLst>
          </p:cNvPr>
          <p:cNvSpPr/>
          <p:nvPr/>
        </p:nvSpPr>
        <p:spPr>
          <a:xfrm rot="10800000">
            <a:off x="6681828" y="5826454"/>
            <a:ext cx="1584779" cy="1586036"/>
          </a:xfrm>
          <a:prstGeom prst="pie">
            <a:avLst>
              <a:gd name="adj1" fmla="val 21590664"/>
              <a:gd name="adj2" fmla="val 6537658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B117C4-5466-B6A3-5382-84B92B19FEDE}"/>
              </a:ext>
            </a:extLst>
          </p:cNvPr>
          <p:cNvSpPr/>
          <p:nvPr/>
        </p:nvSpPr>
        <p:spPr>
          <a:xfrm>
            <a:off x="8354803" y="1962306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69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FA0D3-8892-993C-E9FD-E87D01EC6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D9D41D-200F-A22D-BC20-957ABE6CE9E5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85244A-4B1A-3402-E91B-7513FF20C801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8BEDB62-1F98-CBBF-5F12-8EFA9B535D8D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平行四辺形では、２組の 対角 はそれ 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FDABD0F8-7030-AF9E-5EDB-0B36EAB0FEEB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部分円 2">
            <a:extLst>
              <a:ext uri="{FF2B5EF4-FFF2-40B4-BE49-F238E27FC236}">
                <a16:creationId xmlns:a16="http://schemas.microsoft.com/office/drawing/2014/main" id="{CB9DCD6B-83B1-A2BE-05E0-CA9AC7A33D6B}"/>
              </a:ext>
            </a:extLst>
          </p:cNvPr>
          <p:cNvSpPr/>
          <p:nvPr/>
        </p:nvSpPr>
        <p:spPr>
          <a:xfrm>
            <a:off x="7780110" y="2693487"/>
            <a:ext cx="1584779" cy="1586036"/>
          </a:xfrm>
          <a:prstGeom prst="pie">
            <a:avLst>
              <a:gd name="adj1" fmla="val 6543252"/>
              <a:gd name="adj2" fmla="val 10787305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5" name="部分円 4">
            <a:extLst>
              <a:ext uri="{FF2B5EF4-FFF2-40B4-BE49-F238E27FC236}">
                <a16:creationId xmlns:a16="http://schemas.microsoft.com/office/drawing/2014/main" id="{9093AFEE-636D-4650-FE18-5EDA04EF8DBF}"/>
              </a:ext>
            </a:extLst>
          </p:cNvPr>
          <p:cNvSpPr/>
          <p:nvPr/>
        </p:nvSpPr>
        <p:spPr>
          <a:xfrm rot="10800000">
            <a:off x="2636609" y="5846729"/>
            <a:ext cx="1584779" cy="1586036"/>
          </a:xfrm>
          <a:prstGeom prst="pie">
            <a:avLst>
              <a:gd name="adj1" fmla="val 6543252"/>
              <a:gd name="adj2" fmla="val 10787305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9" name="部分円 8">
            <a:extLst>
              <a:ext uri="{FF2B5EF4-FFF2-40B4-BE49-F238E27FC236}">
                <a16:creationId xmlns:a16="http://schemas.microsoft.com/office/drawing/2014/main" id="{DCC2D2C8-945F-A089-A67D-6887C25EB24C}"/>
              </a:ext>
            </a:extLst>
          </p:cNvPr>
          <p:cNvSpPr/>
          <p:nvPr/>
        </p:nvSpPr>
        <p:spPr>
          <a:xfrm>
            <a:off x="3736836" y="2693487"/>
            <a:ext cx="1584779" cy="1586036"/>
          </a:xfrm>
          <a:prstGeom prst="pie">
            <a:avLst>
              <a:gd name="adj1" fmla="val 21590664"/>
              <a:gd name="adj2" fmla="val 6537658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0" name="部分円 9">
            <a:extLst>
              <a:ext uri="{FF2B5EF4-FFF2-40B4-BE49-F238E27FC236}">
                <a16:creationId xmlns:a16="http://schemas.microsoft.com/office/drawing/2014/main" id="{1F2DDBD2-BCF1-8FEA-F2B3-5E875A3C6DDD}"/>
              </a:ext>
            </a:extLst>
          </p:cNvPr>
          <p:cNvSpPr/>
          <p:nvPr/>
        </p:nvSpPr>
        <p:spPr>
          <a:xfrm rot="10800000">
            <a:off x="6681828" y="5826454"/>
            <a:ext cx="1584779" cy="1586036"/>
          </a:xfrm>
          <a:prstGeom prst="pie">
            <a:avLst>
              <a:gd name="adj1" fmla="val 21590664"/>
              <a:gd name="adj2" fmla="val 6537658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E3F31FD7-F709-A345-E7ED-A2CE6D76C45E}"/>
              </a:ext>
            </a:extLst>
          </p:cNvPr>
          <p:cNvSpPr/>
          <p:nvPr/>
        </p:nvSpPr>
        <p:spPr>
          <a:xfrm rot="2790332">
            <a:off x="4739282" y="4643528"/>
            <a:ext cx="2555693" cy="913578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左右 15">
            <a:extLst>
              <a:ext uri="{FF2B5EF4-FFF2-40B4-BE49-F238E27FC236}">
                <a16:creationId xmlns:a16="http://schemas.microsoft.com/office/drawing/2014/main" id="{54ABC414-39FB-477C-A719-78C9C79D3F49}"/>
              </a:ext>
            </a:extLst>
          </p:cNvPr>
          <p:cNvSpPr/>
          <p:nvPr/>
        </p:nvSpPr>
        <p:spPr>
          <a:xfrm rot="8546191">
            <a:off x="4464568" y="4681958"/>
            <a:ext cx="2953712" cy="913578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E71AAA1-E2F5-F634-122F-B68346E6945F}"/>
              </a:ext>
            </a:extLst>
          </p:cNvPr>
          <p:cNvSpPr/>
          <p:nvPr/>
        </p:nvSpPr>
        <p:spPr>
          <a:xfrm>
            <a:off x="4821904" y="4642286"/>
            <a:ext cx="2239039" cy="80507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rgbClr val="FF0000"/>
                </a:solidFill>
              </a:rPr>
              <a:t>対 角</a:t>
            </a:r>
          </a:p>
        </p:txBody>
      </p:sp>
    </p:spTree>
    <p:extLst>
      <p:ext uri="{BB962C8B-B14F-4D97-AF65-F5344CB8AC3E}">
        <p14:creationId xmlns:p14="http://schemas.microsoft.com/office/powerpoint/2010/main" val="3576559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E87EE-899A-4749-AFD5-EB9CF2E0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B9306ED-C394-0F80-ECCF-44D0ED6204CD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0E6526-F9D5-D393-50B0-025D6C65DE01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E97F5A-EB15-F3E1-A519-2F7E0FD28C65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平行四辺形では、対角線はそれぞれの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中点で交わる。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8A32A7-8978-2A17-248C-D454FA28EDED}"/>
              </a:ext>
            </a:extLst>
          </p:cNvPr>
          <p:cNvSpPr/>
          <p:nvPr/>
        </p:nvSpPr>
        <p:spPr>
          <a:xfrm>
            <a:off x="860698" y="2687614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069C7494-985E-B238-B53A-8FE32AFE5A61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B5DA5A-DD77-1763-E2A7-2CFB9D0FA50F}"/>
              </a:ext>
            </a:extLst>
          </p:cNvPr>
          <p:cNvSpPr/>
          <p:nvPr/>
        </p:nvSpPr>
        <p:spPr>
          <a:xfrm>
            <a:off x="6330533" y="1953599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67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0201E-E050-CAB2-B598-FB7945A94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96F2E1-A511-602C-0FB7-4421FFCB9F41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27CD08-5A30-47C6-DD00-D93F1707E028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41DD83-664C-FB4D-9269-A5E5D98CC921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平行四辺形では、対角線はそれぞれの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中点で交わる。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90F05F-63A4-2102-A376-0D03205390EC}"/>
              </a:ext>
            </a:extLst>
          </p:cNvPr>
          <p:cNvSpPr/>
          <p:nvPr/>
        </p:nvSpPr>
        <p:spPr>
          <a:xfrm>
            <a:off x="860698" y="2687614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5DD43DF5-FC8B-22EB-3241-BEDBFDEB9D06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C169AB-BC62-1423-914D-D37038754196}"/>
              </a:ext>
            </a:extLst>
          </p:cNvPr>
          <p:cNvSpPr/>
          <p:nvPr/>
        </p:nvSpPr>
        <p:spPr>
          <a:xfrm>
            <a:off x="6330533" y="1953599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ADACB20-19DE-D0DE-6DBC-20C8F8E6AB4B}"/>
              </a:ext>
            </a:extLst>
          </p:cNvPr>
          <p:cNvCxnSpPr>
            <a:cxnSpLocks/>
          </p:cNvCxnSpPr>
          <p:nvPr/>
        </p:nvCxnSpPr>
        <p:spPr>
          <a:xfrm>
            <a:off x="4533900" y="3479815"/>
            <a:ext cx="2938463" cy="31463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33DEEC3-61E7-B351-F446-C384FC88C2D5}"/>
              </a:ext>
            </a:extLst>
          </p:cNvPr>
          <p:cNvCxnSpPr>
            <a:cxnSpLocks/>
          </p:cNvCxnSpPr>
          <p:nvPr/>
        </p:nvCxnSpPr>
        <p:spPr>
          <a:xfrm flipV="1">
            <a:off x="3424031" y="3479815"/>
            <a:ext cx="5148469" cy="31463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0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694F-9A15-380D-6ED9-9A236097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4065DF-F452-D826-36C1-C27EA14A4409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68CF0A-3ED6-92AC-BD86-ACC7C675DF4A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367802-0157-6069-8DBD-4D46DF6CFA8C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平行四辺形では、</a:t>
            </a:r>
            <a:r>
              <a:rPr lang="ja-JP" altLang="en-US" sz="4800" b="1">
                <a:solidFill>
                  <a:srgbClr val="FF0000"/>
                </a:solidFill>
              </a:rPr>
              <a:t>対角</a:t>
            </a:r>
            <a:r>
              <a:rPr lang="ja-JP" altLang="en-US" sz="4800" b="1">
                <a:solidFill>
                  <a:schemeClr val="tx1"/>
                </a:solidFill>
              </a:rPr>
              <a:t>線はそれぞれの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中点で交わる。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F3CFE8-26F9-46FF-F10A-7332E4C2B1AF}"/>
              </a:ext>
            </a:extLst>
          </p:cNvPr>
          <p:cNvSpPr/>
          <p:nvPr/>
        </p:nvSpPr>
        <p:spPr>
          <a:xfrm>
            <a:off x="860698" y="2687614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791EE162-384B-CDE2-F976-F24E72134951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DC7C516-6B02-16AF-2522-A959E504660E}"/>
              </a:ext>
            </a:extLst>
          </p:cNvPr>
          <p:cNvCxnSpPr>
            <a:cxnSpLocks/>
          </p:cNvCxnSpPr>
          <p:nvPr/>
        </p:nvCxnSpPr>
        <p:spPr>
          <a:xfrm>
            <a:off x="4533900" y="3479815"/>
            <a:ext cx="2938463" cy="31463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6D0F9D4-416B-79ED-AF1F-5EA41C08F3A2}"/>
              </a:ext>
            </a:extLst>
          </p:cNvPr>
          <p:cNvCxnSpPr>
            <a:cxnSpLocks/>
          </p:cNvCxnSpPr>
          <p:nvPr/>
        </p:nvCxnSpPr>
        <p:spPr>
          <a:xfrm flipV="1">
            <a:off x="3424031" y="3479815"/>
            <a:ext cx="5148469" cy="31463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7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87AE-5EBF-43DE-77A2-191DBE3CA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597CFC-9D7D-3CE2-184C-CC243E053F36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57398A-D569-FEAC-A061-3E08FC6D316A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F1C613-45BE-AD7D-771E-F397E90D331F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平行四辺形では、対角線はそれぞれの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中点で交わる。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4E15AF-99A1-7789-7DDD-47FCF1A490A9}"/>
              </a:ext>
            </a:extLst>
          </p:cNvPr>
          <p:cNvSpPr/>
          <p:nvPr/>
        </p:nvSpPr>
        <p:spPr>
          <a:xfrm>
            <a:off x="860698" y="2687614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2EB14E51-D904-376A-2C0A-E3E6E83403C4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CB1D9F7-754E-8786-BCAA-09B8D9AF3891}"/>
              </a:ext>
            </a:extLst>
          </p:cNvPr>
          <p:cNvCxnSpPr>
            <a:cxnSpLocks/>
          </p:cNvCxnSpPr>
          <p:nvPr/>
        </p:nvCxnSpPr>
        <p:spPr>
          <a:xfrm>
            <a:off x="4533900" y="3479815"/>
            <a:ext cx="2938463" cy="3146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CF7695-CAAA-84F7-C97C-ABDB9B85A3F6}"/>
              </a:ext>
            </a:extLst>
          </p:cNvPr>
          <p:cNvCxnSpPr>
            <a:cxnSpLocks/>
          </p:cNvCxnSpPr>
          <p:nvPr/>
        </p:nvCxnSpPr>
        <p:spPr>
          <a:xfrm flipV="1">
            <a:off x="3424031" y="3479815"/>
            <a:ext cx="5148469" cy="3146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304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1E1EE-134B-A6F5-60CA-89485D0B4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BE04116-1D3F-193F-3E51-A9F95FBD33A0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17F687-7A68-4CE2-A836-993DAC46BACD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E87F54D-D246-C6B3-F231-92CEA38C3476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平行四辺形では、対角線はそれぞれの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中点で交わる。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59F8073-7239-4A4A-DA82-B12EF4D830CD}"/>
              </a:ext>
            </a:extLst>
          </p:cNvPr>
          <p:cNvSpPr/>
          <p:nvPr/>
        </p:nvSpPr>
        <p:spPr>
          <a:xfrm>
            <a:off x="860698" y="2687614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718ECC0D-9FD0-A2C2-A547-5FAE94C6BE01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EDF789B-15ED-2CB6-95A5-FCA375DD6951}"/>
              </a:ext>
            </a:extLst>
          </p:cNvPr>
          <p:cNvCxnSpPr>
            <a:cxnSpLocks/>
          </p:cNvCxnSpPr>
          <p:nvPr/>
        </p:nvCxnSpPr>
        <p:spPr>
          <a:xfrm>
            <a:off x="4533900" y="3479815"/>
            <a:ext cx="2938463" cy="3146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FD026A-1D8A-2CF8-82DF-3032799C9E57}"/>
              </a:ext>
            </a:extLst>
          </p:cNvPr>
          <p:cNvCxnSpPr>
            <a:cxnSpLocks/>
          </p:cNvCxnSpPr>
          <p:nvPr/>
        </p:nvCxnSpPr>
        <p:spPr>
          <a:xfrm flipV="1">
            <a:off x="3424031" y="3479815"/>
            <a:ext cx="5148469" cy="3146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E960762-76B2-04F5-FBD2-836C4C857C6F}"/>
              </a:ext>
            </a:extLst>
          </p:cNvPr>
          <p:cNvGrpSpPr/>
          <p:nvPr/>
        </p:nvGrpSpPr>
        <p:grpSpPr>
          <a:xfrm rot="3236493">
            <a:off x="4679949" y="5607078"/>
            <a:ext cx="407195" cy="165100"/>
            <a:chOff x="3784600" y="4987951"/>
            <a:chExt cx="407195" cy="1651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71DA40B7-A015-496F-E357-9D0D4B8EF94E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49879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FF7D3102-458A-C9B5-610B-31E0C9C6A5AE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51530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7D29A70-43B1-37DE-4B55-2D0D90D673B9}"/>
              </a:ext>
            </a:extLst>
          </p:cNvPr>
          <p:cNvGrpSpPr/>
          <p:nvPr/>
        </p:nvGrpSpPr>
        <p:grpSpPr>
          <a:xfrm rot="3236493">
            <a:off x="6984999" y="4230989"/>
            <a:ext cx="407195" cy="165100"/>
            <a:chOff x="3784600" y="4987951"/>
            <a:chExt cx="407195" cy="165100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D432F91-7244-320D-E8DE-BDFF9FD99B7B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49879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F8589F3-FD1D-49F2-6078-AB43FA8015E8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51530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BE3E4A0-E384-5069-B064-C8D7AE1CAA43}"/>
              </a:ext>
            </a:extLst>
          </p:cNvPr>
          <p:cNvCxnSpPr>
            <a:cxnSpLocks/>
          </p:cNvCxnSpPr>
          <p:nvPr/>
        </p:nvCxnSpPr>
        <p:spPr>
          <a:xfrm flipH="1">
            <a:off x="5188128" y="4210352"/>
            <a:ext cx="386555" cy="303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A11E1B0-41DC-D939-E844-32FCDCCB84A9}"/>
              </a:ext>
            </a:extLst>
          </p:cNvPr>
          <p:cNvCxnSpPr>
            <a:cxnSpLocks/>
          </p:cNvCxnSpPr>
          <p:nvPr/>
        </p:nvCxnSpPr>
        <p:spPr>
          <a:xfrm flipH="1">
            <a:off x="6493003" y="5610782"/>
            <a:ext cx="386555" cy="303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9B7B2657-345A-F517-D376-8FAD88439A54}"/>
              </a:ext>
            </a:extLst>
          </p:cNvPr>
          <p:cNvSpPr/>
          <p:nvPr/>
        </p:nvSpPr>
        <p:spPr>
          <a:xfrm>
            <a:off x="5905500" y="49339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32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A3C5D-07A0-C2B0-CF6C-8458069B9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0224FD-285B-8787-37A2-904EF2166E0C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DE17F08A-1673-3F65-9DDA-57CE6C4372EC}"/>
              </a:ext>
            </a:extLst>
          </p:cNvPr>
          <p:cNvSpPr/>
          <p:nvPr/>
        </p:nvSpPr>
        <p:spPr>
          <a:xfrm>
            <a:off x="4337662" y="28945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C20DD7D-1ED7-BF53-5910-0C0EF57B9DBF}"/>
              </a:ext>
            </a:extLst>
          </p:cNvPr>
          <p:cNvCxnSpPr/>
          <p:nvPr/>
        </p:nvCxnSpPr>
        <p:spPr>
          <a:xfrm>
            <a:off x="5254625" y="4419600"/>
            <a:ext cx="190500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D415822-CEF8-8F5D-2D5A-76A81E3A7311}"/>
              </a:ext>
            </a:extLst>
          </p:cNvPr>
          <p:cNvCxnSpPr>
            <a:cxnSpLocks/>
          </p:cNvCxnSpPr>
          <p:nvPr/>
        </p:nvCxnSpPr>
        <p:spPr>
          <a:xfrm flipV="1">
            <a:off x="6746877" y="4419600"/>
            <a:ext cx="250825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部分円 6">
            <a:extLst>
              <a:ext uri="{FF2B5EF4-FFF2-40B4-BE49-F238E27FC236}">
                <a16:creationId xmlns:a16="http://schemas.microsoft.com/office/drawing/2014/main" id="{5DFC0925-CD6D-B779-99AC-C13CE7E9DC1A}"/>
              </a:ext>
            </a:extLst>
          </p:cNvPr>
          <p:cNvSpPr/>
          <p:nvPr/>
        </p:nvSpPr>
        <p:spPr>
          <a:xfrm rot="16320000">
            <a:off x="5298847" y="2135423"/>
            <a:ext cx="1584779" cy="1586036"/>
          </a:xfrm>
          <a:prstGeom prst="pie">
            <a:avLst>
              <a:gd name="adj1" fmla="val 9134889"/>
              <a:gd name="adj2" fmla="val 12164692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7392DA-CB8B-A7BE-5D05-4748AD0BE86E}"/>
              </a:ext>
            </a:extLst>
          </p:cNvPr>
          <p:cNvSpPr/>
          <p:nvPr/>
        </p:nvSpPr>
        <p:spPr>
          <a:xfrm>
            <a:off x="78515" y="1673427"/>
            <a:ext cx="1189559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>
                <a:solidFill>
                  <a:schemeClr val="tx1"/>
                </a:solidFill>
              </a:rPr>
              <a:t>①　</a:t>
            </a:r>
            <a:r>
              <a:rPr kumimoji="1" lang="ja-JP" altLang="en-US" sz="4800">
                <a:solidFill>
                  <a:schemeClr val="tx1"/>
                </a:solidFill>
              </a:rPr>
              <a:t>長さの等しい２つの辺の間の角を</a:t>
            </a:r>
            <a:r>
              <a:rPr lang="ja-JP" altLang="en-US" sz="4800" b="1">
                <a:solidFill>
                  <a:srgbClr val="FF0000"/>
                </a:solidFill>
              </a:rPr>
              <a:t>頂角</a:t>
            </a:r>
            <a:endParaRPr lang="en-US" altLang="ja-JP" sz="4800" b="1">
              <a:solidFill>
                <a:srgbClr val="FF0000"/>
              </a:solidFill>
            </a:endParaRPr>
          </a:p>
          <a:p>
            <a:r>
              <a:rPr kumimoji="1" lang="ja-JP" altLang="en-US" sz="4800">
                <a:solidFill>
                  <a:schemeClr val="tx1"/>
                </a:solidFill>
              </a:rPr>
              <a:t>　</a:t>
            </a:r>
            <a:r>
              <a:rPr lang="ja-JP" altLang="en-US" sz="4800">
                <a:solidFill>
                  <a:schemeClr val="tx1"/>
                </a:solidFill>
              </a:rPr>
              <a:t>という。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5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1137-DD5C-2AA4-861B-B6B709FA8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07083EC-2690-73C3-A85D-27AEE06E3841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平行四辺形の性質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B661C6-CCED-1C68-9D13-AB91E575ED68}"/>
              </a:ext>
            </a:extLst>
          </p:cNvPr>
          <p:cNvSpPr/>
          <p:nvPr/>
        </p:nvSpPr>
        <p:spPr>
          <a:xfrm>
            <a:off x="397603" y="421937"/>
            <a:ext cx="1431197" cy="887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定理</a:t>
            </a:r>
            <a:endParaRPr kumimoji="1" lang="ja-JP" altLang="en-US" sz="44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6868467-0910-4691-2668-DECB0D000885}"/>
              </a:ext>
            </a:extLst>
          </p:cNvPr>
          <p:cNvSpPr/>
          <p:nvPr/>
        </p:nvSpPr>
        <p:spPr>
          <a:xfrm>
            <a:off x="176168" y="1910155"/>
            <a:ext cx="1189558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平行四辺形では、対角線はそれぞれの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</a:t>
            </a:r>
            <a:r>
              <a:rPr lang="ja-JP" altLang="en-US" sz="4800" b="1">
                <a:solidFill>
                  <a:srgbClr val="FF0000"/>
                </a:solidFill>
              </a:rPr>
              <a:t>中点</a:t>
            </a:r>
            <a:r>
              <a:rPr lang="ja-JP" altLang="en-US" sz="4800" b="1">
                <a:solidFill>
                  <a:schemeClr val="tx1"/>
                </a:solidFill>
              </a:rPr>
              <a:t>で交わる。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C9E62D98-C4B8-E389-A795-37977DBD35AB}"/>
              </a:ext>
            </a:extLst>
          </p:cNvPr>
          <p:cNvSpPr/>
          <p:nvPr/>
        </p:nvSpPr>
        <p:spPr>
          <a:xfrm>
            <a:off x="3428998" y="3479815"/>
            <a:ext cx="5143502" cy="3146347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918054B-22C4-4251-A9BF-DA6A0D8D42FB}"/>
              </a:ext>
            </a:extLst>
          </p:cNvPr>
          <p:cNvCxnSpPr>
            <a:cxnSpLocks/>
          </p:cNvCxnSpPr>
          <p:nvPr/>
        </p:nvCxnSpPr>
        <p:spPr>
          <a:xfrm>
            <a:off x="4533900" y="3479815"/>
            <a:ext cx="2938463" cy="3146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470ECE7-737E-9D26-1F41-52E70372A85E}"/>
              </a:ext>
            </a:extLst>
          </p:cNvPr>
          <p:cNvCxnSpPr>
            <a:cxnSpLocks/>
          </p:cNvCxnSpPr>
          <p:nvPr/>
        </p:nvCxnSpPr>
        <p:spPr>
          <a:xfrm flipV="1">
            <a:off x="3424031" y="3479815"/>
            <a:ext cx="5148469" cy="3146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41796B0-1DE1-1054-A211-47D493622728}"/>
              </a:ext>
            </a:extLst>
          </p:cNvPr>
          <p:cNvGrpSpPr/>
          <p:nvPr/>
        </p:nvGrpSpPr>
        <p:grpSpPr>
          <a:xfrm rot="3236493">
            <a:off x="4679949" y="5607078"/>
            <a:ext cx="407195" cy="165100"/>
            <a:chOff x="3784600" y="4987951"/>
            <a:chExt cx="407195" cy="1651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260B6F41-0E0A-DBA0-F3D9-F525D97953F3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49879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4539E3F-60FF-C9E6-0416-4A40BFAE3C98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51530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6131D85-68AD-35C6-1F4C-AAAB8F17A763}"/>
              </a:ext>
            </a:extLst>
          </p:cNvPr>
          <p:cNvGrpSpPr/>
          <p:nvPr/>
        </p:nvGrpSpPr>
        <p:grpSpPr>
          <a:xfrm rot="3236493">
            <a:off x="6984999" y="4230989"/>
            <a:ext cx="407195" cy="165100"/>
            <a:chOff x="3784600" y="4987951"/>
            <a:chExt cx="407195" cy="165100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A5A9615-CB51-AC48-E77D-C674845B746F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49879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92C59DC-E5FF-1044-D01C-E48C00A1B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51530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2C07EB0-25D3-C703-48CF-825BAC277EEE}"/>
              </a:ext>
            </a:extLst>
          </p:cNvPr>
          <p:cNvCxnSpPr>
            <a:cxnSpLocks/>
          </p:cNvCxnSpPr>
          <p:nvPr/>
        </p:nvCxnSpPr>
        <p:spPr>
          <a:xfrm flipH="1">
            <a:off x="5188128" y="4210352"/>
            <a:ext cx="386555" cy="303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6C54500-8271-B6C9-809A-A14D8BBA0D3C}"/>
              </a:ext>
            </a:extLst>
          </p:cNvPr>
          <p:cNvCxnSpPr>
            <a:cxnSpLocks/>
          </p:cNvCxnSpPr>
          <p:nvPr/>
        </p:nvCxnSpPr>
        <p:spPr>
          <a:xfrm flipH="1">
            <a:off x="6493003" y="5610782"/>
            <a:ext cx="386555" cy="303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E7DD780D-3189-7272-7B97-5F3FEF2B5D24}"/>
              </a:ext>
            </a:extLst>
          </p:cNvPr>
          <p:cNvSpPr/>
          <p:nvPr/>
        </p:nvSpPr>
        <p:spPr>
          <a:xfrm>
            <a:off x="5905500" y="493395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850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E8DEC-F285-2173-1A71-A61A5BE8A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D770367-7A6F-97D2-94AD-F622135DEB1A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FCED769-BCD9-D930-F8D9-90F940E81E2B}"/>
              </a:ext>
            </a:extLst>
          </p:cNvPr>
          <p:cNvSpPr/>
          <p:nvPr/>
        </p:nvSpPr>
        <p:spPr>
          <a:xfrm>
            <a:off x="891788" y="2322474"/>
            <a:ext cx="10876143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定理</a:t>
            </a:r>
            <a:endParaRPr lang="en-US" altLang="ja-JP" sz="4800" b="1">
              <a:solidFill>
                <a:schemeClr val="tx1"/>
              </a:solidFill>
            </a:endParaRPr>
          </a:p>
          <a:p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　四角形は、次のどれかが成り立てば、</a:t>
            </a:r>
            <a:endParaRPr lang="en-US" altLang="ja-JP" sz="4800" b="1">
              <a:solidFill>
                <a:schemeClr val="tx1"/>
              </a:solidFill>
            </a:endParaRPr>
          </a:p>
          <a:p>
            <a:r>
              <a:rPr lang="ja-JP" altLang="en-US" sz="4800" b="1">
                <a:solidFill>
                  <a:schemeClr val="tx1"/>
                </a:solidFill>
              </a:rPr>
              <a:t>平行四辺形である。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93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4AAAC-D796-D86B-926F-A95E1137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E67C8E-4954-9619-ADA7-22F65698802C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２組の対辺がそれぞれ 平行 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543ED51C-0DA3-E907-E589-22844408AB9A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AAEFD24-36A8-1FAB-EF65-55DFE6F7FA29}"/>
              </a:ext>
            </a:extLst>
          </p:cNvPr>
          <p:cNvSpPr/>
          <p:nvPr/>
        </p:nvSpPr>
        <p:spPr>
          <a:xfrm>
            <a:off x="7771396" y="2312997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F783956-BF8C-C0A9-ACEC-46426C21AF2F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297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40B5-1116-7806-8C1B-EAD6AFF81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AFE13C-C440-B217-399B-D0516611EA3C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4818B6F-33C7-3C7A-FBBE-40ED2B814960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２組の対辺がそれぞれ 平行 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53102959-9935-3B7D-C29E-789F3A8328D7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3A110B7-714E-81D4-E8F6-14BC3313370B}"/>
              </a:ext>
            </a:extLst>
          </p:cNvPr>
          <p:cNvGrpSpPr/>
          <p:nvPr/>
        </p:nvGrpSpPr>
        <p:grpSpPr>
          <a:xfrm>
            <a:off x="6335850" y="3365318"/>
            <a:ext cx="388446" cy="286124"/>
            <a:chOff x="10031407" y="4768534"/>
            <a:chExt cx="209295" cy="154164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1F3D7FD2-C3E3-465D-FBF4-C01A96A73924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1375702-9C63-BA27-0FAA-0E365AB9E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4D3AFE7-187A-915E-C5AC-FD39D843B580}"/>
              </a:ext>
            </a:extLst>
          </p:cNvPr>
          <p:cNvGrpSpPr/>
          <p:nvPr/>
        </p:nvGrpSpPr>
        <p:grpSpPr>
          <a:xfrm>
            <a:off x="5276670" y="6448402"/>
            <a:ext cx="388446" cy="286124"/>
            <a:chOff x="10031407" y="4768534"/>
            <a:chExt cx="209295" cy="154164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8252F156-16F9-EE8E-D8AE-87F42BE3DB84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033C966F-D057-C53C-B351-97B08E960D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9261825-A538-4FD8-00FD-82E9B1E496EB}"/>
              </a:ext>
            </a:extLst>
          </p:cNvPr>
          <p:cNvGrpSpPr/>
          <p:nvPr/>
        </p:nvGrpSpPr>
        <p:grpSpPr>
          <a:xfrm rot="17422148">
            <a:off x="4001792" y="4500080"/>
            <a:ext cx="388446" cy="286124"/>
            <a:chOff x="10031407" y="4768534"/>
            <a:chExt cx="209295" cy="154164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4C4B23FE-EABA-C979-78EF-06E8CEE4019A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62B1083B-A879-1535-BA75-BA7D50DE1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575F714-EFB4-46D7-5183-CBD0BDDE5CAD}"/>
              </a:ext>
            </a:extLst>
          </p:cNvPr>
          <p:cNvGrpSpPr/>
          <p:nvPr/>
        </p:nvGrpSpPr>
        <p:grpSpPr>
          <a:xfrm rot="17422148">
            <a:off x="3940059" y="4666689"/>
            <a:ext cx="388446" cy="286124"/>
            <a:chOff x="10031407" y="4768534"/>
            <a:chExt cx="209295" cy="154164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9F8300F9-D46B-1C9A-867C-AEBEBA773219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D820FF4-80D9-20F1-E27B-57D48E15D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D709B75-61AB-9341-5385-DCFC1BB6376E}"/>
              </a:ext>
            </a:extLst>
          </p:cNvPr>
          <p:cNvGrpSpPr/>
          <p:nvPr/>
        </p:nvGrpSpPr>
        <p:grpSpPr>
          <a:xfrm rot="17422148">
            <a:off x="8060289" y="4604875"/>
            <a:ext cx="388446" cy="286124"/>
            <a:chOff x="10031407" y="4768534"/>
            <a:chExt cx="209295" cy="154164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FA4055BC-E9E5-72D0-EB20-3B8FFF0A53B3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55AB6068-6037-61B0-3A8B-26D009194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1F3597D-4B8E-FBAA-B354-8B7C53F4FB51}"/>
              </a:ext>
            </a:extLst>
          </p:cNvPr>
          <p:cNvGrpSpPr/>
          <p:nvPr/>
        </p:nvGrpSpPr>
        <p:grpSpPr>
          <a:xfrm rot="17422148">
            <a:off x="7998556" y="4771484"/>
            <a:ext cx="388446" cy="286124"/>
            <a:chOff x="10031407" y="4768534"/>
            <a:chExt cx="209295" cy="154164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C623B695-F09E-80E8-FC8D-03FB56E9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32189121-F3DC-72B4-55C7-530BF26C79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F271F7A-3696-8FAA-AFC3-7A71D916E2B7}"/>
              </a:ext>
            </a:extLst>
          </p:cNvPr>
          <p:cNvSpPr/>
          <p:nvPr/>
        </p:nvSpPr>
        <p:spPr>
          <a:xfrm>
            <a:off x="7771396" y="2312997"/>
            <a:ext cx="123626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1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6351F-6F24-2FC4-AF80-C451C1E7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8A6590E-7EC8-C085-D1E2-11D1FFA0D45C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A4D751-852B-61C4-8122-48BC9DD9BA21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①　２組の対辺がそれぞれ </a:t>
            </a:r>
            <a:r>
              <a:rPr lang="ja-JP" altLang="en-US" sz="4800" b="1">
                <a:solidFill>
                  <a:srgbClr val="FF0000"/>
                </a:solidFill>
              </a:rPr>
              <a:t>平行</a:t>
            </a:r>
            <a:r>
              <a:rPr lang="ja-JP" altLang="en-US" sz="4800" b="1">
                <a:solidFill>
                  <a:schemeClr val="tx1"/>
                </a:solidFill>
              </a:rPr>
              <a:t> である。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DAAC1872-7655-2F2C-DC35-8BA2B069A195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EE60CEC-D8BE-B5E8-C904-F40AFA9BF57B}"/>
              </a:ext>
            </a:extLst>
          </p:cNvPr>
          <p:cNvGrpSpPr/>
          <p:nvPr/>
        </p:nvGrpSpPr>
        <p:grpSpPr>
          <a:xfrm>
            <a:off x="6335850" y="3365318"/>
            <a:ext cx="388446" cy="286124"/>
            <a:chOff x="10031407" y="4768534"/>
            <a:chExt cx="209295" cy="154164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A2974CD-B37C-2686-D5B4-D5356326EE8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DC0F3B4-1D96-13C6-3C3C-7D18F83A0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8E417C7-8A66-0712-AF7D-446DD9D10D74}"/>
              </a:ext>
            </a:extLst>
          </p:cNvPr>
          <p:cNvGrpSpPr/>
          <p:nvPr/>
        </p:nvGrpSpPr>
        <p:grpSpPr>
          <a:xfrm>
            <a:off x="5276670" y="6448402"/>
            <a:ext cx="388446" cy="286124"/>
            <a:chOff x="10031407" y="4768534"/>
            <a:chExt cx="209295" cy="154164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FC53C708-EDDD-9234-5211-69A0C17EB904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DE4C3B1D-B33B-BD20-3686-802143E87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679E125-4B69-BB09-4CA6-FFEE2B10C438}"/>
              </a:ext>
            </a:extLst>
          </p:cNvPr>
          <p:cNvGrpSpPr/>
          <p:nvPr/>
        </p:nvGrpSpPr>
        <p:grpSpPr>
          <a:xfrm rot="17422148">
            <a:off x="4001792" y="4500080"/>
            <a:ext cx="388446" cy="286124"/>
            <a:chOff x="10031407" y="4768534"/>
            <a:chExt cx="209295" cy="154164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D6E5D05-AA91-39EE-AE98-937E13B5DE8E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B66F6699-5D2F-BD08-7B9B-F0AFA6BA38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F8EBCA8-8525-6752-9D69-91170D8544B1}"/>
              </a:ext>
            </a:extLst>
          </p:cNvPr>
          <p:cNvGrpSpPr/>
          <p:nvPr/>
        </p:nvGrpSpPr>
        <p:grpSpPr>
          <a:xfrm rot="17422148">
            <a:off x="3940059" y="4666689"/>
            <a:ext cx="388446" cy="286124"/>
            <a:chOff x="10031407" y="4768534"/>
            <a:chExt cx="209295" cy="154164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4B520555-FCBD-2530-F2C8-C725A70B4B84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DC62BB5-5681-7E06-B399-ABEFD6E2E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433E78B-61B8-5F9F-8049-8320FC3892BC}"/>
              </a:ext>
            </a:extLst>
          </p:cNvPr>
          <p:cNvGrpSpPr/>
          <p:nvPr/>
        </p:nvGrpSpPr>
        <p:grpSpPr>
          <a:xfrm rot="17422148">
            <a:off x="8060289" y="4604875"/>
            <a:ext cx="388446" cy="286124"/>
            <a:chOff x="10031407" y="4768534"/>
            <a:chExt cx="209295" cy="154164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C89EE275-295F-66AD-8862-9A6E902D6021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26B6878-B961-F84D-BD4F-0FAC112AC7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B91AD3C-CA65-91FE-A136-5A077022D5C5}"/>
              </a:ext>
            </a:extLst>
          </p:cNvPr>
          <p:cNvGrpSpPr/>
          <p:nvPr/>
        </p:nvGrpSpPr>
        <p:grpSpPr>
          <a:xfrm rot="17422148">
            <a:off x="7998556" y="4771484"/>
            <a:ext cx="388446" cy="286124"/>
            <a:chOff x="10031407" y="4768534"/>
            <a:chExt cx="209295" cy="154164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96C2683A-C92F-F779-06DB-3BB402E7C0F1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27A36C28-2571-7472-1808-F472621A18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96136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CC9C7-A165-3514-CACF-DD3A366D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85117B4-4721-9C37-AF24-913A90F3BAAE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A35A8F-E1CB-0BC4-EF8A-5F247D808171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２組の 対辺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B5D5043F-4FB5-9BB9-68B3-39CFD1182D5A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6A150B3-3839-BEB9-BC7F-BC9DE88E14D4}"/>
              </a:ext>
            </a:extLst>
          </p:cNvPr>
          <p:cNvSpPr/>
          <p:nvPr/>
        </p:nvSpPr>
        <p:spPr>
          <a:xfrm>
            <a:off x="3348483" y="2304413"/>
            <a:ext cx="149187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88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790AD-2684-DE0B-42C2-7CF513DAA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6F36D71-0AD2-D6AC-8841-0E8753F7E1BE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CC889D-5D64-7496-AEF7-9FEE30F79A4C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２組の 対辺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A210E686-65F8-1A56-DDE8-C1ADCDF17CA2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86FB8C2-5B81-7B14-7BA1-AB92AED0F93D}"/>
              </a:ext>
            </a:extLst>
          </p:cNvPr>
          <p:cNvCxnSpPr>
            <a:cxnSpLocks/>
          </p:cNvCxnSpPr>
          <p:nvPr/>
        </p:nvCxnSpPr>
        <p:spPr>
          <a:xfrm>
            <a:off x="6416502" y="3238584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7FFB697-48B8-EAE5-DE30-455A091100E1}"/>
              </a:ext>
            </a:extLst>
          </p:cNvPr>
          <p:cNvCxnSpPr>
            <a:cxnSpLocks/>
          </p:cNvCxnSpPr>
          <p:nvPr/>
        </p:nvCxnSpPr>
        <p:spPr>
          <a:xfrm>
            <a:off x="5667202" y="6340413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9153092-EC5B-6715-A0D6-B4AF3C5E02D4}"/>
              </a:ext>
            </a:extLst>
          </p:cNvPr>
          <p:cNvCxnSpPr>
            <a:cxnSpLocks/>
          </p:cNvCxnSpPr>
          <p:nvPr/>
        </p:nvCxnSpPr>
        <p:spPr>
          <a:xfrm>
            <a:off x="7952407" y="4870533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C4E7649-AF64-1C16-A562-D482400C7AC6}"/>
              </a:ext>
            </a:extLst>
          </p:cNvPr>
          <p:cNvCxnSpPr>
            <a:cxnSpLocks/>
          </p:cNvCxnSpPr>
          <p:nvPr/>
        </p:nvCxnSpPr>
        <p:spPr>
          <a:xfrm>
            <a:off x="7952407" y="5035633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7C9EA88-7763-4A51-541F-1865CF734802}"/>
              </a:ext>
            </a:extLst>
          </p:cNvPr>
          <p:cNvCxnSpPr>
            <a:cxnSpLocks/>
          </p:cNvCxnSpPr>
          <p:nvPr/>
        </p:nvCxnSpPr>
        <p:spPr>
          <a:xfrm>
            <a:off x="3913807" y="4838866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5CBC143-44A2-B1BB-FD45-1AA7F3D24810}"/>
              </a:ext>
            </a:extLst>
          </p:cNvPr>
          <p:cNvCxnSpPr>
            <a:cxnSpLocks/>
          </p:cNvCxnSpPr>
          <p:nvPr/>
        </p:nvCxnSpPr>
        <p:spPr>
          <a:xfrm>
            <a:off x="3913807" y="5003966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289D7F-9446-7E81-9130-7E298AE3F7FA}"/>
              </a:ext>
            </a:extLst>
          </p:cNvPr>
          <p:cNvSpPr/>
          <p:nvPr/>
        </p:nvSpPr>
        <p:spPr>
          <a:xfrm>
            <a:off x="3348483" y="2304413"/>
            <a:ext cx="149187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25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F801F-4766-C5A3-B8E3-931523D80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B42FBC-BCD9-8A17-5E43-78F63DF09696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CF861B-8C6D-FE90-A291-5193FD1624C2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②　２組の </a:t>
            </a:r>
            <a:r>
              <a:rPr lang="ja-JP" altLang="en-US" sz="4800" b="1">
                <a:solidFill>
                  <a:srgbClr val="FF0000"/>
                </a:solidFill>
              </a:rPr>
              <a:t>対辺 </a:t>
            </a:r>
            <a:r>
              <a:rPr lang="ja-JP" altLang="en-US" sz="4800" b="1">
                <a:solidFill>
                  <a:schemeClr val="tx1"/>
                </a:solidFill>
              </a:rPr>
              <a:t>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CF2FCC1E-BF79-34DD-4F54-9888B6F4E969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EF77701-8FD9-DC42-A2BF-242D957616D9}"/>
              </a:ext>
            </a:extLst>
          </p:cNvPr>
          <p:cNvCxnSpPr>
            <a:cxnSpLocks/>
          </p:cNvCxnSpPr>
          <p:nvPr/>
        </p:nvCxnSpPr>
        <p:spPr>
          <a:xfrm>
            <a:off x="6416502" y="3238584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B6402FE-16B2-727D-BF26-21E9C7153548}"/>
              </a:ext>
            </a:extLst>
          </p:cNvPr>
          <p:cNvCxnSpPr>
            <a:cxnSpLocks/>
          </p:cNvCxnSpPr>
          <p:nvPr/>
        </p:nvCxnSpPr>
        <p:spPr>
          <a:xfrm>
            <a:off x="5667202" y="6340413"/>
            <a:ext cx="0" cy="412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4E042B9-83F0-34B6-9563-4F3B71F29F07}"/>
              </a:ext>
            </a:extLst>
          </p:cNvPr>
          <p:cNvCxnSpPr>
            <a:cxnSpLocks/>
          </p:cNvCxnSpPr>
          <p:nvPr/>
        </p:nvCxnSpPr>
        <p:spPr>
          <a:xfrm>
            <a:off x="7952407" y="4870533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E46AB9F-2C08-C353-DF89-0A5FAF522864}"/>
              </a:ext>
            </a:extLst>
          </p:cNvPr>
          <p:cNvCxnSpPr>
            <a:cxnSpLocks/>
          </p:cNvCxnSpPr>
          <p:nvPr/>
        </p:nvCxnSpPr>
        <p:spPr>
          <a:xfrm>
            <a:off x="7952407" y="5035633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0890968-3E7D-06C1-9D85-C7F76D04B49D}"/>
              </a:ext>
            </a:extLst>
          </p:cNvPr>
          <p:cNvCxnSpPr>
            <a:cxnSpLocks/>
          </p:cNvCxnSpPr>
          <p:nvPr/>
        </p:nvCxnSpPr>
        <p:spPr>
          <a:xfrm>
            <a:off x="3913807" y="4838866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8E1EEC6-F5DC-0B90-CC01-A856A48FB82A}"/>
              </a:ext>
            </a:extLst>
          </p:cNvPr>
          <p:cNvCxnSpPr>
            <a:cxnSpLocks/>
          </p:cNvCxnSpPr>
          <p:nvPr/>
        </p:nvCxnSpPr>
        <p:spPr>
          <a:xfrm>
            <a:off x="3913807" y="5003966"/>
            <a:ext cx="40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32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92A74-F6C7-0D6A-FFC7-378223C21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6102BB6-6FB2-090F-B596-98542E0C0673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37E2F0-E7D7-A094-4CA5-7A62FE8047B8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２組の 対角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BFB80EDA-B92D-503D-B9DB-F0682753C4B8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48009AB-881B-BDD9-DCA3-20908C45B18F}"/>
              </a:ext>
            </a:extLst>
          </p:cNvPr>
          <p:cNvSpPr/>
          <p:nvPr/>
        </p:nvSpPr>
        <p:spPr>
          <a:xfrm>
            <a:off x="3348483" y="2306265"/>
            <a:ext cx="149187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47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BC2B-2D20-F0E4-3E93-1113307C4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部分円 7">
            <a:extLst>
              <a:ext uri="{FF2B5EF4-FFF2-40B4-BE49-F238E27FC236}">
                <a16:creationId xmlns:a16="http://schemas.microsoft.com/office/drawing/2014/main" id="{ED794C18-65E7-6D25-B265-072DB1CEC80C}"/>
              </a:ext>
            </a:extLst>
          </p:cNvPr>
          <p:cNvSpPr/>
          <p:nvPr/>
        </p:nvSpPr>
        <p:spPr>
          <a:xfrm>
            <a:off x="3781835" y="2727979"/>
            <a:ext cx="1584779" cy="1586036"/>
          </a:xfrm>
          <a:prstGeom prst="pie">
            <a:avLst>
              <a:gd name="adj1" fmla="val 21590664"/>
              <a:gd name="adj2" fmla="val 6537658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6527B9-2937-8750-4E5C-0333B6A3A59E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F3A8C3-9A93-28DB-3891-ABE3BD2E6B3A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２組の 対角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CAA6E2A-7A27-D01B-F3D9-43E219C01F8E}"/>
              </a:ext>
            </a:extLst>
          </p:cNvPr>
          <p:cNvSpPr/>
          <p:nvPr/>
        </p:nvSpPr>
        <p:spPr>
          <a:xfrm>
            <a:off x="3348483" y="2306265"/>
            <a:ext cx="149187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2D6D2E8F-4440-6F43-8E91-7AB8308C18C0}"/>
              </a:ext>
            </a:extLst>
          </p:cNvPr>
          <p:cNvSpPr/>
          <p:nvPr/>
        </p:nvSpPr>
        <p:spPr>
          <a:xfrm>
            <a:off x="7875545" y="2707732"/>
            <a:ext cx="1584779" cy="1586036"/>
          </a:xfrm>
          <a:prstGeom prst="pie">
            <a:avLst>
              <a:gd name="adj1" fmla="val 6543252"/>
              <a:gd name="adj2" fmla="val 10787305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" name="部分円 6">
            <a:extLst>
              <a:ext uri="{FF2B5EF4-FFF2-40B4-BE49-F238E27FC236}">
                <a16:creationId xmlns:a16="http://schemas.microsoft.com/office/drawing/2014/main" id="{9D848B08-040B-6086-257C-95A28EEECADF}"/>
              </a:ext>
            </a:extLst>
          </p:cNvPr>
          <p:cNvSpPr/>
          <p:nvPr/>
        </p:nvSpPr>
        <p:spPr>
          <a:xfrm rot="10800000">
            <a:off x="2733754" y="5798446"/>
            <a:ext cx="1584779" cy="1586036"/>
          </a:xfrm>
          <a:prstGeom prst="pie">
            <a:avLst>
              <a:gd name="adj1" fmla="val 6543252"/>
              <a:gd name="adj2" fmla="val 10787305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9" name="部分円 8">
            <a:extLst>
              <a:ext uri="{FF2B5EF4-FFF2-40B4-BE49-F238E27FC236}">
                <a16:creationId xmlns:a16="http://schemas.microsoft.com/office/drawing/2014/main" id="{0FCC1BA8-BB4B-F35A-BE65-527E8EC98AA1}"/>
              </a:ext>
            </a:extLst>
          </p:cNvPr>
          <p:cNvSpPr/>
          <p:nvPr/>
        </p:nvSpPr>
        <p:spPr>
          <a:xfrm rot="10800000">
            <a:off x="6797121" y="5798446"/>
            <a:ext cx="1584779" cy="1586036"/>
          </a:xfrm>
          <a:prstGeom prst="pie">
            <a:avLst>
              <a:gd name="adj1" fmla="val 21590664"/>
              <a:gd name="adj2" fmla="val 6537658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41238B1A-E58E-BC4F-229E-B2748B33E07A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93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B43BD-C6B9-9405-9BAE-87EF9646E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323ADE-5A55-B2F7-A7CB-ABB19CA18145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6CD41A-2A26-E4B8-9C41-FC0D9D23BBAA}"/>
              </a:ext>
            </a:extLst>
          </p:cNvPr>
          <p:cNvSpPr/>
          <p:nvPr/>
        </p:nvSpPr>
        <p:spPr>
          <a:xfrm>
            <a:off x="176169" y="1759483"/>
            <a:ext cx="1247140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>
                <a:solidFill>
                  <a:schemeClr val="tx1"/>
                </a:solidFill>
              </a:rPr>
              <a:t>②　頂角に対する辺を底辺という。</a:t>
            </a:r>
            <a:endParaRPr lang="ja-JP" altLang="en-US" sz="4800"/>
          </a:p>
          <a:p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EC115C5-7B47-46CF-64B2-17497468301C}"/>
              </a:ext>
            </a:extLst>
          </p:cNvPr>
          <p:cNvSpPr/>
          <p:nvPr/>
        </p:nvSpPr>
        <p:spPr>
          <a:xfrm>
            <a:off x="6366930" y="1772484"/>
            <a:ext cx="126154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EDA23A72-0FBC-812E-A4A2-D821051CAEBA}"/>
              </a:ext>
            </a:extLst>
          </p:cNvPr>
          <p:cNvSpPr/>
          <p:nvPr/>
        </p:nvSpPr>
        <p:spPr>
          <a:xfrm>
            <a:off x="4337662" y="28945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E9A7BA-14A8-5877-8DD8-15AF166B8E6E}"/>
              </a:ext>
            </a:extLst>
          </p:cNvPr>
          <p:cNvCxnSpPr/>
          <p:nvPr/>
        </p:nvCxnSpPr>
        <p:spPr>
          <a:xfrm>
            <a:off x="5254625" y="4419600"/>
            <a:ext cx="190500" cy="133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398EF49-B2E2-425A-7144-6C5FAD259957}"/>
              </a:ext>
            </a:extLst>
          </p:cNvPr>
          <p:cNvCxnSpPr>
            <a:cxnSpLocks/>
          </p:cNvCxnSpPr>
          <p:nvPr/>
        </p:nvCxnSpPr>
        <p:spPr>
          <a:xfrm flipV="1">
            <a:off x="6746877" y="4419600"/>
            <a:ext cx="250825" cy="133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部分円 7">
            <a:extLst>
              <a:ext uri="{FF2B5EF4-FFF2-40B4-BE49-F238E27FC236}">
                <a16:creationId xmlns:a16="http://schemas.microsoft.com/office/drawing/2014/main" id="{BF117658-572D-B2F0-6CFF-6B01D4AFE89A}"/>
              </a:ext>
            </a:extLst>
          </p:cNvPr>
          <p:cNvSpPr/>
          <p:nvPr/>
        </p:nvSpPr>
        <p:spPr>
          <a:xfrm rot="16320000">
            <a:off x="5298847" y="2135423"/>
            <a:ext cx="1584779" cy="1586036"/>
          </a:xfrm>
          <a:prstGeom prst="pie">
            <a:avLst>
              <a:gd name="adj1" fmla="val 9134889"/>
              <a:gd name="adj2" fmla="val 12164692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BE370239-7F26-F5B6-B641-EA2BD2F7E136}"/>
              </a:ext>
            </a:extLst>
          </p:cNvPr>
          <p:cNvSpPr/>
          <p:nvPr/>
        </p:nvSpPr>
        <p:spPr>
          <a:xfrm>
            <a:off x="5620023" y="3910088"/>
            <a:ext cx="942425" cy="2474843"/>
          </a:xfrm>
          <a:prstGeom prst="downArrow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B9DA456-8A91-8FD0-A271-D24BAA779E1E}"/>
              </a:ext>
            </a:extLst>
          </p:cNvPr>
          <p:cNvCxnSpPr>
            <a:stCxn id="5" idx="2"/>
            <a:endCxn id="5" idx="4"/>
          </p:cNvCxnSpPr>
          <p:nvPr/>
        </p:nvCxnSpPr>
        <p:spPr>
          <a:xfrm>
            <a:off x="4337662" y="6604000"/>
            <a:ext cx="3516677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65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93F3C-4A42-983F-8E03-9EAA90F91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部分円 7">
            <a:extLst>
              <a:ext uri="{FF2B5EF4-FFF2-40B4-BE49-F238E27FC236}">
                <a16:creationId xmlns:a16="http://schemas.microsoft.com/office/drawing/2014/main" id="{9D6F5B25-3A48-12C4-FE3D-9144C494E62D}"/>
              </a:ext>
            </a:extLst>
          </p:cNvPr>
          <p:cNvSpPr/>
          <p:nvPr/>
        </p:nvSpPr>
        <p:spPr>
          <a:xfrm>
            <a:off x="3781835" y="2727979"/>
            <a:ext cx="1584779" cy="1586036"/>
          </a:xfrm>
          <a:prstGeom prst="pie">
            <a:avLst>
              <a:gd name="adj1" fmla="val 21590664"/>
              <a:gd name="adj2" fmla="val 6537658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74925A-5D2E-1C97-73BF-C0747F5F0758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707B66-939F-E210-FB7F-587B935C11B3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③　２組の </a:t>
            </a:r>
            <a:r>
              <a:rPr lang="ja-JP" altLang="en-US" sz="4800" b="1">
                <a:solidFill>
                  <a:srgbClr val="FF0000"/>
                </a:solidFill>
              </a:rPr>
              <a:t>対角</a:t>
            </a:r>
            <a:r>
              <a:rPr lang="ja-JP" altLang="en-US" sz="4800" b="1">
                <a:solidFill>
                  <a:schemeClr val="tx1"/>
                </a:solidFill>
              </a:rPr>
              <a:t> がそれぞれ等しい。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7B44E9F9-F826-6EC3-4226-9FDD0BA1F11B}"/>
              </a:ext>
            </a:extLst>
          </p:cNvPr>
          <p:cNvSpPr/>
          <p:nvPr/>
        </p:nvSpPr>
        <p:spPr>
          <a:xfrm>
            <a:off x="7875545" y="2707732"/>
            <a:ext cx="1584779" cy="1586036"/>
          </a:xfrm>
          <a:prstGeom prst="pie">
            <a:avLst>
              <a:gd name="adj1" fmla="val 6543252"/>
              <a:gd name="adj2" fmla="val 10787305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" name="部分円 6">
            <a:extLst>
              <a:ext uri="{FF2B5EF4-FFF2-40B4-BE49-F238E27FC236}">
                <a16:creationId xmlns:a16="http://schemas.microsoft.com/office/drawing/2014/main" id="{93A5F97B-51D2-21FF-BAFD-B3BE806D5ABF}"/>
              </a:ext>
            </a:extLst>
          </p:cNvPr>
          <p:cNvSpPr/>
          <p:nvPr/>
        </p:nvSpPr>
        <p:spPr>
          <a:xfrm rot="10800000">
            <a:off x="2733754" y="5798446"/>
            <a:ext cx="1584779" cy="1586036"/>
          </a:xfrm>
          <a:prstGeom prst="pie">
            <a:avLst>
              <a:gd name="adj1" fmla="val 6543252"/>
              <a:gd name="adj2" fmla="val 10787305"/>
            </a:avLst>
          </a:prstGeom>
          <a:solidFill>
            <a:srgbClr val="FF8585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9" name="部分円 8">
            <a:extLst>
              <a:ext uri="{FF2B5EF4-FFF2-40B4-BE49-F238E27FC236}">
                <a16:creationId xmlns:a16="http://schemas.microsoft.com/office/drawing/2014/main" id="{9CFD2021-C037-1438-4374-6D162DC40120}"/>
              </a:ext>
            </a:extLst>
          </p:cNvPr>
          <p:cNvSpPr/>
          <p:nvPr/>
        </p:nvSpPr>
        <p:spPr>
          <a:xfrm rot="10800000">
            <a:off x="6797121" y="5798446"/>
            <a:ext cx="1584779" cy="1586036"/>
          </a:xfrm>
          <a:prstGeom prst="pie">
            <a:avLst>
              <a:gd name="adj1" fmla="val 21590664"/>
              <a:gd name="adj2" fmla="val 6537658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A30E1B4D-AC9D-D8B2-E534-07FB10159C1A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575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7E9D2-CD30-F922-6027-BAF59ED1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E965B4-8843-8766-F09C-D249182A0ED3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4C55611-952E-06C1-D754-BBF3D07064A3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④　対角線がそれぞれの 中点 で交わる。　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2F905EF7-08D6-BC74-6B36-7DFCEDED7C9F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ABB4591-D466-B738-C550-E72642504704}"/>
              </a:ext>
            </a:extLst>
          </p:cNvPr>
          <p:cNvSpPr/>
          <p:nvPr/>
        </p:nvSpPr>
        <p:spPr>
          <a:xfrm>
            <a:off x="7006083" y="2268082"/>
            <a:ext cx="149187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543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2A9F-C81E-59B9-EAEA-6915DF9FF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2C6771-DE8A-6510-EBCE-5D2650B1F695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6647965-E0C4-4951-9277-16847BFD30B3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④　対角線がそれぞれの 中点 で交わる。　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8080B6B6-725A-8FEB-72F4-D435E340E644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44AA93C-B34E-B448-F30B-FF1CF5543CD5}"/>
              </a:ext>
            </a:extLst>
          </p:cNvPr>
          <p:cNvSpPr/>
          <p:nvPr/>
        </p:nvSpPr>
        <p:spPr>
          <a:xfrm>
            <a:off x="7006083" y="2268082"/>
            <a:ext cx="149187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6A77717-F481-5828-977E-48B5138070A7}"/>
              </a:ext>
            </a:extLst>
          </p:cNvPr>
          <p:cNvCxnSpPr>
            <a:cxnSpLocks/>
          </p:cNvCxnSpPr>
          <p:nvPr/>
        </p:nvCxnSpPr>
        <p:spPr>
          <a:xfrm>
            <a:off x="4591878" y="3508380"/>
            <a:ext cx="3021496" cy="30830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1DDDC5A-1B93-72B2-A5CA-7738100AFC83}"/>
              </a:ext>
            </a:extLst>
          </p:cNvPr>
          <p:cNvCxnSpPr>
            <a:cxnSpLocks/>
          </p:cNvCxnSpPr>
          <p:nvPr/>
        </p:nvCxnSpPr>
        <p:spPr>
          <a:xfrm flipV="1">
            <a:off x="3511549" y="3508380"/>
            <a:ext cx="5168901" cy="30830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38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3F11F-7480-2D70-A0DF-A5F107D2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D5AA3D-BE32-3BC6-FC84-88E31DFE8195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E22621-8E7A-5675-326C-D38865BA892F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④　対角線がそれぞれの 中点 で交わる。　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5FE10A67-98B3-06E2-46BF-2030CEB6A5AE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CB28B5A-EA71-ADC7-944A-A07779C53153}"/>
              </a:ext>
            </a:extLst>
          </p:cNvPr>
          <p:cNvSpPr/>
          <p:nvPr/>
        </p:nvSpPr>
        <p:spPr>
          <a:xfrm>
            <a:off x="7006083" y="2268082"/>
            <a:ext cx="1491873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FB16013-8CC6-4553-8DEE-A0A84941620E}"/>
              </a:ext>
            </a:extLst>
          </p:cNvPr>
          <p:cNvCxnSpPr>
            <a:cxnSpLocks/>
          </p:cNvCxnSpPr>
          <p:nvPr/>
        </p:nvCxnSpPr>
        <p:spPr>
          <a:xfrm>
            <a:off x="4591878" y="3508380"/>
            <a:ext cx="3021496" cy="3083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1FD36C9-3314-46CB-9B5A-9F80AC231296}"/>
              </a:ext>
            </a:extLst>
          </p:cNvPr>
          <p:cNvCxnSpPr>
            <a:cxnSpLocks/>
          </p:cNvCxnSpPr>
          <p:nvPr/>
        </p:nvCxnSpPr>
        <p:spPr>
          <a:xfrm flipV="1">
            <a:off x="3511549" y="3508380"/>
            <a:ext cx="5168901" cy="3083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3B2C34B-DC52-6B18-2969-663895594AB5}"/>
              </a:ext>
            </a:extLst>
          </p:cNvPr>
          <p:cNvGrpSpPr/>
          <p:nvPr/>
        </p:nvGrpSpPr>
        <p:grpSpPr>
          <a:xfrm rot="3236493">
            <a:off x="4679949" y="5607078"/>
            <a:ext cx="407195" cy="165100"/>
            <a:chOff x="3784600" y="4987951"/>
            <a:chExt cx="407195" cy="165100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E7ACDF22-1FAE-3DA2-134A-058342B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49879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DE56C0D-56A0-216B-CE11-28A66C1EFE8C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51530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19E13E9-A03E-DBD6-9EF1-56858D3BE388}"/>
              </a:ext>
            </a:extLst>
          </p:cNvPr>
          <p:cNvGrpSpPr/>
          <p:nvPr/>
        </p:nvGrpSpPr>
        <p:grpSpPr>
          <a:xfrm rot="3236493">
            <a:off x="6984999" y="4230989"/>
            <a:ext cx="407195" cy="165100"/>
            <a:chOff x="3784600" y="4987951"/>
            <a:chExt cx="407195" cy="165100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E813A665-57CD-2D2A-6B5B-DF7CA9BC4756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49879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CD211CA-5EC7-E767-253E-879FE600A163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51530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825F0F9-3676-C960-8150-18D24E8CFCA8}"/>
              </a:ext>
            </a:extLst>
          </p:cNvPr>
          <p:cNvCxnSpPr>
            <a:cxnSpLocks/>
          </p:cNvCxnSpPr>
          <p:nvPr/>
        </p:nvCxnSpPr>
        <p:spPr>
          <a:xfrm flipH="1">
            <a:off x="5188128" y="4210352"/>
            <a:ext cx="386555" cy="303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107F4B9-778B-C91B-F6F2-75009C83BAF7}"/>
              </a:ext>
            </a:extLst>
          </p:cNvPr>
          <p:cNvCxnSpPr>
            <a:cxnSpLocks/>
          </p:cNvCxnSpPr>
          <p:nvPr/>
        </p:nvCxnSpPr>
        <p:spPr>
          <a:xfrm flipH="1">
            <a:off x="6493003" y="5610782"/>
            <a:ext cx="386555" cy="303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5450F930-87E5-0C76-3135-E87E40427DCA}"/>
              </a:ext>
            </a:extLst>
          </p:cNvPr>
          <p:cNvSpPr/>
          <p:nvPr/>
        </p:nvSpPr>
        <p:spPr>
          <a:xfrm>
            <a:off x="5987999" y="494192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05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409C-B1A1-132F-7FDF-E40367E2F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E15932E-DF3E-9A10-6480-B1C082DA75C6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30D1D77-EA1A-5D52-F449-3A50AF0F235B}"/>
              </a:ext>
            </a:extLst>
          </p:cNvPr>
          <p:cNvSpPr/>
          <p:nvPr/>
        </p:nvSpPr>
        <p:spPr>
          <a:xfrm>
            <a:off x="176168" y="2279486"/>
            <a:ext cx="118955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 b="1">
                <a:solidFill>
                  <a:schemeClr val="tx1"/>
                </a:solidFill>
              </a:rPr>
              <a:t>④　対角線がそれぞれの </a:t>
            </a:r>
            <a:r>
              <a:rPr lang="ja-JP" altLang="en-US" sz="4800" b="1">
                <a:solidFill>
                  <a:srgbClr val="FF0000"/>
                </a:solidFill>
              </a:rPr>
              <a:t>中点</a:t>
            </a:r>
            <a:r>
              <a:rPr lang="ja-JP" altLang="en-US" sz="4800" b="1">
                <a:solidFill>
                  <a:schemeClr val="tx1"/>
                </a:solidFill>
              </a:rPr>
              <a:t> で交わる。　</a:t>
            </a:r>
            <a:endParaRPr lang="en-US" altLang="ja-JP" sz="4800" b="1">
              <a:solidFill>
                <a:schemeClr val="tx1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877B6AAD-F79F-1188-D6CC-B1D6C48FFEB7}"/>
              </a:ext>
            </a:extLst>
          </p:cNvPr>
          <p:cNvSpPr/>
          <p:nvPr/>
        </p:nvSpPr>
        <p:spPr>
          <a:xfrm>
            <a:off x="3511549" y="3508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D891D1C-6601-443F-744A-87F9B7F00B78}"/>
              </a:ext>
            </a:extLst>
          </p:cNvPr>
          <p:cNvCxnSpPr>
            <a:cxnSpLocks/>
          </p:cNvCxnSpPr>
          <p:nvPr/>
        </p:nvCxnSpPr>
        <p:spPr>
          <a:xfrm>
            <a:off x="4591878" y="3508380"/>
            <a:ext cx="3021496" cy="3083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E531215-D956-BFB0-01C8-7319B6064EDB}"/>
              </a:ext>
            </a:extLst>
          </p:cNvPr>
          <p:cNvCxnSpPr>
            <a:cxnSpLocks/>
          </p:cNvCxnSpPr>
          <p:nvPr/>
        </p:nvCxnSpPr>
        <p:spPr>
          <a:xfrm flipV="1">
            <a:off x="3511549" y="3508380"/>
            <a:ext cx="5168901" cy="3083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F91D9B5-22E5-D565-A8D7-32AE93DA1004}"/>
              </a:ext>
            </a:extLst>
          </p:cNvPr>
          <p:cNvGrpSpPr/>
          <p:nvPr/>
        </p:nvGrpSpPr>
        <p:grpSpPr>
          <a:xfrm rot="3236493">
            <a:off x="4679949" y="5607078"/>
            <a:ext cx="407195" cy="165100"/>
            <a:chOff x="3784600" y="4987951"/>
            <a:chExt cx="407195" cy="165100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2BDB1968-3E81-2F92-9985-AB23A014470B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49879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46276DE-E9C6-CEE1-5ED1-3936EF972BCE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51530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F1CF163-EBB1-6E7D-E5E0-BCA8E10156B4}"/>
              </a:ext>
            </a:extLst>
          </p:cNvPr>
          <p:cNvGrpSpPr/>
          <p:nvPr/>
        </p:nvGrpSpPr>
        <p:grpSpPr>
          <a:xfrm rot="3236493">
            <a:off x="6984999" y="4230989"/>
            <a:ext cx="407195" cy="165100"/>
            <a:chOff x="3784600" y="4987951"/>
            <a:chExt cx="407195" cy="165100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CD3E94E-04C6-CD1B-F403-D5694DD28092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49879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8710218-0246-22D4-7428-9B32CDEC9C1B}"/>
                </a:ext>
              </a:extLst>
            </p:cNvPr>
            <p:cNvCxnSpPr>
              <a:cxnSpLocks/>
            </p:cNvCxnSpPr>
            <p:nvPr/>
          </p:nvCxnSpPr>
          <p:spPr>
            <a:xfrm>
              <a:off x="3784600" y="5153051"/>
              <a:ext cx="4071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A64E74C-CE45-AEA0-C740-5F842A01BA82}"/>
              </a:ext>
            </a:extLst>
          </p:cNvPr>
          <p:cNvCxnSpPr>
            <a:cxnSpLocks/>
          </p:cNvCxnSpPr>
          <p:nvPr/>
        </p:nvCxnSpPr>
        <p:spPr>
          <a:xfrm flipH="1">
            <a:off x="5188128" y="4210352"/>
            <a:ext cx="386555" cy="303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9DAECC3-72EF-072F-D7F1-E5A44DF25C94}"/>
              </a:ext>
            </a:extLst>
          </p:cNvPr>
          <p:cNvCxnSpPr>
            <a:cxnSpLocks/>
          </p:cNvCxnSpPr>
          <p:nvPr/>
        </p:nvCxnSpPr>
        <p:spPr>
          <a:xfrm flipH="1">
            <a:off x="6493003" y="5610782"/>
            <a:ext cx="386555" cy="303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15352C6A-6136-944E-32CA-A7C4F320E541}"/>
              </a:ext>
            </a:extLst>
          </p:cNvPr>
          <p:cNvSpPr/>
          <p:nvPr/>
        </p:nvSpPr>
        <p:spPr>
          <a:xfrm>
            <a:off x="5987999" y="494192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3210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CE67C-B4AD-AFBA-CA2E-B3E9A0414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2EDA23-AB1B-6E8D-EC7C-088D22AF47B0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0A579B2-823B-F11A-1444-2EA3CABAE830}"/>
              </a:ext>
            </a:extLst>
          </p:cNvPr>
          <p:cNvSpPr/>
          <p:nvPr/>
        </p:nvSpPr>
        <p:spPr>
          <a:xfrm>
            <a:off x="176168" y="1929264"/>
            <a:ext cx="118955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 b="1">
                <a:solidFill>
                  <a:schemeClr val="tx1"/>
                </a:solidFill>
              </a:rPr>
              <a:t>⑤　１組の対辺が 平行 でその長さが </a:t>
            </a:r>
            <a:r>
              <a:rPr lang="ja-JP" altLang="en-US" sz="4400" b="1">
                <a:solidFill>
                  <a:srgbClr val="FF0000"/>
                </a:solidFill>
              </a:rPr>
              <a:t>等しい。</a:t>
            </a:r>
            <a:endParaRPr lang="en-US" altLang="ja-JP" sz="4400" b="1">
              <a:solidFill>
                <a:srgbClr val="FF0000"/>
              </a:solidFill>
            </a:endParaRPr>
          </a:p>
        </p:txBody>
      </p:sp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78E8A522-13D9-6799-940E-E1C0D5A4A343}"/>
              </a:ext>
            </a:extLst>
          </p:cNvPr>
          <p:cNvSpPr/>
          <p:nvPr/>
        </p:nvSpPr>
        <p:spPr>
          <a:xfrm>
            <a:off x="3511549" y="3127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7B2E03C-14A1-7CC0-42F4-0413EB602D1F}"/>
              </a:ext>
            </a:extLst>
          </p:cNvPr>
          <p:cNvSpPr/>
          <p:nvPr/>
        </p:nvSpPr>
        <p:spPr>
          <a:xfrm>
            <a:off x="9657109" y="1932427"/>
            <a:ext cx="1951795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F45EC66-557E-080C-566C-4E93CFC8E0E4}"/>
              </a:ext>
            </a:extLst>
          </p:cNvPr>
          <p:cNvSpPr/>
          <p:nvPr/>
        </p:nvSpPr>
        <p:spPr>
          <a:xfrm>
            <a:off x="4767609" y="1929264"/>
            <a:ext cx="132839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330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93AA7-E33C-B3F9-E77E-B9A27496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A2841F-43DD-70A2-B333-FA7C13587300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4473055-E29B-1BB2-2F05-86111940800D}"/>
              </a:ext>
            </a:extLst>
          </p:cNvPr>
          <p:cNvSpPr/>
          <p:nvPr/>
        </p:nvSpPr>
        <p:spPr>
          <a:xfrm>
            <a:off x="176168" y="1929264"/>
            <a:ext cx="118955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 b="1">
                <a:solidFill>
                  <a:schemeClr val="tx1"/>
                </a:solidFill>
              </a:rPr>
              <a:t>⑤　１組の対辺が 平行 でその長さが </a:t>
            </a:r>
            <a:r>
              <a:rPr lang="ja-JP" altLang="en-US" sz="4400" b="1">
                <a:solidFill>
                  <a:srgbClr val="FF0000"/>
                </a:solidFill>
              </a:rPr>
              <a:t>等しい。</a:t>
            </a:r>
            <a:endParaRPr lang="en-US" altLang="ja-JP" sz="4400" b="1">
              <a:solidFill>
                <a:srgbClr val="FF0000"/>
              </a:solidFill>
            </a:endParaRPr>
          </a:p>
        </p:txBody>
      </p:sp>
      <p:sp>
        <p:nvSpPr>
          <p:cNvPr id="10" name="平行四辺形 9">
            <a:extLst>
              <a:ext uri="{FF2B5EF4-FFF2-40B4-BE49-F238E27FC236}">
                <a16:creationId xmlns:a16="http://schemas.microsoft.com/office/drawing/2014/main" id="{3AA6D3C2-0768-3D1C-B67E-4C4CC285D1E2}"/>
              </a:ext>
            </a:extLst>
          </p:cNvPr>
          <p:cNvSpPr/>
          <p:nvPr/>
        </p:nvSpPr>
        <p:spPr>
          <a:xfrm>
            <a:off x="3511549" y="3127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55FDF6C-CC45-6DD8-B10D-B3A9CEF56EE4}"/>
              </a:ext>
            </a:extLst>
          </p:cNvPr>
          <p:cNvGrpSpPr/>
          <p:nvPr/>
        </p:nvGrpSpPr>
        <p:grpSpPr>
          <a:xfrm>
            <a:off x="6335850" y="2984318"/>
            <a:ext cx="388446" cy="286124"/>
            <a:chOff x="10031407" y="4768534"/>
            <a:chExt cx="209295" cy="154164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3C216A0-C6B6-8495-E54E-66D7C51E84BF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4B1D97A-EDB3-91E7-291E-533E4F392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A5DA38C-01D7-8576-5F60-0FDB9A70E783}"/>
              </a:ext>
            </a:extLst>
          </p:cNvPr>
          <p:cNvGrpSpPr/>
          <p:nvPr/>
        </p:nvGrpSpPr>
        <p:grpSpPr>
          <a:xfrm>
            <a:off x="5276670" y="6067402"/>
            <a:ext cx="388446" cy="286124"/>
            <a:chOff x="10031407" y="4768534"/>
            <a:chExt cx="209295" cy="154164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15E970BB-3DD2-5453-4CF9-C2199FDD10AD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B74D499-8C92-2843-C7DC-F11471FBF2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0A81414-0679-75BA-C257-03D43CCC2B9C}"/>
              </a:ext>
            </a:extLst>
          </p:cNvPr>
          <p:cNvSpPr/>
          <p:nvPr/>
        </p:nvSpPr>
        <p:spPr>
          <a:xfrm>
            <a:off x="9657109" y="1932427"/>
            <a:ext cx="1951795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52C4026-9A94-5BE2-B71B-2821B5714681}"/>
              </a:ext>
            </a:extLst>
          </p:cNvPr>
          <p:cNvSpPr/>
          <p:nvPr/>
        </p:nvSpPr>
        <p:spPr>
          <a:xfrm>
            <a:off x="4767609" y="1929264"/>
            <a:ext cx="1328391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77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98382-5B21-C6D2-D61D-842AA0F69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331ADE-5F87-F69F-9EF6-75DB85D3562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87C1D6-E198-7303-9C29-DF424FBC91DF}"/>
              </a:ext>
            </a:extLst>
          </p:cNvPr>
          <p:cNvSpPr/>
          <p:nvPr/>
        </p:nvSpPr>
        <p:spPr>
          <a:xfrm>
            <a:off x="176168" y="1929264"/>
            <a:ext cx="118955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 b="1">
                <a:solidFill>
                  <a:schemeClr val="tx1"/>
                </a:solidFill>
              </a:rPr>
              <a:t>⑤　１組の対辺が </a:t>
            </a:r>
            <a:r>
              <a:rPr lang="ja-JP" altLang="en-US" sz="4400" b="1">
                <a:solidFill>
                  <a:srgbClr val="FF0000"/>
                </a:solidFill>
              </a:rPr>
              <a:t>平行 </a:t>
            </a:r>
            <a:r>
              <a:rPr lang="ja-JP" altLang="en-US" sz="4400" b="1">
                <a:solidFill>
                  <a:schemeClr val="tx1"/>
                </a:solidFill>
              </a:rPr>
              <a:t>でその長さが </a:t>
            </a:r>
            <a:r>
              <a:rPr lang="ja-JP" altLang="en-US" sz="4400" b="1">
                <a:solidFill>
                  <a:srgbClr val="FF0000"/>
                </a:solidFill>
              </a:rPr>
              <a:t>等しい。</a:t>
            </a:r>
            <a:endParaRPr lang="en-US" altLang="ja-JP" sz="4400" b="1">
              <a:solidFill>
                <a:srgbClr val="FF0000"/>
              </a:solidFill>
            </a:endParaRPr>
          </a:p>
        </p:txBody>
      </p:sp>
      <p:sp>
        <p:nvSpPr>
          <p:cNvPr id="10" name="平行四辺形 9">
            <a:extLst>
              <a:ext uri="{FF2B5EF4-FFF2-40B4-BE49-F238E27FC236}">
                <a16:creationId xmlns:a16="http://schemas.microsoft.com/office/drawing/2014/main" id="{4915FA11-BB92-7831-FDB8-FE388BD35477}"/>
              </a:ext>
            </a:extLst>
          </p:cNvPr>
          <p:cNvSpPr/>
          <p:nvPr/>
        </p:nvSpPr>
        <p:spPr>
          <a:xfrm>
            <a:off x="3511549" y="3127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1E11BDD-D69E-A02D-32C2-1789DC69F0FD}"/>
              </a:ext>
            </a:extLst>
          </p:cNvPr>
          <p:cNvGrpSpPr/>
          <p:nvPr/>
        </p:nvGrpSpPr>
        <p:grpSpPr>
          <a:xfrm>
            <a:off x="6335850" y="2984318"/>
            <a:ext cx="388446" cy="286124"/>
            <a:chOff x="10031407" y="4768534"/>
            <a:chExt cx="209295" cy="154164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8EB1FF9-4672-4892-53C0-4DDF6A1A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DBB6058-E9C8-9396-4FAD-A3AEB8198B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27058FC-598E-2760-EEB7-152BCD8A648B}"/>
              </a:ext>
            </a:extLst>
          </p:cNvPr>
          <p:cNvGrpSpPr/>
          <p:nvPr/>
        </p:nvGrpSpPr>
        <p:grpSpPr>
          <a:xfrm>
            <a:off x="5276670" y="6067402"/>
            <a:ext cx="388446" cy="286124"/>
            <a:chOff x="10031407" y="4768534"/>
            <a:chExt cx="209295" cy="154164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C866E2B-C4BD-BB7E-54B8-3E0F99A71EB1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F894939-DFE0-0A2C-1353-0C3521ABCF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455BC6B-B544-B667-8946-6D3DDD7887CA}"/>
              </a:ext>
            </a:extLst>
          </p:cNvPr>
          <p:cNvSpPr/>
          <p:nvPr/>
        </p:nvSpPr>
        <p:spPr>
          <a:xfrm>
            <a:off x="9657109" y="1932427"/>
            <a:ext cx="1951795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929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81E5A-DBE6-7021-BAB9-E0CCAE03C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948E91-FAF9-E9FB-6FDB-E143CA3709E1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37024C-ECA8-D0A3-984A-EC778939ACEB}"/>
              </a:ext>
            </a:extLst>
          </p:cNvPr>
          <p:cNvSpPr/>
          <p:nvPr/>
        </p:nvSpPr>
        <p:spPr>
          <a:xfrm>
            <a:off x="176168" y="1929264"/>
            <a:ext cx="118955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 b="1">
                <a:solidFill>
                  <a:schemeClr val="tx1"/>
                </a:solidFill>
              </a:rPr>
              <a:t>⑤　１組の対辺が 平行 でその長さが </a:t>
            </a:r>
            <a:r>
              <a:rPr lang="ja-JP" altLang="en-US" sz="4400" b="1">
                <a:solidFill>
                  <a:srgbClr val="FF0000"/>
                </a:solidFill>
              </a:rPr>
              <a:t>等しい。</a:t>
            </a:r>
            <a:endParaRPr lang="en-US" altLang="ja-JP" sz="4400" b="1">
              <a:solidFill>
                <a:srgbClr val="FF0000"/>
              </a:solidFill>
            </a:endParaRPr>
          </a:p>
        </p:txBody>
      </p:sp>
      <p:sp>
        <p:nvSpPr>
          <p:cNvPr id="10" name="平行四辺形 9">
            <a:extLst>
              <a:ext uri="{FF2B5EF4-FFF2-40B4-BE49-F238E27FC236}">
                <a16:creationId xmlns:a16="http://schemas.microsoft.com/office/drawing/2014/main" id="{2F863086-DA43-5826-61DC-5CE81DC89636}"/>
              </a:ext>
            </a:extLst>
          </p:cNvPr>
          <p:cNvSpPr/>
          <p:nvPr/>
        </p:nvSpPr>
        <p:spPr>
          <a:xfrm>
            <a:off x="3511549" y="3127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A5FCA3B-07BD-ABB1-A3A8-4D89398A2CBA}"/>
              </a:ext>
            </a:extLst>
          </p:cNvPr>
          <p:cNvGrpSpPr/>
          <p:nvPr/>
        </p:nvGrpSpPr>
        <p:grpSpPr>
          <a:xfrm>
            <a:off x="6335850" y="2984318"/>
            <a:ext cx="388446" cy="286124"/>
            <a:chOff x="10031407" y="4768534"/>
            <a:chExt cx="209295" cy="154164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F0408A5-8FD1-B71F-4A2C-674A6E78BA5C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0BB42DEF-3163-D581-4043-BFA414EB6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62A520F-DCFC-BD90-AD7C-1295B1815956}"/>
              </a:ext>
            </a:extLst>
          </p:cNvPr>
          <p:cNvGrpSpPr/>
          <p:nvPr/>
        </p:nvGrpSpPr>
        <p:grpSpPr>
          <a:xfrm>
            <a:off x="5276670" y="6067402"/>
            <a:ext cx="388446" cy="286124"/>
            <a:chOff x="10031407" y="4768534"/>
            <a:chExt cx="209295" cy="154164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B5C8608-A072-DF7C-19EA-099FC5CC7A99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47BDEEA-C216-1D5A-911D-447C5A897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6DE5FE9-2E00-CF25-4818-BC2A46FB00F2}"/>
              </a:ext>
            </a:extLst>
          </p:cNvPr>
          <p:cNvSpPr/>
          <p:nvPr/>
        </p:nvSpPr>
        <p:spPr>
          <a:xfrm>
            <a:off x="9657109" y="1932427"/>
            <a:ext cx="1951795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181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E1D32-143F-42C6-FFC9-1E24E96E3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C86363-29F0-BA7A-8241-D99B22682B2B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68B778-DDCD-7FAC-E67D-CB02B770716F}"/>
              </a:ext>
            </a:extLst>
          </p:cNvPr>
          <p:cNvSpPr/>
          <p:nvPr/>
        </p:nvSpPr>
        <p:spPr>
          <a:xfrm>
            <a:off x="176168" y="1929264"/>
            <a:ext cx="118955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 b="1">
                <a:solidFill>
                  <a:schemeClr val="tx1"/>
                </a:solidFill>
              </a:rPr>
              <a:t>⑤　１組の対辺が 平行 でその長さが </a:t>
            </a:r>
            <a:r>
              <a:rPr lang="ja-JP" altLang="en-US" sz="4400" b="1">
                <a:solidFill>
                  <a:srgbClr val="FF0000"/>
                </a:solidFill>
              </a:rPr>
              <a:t>等しい。</a:t>
            </a:r>
            <a:endParaRPr lang="en-US" altLang="ja-JP" sz="4400" b="1">
              <a:solidFill>
                <a:srgbClr val="FF0000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2A6D891B-91F6-8220-6D13-FAAB9771D3DE}"/>
              </a:ext>
            </a:extLst>
          </p:cNvPr>
          <p:cNvSpPr/>
          <p:nvPr/>
        </p:nvSpPr>
        <p:spPr>
          <a:xfrm>
            <a:off x="3511549" y="3127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F4D889F-7442-1A5E-9FAE-0A38B7677268}"/>
              </a:ext>
            </a:extLst>
          </p:cNvPr>
          <p:cNvGrpSpPr/>
          <p:nvPr/>
        </p:nvGrpSpPr>
        <p:grpSpPr>
          <a:xfrm>
            <a:off x="6678750" y="2984318"/>
            <a:ext cx="388446" cy="286124"/>
            <a:chOff x="10031407" y="4768534"/>
            <a:chExt cx="209295" cy="154164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C183ECD1-63B5-EE55-5FFB-CB8D16CC682B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9A5230D8-B928-B305-3675-5B14B7AC5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D36A70A-CCA8-98C7-87AF-D5F36EDA5AB1}"/>
              </a:ext>
            </a:extLst>
          </p:cNvPr>
          <p:cNvGrpSpPr/>
          <p:nvPr/>
        </p:nvGrpSpPr>
        <p:grpSpPr>
          <a:xfrm>
            <a:off x="5619570" y="6067402"/>
            <a:ext cx="388446" cy="286124"/>
            <a:chOff x="10031407" y="4768534"/>
            <a:chExt cx="209295" cy="154164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BE9C53CC-D785-DE36-017A-FEADB84B9BD6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9525CF0-1E93-D882-9257-6AEA7C66E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48C9C4D-0426-F603-BDB3-BA63240D03D9}"/>
              </a:ext>
            </a:extLst>
          </p:cNvPr>
          <p:cNvSpPr/>
          <p:nvPr/>
        </p:nvSpPr>
        <p:spPr>
          <a:xfrm>
            <a:off x="9657109" y="1932427"/>
            <a:ext cx="1951795" cy="7413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EF82D55-C0C1-8B90-9DA3-C9E55A10DF20}"/>
              </a:ext>
            </a:extLst>
          </p:cNvPr>
          <p:cNvCxnSpPr>
            <a:cxnSpLocks/>
          </p:cNvCxnSpPr>
          <p:nvPr/>
        </p:nvCxnSpPr>
        <p:spPr>
          <a:xfrm>
            <a:off x="6438900" y="2835214"/>
            <a:ext cx="0" cy="5481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79D48DF-C997-6FC1-D860-104515C1C9A8}"/>
              </a:ext>
            </a:extLst>
          </p:cNvPr>
          <p:cNvCxnSpPr>
            <a:cxnSpLocks/>
          </p:cNvCxnSpPr>
          <p:nvPr/>
        </p:nvCxnSpPr>
        <p:spPr>
          <a:xfrm>
            <a:off x="5448300" y="5928807"/>
            <a:ext cx="0" cy="5481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6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B82FB-CAC9-110F-C6DD-2BA28F57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3C4EA0-7AB7-0F6D-A900-D6C02187B9FF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9DCC2C3-47E2-85D8-2F5E-92805F0B7931}"/>
              </a:ext>
            </a:extLst>
          </p:cNvPr>
          <p:cNvSpPr/>
          <p:nvPr/>
        </p:nvSpPr>
        <p:spPr>
          <a:xfrm>
            <a:off x="176169" y="1759483"/>
            <a:ext cx="1247140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>
                <a:solidFill>
                  <a:schemeClr val="tx1"/>
                </a:solidFill>
              </a:rPr>
              <a:t>②　頂角に対する辺を</a:t>
            </a:r>
            <a:r>
              <a:rPr lang="ja-JP" altLang="en-US" sz="4800" b="1">
                <a:solidFill>
                  <a:srgbClr val="FF0000"/>
                </a:solidFill>
              </a:rPr>
              <a:t>底辺</a:t>
            </a:r>
            <a:r>
              <a:rPr lang="ja-JP" altLang="en-US" sz="4800">
                <a:solidFill>
                  <a:schemeClr val="tx1"/>
                </a:solidFill>
              </a:rPr>
              <a:t>という。</a:t>
            </a:r>
          </a:p>
          <a:p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D456BD97-B61F-CBA0-E40F-6FD1965182AC}"/>
              </a:ext>
            </a:extLst>
          </p:cNvPr>
          <p:cNvSpPr/>
          <p:nvPr/>
        </p:nvSpPr>
        <p:spPr>
          <a:xfrm>
            <a:off x="4337662" y="28945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6F64D8-23B3-5244-8FB7-EDDA4FFE8606}"/>
              </a:ext>
            </a:extLst>
          </p:cNvPr>
          <p:cNvCxnSpPr/>
          <p:nvPr/>
        </p:nvCxnSpPr>
        <p:spPr>
          <a:xfrm>
            <a:off x="5254625" y="4419600"/>
            <a:ext cx="190500" cy="133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E75E453-BDDF-ECB1-5F96-DE9F025FB223}"/>
              </a:ext>
            </a:extLst>
          </p:cNvPr>
          <p:cNvCxnSpPr>
            <a:cxnSpLocks/>
          </p:cNvCxnSpPr>
          <p:nvPr/>
        </p:nvCxnSpPr>
        <p:spPr>
          <a:xfrm flipV="1">
            <a:off x="6746877" y="4419600"/>
            <a:ext cx="250825" cy="133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矢印: 下 8">
            <a:extLst>
              <a:ext uri="{FF2B5EF4-FFF2-40B4-BE49-F238E27FC236}">
                <a16:creationId xmlns:a16="http://schemas.microsoft.com/office/drawing/2014/main" id="{468F5B81-5D94-7658-138A-BC5FB9D68053}"/>
              </a:ext>
            </a:extLst>
          </p:cNvPr>
          <p:cNvSpPr/>
          <p:nvPr/>
        </p:nvSpPr>
        <p:spPr>
          <a:xfrm>
            <a:off x="5620023" y="3910088"/>
            <a:ext cx="942425" cy="2474843"/>
          </a:xfrm>
          <a:prstGeom prst="downArrow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666A1A0-4A73-42B0-9A23-ABD3AD4D01B6}"/>
              </a:ext>
            </a:extLst>
          </p:cNvPr>
          <p:cNvCxnSpPr>
            <a:stCxn id="6" idx="2"/>
            <a:endCxn id="6" idx="4"/>
          </p:cNvCxnSpPr>
          <p:nvPr/>
        </p:nvCxnSpPr>
        <p:spPr>
          <a:xfrm>
            <a:off x="4337662" y="6604000"/>
            <a:ext cx="3516677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1530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763CF-E69C-AB9C-79C8-FCD2E354D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09AD98-9D5B-92D9-C14D-A5AD71C1713B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6AE68B-B87C-0E2C-0610-C6C2C7CCB5EF}"/>
              </a:ext>
            </a:extLst>
          </p:cNvPr>
          <p:cNvSpPr/>
          <p:nvPr/>
        </p:nvSpPr>
        <p:spPr>
          <a:xfrm>
            <a:off x="176168" y="1929264"/>
            <a:ext cx="118955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 b="1">
                <a:solidFill>
                  <a:schemeClr val="tx1"/>
                </a:solidFill>
              </a:rPr>
              <a:t>⑤　１組の対辺が 平行 でその長さが </a:t>
            </a:r>
            <a:r>
              <a:rPr lang="ja-JP" altLang="en-US" sz="4400" b="1">
                <a:solidFill>
                  <a:srgbClr val="FF0000"/>
                </a:solidFill>
              </a:rPr>
              <a:t>等しい。</a:t>
            </a:r>
            <a:endParaRPr lang="en-US" altLang="ja-JP" sz="4400" b="1">
              <a:solidFill>
                <a:srgbClr val="FF0000"/>
              </a:solidFill>
            </a:endParaRPr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8EA59470-0C8A-97B1-EFC1-67A4E6623DCC}"/>
              </a:ext>
            </a:extLst>
          </p:cNvPr>
          <p:cNvSpPr/>
          <p:nvPr/>
        </p:nvSpPr>
        <p:spPr>
          <a:xfrm>
            <a:off x="3511549" y="3127380"/>
            <a:ext cx="5168901" cy="3083084"/>
          </a:xfrm>
          <a:prstGeom prst="parallelogram">
            <a:avLst>
              <a:gd name="adj" fmla="val 35000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4A3554A-2640-C829-A87B-DED732B6FADA}"/>
              </a:ext>
            </a:extLst>
          </p:cNvPr>
          <p:cNvGrpSpPr/>
          <p:nvPr/>
        </p:nvGrpSpPr>
        <p:grpSpPr>
          <a:xfrm>
            <a:off x="6678750" y="2984318"/>
            <a:ext cx="388446" cy="286124"/>
            <a:chOff x="10031407" y="4768534"/>
            <a:chExt cx="209295" cy="154164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F350771C-0F53-7ACD-415A-1FCD3DC9611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7E1EA9B6-86B9-6F14-7B7B-74AA390461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5A719D8-BBA2-1D83-1F23-B2FAD860F1E8}"/>
              </a:ext>
            </a:extLst>
          </p:cNvPr>
          <p:cNvGrpSpPr/>
          <p:nvPr/>
        </p:nvGrpSpPr>
        <p:grpSpPr>
          <a:xfrm>
            <a:off x="5619570" y="6067402"/>
            <a:ext cx="388446" cy="286124"/>
            <a:chOff x="10031407" y="4768534"/>
            <a:chExt cx="209295" cy="154164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65C883A-1F69-EE92-E784-5588594445FF}"/>
                </a:ext>
              </a:extLst>
            </p:cNvPr>
            <p:cNvCxnSpPr>
              <a:cxnSpLocks/>
            </p:cNvCxnSpPr>
            <p:nvPr/>
          </p:nvCxnSpPr>
          <p:spPr>
            <a:xfrm>
              <a:off x="10039031" y="4768534"/>
              <a:ext cx="201671" cy="781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B256A1CD-BD44-45B7-C3A1-BE8D2749DD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07" y="4843498"/>
              <a:ext cx="201600" cy="7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83C6535-B1C0-947E-5696-B786D6049977}"/>
              </a:ext>
            </a:extLst>
          </p:cNvPr>
          <p:cNvCxnSpPr>
            <a:cxnSpLocks/>
          </p:cNvCxnSpPr>
          <p:nvPr/>
        </p:nvCxnSpPr>
        <p:spPr>
          <a:xfrm>
            <a:off x="6438900" y="2835214"/>
            <a:ext cx="0" cy="5481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48D46E4-0596-440E-4A5A-7EB78C1AF6B2}"/>
              </a:ext>
            </a:extLst>
          </p:cNvPr>
          <p:cNvCxnSpPr>
            <a:cxnSpLocks/>
          </p:cNvCxnSpPr>
          <p:nvPr/>
        </p:nvCxnSpPr>
        <p:spPr>
          <a:xfrm>
            <a:off x="5448300" y="5928807"/>
            <a:ext cx="0" cy="5481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506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A2277-688E-E768-59A1-E92209A56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11EBBF-986F-F5D0-75E1-1A9BB6422C7C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平行四辺形になるための条件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43028A-1C4B-6A53-5B41-B680CFDFABF5}"/>
              </a:ext>
            </a:extLst>
          </p:cNvPr>
          <p:cNvSpPr/>
          <p:nvPr/>
        </p:nvSpPr>
        <p:spPr>
          <a:xfrm>
            <a:off x="664711" y="2086164"/>
            <a:ext cx="11895589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200" b="1">
                <a:solidFill>
                  <a:schemeClr val="tx1"/>
                </a:solidFill>
              </a:rPr>
              <a:t>定理</a:t>
            </a:r>
          </a:p>
          <a:p>
            <a:r>
              <a:rPr lang="ja-JP" altLang="en-US" sz="3200" b="1">
                <a:solidFill>
                  <a:schemeClr val="tx1"/>
                </a:solidFill>
              </a:rPr>
              <a:t>　四角形は、次の</a:t>
            </a:r>
            <a:r>
              <a:rPr lang="ja-JP" altLang="en-US" sz="3200" b="1">
                <a:solidFill>
                  <a:srgbClr val="FF0000"/>
                </a:solidFill>
              </a:rPr>
              <a:t>どれかが</a:t>
            </a:r>
            <a:r>
              <a:rPr lang="ja-JP" altLang="en-US" sz="3200" b="1">
                <a:solidFill>
                  <a:schemeClr val="tx1"/>
                </a:solidFill>
              </a:rPr>
              <a:t>成り立てば、平行四辺形である。</a:t>
            </a:r>
            <a:endParaRPr lang="en-US" altLang="ja-JP" sz="3200" b="1">
              <a:solidFill>
                <a:schemeClr val="tx1"/>
              </a:solidFill>
            </a:endParaRPr>
          </a:p>
          <a:p>
            <a:endParaRPr lang="en-US" altLang="ja-JP" sz="3200" b="1">
              <a:solidFill>
                <a:schemeClr val="tx1"/>
              </a:solidFill>
            </a:endParaRPr>
          </a:p>
          <a:p>
            <a:r>
              <a:rPr lang="ja-JP" altLang="en-US" sz="3200" b="1">
                <a:solidFill>
                  <a:schemeClr val="tx1"/>
                </a:solidFill>
              </a:rPr>
              <a:t>　①　２組の対辺がそれぞれ平行である。⬅　定義</a:t>
            </a:r>
            <a:endParaRPr lang="en-US" altLang="ja-JP" sz="3200" b="1">
              <a:solidFill>
                <a:schemeClr val="tx1"/>
              </a:solidFill>
            </a:endParaRPr>
          </a:p>
          <a:p>
            <a:r>
              <a:rPr lang="ja-JP" altLang="en-US" sz="3200" b="1">
                <a:solidFill>
                  <a:schemeClr val="tx1"/>
                </a:solidFill>
              </a:rPr>
              <a:t>　②　２組の対辺がそれぞれ等しい。</a:t>
            </a:r>
            <a:endParaRPr lang="en-US" altLang="ja-JP" sz="3200" b="1">
              <a:solidFill>
                <a:schemeClr val="tx1"/>
              </a:solidFill>
            </a:endParaRPr>
          </a:p>
          <a:p>
            <a:r>
              <a:rPr lang="ja-JP" altLang="en-US" sz="3200" b="1">
                <a:solidFill>
                  <a:schemeClr val="tx1"/>
                </a:solidFill>
              </a:rPr>
              <a:t>　③　２組の対角がそれぞれ等しい。</a:t>
            </a:r>
            <a:endParaRPr lang="en-US" altLang="ja-JP" sz="3200" b="1">
              <a:solidFill>
                <a:schemeClr val="tx1"/>
              </a:solidFill>
            </a:endParaRPr>
          </a:p>
          <a:p>
            <a:r>
              <a:rPr lang="ja-JP" altLang="en-US" sz="3200" b="1">
                <a:solidFill>
                  <a:schemeClr val="tx1"/>
                </a:solidFill>
              </a:rPr>
              <a:t>　④　対角線がそれぞれの中点で交わる。</a:t>
            </a:r>
            <a:endParaRPr lang="en-US" altLang="ja-JP" sz="3200" b="1">
              <a:solidFill>
                <a:schemeClr val="tx1"/>
              </a:solidFill>
            </a:endParaRPr>
          </a:p>
          <a:p>
            <a:r>
              <a:rPr lang="ja-JP" altLang="en-US" sz="3200" b="1">
                <a:solidFill>
                  <a:schemeClr val="tx1"/>
                </a:solidFill>
              </a:rPr>
              <a:t>　⑤　１組の対辺が平行でその長さが等しい。</a:t>
            </a:r>
            <a:endParaRPr lang="en-US" altLang="ja-JP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768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8FE05-A344-E6B9-893A-7E30F780A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231091-ED6C-07CB-7792-BADF57C3F93E}"/>
              </a:ext>
            </a:extLst>
          </p:cNvPr>
          <p:cNvSpPr/>
          <p:nvPr/>
        </p:nvSpPr>
        <p:spPr>
          <a:xfrm>
            <a:off x="-1914" y="5320726"/>
            <a:ext cx="12191999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四角形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ひし形 5">
            <a:extLst>
              <a:ext uri="{FF2B5EF4-FFF2-40B4-BE49-F238E27FC236}">
                <a16:creationId xmlns:a16="http://schemas.microsoft.com/office/drawing/2014/main" id="{734ED1B6-610B-52AF-049A-8DF749678A4E}"/>
              </a:ext>
            </a:extLst>
          </p:cNvPr>
          <p:cNvSpPr/>
          <p:nvPr/>
        </p:nvSpPr>
        <p:spPr>
          <a:xfrm rot="2019331">
            <a:off x="4160645" y="1263328"/>
            <a:ext cx="3531360" cy="3762194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E49B77-9588-BB5F-1475-68EAFB4045FB}"/>
              </a:ext>
            </a:extLst>
          </p:cNvPr>
          <p:cNvSpPr/>
          <p:nvPr/>
        </p:nvSpPr>
        <p:spPr>
          <a:xfrm>
            <a:off x="10349928" y="5687918"/>
            <a:ext cx="1696714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おわり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355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84C9-AFF6-A7B3-108E-BD8211226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C21D960-9608-FA7C-21A6-55B9097D3E49}"/>
              </a:ext>
            </a:extLst>
          </p:cNvPr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1BB220-CCD0-DFA6-3DF3-202354EC4D65}"/>
              </a:ext>
            </a:extLst>
          </p:cNvPr>
          <p:cNvSpPr/>
          <p:nvPr/>
        </p:nvSpPr>
        <p:spPr>
          <a:xfrm>
            <a:off x="991788" y="2721866"/>
            <a:ext cx="1050800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三角形と四角形</a:t>
            </a:r>
            <a:endParaRPr lang="ja-JP" altLang="en-US" sz="115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E4A0F44-6EB0-5772-9808-83410015DD78}"/>
              </a:ext>
            </a:extLst>
          </p:cNvPr>
          <p:cNvSpPr/>
          <p:nvPr/>
        </p:nvSpPr>
        <p:spPr>
          <a:xfrm>
            <a:off x="10349928" y="5687918"/>
            <a:ext cx="1696714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おわり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84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38DBF-35AD-BABA-9A6A-2E1C7F0C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部分円 9">
            <a:extLst>
              <a:ext uri="{FF2B5EF4-FFF2-40B4-BE49-F238E27FC236}">
                <a16:creationId xmlns:a16="http://schemas.microsoft.com/office/drawing/2014/main" id="{E8C66F97-43DA-E946-DE10-EB2A4E0C16FD}"/>
              </a:ext>
            </a:extLst>
          </p:cNvPr>
          <p:cNvSpPr/>
          <p:nvPr/>
        </p:nvSpPr>
        <p:spPr>
          <a:xfrm rot="9379294">
            <a:off x="3571685" y="5810982"/>
            <a:ext cx="1584779" cy="1586036"/>
          </a:xfrm>
          <a:prstGeom prst="pie">
            <a:avLst>
              <a:gd name="adj1" fmla="val 8301473"/>
              <a:gd name="adj2" fmla="val 12164692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1" name="部分円 10">
            <a:extLst>
              <a:ext uri="{FF2B5EF4-FFF2-40B4-BE49-F238E27FC236}">
                <a16:creationId xmlns:a16="http://schemas.microsoft.com/office/drawing/2014/main" id="{7F76D29E-B90F-DEF2-717C-1F488D78F145}"/>
              </a:ext>
            </a:extLst>
          </p:cNvPr>
          <p:cNvSpPr/>
          <p:nvPr/>
        </p:nvSpPr>
        <p:spPr>
          <a:xfrm rot="2599721">
            <a:off x="7074650" y="5823682"/>
            <a:ext cx="1584779" cy="1586036"/>
          </a:xfrm>
          <a:prstGeom prst="pie">
            <a:avLst>
              <a:gd name="adj1" fmla="val 8232550"/>
              <a:gd name="adj2" fmla="val 12000573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6E96CDB-3A5E-14CB-64F1-15F47CD55311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AF0311-C1BF-BD75-D0C7-0EEF15E89F5F}"/>
              </a:ext>
            </a:extLst>
          </p:cNvPr>
          <p:cNvSpPr/>
          <p:nvPr/>
        </p:nvSpPr>
        <p:spPr>
          <a:xfrm>
            <a:off x="176169" y="1657182"/>
            <a:ext cx="1014648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>
                <a:solidFill>
                  <a:schemeClr val="tx1"/>
                </a:solidFill>
              </a:rPr>
              <a:t>③　底辺の両端の角を底角という。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F1C1515-F5A9-0567-A27C-2015B623E754}"/>
              </a:ext>
            </a:extLst>
          </p:cNvPr>
          <p:cNvSpPr/>
          <p:nvPr/>
        </p:nvSpPr>
        <p:spPr>
          <a:xfrm>
            <a:off x="6358457" y="1695281"/>
            <a:ext cx="1223443" cy="71669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>
                <a:solidFill>
                  <a:srgbClr val="FF0000"/>
                </a:solidFill>
              </a:rPr>
              <a:t>?</a:t>
            </a:r>
            <a:endParaRPr kumimoji="1" lang="ja-JP" altLang="en-US" sz="4000" b="1">
              <a:solidFill>
                <a:srgbClr val="FF0000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04629559-A199-5DA9-1D21-0962C7C4E0C7}"/>
              </a:ext>
            </a:extLst>
          </p:cNvPr>
          <p:cNvSpPr/>
          <p:nvPr/>
        </p:nvSpPr>
        <p:spPr>
          <a:xfrm>
            <a:off x="4337662" y="28945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2346BED-AC9E-F4D2-1001-93D53DD621D7}"/>
              </a:ext>
            </a:extLst>
          </p:cNvPr>
          <p:cNvCxnSpPr/>
          <p:nvPr/>
        </p:nvCxnSpPr>
        <p:spPr>
          <a:xfrm>
            <a:off x="5254625" y="4419600"/>
            <a:ext cx="190500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00B562C-46D9-C142-CFDE-970CBB8C738A}"/>
              </a:ext>
            </a:extLst>
          </p:cNvPr>
          <p:cNvCxnSpPr>
            <a:cxnSpLocks/>
          </p:cNvCxnSpPr>
          <p:nvPr/>
        </p:nvCxnSpPr>
        <p:spPr>
          <a:xfrm flipV="1">
            <a:off x="6746877" y="4419600"/>
            <a:ext cx="250825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2B8A74E-38B3-7660-C72E-D213AD85E91D}"/>
              </a:ext>
            </a:extLst>
          </p:cNvPr>
          <p:cNvCxnSpPr/>
          <p:nvPr/>
        </p:nvCxnSpPr>
        <p:spPr>
          <a:xfrm>
            <a:off x="4337662" y="6604000"/>
            <a:ext cx="3516677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48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EC7D1-8E45-BC14-3AB3-58D4A76E3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部分円 13">
            <a:extLst>
              <a:ext uri="{FF2B5EF4-FFF2-40B4-BE49-F238E27FC236}">
                <a16:creationId xmlns:a16="http://schemas.microsoft.com/office/drawing/2014/main" id="{9DC7AD22-0A4B-53BE-CCC7-96EF1D485032}"/>
              </a:ext>
            </a:extLst>
          </p:cNvPr>
          <p:cNvSpPr/>
          <p:nvPr/>
        </p:nvSpPr>
        <p:spPr>
          <a:xfrm rot="2599721">
            <a:off x="7074650" y="5823682"/>
            <a:ext cx="1584779" cy="1586036"/>
          </a:xfrm>
          <a:prstGeom prst="pie">
            <a:avLst>
              <a:gd name="adj1" fmla="val 8232550"/>
              <a:gd name="adj2" fmla="val 12000573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A2500B-5466-4D9C-3B5A-06458FF4AE57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二等辺三角形の用語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02BBBB-939F-B40F-CF26-121DB8AABBE6}"/>
              </a:ext>
            </a:extLst>
          </p:cNvPr>
          <p:cNvSpPr/>
          <p:nvPr/>
        </p:nvSpPr>
        <p:spPr>
          <a:xfrm>
            <a:off x="176169" y="1657182"/>
            <a:ext cx="1014648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800">
                <a:solidFill>
                  <a:schemeClr val="tx1"/>
                </a:solidFill>
              </a:rPr>
              <a:t>③　底辺の両端の角を</a:t>
            </a:r>
            <a:r>
              <a:rPr lang="ja-JP" altLang="en-US" sz="4800" b="1">
                <a:solidFill>
                  <a:srgbClr val="FF0000"/>
                </a:solidFill>
              </a:rPr>
              <a:t>底角</a:t>
            </a:r>
            <a:r>
              <a:rPr lang="ja-JP" altLang="en-US" sz="4800">
                <a:solidFill>
                  <a:schemeClr val="tx1"/>
                </a:solidFill>
              </a:rPr>
              <a:t>という。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9" name="部分円 8">
            <a:extLst>
              <a:ext uri="{FF2B5EF4-FFF2-40B4-BE49-F238E27FC236}">
                <a16:creationId xmlns:a16="http://schemas.microsoft.com/office/drawing/2014/main" id="{36019E97-C683-A26C-D593-54DF1D28D45A}"/>
              </a:ext>
            </a:extLst>
          </p:cNvPr>
          <p:cNvSpPr/>
          <p:nvPr/>
        </p:nvSpPr>
        <p:spPr>
          <a:xfrm rot="9379294">
            <a:off x="3571685" y="5810982"/>
            <a:ext cx="1584779" cy="1586036"/>
          </a:xfrm>
          <a:prstGeom prst="pie">
            <a:avLst>
              <a:gd name="adj1" fmla="val 8301473"/>
              <a:gd name="adj2" fmla="val 12164692"/>
            </a:avLst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7DBA8770-2062-CA1C-5682-C94BCEF8F17D}"/>
              </a:ext>
            </a:extLst>
          </p:cNvPr>
          <p:cNvSpPr/>
          <p:nvPr/>
        </p:nvSpPr>
        <p:spPr>
          <a:xfrm>
            <a:off x="4337662" y="2894579"/>
            <a:ext cx="3516677" cy="370942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6108A14-B5E7-6806-2383-9F1B1BECACAA}"/>
              </a:ext>
            </a:extLst>
          </p:cNvPr>
          <p:cNvCxnSpPr/>
          <p:nvPr/>
        </p:nvCxnSpPr>
        <p:spPr>
          <a:xfrm>
            <a:off x="5254625" y="4419600"/>
            <a:ext cx="190500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E4DD5ED-86C7-06B8-079E-AB21A6816D6B}"/>
              </a:ext>
            </a:extLst>
          </p:cNvPr>
          <p:cNvCxnSpPr>
            <a:cxnSpLocks/>
          </p:cNvCxnSpPr>
          <p:nvPr/>
        </p:nvCxnSpPr>
        <p:spPr>
          <a:xfrm flipV="1">
            <a:off x="6746877" y="4419600"/>
            <a:ext cx="250825" cy="133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395CE82-9AA0-F08A-F00C-B0F810129B4F}"/>
              </a:ext>
            </a:extLst>
          </p:cNvPr>
          <p:cNvCxnSpPr/>
          <p:nvPr/>
        </p:nvCxnSpPr>
        <p:spPr>
          <a:xfrm>
            <a:off x="4337662" y="6604000"/>
            <a:ext cx="3516677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1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1467</Words>
  <Application>Microsoft Office PowerPoint</Application>
  <PresentationFormat>ワイド画面</PresentationFormat>
  <Paragraphs>272</Paragraphs>
  <Slides>73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80" baseType="lpstr">
      <vt:lpstr>BlinkMacSystemFont</vt:lpstr>
      <vt:lpstr>メイリオ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長方形の面積</dc:title>
  <dc:creator>colas@edu-c.local</dc:creator>
  <cp:lastModifiedBy>福原 千種</cp:lastModifiedBy>
  <cp:revision>199</cp:revision>
  <cp:lastPrinted>2024-02-14T01:52:31Z</cp:lastPrinted>
  <dcterms:created xsi:type="dcterms:W3CDTF">2019-12-03T00:44:33Z</dcterms:created>
  <dcterms:modified xsi:type="dcterms:W3CDTF">2024-03-13T04:44:59Z</dcterms:modified>
</cp:coreProperties>
</file>