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68" r:id="rId2"/>
    <p:sldId id="315" r:id="rId3"/>
    <p:sldId id="357" r:id="rId4"/>
    <p:sldId id="316" r:id="rId5"/>
    <p:sldId id="358" r:id="rId6"/>
    <p:sldId id="363" r:id="rId7"/>
    <p:sldId id="359" r:id="rId8"/>
    <p:sldId id="360" r:id="rId9"/>
    <p:sldId id="364" r:id="rId10"/>
    <p:sldId id="361" r:id="rId11"/>
    <p:sldId id="362" r:id="rId12"/>
    <p:sldId id="365" r:id="rId13"/>
    <p:sldId id="367" r:id="rId14"/>
    <p:sldId id="376" r:id="rId15"/>
    <p:sldId id="387" r:id="rId16"/>
    <p:sldId id="375" r:id="rId17"/>
    <p:sldId id="377" r:id="rId18"/>
    <p:sldId id="391" r:id="rId19"/>
    <p:sldId id="388" r:id="rId20"/>
    <p:sldId id="378" r:id="rId21"/>
    <p:sldId id="379" r:id="rId22"/>
    <p:sldId id="389" r:id="rId23"/>
    <p:sldId id="380" r:id="rId24"/>
    <p:sldId id="390" r:id="rId25"/>
    <p:sldId id="381" r:id="rId26"/>
    <p:sldId id="383" r:id="rId27"/>
  </p:sldIdLst>
  <p:sldSz cx="12192000" cy="6858000"/>
  <p:notesSz cx="9872663" cy="679767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FF5050"/>
    <a:srgbClr val="F3D5E9"/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230" cy="3410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91128" y="0"/>
            <a:ext cx="4279230" cy="3410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2E8BC-D4C3-4112-872C-65EE4F682EF7}" type="datetimeFigureOut">
              <a:rPr kumimoji="1" lang="ja-JP" altLang="en-US" smtClean="0"/>
              <a:t>2024/3/13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897188" y="849313"/>
            <a:ext cx="407828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806" y="3271498"/>
            <a:ext cx="7899053" cy="267687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456644"/>
            <a:ext cx="4279230" cy="3410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91128" y="6456644"/>
            <a:ext cx="4279230" cy="3410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3EFB4-BC66-4162-B4D9-0A30EB0E04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695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246C2D-F0DB-08B3-6014-F3D16A973F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9F37EF4-52FA-4FA5-CD57-470B7787E4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1EDBEF-D838-FDF8-D4A0-094850682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2999-10AB-4A16-B8B8-2655A14DDD29}" type="datetimeFigureOut">
              <a:rPr kumimoji="1" lang="ja-JP" altLang="en-US" smtClean="0"/>
              <a:t>2024/3/13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A80C4F7-12CA-8D24-D837-46615BD08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3D0F8F-2AFE-D7DB-35D5-94F84E1E2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AD95-A789-4F91-ACE4-1541777DE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1387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46625B-9AED-75B4-C21A-AE335E086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252037F-3539-618C-D53B-3B1D758127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79121E-DC49-23CF-34A0-004B12B87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2999-10AB-4A16-B8B8-2655A14DDD29}" type="datetimeFigureOut">
              <a:rPr kumimoji="1" lang="ja-JP" altLang="en-US" smtClean="0"/>
              <a:t>2024/3/13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754CD71-B269-DB9E-70E9-E2791CDD8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F0A4C9-A3BF-B7AE-3E9E-88BD4F5AA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AD95-A789-4F91-ACE4-1541777DE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7502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7950521-1851-0717-81F8-ABD558B120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A52D2F9-5EEB-3DC4-6B24-8B82C0575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04AAECD-3A37-3A77-9C45-C628C2E2A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2999-10AB-4A16-B8B8-2655A14DDD29}" type="datetimeFigureOut">
              <a:rPr kumimoji="1" lang="ja-JP" altLang="en-US" smtClean="0"/>
              <a:t>2024/3/13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9BCE6C9-F386-5F25-F2F2-5F07B10C8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71D49C-51B7-98C2-90A1-E012422BC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AD95-A789-4F91-ACE4-1541777DE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9030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51E9CB-4F17-A7C7-60DC-127C0AEA3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0A1F373-8771-E401-C523-0A9998EDF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565AD99-6574-D636-7E43-E177C07F3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2999-10AB-4A16-B8B8-2655A14DDD29}" type="datetimeFigureOut">
              <a:rPr kumimoji="1" lang="ja-JP" altLang="en-US" smtClean="0"/>
              <a:t>2024/3/13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B9256C-9D26-1C5E-562A-7CE3ADE02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6C3DF5B-8C9C-A86D-9F54-A182D3D7C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AD95-A789-4F91-ACE4-1541777DE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0552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0089BA-71B5-9023-08DB-FBDDDDEE9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F0AC841-A162-3F26-3C12-A3F562C0A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30E37D-DD96-66B7-10F1-FB2A7E9C6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2999-10AB-4A16-B8B8-2655A14DDD29}" type="datetimeFigureOut">
              <a:rPr kumimoji="1" lang="ja-JP" altLang="en-US" smtClean="0"/>
              <a:t>2024/3/13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508BE3-605B-AC3B-833F-474F107C8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C1B939-BB78-0DFF-C7BD-A742C79D5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AD95-A789-4F91-ACE4-1541777DE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9529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DAE373-E6C1-767A-D440-03EE5FF4E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3FD2E31-7DE6-CC1A-892D-4474909A5B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B187F18-695E-D5CC-0119-3D711B66E4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C3F53D0-7D0D-E1D2-ED9C-4FE238DB9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2999-10AB-4A16-B8B8-2655A14DDD29}" type="datetimeFigureOut">
              <a:rPr kumimoji="1" lang="ja-JP" altLang="en-US" smtClean="0"/>
              <a:t>2024/3/13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B5C5D0F-5B74-7D7B-687B-2A8F24C01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7B63FFE-F32F-3BDB-5F50-8CB414D8F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AD95-A789-4F91-ACE4-1541777DE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2370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6A175B-5F36-B691-9BD3-DDFE87E4A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C27F8D7-F4D1-C827-66E7-63B315F5D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4882952-D598-B04C-752C-C45357664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ABF2362-4266-870F-AE7D-A7674632DD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3FD3145-9A5D-3435-5B37-FF60A2741B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E5EBA63-38E4-A769-9BBB-909CB51AC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2999-10AB-4A16-B8B8-2655A14DDD29}" type="datetimeFigureOut">
              <a:rPr kumimoji="1" lang="ja-JP" altLang="en-US" smtClean="0"/>
              <a:t>2024/3/13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681E1D6-3278-7F55-BF86-DB5CA2EB9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FC6CFB0-DA73-D03E-142D-322E6CE7C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AD95-A789-4F91-ACE4-1541777DE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5991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9801A2-4C5F-20BC-657B-BFDE45AF4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7D9D1F4-FDD5-813B-432A-0F42347B1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2999-10AB-4A16-B8B8-2655A14DDD29}" type="datetimeFigureOut">
              <a:rPr kumimoji="1" lang="ja-JP" altLang="en-US" smtClean="0"/>
              <a:t>2024/3/13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6C4C8CC-3121-C40C-B7BF-8FC394D9E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3CE59C9-446D-6E73-EA11-F7ECC12B3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AD95-A789-4F91-ACE4-1541777DE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332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3DEE7C6-BEDA-F1F0-9DFD-4B70F27D8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2999-10AB-4A16-B8B8-2655A14DDD29}" type="datetimeFigureOut">
              <a:rPr kumimoji="1" lang="ja-JP" altLang="en-US" smtClean="0"/>
              <a:t>2024/3/13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7BF64D4-D22F-3858-08F3-FC6028B55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2B12F4F-8BAB-E326-174E-32909D972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AD95-A789-4F91-ACE4-1541777DE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3125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D30EB3-2086-FB36-205A-8A70E4ED7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F08D6EA-061A-83EB-F068-5E69ABA57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AFF378E-0E02-FFA8-0C33-DF3054FEAF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9CBD994-1087-758C-98FA-D3FDD2A4D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2999-10AB-4A16-B8B8-2655A14DDD29}" type="datetimeFigureOut">
              <a:rPr kumimoji="1" lang="ja-JP" altLang="en-US" smtClean="0"/>
              <a:t>2024/3/13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F7D32C0-44CE-17C6-B850-690DF3B47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03FBEF0-F71B-64C4-E159-216383893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AD95-A789-4F91-ACE4-1541777DE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3932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51E708-591F-3B55-4902-C2437C290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4E193C0-7E79-6753-8324-85B5D4EAE2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26A0EF9-9CF3-09BA-803D-95D3B5CA4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AA512F9-219F-8787-F723-039F924FE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2999-10AB-4A16-B8B8-2655A14DDD29}" type="datetimeFigureOut">
              <a:rPr kumimoji="1" lang="ja-JP" altLang="en-US" smtClean="0"/>
              <a:t>2024/3/13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BB2B3B5-7DAF-2F74-1A10-606CB806B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92A8A11-9874-3AAF-27F2-54EFBDFAA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AD95-A789-4F91-ACE4-1541777DE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5036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18EEF1B-E228-4C2F-89DE-63DD7591B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81962E4-AFE9-8814-9B38-59C031B16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F61EEED-0B0B-4D63-CEEF-69F4B9BCE2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32999-10AB-4A16-B8B8-2655A14DDD29}" type="datetimeFigureOut">
              <a:rPr kumimoji="1" lang="ja-JP" altLang="en-US" smtClean="0"/>
              <a:t>2024/3/13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448D5C-637C-FD69-AD24-723B5A904D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3305592-2CCA-DDCF-8038-83C1A57743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CAD95-A789-4F91-ACE4-1541777DE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3895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ja/photos/%E3%82%B9%E3%83%86%E3%83%B3%E3%83%89%E3%82%B0%E3%83%A9%E3%82%B9-%E5%A4%A7%E8%81%96%E5%A0%82-%E3%83%AD%E3%82%BC%E3%83%83%E3%83%88-775157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ja/photos/%E8%9C%9C%E8%9D%8B-%E8%9C%82%E8%9C%9C-%E3%83%9F%E3%83%84%E3%83%90%E3%83%81-%E3%83%8F%E3%83%8B%E3%82%AB%E3%83%A0-15218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0" y="603606"/>
            <a:ext cx="12192000" cy="381586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392334" y="1638481"/>
            <a:ext cx="9033242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平行と合同</a:t>
            </a:r>
            <a:endParaRPr lang="ja-JP" altLang="en-US" sz="13800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B3EFC78-60BF-41B6-A84E-82FDFEB87992}"/>
              </a:ext>
            </a:extLst>
          </p:cNvPr>
          <p:cNvSpPr/>
          <p:nvPr/>
        </p:nvSpPr>
        <p:spPr>
          <a:xfrm>
            <a:off x="-1" y="4733330"/>
            <a:ext cx="12191999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6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合同な図形</a:t>
            </a:r>
            <a:endParaRPr kumimoji="1" lang="ja-JP" altLang="en-US" sz="6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6078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0003312-1759-579C-8E10-5CF327E108E2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6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三角形の合同条件</a:t>
            </a:r>
            <a:endParaRPr kumimoji="1" lang="ja-JP" altLang="en-US" sz="6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EF908872-56DC-DFF0-FC78-922F69E36793}"/>
              </a:ext>
            </a:extLst>
          </p:cNvPr>
          <p:cNvSpPr/>
          <p:nvPr/>
        </p:nvSpPr>
        <p:spPr>
          <a:xfrm>
            <a:off x="326163" y="1910676"/>
            <a:ext cx="1159560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4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②　</a:t>
            </a:r>
            <a:r>
              <a:rPr lang="ja-JP" altLang="en-US" sz="40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１組の辺</a:t>
            </a:r>
            <a:r>
              <a:rPr lang="ja-JP" altLang="en-US" sz="4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とその両端の角がそれぞれ等しい。</a:t>
            </a:r>
            <a:endParaRPr lang="en-US" altLang="ja-JP" sz="400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8D30C6E9-5810-65E1-6020-D5A0626C6176}"/>
              </a:ext>
            </a:extLst>
          </p:cNvPr>
          <p:cNvSpPr/>
          <p:nvPr/>
        </p:nvSpPr>
        <p:spPr>
          <a:xfrm>
            <a:off x="4001022" y="1884565"/>
            <a:ext cx="2999854" cy="62976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>
                <a:solidFill>
                  <a:srgbClr val="FF0000"/>
                </a:solidFill>
              </a:rPr>
              <a:t>?</a:t>
            </a:r>
            <a:endParaRPr kumimoji="1" lang="ja-JP" altLang="en-US" sz="3200" b="1">
              <a:solidFill>
                <a:srgbClr val="FF0000"/>
              </a:solidFill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B54EFD58-3FB2-CAF8-9F1D-13443E5D8015}"/>
              </a:ext>
            </a:extLst>
          </p:cNvPr>
          <p:cNvGrpSpPr/>
          <p:nvPr/>
        </p:nvGrpSpPr>
        <p:grpSpPr>
          <a:xfrm>
            <a:off x="1055462" y="2822524"/>
            <a:ext cx="9851667" cy="4282394"/>
            <a:chOff x="1055462" y="2822524"/>
            <a:chExt cx="9851667" cy="4282394"/>
          </a:xfrm>
        </p:grpSpPr>
        <p:sp>
          <p:nvSpPr>
            <p:cNvPr id="9" name="部分円 8">
              <a:extLst>
                <a:ext uri="{FF2B5EF4-FFF2-40B4-BE49-F238E27FC236}">
                  <a16:creationId xmlns:a16="http://schemas.microsoft.com/office/drawing/2014/main" id="{0277C58A-0420-63CB-38F1-C9907AF31EE4}"/>
                </a:ext>
              </a:extLst>
            </p:cNvPr>
            <p:cNvSpPr/>
            <p:nvPr/>
          </p:nvSpPr>
          <p:spPr>
            <a:xfrm rot="9413973">
              <a:off x="1055462" y="5518882"/>
              <a:ext cx="1584779" cy="1586036"/>
            </a:xfrm>
            <a:prstGeom prst="pie">
              <a:avLst>
                <a:gd name="adj1" fmla="val 9134889"/>
                <a:gd name="adj2" fmla="val 12164692"/>
              </a:avLst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  <a:highlight>
                  <a:srgbClr val="00FFFF"/>
                </a:highlight>
              </a:endParaRPr>
            </a:p>
          </p:txBody>
        </p:sp>
        <p:sp>
          <p:nvSpPr>
            <p:cNvPr id="7" name="部分円 6">
              <a:extLst>
                <a:ext uri="{FF2B5EF4-FFF2-40B4-BE49-F238E27FC236}">
                  <a16:creationId xmlns:a16="http://schemas.microsoft.com/office/drawing/2014/main" id="{E493A2DB-06B8-E62C-781B-289BE5CB0EB6}"/>
                </a:ext>
              </a:extLst>
            </p:cNvPr>
            <p:cNvSpPr/>
            <p:nvPr/>
          </p:nvSpPr>
          <p:spPr>
            <a:xfrm rot="1720150">
              <a:off x="4296534" y="5495957"/>
              <a:ext cx="1584779" cy="1586036"/>
            </a:xfrm>
            <a:prstGeom prst="pie">
              <a:avLst>
                <a:gd name="adj1" fmla="val 9134889"/>
                <a:gd name="adj2" fmla="val 13334501"/>
              </a:avLst>
            </a:prstGeom>
            <a:solidFill>
              <a:srgbClr val="A86ED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  <a:highlight>
                  <a:srgbClr val="00FFFF"/>
                </a:highlight>
              </a:endParaRPr>
            </a:p>
          </p:txBody>
        </p: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00EC1749-18FA-792B-4F85-ED59589538AE}"/>
                </a:ext>
              </a:extLst>
            </p:cNvPr>
            <p:cNvGrpSpPr/>
            <p:nvPr/>
          </p:nvGrpSpPr>
          <p:grpSpPr>
            <a:xfrm>
              <a:off x="1336473" y="2822524"/>
              <a:ext cx="4124957" cy="3660917"/>
              <a:chOff x="545898" y="2822524"/>
              <a:chExt cx="4124957" cy="3660917"/>
            </a:xfrm>
          </p:grpSpPr>
          <p:sp>
            <p:nvSpPr>
              <p:cNvPr id="37" name="二等辺三角形 36">
                <a:extLst>
                  <a:ext uri="{FF2B5EF4-FFF2-40B4-BE49-F238E27FC236}">
                    <a16:creationId xmlns:a16="http://schemas.microsoft.com/office/drawing/2014/main" id="{ABF5B1EE-92B9-F093-B018-1BA01A3B9413}"/>
                  </a:ext>
                </a:extLst>
              </p:cNvPr>
              <p:cNvSpPr/>
              <p:nvPr/>
            </p:nvSpPr>
            <p:spPr>
              <a:xfrm>
                <a:off x="1085851" y="3517900"/>
                <a:ext cx="3221372" cy="2768367"/>
              </a:xfrm>
              <a:prstGeom prst="triangle">
                <a:avLst>
                  <a:gd name="adj" fmla="val 69792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CF5A2F29-F43D-C144-8808-363F465156AF}"/>
                  </a:ext>
                </a:extLst>
              </p:cNvPr>
              <p:cNvSpPr txBox="1"/>
              <p:nvPr/>
            </p:nvSpPr>
            <p:spPr>
              <a:xfrm>
                <a:off x="3269091" y="2822524"/>
                <a:ext cx="352641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40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A</a:t>
                </a:r>
                <a:endParaRPr lang="ja-JP" altLang="en-US" sz="4000"/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D528B46F-DD3D-9553-5B49-B0B91DE06FC1}"/>
                  </a:ext>
                </a:extLst>
              </p:cNvPr>
              <p:cNvSpPr txBox="1"/>
              <p:nvPr/>
            </p:nvSpPr>
            <p:spPr>
              <a:xfrm>
                <a:off x="545898" y="5775555"/>
                <a:ext cx="352641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40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B</a:t>
                </a:r>
                <a:endParaRPr lang="ja-JP" altLang="en-US" sz="4000"/>
              </a:p>
            </p:txBody>
          </p:sp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9582C936-4A39-5875-693D-43B34505D5D4}"/>
                  </a:ext>
                </a:extLst>
              </p:cNvPr>
              <p:cNvSpPr txBox="1"/>
              <p:nvPr/>
            </p:nvSpPr>
            <p:spPr>
              <a:xfrm>
                <a:off x="4318214" y="5775555"/>
                <a:ext cx="352641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40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C</a:t>
                </a:r>
                <a:endParaRPr lang="ja-JP" altLang="en-US" sz="4000"/>
              </a:p>
            </p:txBody>
          </p:sp>
        </p:grpSp>
        <p:sp>
          <p:nvSpPr>
            <p:cNvPr id="10" name="部分円 9">
              <a:extLst>
                <a:ext uri="{FF2B5EF4-FFF2-40B4-BE49-F238E27FC236}">
                  <a16:creationId xmlns:a16="http://schemas.microsoft.com/office/drawing/2014/main" id="{1A27A32F-3C33-D886-B0D6-00479BE15CAF}"/>
                </a:ext>
              </a:extLst>
            </p:cNvPr>
            <p:cNvSpPr/>
            <p:nvPr/>
          </p:nvSpPr>
          <p:spPr>
            <a:xfrm rot="9413973">
              <a:off x="6111083" y="5502774"/>
              <a:ext cx="1584779" cy="1586036"/>
            </a:xfrm>
            <a:prstGeom prst="pie">
              <a:avLst>
                <a:gd name="adj1" fmla="val 9134889"/>
                <a:gd name="adj2" fmla="val 12164692"/>
              </a:avLst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  <a:highlight>
                  <a:srgbClr val="00FFFF"/>
                </a:highlight>
              </a:endParaRPr>
            </a:p>
          </p:txBody>
        </p: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C7C9F993-FF21-B6C9-210A-088A5F1F5B18}"/>
                </a:ext>
              </a:extLst>
            </p:cNvPr>
            <p:cNvGrpSpPr/>
            <p:nvPr/>
          </p:nvGrpSpPr>
          <p:grpSpPr>
            <a:xfrm>
              <a:off x="6345753" y="2822524"/>
              <a:ext cx="4431650" cy="3660917"/>
              <a:chOff x="532161" y="2822524"/>
              <a:chExt cx="4431650" cy="3660917"/>
            </a:xfrm>
          </p:grpSpPr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FB771C85-7957-58D7-5D42-97197B67BA0E}"/>
                  </a:ext>
                </a:extLst>
              </p:cNvPr>
              <p:cNvSpPr txBox="1"/>
              <p:nvPr/>
            </p:nvSpPr>
            <p:spPr>
              <a:xfrm>
                <a:off x="3269091" y="2822524"/>
                <a:ext cx="680442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40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A</a:t>
                </a:r>
                <a:r>
                  <a:rPr lang="ja-JP" altLang="en-US" sz="40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’</a:t>
                </a:r>
                <a:endParaRPr lang="ja-JP" altLang="en-US" sz="4000"/>
              </a:p>
            </p:txBody>
          </p:sp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1A9E961E-938D-1526-0712-4DC5092704AA}"/>
                  </a:ext>
                </a:extLst>
              </p:cNvPr>
              <p:cNvSpPr txBox="1"/>
              <p:nvPr/>
            </p:nvSpPr>
            <p:spPr>
              <a:xfrm>
                <a:off x="532161" y="5762946"/>
                <a:ext cx="645597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40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B</a:t>
                </a:r>
                <a:r>
                  <a:rPr lang="ja-JP" altLang="en-US" sz="40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‘</a:t>
                </a:r>
                <a:endParaRPr lang="ja-JP" altLang="en-US" sz="4000"/>
              </a:p>
            </p:txBody>
          </p:sp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30453FF6-5EA7-5E87-6360-F726942E65F9}"/>
                  </a:ext>
                </a:extLst>
              </p:cNvPr>
              <p:cNvSpPr txBox="1"/>
              <p:nvPr/>
            </p:nvSpPr>
            <p:spPr>
              <a:xfrm>
                <a:off x="4318214" y="5775555"/>
                <a:ext cx="645597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40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C</a:t>
                </a:r>
                <a:r>
                  <a:rPr lang="ja-JP" altLang="en-US" sz="40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’</a:t>
                </a:r>
                <a:endParaRPr lang="ja-JP" altLang="en-US" sz="4000"/>
              </a:p>
            </p:txBody>
          </p:sp>
          <p:sp>
            <p:nvSpPr>
              <p:cNvPr id="36" name="二等辺三角形 35">
                <a:extLst>
                  <a:ext uri="{FF2B5EF4-FFF2-40B4-BE49-F238E27FC236}">
                    <a16:creationId xmlns:a16="http://schemas.microsoft.com/office/drawing/2014/main" id="{E3F69B9D-BDC9-DD76-B182-62ED99BD62F6}"/>
                  </a:ext>
                </a:extLst>
              </p:cNvPr>
              <p:cNvSpPr/>
              <p:nvPr/>
            </p:nvSpPr>
            <p:spPr>
              <a:xfrm>
                <a:off x="1085851" y="3517900"/>
                <a:ext cx="3221372" cy="2768367"/>
              </a:xfrm>
              <a:prstGeom prst="triangle">
                <a:avLst>
                  <a:gd name="adj" fmla="val 69792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DAA4931A-8659-5611-5F4E-B19BA22F1B44}"/>
                </a:ext>
              </a:extLst>
            </p:cNvPr>
            <p:cNvCxnSpPr>
              <a:cxnSpLocks/>
            </p:cNvCxnSpPr>
            <p:nvPr/>
          </p:nvCxnSpPr>
          <p:spPr>
            <a:xfrm>
              <a:off x="3253846" y="6167598"/>
              <a:ext cx="0" cy="22344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434CD472-21C0-2FC6-809E-E8906B9A4F44}"/>
                </a:ext>
              </a:extLst>
            </p:cNvPr>
            <p:cNvCxnSpPr>
              <a:cxnSpLocks/>
            </p:cNvCxnSpPr>
            <p:nvPr/>
          </p:nvCxnSpPr>
          <p:spPr>
            <a:xfrm>
              <a:off x="3330046" y="6167598"/>
              <a:ext cx="0" cy="22344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C1D0F301-4AA8-40C5-C00A-DD735929C666}"/>
                </a:ext>
              </a:extLst>
            </p:cNvPr>
            <p:cNvCxnSpPr>
              <a:cxnSpLocks/>
            </p:cNvCxnSpPr>
            <p:nvPr/>
          </p:nvCxnSpPr>
          <p:spPr>
            <a:xfrm>
              <a:off x="8730721" y="6167598"/>
              <a:ext cx="0" cy="22344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DB5E8C49-E575-FC63-AEBE-48AADE2151DB}"/>
                </a:ext>
              </a:extLst>
            </p:cNvPr>
            <p:cNvCxnSpPr>
              <a:cxnSpLocks/>
            </p:cNvCxnSpPr>
            <p:nvPr/>
          </p:nvCxnSpPr>
          <p:spPr>
            <a:xfrm>
              <a:off x="8806921" y="6167598"/>
              <a:ext cx="0" cy="22344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部分円 18">
              <a:extLst>
                <a:ext uri="{FF2B5EF4-FFF2-40B4-BE49-F238E27FC236}">
                  <a16:creationId xmlns:a16="http://schemas.microsoft.com/office/drawing/2014/main" id="{F28772B0-46ED-B860-2220-654A76FA5D01}"/>
                </a:ext>
              </a:extLst>
            </p:cNvPr>
            <p:cNvSpPr/>
            <p:nvPr/>
          </p:nvSpPr>
          <p:spPr>
            <a:xfrm rot="1720150">
              <a:off x="9322350" y="5496423"/>
              <a:ext cx="1584779" cy="1586036"/>
            </a:xfrm>
            <a:prstGeom prst="pie">
              <a:avLst>
                <a:gd name="adj1" fmla="val 9134889"/>
                <a:gd name="adj2" fmla="val 13334501"/>
              </a:avLst>
            </a:prstGeom>
            <a:solidFill>
              <a:srgbClr val="A86ED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  <a:highlight>
                  <a:srgbClr val="00FFFF"/>
                </a:highligh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5085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0003312-1759-579C-8E10-5CF327E108E2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6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三角形の合同条件</a:t>
            </a:r>
            <a:endParaRPr kumimoji="1" lang="ja-JP" altLang="en-US" sz="6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C46C4E6-6E7F-35F7-4426-BD2498AF06EA}"/>
              </a:ext>
            </a:extLst>
          </p:cNvPr>
          <p:cNvSpPr/>
          <p:nvPr/>
        </p:nvSpPr>
        <p:spPr>
          <a:xfrm>
            <a:off x="326163" y="1910676"/>
            <a:ext cx="1159560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4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②　</a:t>
            </a:r>
            <a:r>
              <a:rPr lang="ja-JP" altLang="en-US" sz="40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１組の辺</a:t>
            </a:r>
            <a:r>
              <a:rPr lang="ja-JP" altLang="en-US" sz="4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と</a:t>
            </a:r>
            <a:r>
              <a:rPr lang="ja-JP" altLang="en-US" sz="40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その両端の角</a:t>
            </a:r>
            <a:r>
              <a:rPr lang="ja-JP" altLang="en-US" sz="4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がそれぞれ等しい。</a:t>
            </a:r>
            <a:endParaRPr lang="en-US" altLang="ja-JP" sz="400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2F436FA5-D56E-C100-4BA9-54944A2D70B6}"/>
              </a:ext>
            </a:extLst>
          </p:cNvPr>
          <p:cNvGrpSpPr/>
          <p:nvPr/>
        </p:nvGrpSpPr>
        <p:grpSpPr>
          <a:xfrm>
            <a:off x="1055462" y="2822524"/>
            <a:ext cx="9851667" cy="4282394"/>
            <a:chOff x="1055462" y="2822524"/>
            <a:chExt cx="9851667" cy="4282394"/>
          </a:xfrm>
        </p:grpSpPr>
        <p:sp>
          <p:nvSpPr>
            <p:cNvPr id="6" name="部分円 5">
              <a:extLst>
                <a:ext uri="{FF2B5EF4-FFF2-40B4-BE49-F238E27FC236}">
                  <a16:creationId xmlns:a16="http://schemas.microsoft.com/office/drawing/2014/main" id="{9D537565-696C-69C7-14F2-3D809C3E480F}"/>
                </a:ext>
              </a:extLst>
            </p:cNvPr>
            <p:cNvSpPr/>
            <p:nvPr/>
          </p:nvSpPr>
          <p:spPr>
            <a:xfrm rot="9413973">
              <a:off x="1055462" y="5518882"/>
              <a:ext cx="1584779" cy="1586036"/>
            </a:xfrm>
            <a:prstGeom prst="pie">
              <a:avLst>
                <a:gd name="adj1" fmla="val 9134889"/>
                <a:gd name="adj2" fmla="val 12164692"/>
              </a:avLst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  <a:highlight>
                  <a:srgbClr val="00FFFF"/>
                </a:highlight>
              </a:endParaRPr>
            </a:p>
          </p:txBody>
        </p:sp>
        <p:sp>
          <p:nvSpPr>
            <p:cNvPr id="8" name="部分円 7">
              <a:extLst>
                <a:ext uri="{FF2B5EF4-FFF2-40B4-BE49-F238E27FC236}">
                  <a16:creationId xmlns:a16="http://schemas.microsoft.com/office/drawing/2014/main" id="{97BD774E-05CC-59F3-D4A9-778DF4A042E1}"/>
                </a:ext>
              </a:extLst>
            </p:cNvPr>
            <p:cNvSpPr/>
            <p:nvPr/>
          </p:nvSpPr>
          <p:spPr>
            <a:xfrm rot="1720150">
              <a:off x="4296534" y="5495957"/>
              <a:ext cx="1584779" cy="1586036"/>
            </a:xfrm>
            <a:prstGeom prst="pie">
              <a:avLst>
                <a:gd name="adj1" fmla="val 9134889"/>
                <a:gd name="adj2" fmla="val 13334501"/>
              </a:avLst>
            </a:prstGeom>
            <a:solidFill>
              <a:srgbClr val="A86ED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  <a:highlight>
                  <a:srgbClr val="00FFFF"/>
                </a:highlight>
              </a:endParaRPr>
            </a:p>
          </p:txBody>
        </p: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0E1481D5-86F3-9497-F9BA-31BC64051233}"/>
                </a:ext>
              </a:extLst>
            </p:cNvPr>
            <p:cNvGrpSpPr/>
            <p:nvPr/>
          </p:nvGrpSpPr>
          <p:grpSpPr>
            <a:xfrm>
              <a:off x="1336473" y="2822524"/>
              <a:ext cx="4124957" cy="3660917"/>
              <a:chOff x="545898" y="2822524"/>
              <a:chExt cx="4124957" cy="3660917"/>
            </a:xfrm>
          </p:grpSpPr>
          <p:sp>
            <p:nvSpPr>
              <p:cNvPr id="13" name="二等辺三角形 12">
                <a:extLst>
                  <a:ext uri="{FF2B5EF4-FFF2-40B4-BE49-F238E27FC236}">
                    <a16:creationId xmlns:a16="http://schemas.microsoft.com/office/drawing/2014/main" id="{8F8812F5-C2CD-EDAD-D500-947C7C9A4FC1}"/>
                  </a:ext>
                </a:extLst>
              </p:cNvPr>
              <p:cNvSpPr/>
              <p:nvPr/>
            </p:nvSpPr>
            <p:spPr>
              <a:xfrm>
                <a:off x="1085851" y="3517900"/>
                <a:ext cx="3221372" cy="2768367"/>
              </a:xfrm>
              <a:prstGeom prst="triangle">
                <a:avLst>
                  <a:gd name="adj" fmla="val 69792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307759F8-81F1-B304-0547-70C2DCB29353}"/>
                  </a:ext>
                </a:extLst>
              </p:cNvPr>
              <p:cNvSpPr txBox="1"/>
              <p:nvPr/>
            </p:nvSpPr>
            <p:spPr>
              <a:xfrm>
                <a:off x="3269091" y="2822524"/>
                <a:ext cx="352641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40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A</a:t>
                </a:r>
                <a:endParaRPr lang="ja-JP" altLang="en-US" sz="4000"/>
              </a:p>
            </p:txBody>
          </p:sp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BCA1766C-5CDD-9370-E765-9FDE636D76DA}"/>
                  </a:ext>
                </a:extLst>
              </p:cNvPr>
              <p:cNvSpPr txBox="1"/>
              <p:nvPr/>
            </p:nvSpPr>
            <p:spPr>
              <a:xfrm>
                <a:off x="545898" y="5775555"/>
                <a:ext cx="352641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40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B</a:t>
                </a:r>
                <a:endParaRPr lang="ja-JP" altLang="en-US" sz="4000"/>
              </a:p>
            </p:txBody>
          </p:sp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353D3350-95BD-283B-3985-6583E25FAF7F}"/>
                  </a:ext>
                </a:extLst>
              </p:cNvPr>
              <p:cNvSpPr txBox="1"/>
              <p:nvPr/>
            </p:nvSpPr>
            <p:spPr>
              <a:xfrm>
                <a:off x="4318214" y="5775555"/>
                <a:ext cx="352641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40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C</a:t>
                </a:r>
                <a:endParaRPr lang="ja-JP" altLang="en-US" sz="4000"/>
              </a:p>
            </p:txBody>
          </p:sp>
        </p:grpSp>
        <p:sp>
          <p:nvSpPr>
            <p:cNvPr id="7" name="部分円 6">
              <a:extLst>
                <a:ext uri="{FF2B5EF4-FFF2-40B4-BE49-F238E27FC236}">
                  <a16:creationId xmlns:a16="http://schemas.microsoft.com/office/drawing/2014/main" id="{05649482-56CE-66C4-92DB-160DDC6F3D88}"/>
                </a:ext>
              </a:extLst>
            </p:cNvPr>
            <p:cNvSpPr/>
            <p:nvPr/>
          </p:nvSpPr>
          <p:spPr>
            <a:xfrm rot="9413973">
              <a:off x="6111083" y="5502774"/>
              <a:ext cx="1584779" cy="1586036"/>
            </a:xfrm>
            <a:prstGeom prst="pie">
              <a:avLst>
                <a:gd name="adj1" fmla="val 9134889"/>
                <a:gd name="adj2" fmla="val 12164692"/>
              </a:avLst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  <a:highlight>
                  <a:srgbClr val="00FFFF"/>
                </a:highlight>
              </a:endParaRPr>
            </a:p>
          </p:txBody>
        </p:sp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BDBD0623-9485-80AB-F3F2-41F8F5F655B4}"/>
                </a:ext>
              </a:extLst>
            </p:cNvPr>
            <p:cNvGrpSpPr/>
            <p:nvPr/>
          </p:nvGrpSpPr>
          <p:grpSpPr>
            <a:xfrm>
              <a:off x="6345753" y="2822524"/>
              <a:ext cx="4431650" cy="3660917"/>
              <a:chOff x="532161" y="2822524"/>
              <a:chExt cx="4431650" cy="3660917"/>
            </a:xfrm>
          </p:grpSpPr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DA987518-6E2F-418F-0726-F06E473492D1}"/>
                  </a:ext>
                </a:extLst>
              </p:cNvPr>
              <p:cNvSpPr txBox="1"/>
              <p:nvPr/>
            </p:nvSpPr>
            <p:spPr>
              <a:xfrm>
                <a:off x="3269091" y="2822524"/>
                <a:ext cx="680442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40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A</a:t>
                </a:r>
                <a:r>
                  <a:rPr lang="ja-JP" altLang="en-US" sz="40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’</a:t>
                </a:r>
                <a:endParaRPr lang="ja-JP" altLang="en-US" sz="4000"/>
              </a:p>
            </p:txBody>
          </p:sp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F42D5CD0-DD38-AE61-8771-496AF8290705}"/>
                  </a:ext>
                </a:extLst>
              </p:cNvPr>
              <p:cNvSpPr txBox="1"/>
              <p:nvPr/>
            </p:nvSpPr>
            <p:spPr>
              <a:xfrm>
                <a:off x="532161" y="5762946"/>
                <a:ext cx="645597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40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B</a:t>
                </a:r>
                <a:r>
                  <a:rPr lang="ja-JP" altLang="en-US" sz="40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‘</a:t>
                </a:r>
                <a:endParaRPr lang="ja-JP" altLang="en-US" sz="4000"/>
              </a:p>
            </p:txBody>
          </p:sp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1FEAEAA-E458-9E5C-62D7-55CA4D3EC706}"/>
                  </a:ext>
                </a:extLst>
              </p:cNvPr>
              <p:cNvSpPr txBox="1"/>
              <p:nvPr/>
            </p:nvSpPr>
            <p:spPr>
              <a:xfrm>
                <a:off x="4318214" y="5775555"/>
                <a:ext cx="645597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40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C</a:t>
                </a:r>
                <a:r>
                  <a:rPr lang="ja-JP" altLang="en-US" sz="40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’</a:t>
                </a:r>
                <a:endParaRPr lang="ja-JP" altLang="en-US" sz="4000"/>
              </a:p>
            </p:txBody>
          </p:sp>
          <p:sp>
            <p:nvSpPr>
              <p:cNvPr id="23" name="二等辺三角形 22">
                <a:extLst>
                  <a:ext uri="{FF2B5EF4-FFF2-40B4-BE49-F238E27FC236}">
                    <a16:creationId xmlns:a16="http://schemas.microsoft.com/office/drawing/2014/main" id="{58EB44A5-775F-4F2B-9B5E-96AC2ECCF7AD}"/>
                  </a:ext>
                </a:extLst>
              </p:cNvPr>
              <p:cNvSpPr/>
              <p:nvPr/>
            </p:nvSpPr>
            <p:spPr>
              <a:xfrm>
                <a:off x="1085851" y="3517900"/>
                <a:ext cx="3221372" cy="2768367"/>
              </a:xfrm>
              <a:prstGeom prst="triangle">
                <a:avLst>
                  <a:gd name="adj" fmla="val 69792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A06C0552-8A94-5C05-288E-E794B1E74EE2}"/>
                </a:ext>
              </a:extLst>
            </p:cNvPr>
            <p:cNvCxnSpPr>
              <a:cxnSpLocks/>
            </p:cNvCxnSpPr>
            <p:nvPr/>
          </p:nvCxnSpPr>
          <p:spPr>
            <a:xfrm>
              <a:off x="3253846" y="6167598"/>
              <a:ext cx="0" cy="22344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AB6F5108-E5FF-9F98-3E34-89F9770F80AB}"/>
                </a:ext>
              </a:extLst>
            </p:cNvPr>
            <p:cNvCxnSpPr>
              <a:cxnSpLocks/>
            </p:cNvCxnSpPr>
            <p:nvPr/>
          </p:nvCxnSpPr>
          <p:spPr>
            <a:xfrm>
              <a:off x="3330046" y="6167598"/>
              <a:ext cx="0" cy="22344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AA6380C8-D86C-1B4D-2D54-0FB512CFA753}"/>
                </a:ext>
              </a:extLst>
            </p:cNvPr>
            <p:cNvCxnSpPr>
              <a:cxnSpLocks/>
            </p:cNvCxnSpPr>
            <p:nvPr/>
          </p:nvCxnSpPr>
          <p:spPr>
            <a:xfrm>
              <a:off x="8730721" y="6167598"/>
              <a:ext cx="0" cy="22344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6802E4F3-5FBF-417C-C46B-D053E1C7CC58}"/>
                </a:ext>
              </a:extLst>
            </p:cNvPr>
            <p:cNvCxnSpPr>
              <a:cxnSpLocks/>
            </p:cNvCxnSpPr>
            <p:nvPr/>
          </p:nvCxnSpPr>
          <p:spPr>
            <a:xfrm>
              <a:off x="8806921" y="6167598"/>
              <a:ext cx="0" cy="22344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部分円 4">
              <a:extLst>
                <a:ext uri="{FF2B5EF4-FFF2-40B4-BE49-F238E27FC236}">
                  <a16:creationId xmlns:a16="http://schemas.microsoft.com/office/drawing/2014/main" id="{DD798555-F5A2-B437-644E-7F53D0444B53}"/>
                </a:ext>
              </a:extLst>
            </p:cNvPr>
            <p:cNvSpPr/>
            <p:nvPr/>
          </p:nvSpPr>
          <p:spPr>
            <a:xfrm rot="1720150">
              <a:off x="9322350" y="5496423"/>
              <a:ext cx="1584779" cy="1586036"/>
            </a:xfrm>
            <a:prstGeom prst="pie">
              <a:avLst>
                <a:gd name="adj1" fmla="val 9134889"/>
                <a:gd name="adj2" fmla="val 13334501"/>
              </a:avLst>
            </a:prstGeom>
            <a:solidFill>
              <a:srgbClr val="A86ED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  <a:highlight>
                  <a:srgbClr val="00FFFF"/>
                </a:highligh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910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0003312-1759-579C-8E10-5CF327E108E2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6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三角形の合同条件</a:t>
            </a:r>
            <a:endParaRPr kumimoji="1" lang="ja-JP" altLang="en-US" sz="6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C46C4E6-6E7F-35F7-4426-BD2498AF06EA}"/>
              </a:ext>
            </a:extLst>
          </p:cNvPr>
          <p:cNvSpPr/>
          <p:nvPr/>
        </p:nvSpPr>
        <p:spPr>
          <a:xfrm>
            <a:off x="326163" y="1910676"/>
            <a:ext cx="1159560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4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②　</a:t>
            </a:r>
            <a:r>
              <a:rPr lang="ja-JP" altLang="en-US" sz="40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１組の辺</a:t>
            </a:r>
            <a:r>
              <a:rPr lang="ja-JP" altLang="en-US" sz="4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と</a:t>
            </a:r>
            <a:r>
              <a:rPr lang="ja-JP" altLang="en-US" sz="40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その両端の角</a:t>
            </a:r>
            <a:r>
              <a:rPr lang="ja-JP" altLang="en-US" sz="4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がそれぞれ等しい。</a:t>
            </a:r>
            <a:endParaRPr lang="en-US" altLang="ja-JP" sz="400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2F436FA5-D56E-C100-4BA9-54944A2D70B6}"/>
              </a:ext>
            </a:extLst>
          </p:cNvPr>
          <p:cNvGrpSpPr/>
          <p:nvPr/>
        </p:nvGrpSpPr>
        <p:grpSpPr>
          <a:xfrm>
            <a:off x="585563" y="3339254"/>
            <a:ext cx="7085238" cy="3079863"/>
            <a:chOff x="1055462" y="2822524"/>
            <a:chExt cx="9851667" cy="4282394"/>
          </a:xfrm>
        </p:grpSpPr>
        <p:sp>
          <p:nvSpPr>
            <p:cNvPr id="6" name="部分円 5">
              <a:extLst>
                <a:ext uri="{FF2B5EF4-FFF2-40B4-BE49-F238E27FC236}">
                  <a16:creationId xmlns:a16="http://schemas.microsoft.com/office/drawing/2014/main" id="{9D537565-696C-69C7-14F2-3D809C3E480F}"/>
                </a:ext>
              </a:extLst>
            </p:cNvPr>
            <p:cNvSpPr/>
            <p:nvPr/>
          </p:nvSpPr>
          <p:spPr>
            <a:xfrm rot="9413973">
              <a:off x="1055462" y="5518882"/>
              <a:ext cx="1584779" cy="1586036"/>
            </a:xfrm>
            <a:prstGeom prst="pie">
              <a:avLst>
                <a:gd name="adj1" fmla="val 9134889"/>
                <a:gd name="adj2" fmla="val 12164692"/>
              </a:avLst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>
                <a:solidFill>
                  <a:schemeClr val="tx1"/>
                </a:solidFill>
                <a:highlight>
                  <a:srgbClr val="00FFFF"/>
                </a:highlight>
              </a:endParaRPr>
            </a:p>
          </p:txBody>
        </p:sp>
        <p:sp>
          <p:nvSpPr>
            <p:cNvPr id="8" name="部分円 7">
              <a:extLst>
                <a:ext uri="{FF2B5EF4-FFF2-40B4-BE49-F238E27FC236}">
                  <a16:creationId xmlns:a16="http://schemas.microsoft.com/office/drawing/2014/main" id="{97BD774E-05CC-59F3-D4A9-778DF4A042E1}"/>
                </a:ext>
              </a:extLst>
            </p:cNvPr>
            <p:cNvSpPr/>
            <p:nvPr/>
          </p:nvSpPr>
          <p:spPr>
            <a:xfrm rot="1720150">
              <a:off x="4296534" y="5495957"/>
              <a:ext cx="1584779" cy="1586036"/>
            </a:xfrm>
            <a:prstGeom prst="pie">
              <a:avLst>
                <a:gd name="adj1" fmla="val 9134889"/>
                <a:gd name="adj2" fmla="val 13334501"/>
              </a:avLst>
            </a:prstGeom>
            <a:solidFill>
              <a:srgbClr val="A86ED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>
                <a:solidFill>
                  <a:schemeClr val="tx1"/>
                </a:solidFill>
                <a:highlight>
                  <a:srgbClr val="00FFFF"/>
                </a:highlight>
              </a:endParaRPr>
            </a:p>
          </p:txBody>
        </p: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0E1481D5-86F3-9497-F9BA-31BC64051233}"/>
                </a:ext>
              </a:extLst>
            </p:cNvPr>
            <p:cNvGrpSpPr/>
            <p:nvPr/>
          </p:nvGrpSpPr>
          <p:grpSpPr>
            <a:xfrm>
              <a:off x="1336473" y="2822524"/>
              <a:ext cx="4124957" cy="3463743"/>
              <a:chOff x="545898" y="2822524"/>
              <a:chExt cx="4124957" cy="3463743"/>
            </a:xfrm>
          </p:grpSpPr>
          <p:sp>
            <p:nvSpPr>
              <p:cNvPr id="13" name="二等辺三角形 12">
                <a:extLst>
                  <a:ext uri="{FF2B5EF4-FFF2-40B4-BE49-F238E27FC236}">
                    <a16:creationId xmlns:a16="http://schemas.microsoft.com/office/drawing/2014/main" id="{8F8812F5-C2CD-EDAD-D500-947C7C9A4FC1}"/>
                  </a:ext>
                </a:extLst>
              </p:cNvPr>
              <p:cNvSpPr/>
              <p:nvPr/>
            </p:nvSpPr>
            <p:spPr>
              <a:xfrm>
                <a:off x="1085851" y="3517900"/>
                <a:ext cx="3221372" cy="2768367"/>
              </a:xfrm>
              <a:prstGeom prst="triangle">
                <a:avLst>
                  <a:gd name="adj" fmla="val 69792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307759F8-81F1-B304-0547-70C2DCB29353}"/>
                  </a:ext>
                </a:extLst>
              </p:cNvPr>
              <p:cNvSpPr txBox="1"/>
              <p:nvPr/>
            </p:nvSpPr>
            <p:spPr>
              <a:xfrm>
                <a:off x="3269091" y="2822524"/>
                <a:ext cx="352641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20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A</a:t>
                </a:r>
                <a:endParaRPr lang="ja-JP" altLang="en-US" sz="2000"/>
              </a:p>
            </p:txBody>
          </p:sp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BCA1766C-5CDD-9370-E765-9FDE636D76DA}"/>
                  </a:ext>
                </a:extLst>
              </p:cNvPr>
              <p:cNvSpPr txBox="1"/>
              <p:nvPr/>
            </p:nvSpPr>
            <p:spPr>
              <a:xfrm>
                <a:off x="545898" y="5775555"/>
                <a:ext cx="352641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20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B</a:t>
                </a:r>
                <a:endParaRPr lang="ja-JP" altLang="en-US" sz="2000"/>
              </a:p>
            </p:txBody>
          </p:sp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353D3350-95BD-283B-3985-6583E25FAF7F}"/>
                  </a:ext>
                </a:extLst>
              </p:cNvPr>
              <p:cNvSpPr txBox="1"/>
              <p:nvPr/>
            </p:nvSpPr>
            <p:spPr>
              <a:xfrm>
                <a:off x="4318214" y="5775555"/>
                <a:ext cx="352641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20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C</a:t>
                </a:r>
                <a:endParaRPr lang="ja-JP" altLang="en-US" sz="2000"/>
              </a:p>
            </p:txBody>
          </p:sp>
        </p:grpSp>
        <p:sp>
          <p:nvSpPr>
            <p:cNvPr id="7" name="部分円 6">
              <a:extLst>
                <a:ext uri="{FF2B5EF4-FFF2-40B4-BE49-F238E27FC236}">
                  <a16:creationId xmlns:a16="http://schemas.microsoft.com/office/drawing/2014/main" id="{05649482-56CE-66C4-92DB-160DDC6F3D88}"/>
                </a:ext>
              </a:extLst>
            </p:cNvPr>
            <p:cNvSpPr/>
            <p:nvPr/>
          </p:nvSpPr>
          <p:spPr>
            <a:xfrm rot="9413973">
              <a:off x="6111083" y="5502774"/>
              <a:ext cx="1584779" cy="1586036"/>
            </a:xfrm>
            <a:prstGeom prst="pie">
              <a:avLst>
                <a:gd name="adj1" fmla="val 9134889"/>
                <a:gd name="adj2" fmla="val 12164692"/>
              </a:avLst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>
                <a:solidFill>
                  <a:schemeClr val="tx1"/>
                </a:solidFill>
                <a:highlight>
                  <a:srgbClr val="00FFFF"/>
                </a:highlight>
              </a:endParaRPr>
            </a:p>
          </p:txBody>
        </p:sp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BDBD0623-9485-80AB-F3F2-41F8F5F655B4}"/>
                </a:ext>
              </a:extLst>
            </p:cNvPr>
            <p:cNvGrpSpPr/>
            <p:nvPr/>
          </p:nvGrpSpPr>
          <p:grpSpPr>
            <a:xfrm>
              <a:off x="6345753" y="2822524"/>
              <a:ext cx="4431650" cy="3463743"/>
              <a:chOff x="532161" y="2822524"/>
              <a:chExt cx="4431650" cy="3463743"/>
            </a:xfrm>
          </p:grpSpPr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DA987518-6E2F-418F-0726-F06E473492D1}"/>
                  </a:ext>
                </a:extLst>
              </p:cNvPr>
              <p:cNvSpPr txBox="1"/>
              <p:nvPr/>
            </p:nvSpPr>
            <p:spPr>
              <a:xfrm>
                <a:off x="3269091" y="2822524"/>
                <a:ext cx="680442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20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A</a:t>
                </a:r>
                <a:r>
                  <a:rPr lang="ja-JP" altLang="en-US" sz="20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’</a:t>
                </a:r>
                <a:endParaRPr lang="ja-JP" altLang="en-US" sz="2000"/>
              </a:p>
            </p:txBody>
          </p:sp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F42D5CD0-DD38-AE61-8771-496AF8290705}"/>
                  </a:ext>
                </a:extLst>
              </p:cNvPr>
              <p:cNvSpPr txBox="1"/>
              <p:nvPr/>
            </p:nvSpPr>
            <p:spPr>
              <a:xfrm>
                <a:off x="532161" y="5762946"/>
                <a:ext cx="645597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20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B</a:t>
                </a:r>
                <a:r>
                  <a:rPr lang="ja-JP" altLang="en-US" sz="20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‘</a:t>
                </a:r>
                <a:endParaRPr lang="ja-JP" altLang="en-US" sz="2000"/>
              </a:p>
            </p:txBody>
          </p:sp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1FEAEAA-E458-9E5C-62D7-55CA4D3EC706}"/>
                  </a:ext>
                </a:extLst>
              </p:cNvPr>
              <p:cNvSpPr txBox="1"/>
              <p:nvPr/>
            </p:nvSpPr>
            <p:spPr>
              <a:xfrm>
                <a:off x="4318214" y="5775555"/>
                <a:ext cx="645597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20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C</a:t>
                </a:r>
                <a:r>
                  <a:rPr lang="ja-JP" altLang="en-US" sz="20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’</a:t>
                </a:r>
                <a:endParaRPr lang="ja-JP" altLang="en-US" sz="2000"/>
              </a:p>
            </p:txBody>
          </p:sp>
          <p:sp>
            <p:nvSpPr>
              <p:cNvPr id="23" name="二等辺三角形 22">
                <a:extLst>
                  <a:ext uri="{FF2B5EF4-FFF2-40B4-BE49-F238E27FC236}">
                    <a16:creationId xmlns:a16="http://schemas.microsoft.com/office/drawing/2014/main" id="{58EB44A5-775F-4F2B-9B5E-96AC2ECCF7AD}"/>
                  </a:ext>
                </a:extLst>
              </p:cNvPr>
              <p:cNvSpPr/>
              <p:nvPr/>
            </p:nvSpPr>
            <p:spPr>
              <a:xfrm>
                <a:off x="1085851" y="3517900"/>
                <a:ext cx="3221372" cy="2768367"/>
              </a:xfrm>
              <a:prstGeom prst="triangle">
                <a:avLst>
                  <a:gd name="adj" fmla="val 69792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5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A06C0552-8A94-5C05-288E-E794B1E74EE2}"/>
                </a:ext>
              </a:extLst>
            </p:cNvPr>
            <p:cNvCxnSpPr>
              <a:cxnSpLocks/>
            </p:cNvCxnSpPr>
            <p:nvPr/>
          </p:nvCxnSpPr>
          <p:spPr>
            <a:xfrm>
              <a:off x="3253846" y="6167598"/>
              <a:ext cx="0" cy="22344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AB6F5108-E5FF-9F98-3E34-89F9770F80AB}"/>
                </a:ext>
              </a:extLst>
            </p:cNvPr>
            <p:cNvCxnSpPr>
              <a:cxnSpLocks/>
            </p:cNvCxnSpPr>
            <p:nvPr/>
          </p:nvCxnSpPr>
          <p:spPr>
            <a:xfrm>
              <a:off x="3330046" y="6167598"/>
              <a:ext cx="0" cy="22344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AA6380C8-D86C-1B4D-2D54-0FB512CFA753}"/>
                </a:ext>
              </a:extLst>
            </p:cNvPr>
            <p:cNvCxnSpPr>
              <a:cxnSpLocks/>
            </p:cNvCxnSpPr>
            <p:nvPr/>
          </p:nvCxnSpPr>
          <p:spPr>
            <a:xfrm>
              <a:off x="8730721" y="6167598"/>
              <a:ext cx="0" cy="22344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6802E4F3-5FBF-417C-C46B-D053E1C7CC58}"/>
                </a:ext>
              </a:extLst>
            </p:cNvPr>
            <p:cNvCxnSpPr>
              <a:cxnSpLocks/>
            </p:cNvCxnSpPr>
            <p:nvPr/>
          </p:nvCxnSpPr>
          <p:spPr>
            <a:xfrm>
              <a:off x="8806921" y="6167598"/>
              <a:ext cx="0" cy="22344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部分円 4">
              <a:extLst>
                <a:ext uri="{FF2B5EF4-FFF2-40B4-BE49-F238E27FC236}">
                  <a16:creationId xmlns:a16="http://schemas.microsoft.com/office/drawing/2014/main" id="{DD798555-F5A2-B437-644E-7F53D0444B53}"/>
                </a:ext>
              </a:extLst>
            </p:cNvPr>
            <p:cNvSpPr/>
            <p:nvPr/>
          </p:nvSpPr>
          <p:spPr>
            <a:xfrm rot="1720150">
              <a:off x="9322350" y="5496423"/>
              <a:ext cx="1584779" cy="1586036"/>
            </a:xfrm>
            <a:prstGeom prst="pie">
              <a:avLst>
                <a:gd name="adj1" fmla="val 9134889"/>
                <a:gd name="adj2" fmla="val 13334501"/>
              </a:avLst>
            </a:prstGeom>
            <a:solidFill>
              <a:srgbClr val="A86ED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>
                <a:solidFill>
                  <a:schemeClr val="tx1"/>
                </a:solidFill>
                <a:highlight>
                  <a:srgbClr val="00FFFF"/>
                </a:highlight>
              </a:endParaRPr>
            </a:p>
          </p:txBody>
        </p:sp>
      </p:grp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9BBF69D-8C91-CE13-90A6-8B86B57C5EC5}"/>
              </a:ext>
            </a:extLst>
          </p:cNvPr>
          <p:cNvSpPr/>
          <p:nvPr/>
        </p:nvSpPr>
        <p:spPr>
          <a:xfrm>
            <a:off x="8673495" y="3469998"/>
            <a:ext cx="2342511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altLang="ja-JP" sz="44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BC=B'C'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90FE32F-7B65-A029-DC34-6456AC4E34FB}"/>
              </a:ext>
            </a:extLst>
          </p:cNvPr>
          <p:cNvSpPr/>
          <p:nvPr/>
        </p:nvSpPr>
        <p:spPr>
          <a:xfrm>
            <a:off x="8673495" y="4128402"/>
            <a:ext cx="2342511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44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∠</a:t>
            </a:r>
            <a:r>
              <a:rPr lang="en-US" altLang="ja-JP" sz="44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B=</a:t>
            </a:r>
            <a:r>
              <a:rPr lang="ja-JP" altLang="en-US" sz="44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∠</a:t>
            </a:r>
            <a:r>
              <a:rPr lang="en-US" altLang="ja-JP" sz="44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B</a:t>
            </a:r>
            <a:r>
              <a:rPr lang="ja-JP" altLang="en-US" sz="44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’</a:t>
            </a:r>
            <a:endParaRPr lang="en-US" altLang="ja-JP" sz="4400">
              <a:solidFill>
                <a:srgbClr val="FF0000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12" name="左中かっこ 11">
            <a:extLst>
              <a:ext uri="{FF2B5EF4-FFF2-40B4-BE49-F238E27FC236}">
                <a16:creationId xmlns:a16="http://schemas.microsoft.com/office/drawing/2014/main" id="{150C8F12-2180-4B54-534C-115746E5C455}"/>
              </a:ext>
            </a:extLst>
          </p:cNvPr>
          <p:cNvSpPr/>
          <p:nvPr/>
        </p:nvSpPr>
        <p:spPr>
          <a:xfrm>
            <a:off x="8193264" y="3669419"/>
            <a:ext cx="433167" cy="1810529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0BA33A80-CC44-1037-885D-095FA79F4F87}"/>
              </a:ext>
            </a:extLst>
          </p:cNvPr>
          <p:cNvSpPr/>
          <p:nvPr/>
        </p:nvSpPr>
        <p:spPr>
          <a:xfrm>
            <a:off x="8673495" y="4870082"/>
            <a:ext cx="2342511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44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∠</a:t>
            </a:r>
            <a:r>
              <a:rPr lang="en-US" altLang="ja-JP" sz="44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C=</a:t>
            </a:r>
            <a:r>
              <a:rPr lang="ja-JP" altLang="en-US" sz="44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∠</a:t>
            </a:r>
            <a:r>
              <a:rPr lang="en-US" altLang="ja-JP" sz="44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C</a:t>
            </a:r>
            <a:r>
              <a:rPr lang="ja-JP" altLang="en-US" sz="44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’</a:t>
            </a:r>
            <a:endParaRPr lang="en-US" altLang="ja-JP" sz="4400">
              <a:solidFill>
                <a:srgbClr val="FF0000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5725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0003312-1759-579C-8E10-5CF327E108E2}"/>
              </a:ext>
            </a:extLst>
          </p:cNvPr>
          <p:cNvSpPr/>
          <p:nvPr/>
        </p:nvSpPr>
        <p:spPr>
          <a:xfrm>
            <a:off x="148205" y="3065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6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練習問題</a:t>
            </a:r>
            <a:endParaRPr kumimoji="1" lang="ja-JP" altLang="en-US" sz="6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4747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06EB7-0E75-9E7D-867C-E6CBC18D38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013D369-4D89-6135-1DEF-0513F1FAF90B}"/>
              </a:ext>
            </a:extLst>
          </p:cNvPr>
          <p:cNvSpPr/>
          <p:nvPr/>
        </p:nvSpPr>
        <p:spPr>
          <a:xfrm>
            <a:off x="987111" y="230635"/>
            <a:ext cx="8247548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28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下の図で合同な三角形はどれとどれですか。</a:t>
            </a:r>
            <a:endParaRPr lang="en-US" altLang="ja-JP" sz="280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  <a:p>
            <a:r>
              <a:rPr lang="ja-JP" altLang="en-US" sz="28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記号≡を使って表しなさい。</a:t>
            </a:r>
            <a:endParaRPr lang="en-US" altLang="ja-JP" sz="280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  <a:p>
            <a:r>
              <a:rPr lang="ja-JP" altLang="en-US" sz="28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また、そのときに使った合同条件をいいなさい。</a:t>
            </a:r>
            <a:r>
              <a:rPr lang="ja-JP" altLang="en-US" sz="280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　</a:t>
            </a:r>
            <a:endParaRPr lang="ja-JP" altLang="en-US" sz="280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F51B7E1-B460-D9B1-E8B4-5D3379E395A2}"/>
              </a:ext>
            </a:extLst>
          </p:cNvPr>
          <p:cNvSpPr/>
          <p:nvPr/>
        </p:nvSpPr>
        <p:spPr>
          <a:xfrm>
            <a:off x="10414535" y="144456"/>
            <a:ext cx="1657224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6000" dirty="0">
                <a:solidFill>
                  <a:schemeClr val="tx1"/>
                </a:solidFill>
              </a:rPr>
              <a:t>問１</a:t>
            </a:r>
          </a:p>
        </p:txBody>
      </p:sp>
      <p:grpSp>
        <p:nvGrpSpPr>
          <p:cNvPr id="95" name="グループ化 94">
            <a:extLst>
              <a:ext uri="{FF2B5EF4-FFF2-40B4-BE49-F238E27FC236}">
                <a16:creationId xmlns:a16="http://schemas.microsoft.com/office/drawing/2014/main" id="{B1231153-64C5-9748-0429-D250E16147DD}"/>
              </a:ext>
            </a:extLst>
          </p:cNvPr>
          <p:cNvGrpSpPr/>
          <p:nvPr/>
        </p:nvGrpSpPr>
        <p:grpSpPr>
          <a:xfrm>
            <a:off x="2862369" y="4691283"/>
            <a:ext cx="5132063" cy="2226476"/>
            <a:chOff x="2489894" y="4081227"/>
            <a:chExt cx="5132063" cy="2226476"/>
          </a:xfrm>
        </p:grpSpPr>
        <p:sp>
          <p:nvSpPr>
            <p:cNvPr id="72" name="部分円 71">
              <a:extLst>
                <a:ext uri="{FF2B5EF4-FFF2-40B4-BE49-F238E27FC236}">
                  <a16:creationId xmlns:a16="http://schemas.microsoft.com/office/drawing/2014/main" id="{F3E1B1F5-5D76-276C-9D0A-A14518DA0177}"/>
                </a:ext>
              </a:extLst>
            </p:cNvPr>
            <p:cNvSpPr/>
            <p:nvPr/>
          </p:nvSpPr>
          <p:spPr>
            <a:xfrm rot="881296">
              <a:off x="6483098" y="5407064"/>
              <a:ext cx="631228" cy="631729"/>
            </a:xfrm>
            <a:prstGeom prst="pie">
              <a:avLst>
                <a:gd name="adj1" fmla="val 9953618"/>
                <a:gd name="adj2" fmla="val 11457803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>
                <a:solidFill>
                  <a:schemeClr val="tx1"/>
                </a:solidFill>
                <a:highlight>
                  <a:srgbClr val="00FFFF"/>
                </a:highlight>
              </a:endParaRPr>
            </a:p>
          </p:txBody>
        </p:sp>
        <p:sp>
          <p:nvSpPr>
            <p:cNvPr id="64" name="テキスト ボックス 63">
              <a:extLst>
                <a:ext uri="{FF2B5EF4-FFF2-40B4-BE49-F238E27FC236}">
                  <a16:creationId xmlns:a16="http://schemas.microsoft.com/office/drawing/2014/main" id="{95BD6561-9545-9DFA-2B49-7FE318E0AAFE}"/>
                </a:ext>
              </a:extLst>
            </p:cNvPr>
            <p:cNvSpPr txBox="1"/>
            <p:nvPr/>
          </p:nvSpPr>
          <p:spPr>
            <a:xfrm>
              <a:off x="2489894" y="5381668"/>
              <a:ext cx="23643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ja-JP" sz="3200">
                  <a:latin typeface="Cambria Math" panose="02040503050406030204" pitchFamily="18" charset="0"/>
                  <a:ea typeface="メイリオ" panose="020B0604030504040204" pitchFamily="50" charset="-128"/>
                </a:rPr>
                <a:t>E</a:t>
              </a:r>
              <a:endParaRPr lang="ja-JP" altLang="en-US" sz="3200"/>
            </a:p>
          </p:txBody>
        </p:sp>
        <p:grpSp>
          <p:nvGrpSpPr>
            <p:cNvPr id="94" name="グループ化 93">
              <a:extLst>
                <a:ext uri="{FF2B5EF4-FFF2-40B4-BE49-F238E27FC236}">
                  <a16:creationId xmlns:a16="http://schemas.microsoft.com/office/drawing/2014/main" id="{18481562-A263-FB3C-08E4-0744A051F452}"/>
                </a:ext>
              </a:extLst>
            </p:cNvPr>
            <p:cNvGrpSpPr/>
            <p:nvPr/>
          </p:nvGrpSpPr>
          <p:grpSpPr>
            <a:xfrm>
              <a:off x="2872596" y="4081227"/>
              <a:ext cx="4749361" cy="2226476"/>
              <a:chOff x="2872596" y="4081227"/>
              <a:chExt cx="4749361" cy="2226476"/>
            </a:xfrm>
          </p:grpSpPr>
          <p:sp>
            <p:nvSpPr>
              <p:cNvPr id="92" name="部分円 91">
                <a:extLst>
                  <a:ext uri="{FF2B5EF4-FFF2-40B4-BE49-F238E27FC236}">
                    <a16:creationId xmlns:a16="http://schemas.microsoft.com/office/drawing/2014/main" id="{A35DEDE1-DA0E-68BA-C162-B7FE0C71BBF5}"/>
                  </a:ext>
                </a:extLst>
              </p:cNvPr>
              <p:cNvSpPr/>
              <p:nvPr/>
            </p:nvSpPr>
            <p:spPr>
              <a:xfrm rot="9413973">
                <a:off x="4263143" y="4289460"/>
                <a:ext cx="688807" cy="689353"/>
              </a:xfrm>
              <a:prstGeom prst="pie">
                <a:avLst>
                  <a:gd name="adj1" fmla="val 13807153"/>
                  <a:gd name="adj2" fmla="val 2099211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solidFill>
                    <a:schemeClr val="tx1"/>
                  </a:solidFill>
                  <a:highlight>
                    <a:srgbClr val="00FFFF"/>
                  </a:highlight>
                </a:endParaRPr>
              </a:p>
            </p:txBody>
          </p:sp>
          <p:sp>
            <p:nvSpPr>
              <p:cNvPr id="68" name="二等辺三角形 67">
                <a:extLst>
                  <a:ext uri="{FF2B5EF4-FFF2-40B4-BE49-F238E27FC236}">
                    <a16:creationId xmlns:a16="http://schemas.microsoft.com/office/drawing/2014/main" id="{D5FC211A-F767-F981-2FBE-43AF76CDCF7B}"/>
                  </a:ext>
                </a:extLst>
              </p:cNvPr>
              <p:cNvSpPr/>
              <p:nvPr/>
            </p:nvSpPr>
            <p:spPr>
              <a:xfrm>
                <a:off x="2879719" y="4638385"/>
                <a:ext cx="3941671" cy="1088693"/>
              </a:xfrm>
              <a:prstGeom prst="triangle">
                <a:avLst>
                  <a:gd name="adj" fmla="val 43987"/>
                </a:avLst>
              </a:prstGeom>
              <a:noFill/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/>
              </a:p>
            </p:txBody>
          </p:sp>
          <p:sp>
            <p:nvSpPr>
              <p:cNvPr id="70" name="円弧 69">
                <a:extLst>
                  <a:ext uri="{FF2B5EF4-FFF2-40B4-BE49-F238E27FC236}">
                    <a16:creationId xmlns:a16="http://schemas.microsoft.com/office/drawing/2014/main" id="{E910F02C-006B-9716-076D-107C5FA83614}"/>
                  </a:ext>
                </a:extLst>
              </p:cNvPr>
              <p:cNvSpPr/>
              <p:nvPr/>
            </p:nvSpPr>
            <p:spPr>
              <a:xfrm rot="4615778">
                <a:off x="6159416" y="5368229"/>
                <a:ext cx="431152" cy="908009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/>
              </a:p>
            </p:txBody>
          </p:sp>
          <p:sp>
            <p:nvSpPr>
              <p:cNvPr id="62" name="円弧 61">
                <a:extLst>
                  <a:ext uri="{FF2B5EF4-FFF2-40B4-BE49-F238E27FC236}">
                    <a16:creationId xmlns:a16="http://schemas.microsoft.com/office/drawing/2014/main" id="{927747E2-40F6-3797-F758-860DA76AAF5C}"/>
                  </a:ext>
                </a:extLst>
              </p:cNvPr>
              <p:cNvSpPr/>
              <p:nvPr/>
            </p:nvSpPr>
            <p:spPr>
              <a:xfrm rot="16717053">
                <a:off x="3111025" y="5348782"/>
                <a:ext cx="431152" cy="908009"/>
              </a:xfrm>
              <a:prstGeom prst="arc">
                <a:avLst>
                  <a:gd name="adj1" fmla="val 10796952"/>
                  <a:gd name="adj2" fmla="val 16236327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/>
              </a:p>
            </p:txBody>
          </p:sp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2CE40CCA-2ADE-0E55-3A1F-2B0EA9898ED1}"/>
                  </a:ext>
                </a:extLst>
              </p:cNvPr>
              <p:cNvSpPr txBox="1"/>
              <p:nvPr/>
            </p:nvSpPr>
            <p:spPr>
              <a:xfrm>
                <a:off x="4433453" y="4081227"/>
                <a:ext cx="356062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32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D</a:t>
                </a:r>
                <a:endParaRPr lang="ja-JP" altLang="en-US" sz="3200"/>
              </a:p>
            </p:txBody>
          </p:sp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259F3C1F-20DA-5E7F-63DB-29E9DD05C279}"/>
                  </a:ext>
                </a:extLst>
              </p:cNvPr>
              <p:cNvSpPr txBox="1"/>
              <p:nvPr/>
            </p:nvSpPr>
            <p:spPr>
              <a:xfrm>
                <a:off x="4208806" y="5722928"/>
                <a:ext cx="1240503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32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4cm</a:t>
                </a:r>
                <a:endParaRPr lang="ja-JP" altLang="en-US" sz="3200"/>
              </a:p>
            </p:txBody>
          </p:sp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DDB28AF2-C50B-BC19-83E5-1E3157CAE056}"/>
                  </a:ext>
                </a:extLst>
              </p:cNvPr>
              <p:cNvSpPr txBox="1"/>
              <p:nvPr/>
            </p:nvSpPr>
            <p:spPr>
              <a:xfrm>
                <a:off x="6449783" y="5083411"/>
                <a:ext cx="1172174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32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30°</a:t>
                </a:r>
                <a:endParaRPr lang="ja-JP" altLang="en-US" sz="3200"/>
              </a:p>
            </p:txBody>
          </p:sp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BB392451-1B2A-391E-4971-AF145949BDCC}"/>
                  </a:ext>
                </a:extLst>
              </p:cNvPr>
              <p:cNvSpPr txBox="1"/>
              <p:nvPr/>
            </p:nvSpPr>
            <p:spPr>
              <a:xfrm>
                <a:off x="6913368" y="5430540"/>
                <a:ext cx="236437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32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F</a:t>
                </a:r>
                <a:endParaRPr lang="ja-JP" altLang="en-US" sz="3200"/>
              </a:p>
            </p:txBody>
          </p:sp>
          <p:sp>
            <p:nvSpPr>
              <p:cNvPr id="93" name="テキスト ボックス 92">
                <a:extLst>
                  <a:ext uri="{FF2B5EF4-FFF2-40B4-BE49-F238E27FC236}">
                    <a16:creationId xmlns:a16="http://schemas.microsoft.com/office/drawing/2014/main" id="{E3DFCE7F-2224-705B-4AD8-569DA608EC38}"/>
                  </a:ext>
                </a:extLst>
              </p:cNvPr>
              <p:cNvSpPr txBox="1"/>
              <p:nvPr/>
            </p:nvSpPr>
            <p:spPr>
              <a:xfrm>
                <a:off x="4180953" y="4902493"/>
                <a:ext cx="1165995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32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110°</a:t>
                </a:r>
                <a:endParaRPr lang="ja-JP" altLang="en-US" sz="3200"/>
              </a:p>
            </p:txBody>
          </p:sp>
        </p:grp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279616E4-5BBF-1934-4764-A62310474823}"/>
              </a:ext>
            </a:extLst>
          </p:cNvPr>
          <p:cNvGrpSpPr/>
          <p:nvPr/>
        </p:nvGrpSpPr>
        <p:grpSpPr>
          <a:xfrm>
            <a:off x="5133826" y="1889546"/>
            <a:ext cx="3668272" cy="3159120"/>
            <a:chOff x="5814427" y="3619960"/>
            <a:chExt cx="3668272" cy="3159120"/>
          </a:xfrm>
        </p:grpSpPr>
        <p:grpSp>
          <p:nvGrpSpPr>
            <p:cNvPr id="58" name="グループ化 57">
              <a:extLst>
                <a:ext uri="{FF2B5EF4-FFF2-40B4-BE49-F238E27FC236}">
                  <a16:creationId xmlns:a16="http://schemas.microsoft.com/office/drawing/2014/main" id="{A1103396-6EFD-FB38-2383-1E06CBE46558}"/>
                </a:ext>
              </a:extLst>
            </p:cNvPr>
            <p:cNvGrpSpPr/>
            <p:nvPr/>
          </p:nvGrpSpPr>
          <p:grpSpPr>
            <a:xfrm>
              <a:off x="6279131" y="3619960"/>
              <a:ext cx="3203568" cy="3159120"/>
              <a:chOff x="4859364" y="2912438"/>
              <a:chExt cx="3203568" cy="3159120"/>
            </a:xfrm>
          </p:grpSpPr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69BE1C5E-0820-C996-D683-B675E18B9476}"/>
                  </a:ext>
                </a:extLst>
              </p:cNvPr>
              <p:cNvSpPr txBox="1"/>
              <p:nvPr/>
            </p:nvSpPr>
            <p:spPr>
              <a:xfrm>
                <a:off x="4859364" y="3016628"/>
                <a:ext cx="3015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32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G</a:t>
                </a:r>
                <a:endParaRPr lang="ja-JP" altLang="en-US" sz="3200"/>
              </a:p>
            </p:txBody>
          </p:sp>
          <p:sp>
            <p:nvSpPr>
              <p:cNvPr id="53" name="二等辺三角形 52">
                <a:extLst>
                  <a:ext uri="{FF2B5EF4-FFF2-40B4-BE49-F238E27FC236}">
                    <a16:creationId xmlns:a16="http://schemas.microsoft.com/office/drawing/2014/main" id="{9A990919-5DCD-E98A-2FC3-65D3A0E4A1D6}"/>
                  </a:ext>
                </a:extLst>
              </p:cNvPr>
              <p:cNvSpPr/>
              <p:nvPr/>
            </p:nvSpPr>
            <p:spPr>
              <a:xfrm rot="5400000">
                <a:off x="5558334" y="3259606"/>
                <a:ext cx="1819919" cy="2426558"/>
              </a:xfrm>
              <a:prstGeom prst="triangle">
                <a:avLst>
                  <a:gd name="adj" fmla="val 0"/>
                </a:avLst>
              </a:prstGeom>
              <a:noFill/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/>
              </a:p>
            </p:txBody>
          </p:sp>
          <p:sp>
            <p:nvSpPr>
              <p:cNvPr id="55" name="円弧 54">
                <a:extLst>
                  <a:ext uri="{FF2B5EF4-FFF2-40B4-BE49-F238E27FC236}">
                    <a16:creationId xmlns:a16="http://schemas.microsoft.com/office/drawing/2014/main" id="{BCEEC442-D861-9090-1C36-D244281A6EAA}"/>
                  </a:ext>
                </a:extLst>
              </p:cNvPr>
              <p:cNvSpPr/>
              <p:nvPr/>
            </p:nvSpPr>
            <p:spPr>
              <a:xfrm rot="2753957">
                <a:off x="7147985" y="3419720"/>
                <a:ext cx="431152" cy="908009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/>
              </a:p>
            </p:txBody>
          </p:sp>
          <p:sp>
            <p:nvSpPr>
              <p:cNvPr id="56" name="円弧 55">
                <a:extLst>
                  <a:ext uri="{FF2B5EF4-FFF2-40B4-BE49-F238E27FC236}">
                    <a16:creationId xmlns:a16="http://schemas.microsoft.com/office/drawing/2014/main" id="{5485F717-2519-084C-36EE-8A86F46FE163}"/>
                  </a:ext>
                </a:extLst>
              </p:cNvPr>
              <p:cNvSpPr/>
              <p:nvPr/>
            </p:nvSpPr>
            <p:spPr>
              <a:xfrm rot="14479079">
                <a:off x="5434371" y="4713392"/>
                <a:ext cx="431152" cy="908009"/>
              </a:xfrm>
              <a:prstGeom prst="arc">
                <a:avLst>
                  <a:gd name="adj1" fmla="val 10796952"/>
                  <a:gd name="adj2" fmla="val 16236327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/>
              </a:p>
            </p:txBody>
          </p:sp>
          <p:sp>
            <p:nvSpPr>
              <p:cNvPr id="46" name="円弧 45">
                <a:extLst>
                  <a:ext uri="{FF2B5EF4-FFF2-40B4-BE49-F238E27FC236}">
                    <a16:creationId xmlns:a16="http://schemas.microsoft.com/office/drawing/2014/main" id="{8F823FA9-5105-ACB5-1B7F-EA11C771E831}"/>
                  </a:ext>
                </a:extLst>
              </p:cNvPr>
              <p:cNvSpPr/>
              <p:nvPr/>
            </p:nvSpPr>
            <p:spPr>
              <a:xfrm rot="10186712">
                <a:off x="4962658" y="4484640"/>
                <a:ext cx="431152" cy="908009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/>
              </a:p>
            </p:txBody>
          </p:sp>
          <p:sp>
            <p:nvSpPr>
              <p:cNvPr id="47" name="円弧 46">
                <a:extLst>
                  <a:ext uri="{FF2B5EF4-FFF2-40B4-BE49-F238E27FC236}">
                    <a16:creationId xmlns:a16="http://schemas.microsoft.com/office/drawing/2014/main" id="{B36EF0FC-D5FD-3D24-7F92-CF34B9D58129}"/>
                  </a:ext>
                </a:extLst>
              </p:cNvPr>
              <p:cNvSpPr/>
              <p:nvPr/>
            </p:nvSpPr>
            <p:spPr>
              <a:xfrm rot="449710">
                <a:off x="4974921" y="3561464"/>
                <a:ext cx="431152" cy="908009"/>
              </a:xfrm>
              <a:prstGeom prst="arc">
                <a:avLst>
                  <a:gd name="adj1" fmla="val 10796952"/>
                  <a:gd name="adj2" fmla="val 16236327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/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30386850-7A5C-674D-2F21-96CFAE4BD9C5}"/>
                  </a:ext>
                </a:extLst>
              </p:cNvPr>
              <p:cNvSpPr txBox="1"/>
              <p:nvPr/>
            </p:nvSpPr>
            <p:spPr>
              <a:xfrm>
                <a:off x="7809316" y="3200600"/>
                <a:ext cx="25361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32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I</a:t>
                </a:r>
              </a:p>
            </p:txBody>
          </p:sp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D421B317-0A64-ED4C-3E93-FEF35681DC2B}"/>
                  </a:ext>
                </a:extLst>
              </p:cNvPr>
              <p:cNvSpPr txBox="1"/>
              <p:nvPr/>
            </p:nvSpPr>
            <p:spPr>
              <a:xfrm>
                <a:off x="6010901" y="2912438"/>
                <a:ext cx="132062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32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4cm</a:t>
                </a:r>
                <a:endParaRPr lang="ja-JP" altLang="en-US" sz="3200"/>
              </a:p>
            </p:txBody>
          </p:sp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2E31F000-257D-1290-C773-1EC26731FBF4}"/>
                  </a:ext>
                </a:extLst>
              </p:cNvPr>
              <p:cNvSpPr txBox="1"/>
              <p:nvPr/>
            </p:nvSpPr>
            <p:spPr>
              <a:xfrm>
                <a:off x="5019155" y="5486783"/>
                <a:ext cx="3015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32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H</a:t>
                </a:r>
                <a:endParaRPr lang="ja-JP" altLang="en-US" sz="3200"/>
              </a:p>
            </p:txBody>
          </p:sp>
        </p:grpSp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80F47A71-5BC6-CE05-826C-6DD30232CFAC}"/>
                </a:ext>
              </a:extLst>
            </p:cNvPr>
            <p:cNvSpPr txBox="1"/>
            <p:nvPr/>
          </p:nvSpPr>
          <p:spPr>
            <a:xfrm>
              <a:off x="7747561" y="5252294"/>
              <a:ext cx="128876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ja-JP" sz="3200">
                  <a:latin typeface="Cambria Math" panose="02040503050406030204" pitchFamily="18" charset="0"/>
                  <a:ea typeface="メイリオ" panose="020B0604030504040204" pitchFamily="50" charset="-128"/>
                </a:rPr>
                <a:t>5cm</a:t>
              </a:r>
              <a:endParaRPr lang="ja-JP" altLang="en-US" sz="3200"/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F169DCD1-7AA5-FC33-2B7C-48C530941856}"/>
                </a:ext>
              </a:extLst>
            </p:cNvPr>
            <p:cNvSpPr txBox="1"/>
            <p:nvPr/>
          </p:nvSpPr>
          <p:spPr>
            <a:xfrm>
              <a:off x="5814427" y="4858282"/>
              <a:ext cx="127663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ja-JP" sz="3200">
                  <a:latin typeface="Cambria Math" panose="02040503050406030204" pitchFamily="18" charset="0"/>
                  <a:ea typeface="メイリオ" panose="020B0604030504040204" pitchFamily="50" charset="-128"/>
                </a:rPr>
                <a:t>3cm</a:t>
              </a:r>
              <a:endParaRPr lang="ja-JP" altLang="en-US" sz="3200"/>
            </a:p>
          </p:txBody>
        </p:sp>
        <p:sp>
          <p:nvSpPr>
            <p:cNvPr id="5" name="円弧 4">
              <a:extLst>
                <a:ext uri="{FF2B5EF4-FFF2-40B4-BE49-F238E27FC236}">
                  <a16:creationId xmlns:a16="http://schemas.microsoft.com/office/drawing/2014/main" id="{263AF4C2-F9F2-598F-B933-CFC78A6AC33A}"/>
                </a:ext>
              </a:extLst>
            </p:cNvPr>
            <p:cNvSpPr/>
            <p:nvPr/>
          </p:nvSpPr>
          <p:spPr>
            <a:xfrm rot="15607243">
              <a:off x="6907679" y="3748618"/>
              <a:ext cx="431152" cy="908009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3200"/>
            </a:p>
          </p:txBody>
        </p:sp>
        <p:sp>
          <p:nvSpPr>
            <p:cNvPr id="8" name="円弧 7">
              <a:extLst>
                <a:ext uri="{FF2B5EF4-FFF2-40B4-BE49-F238E27FC236}">
                  <a16:creationId xmlns:a16="http://schemas.microsoft.com/office/drawing/2014/main" id="{048DA603-9E39-D9AE-55B7-F1A6546F1E17}"/>
                </a:ext>
              </a:extLst>
            </p:cNvPr>
            <p:cNvSpPr/>
            <p:nvPr/>
          </p:nvSpPr>
          <p:spPr>
            <a:xfrm rot="5731942">
              <a:off x="8444456" y="3762776"/>
              <a:ext cx="431152" cy="908009"/>
            </a:xfrm>
            <a:prstGeom prst="arc">
              <a:avLst>
                <a:gd name="adj1" fmla="val 10796952"/>
                <a:gd name="adj2" fmla="val 1623632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3200"/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79969560-18A5-60DB-5DA6-1C63A0AD725B}"/>
              </a:ext>
            </a:extLst>
          </p:cNvPr>
          <p:cNvGrpSpPr/>
          <p:nvPr/>
        </p:nvGrpSpPr>
        <p:grpSpPr>
          <a:xfrm>
            <a:off x="301405" y="2179490"/>
            <a:ext cx="3238115" cy="3594122"/>
            <a:chOff x="32174" y="3299487"/>
            <a:chExt cx="3238115" cy="3594122"/>
          </a:xfrm>
        </p:grpSpPr>
        <p:grpSp>
          <p:nvGrpSpPr>
            <p:cNvPr id="90" name="グループ化 89">
              <a:extLst>
                <a:ext uri="{FF2B5EF4-FFF2-40B4-BE49-F238E27FC236}">
                  <a16:creationId xmlns:a16="http://schemas.microsoft.com/office/drawing/2014/main" id="{EFFCE2BC-EF62-FCD7-D8CD-F3518F3452E8}"/>
                </a:ext>
              </a:extLst>
            </p:cNvPr>
            <p:cNvGrpSpPr/>
            <p:nvPr/>
          </p:nvGrpSpPr>
          <p:grpSpPr>
            <a:xfrm>
              <a:off x="32174" y="3299487"/>
              <a:ext cx="3238115" cy="3594122"/>
              <a:chOff x="-419074" y="2742197"/>
              <a:chExt cx="3238115" cy="3594122"/>
            </a:xfrm>
          </p:grpSpPr>
          <p:grpSp>
            <p:nvGrpSpPr>
              <p:cNvPr id="33" name="グループ化 32">
                <a:extLst>
                  <a:ext uri="{FF2B5EF4-FFF2-40B4-BE49-F238E27FC236}">
                    <a16:creationId xmlns:a16="http://schemas.microsoft.com/office/drawing/2014/main" id="{E97395F5-BAAC-68FE-B988-0A2BEA09B656}"/>
                  </a:ext>
                </a:extLst>
              </p:cNvPr>
              <p:cNvGrpSpPr/>
              <p:nvPr/>
            </p:nvGrpSpPr>
            <p:grpSpPr>
              <a:xfrm>
                <a:off x="469153" y="3175931"/>
                <a:ext cx="1819997" cy="2664213"/>
                <a:chOff x="1543573" y="2825411"/>
                <a:chExt cx="1819997" cy="2664213"/>
              </a:xfrm>
            </p:grpSpPr>
            <p:sp>
              <p:nvSpPr>
                <p:cNvPr id="10" name="二等辺三角形 9">
                  <a:extLst>
                    <a:ext uri="{FF2B5EF4-FFF2-40B4-BE49-F238E27FC236}">
                      <a16:creationId xmlns:a16="http://schemas.microsoft.com/office/drawing/2014/main" id="{8FE50160-A590-A2F4-6E86-AE1BD7D73146}"/>
                    </a:ext>
                  </a:extLst>
                </p:cNvPr>
                <p:cNvSpPr/>
                <p:nvPr/>
              </p:nvSpPr>
              <p:spPr>
                <a:xfrm>
                  <a:off x="1543573" y="2963601"/>
                  <a:ext cx="1819997" cy="2426663"/>
                </a:xfrm>
                <a:prstGeom prst="triangle">
                  <a:avLst>
                    <a:gd name="adj" fmla="val 0"/>
                  </a:avLst>
                </a:prstGeom>
                <a:noFill/>
                <a:ln w="285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3200"/>
                </a:p>
              </p:txBody>
            </p:sp>
            <p:sp>
              <p:nvSpPr>
                <p:cNvPr id="12" name="円弧 11">
                  <a:extLst>
                    <a:ext uri="{FF2B5EF4-FFF2-40B4-BE49-F238E27FC236}">
                      <a16:creationId xmlns:a16="http://schemas.microsoft.com/office/drawing/2014/main" id="{478CD9AD-B4EA-8E2D-89E7-623C802C1AEA}"/>
                    </a:ext>
                  </a:extLst>
                </p:cNvPr>
                <p:cNvSpPr/>
                <p:nvPr/>
              </p:nvSpPr>
              <p:spPr>
                <a:xfrm rot="19004977">
                  <a:off x="1637644" y="2825411"/>
                  <a:ext cx="431152" cy="908009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3200"/>
                </a:p>
              </p:txBody>
            </p:sp>
            <p:sp>
              <p:nvSpPr>
                <p:cNvPr id="32" name="円弧 31">
                  <a:extLst>
                    <a:ext uri="{FF2B5EF4-FFF2-40B4-BE49-F238E27FC236}">
                      <a16:creationId xmlns:a16="http://schemas.microsoft.com/office/drawing/2014/main" id="{E3C22FF6-80E9-5EC5-6F03-A19AF543CD6D}"/>
                    </a:ext>
                  </a:extLst>
                </p:cNvPr>
                <p:cNvSpPr/>
                <p:nvPr/>
              </p:nvSpPr>
              <p:spPr>
                <a:xfrm rot="8539801">
                  <a:off x="2882719" y="4581615"/>
                  <a:ext cx="431152" cy="908009"/>
                </a:xfrm>
                <a:prstGeom prst="arc">
                  <a:avLst>
                    <a:gd name="adj1" fmla="val 10796952"/>
                    <a:gd name="adj2" fmla="val 16236327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3200"/>
                </a:p>
              </p:txBody>
            </p:sp>
          </p:grpSp>
          <p:sp>
            <p:nvSpPr>
              <p:cNvPr id="34" name="円弧 33">
                <a:extLst>
                  <a:ext uri="{FF2B5EF4-FFF2-40B4-BE49-F238E27FC236}">
                    <a16:creationId xmlns:a16="http://schemas.microsoft.com/office/drawing/2014/main" id="{46D53D86-5E2E-CAE1-6244-4944DE55B512}"/>
                  </a:ext>
                </a:extLst>
              </p:cNvPr>
              <p:cNvSpPr/>
              <p:nvPr/>
            </p:nvSpPr>
            <p:spPr>
              <a:xfrm rot="5400000">
                <a:off x="1628408" y="5286780"/>
                <a:ext cx="431152" cy="908009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/>
              </a:p>
            </p:txBody>
          </p:sp>
          <p:sp>
            <p:nvSpPr>
              <p:cNvPr id="35" name="円弧 34">
                <a:extLst>
                  <a:ext uri="{FF2B5EF4-FFF2-40B4-BE49-F238E27FC236}">
                    <a16:creationId xmlns:a16="http://schemas.microsoft.com/office/drawing/2014/main" id="{BA2E46EE-BD1E-9C98-3280-5963AED8AC99}"/>
                  </a:ext>
                </a:extLst>
              </p:cNvPr>
              <p:cNvSpPr/>
              <p:nvPr/>
            </p:nvSpPr>
            <p:spPr>
              <a:xfrm rot="16200000">
                <a:off x="705991" y="5297540"/>
                <a:ext cx="431152" cy="908009"/>
              </a:xfrm>
              <a:prstGeom prst="arc">
                <a:avLst>
                  <a:gd name="adj1" fmla="val 10796952"/>
                  <a:gd name="adj2" fmla="val 16236327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/>
              </a:p>
            </p:txBody>
          </p:sp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BF4E9215-7F4F-B299-3816-4850356E4E32}"/>
                  </a:ext>
                </a:extLst>
              </p:cNvPr>
              <p:cNvSpPr txBox="1"/>
              <p:nvPr/>
            </p:nvSpPr>
            <p:spPr>
              <a:xfrm>
                <a:off x="226047" y="2742197"/>
                <a:ext cx="25361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32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A</a:t>
                </a:r>
                <a:endParaRPr lang="ja-JP" altLang="en-US" sz="3200"/>
              </a:p>
            </p:txBody>
          </p:sp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DAAA9A45-35D3-5602-59EC-0A0ADA7822BC}"/>
                  </a:ext>
                </a:extLst>
              </p:cNvPr>
              <p:cNvSpPr txBox="1"/>
              <p:nvPr/>
            </p:nvSpPr>
            <p:spPr>
              <a:xfrm>
                <a:off x="145353" y="5751544"/>
                <a:ext cx="25361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32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B</a:t>
                </a:r>
                <a:endParaRPr lang="ja-JP" altLang="en-US" sz="3200"/>
              </a:p>
            </p:txBody>
          </p:sp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1E5C8749-5C87-A924-1683-7022B0C7A674}"/>
                  </a:ext>
                </a:extLst>
              </p:cNvPr>
              <p:cNvSpPr txBox="1"/>
              <p:nvPr/>
            </p:nvSpPr>
            <p:spPr>
              <a:xfrm>
                <a:off x="2157304" y="5687974"/>
                <a:ext cx="25361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32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C</a:t>
                </a:r>
                <a:endParaRPr lang="ja-JP" altLang="en-US" sz="3200"/>
              </a:p>
            </p:txBody>
          </p:sp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F4C50A55-C2D8-E7FE-F06B-798081CB3885}"/>
                  </a:ext>
                </a:extLst>
              </p:cNvPr>
              <p:cNvSpPr txBox="1"/>
              <p:nvPr/>
            </p:nvSpPr>
            <p:spPr>
              <a:xfrm>
                <a:off x="898621" y="5703212"/>
                <a:ext cx="1435422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32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3cm</a:t>
                </a:r>
                <a:endParaRPr lang="ja-JP" altLang="en-US" sz="3200"/>
              </a:p>
            </p:txBody>
          </p:sp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91DDE719-E2EC-FCD8-B7D4-924C02480CB7}"/>
                  </a:ext>
                </a:extLst>
              </p:cNvPr>
              <p:cNvSpPr txBox="1"/>
              <p:nvPr/>
            </p:nvSpPr>
            <p:spPr>
              <a:xfrm>
                <a:off x="1540009" y="3983185"/>
                <a:ext cx="1279032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32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5cm</a:t>
                </a:r>
                <a:endParaRPr lang="ja-JP" altLang="en-US" sz="3200"/>
              </a:p>
            </p:txBody>
          </p:sp>
          <p:sp>
            <p:nvSpPr>
              <p:cNvPr id="89" name="テキスト ボックス 88">
                <a:extLst>
                  <a:ext uri="{FF2B5EF4-FFF2-40B4-BE49-F238E27FC236}">
                    <a16:creationId xmlns:a16="http://schemas.microsoft.com/office/drawing/2014/main" id="{4AAA721E-0A4B-7E9C-B59B-A1BF36561D03}"/>
                  </a:ext>
                </a:extLst>
              </p:cNvPr>
              <p:cNvSpPr txBox="1"/>
              <p:nvPr/>
            </p:nvSpPr>
            <p:spPr>
              <a:xfrm>
                <a:off x="-419074" y="4325124"/>
                <a:ext cx="1364035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32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4cm</a:t>
                </a:r>
                <a:endParaRPr lang="ja-JP" altLang="en-US" sz="3200"/>
              </a:p>
            </p:txBody>
          </p:sp>
        </p:grpSp>
        <p:sp>
          <p:nvSpPr>
            <p:cNvPr id="9" name="円弧 8">
              <a:extLst>
                <a:ext uri="{FF2B5EF4-FFF2-40B4-BE49-F238E27FC236}">
                  <a16:creationId xmlns:a16="http://schemas.microsoft.com/office/drawing/2014/main" id="{AB9C2433-6B34-5231-1D3F-B10CF003DA3A}"/>
                </a:ext>
              </a:extLst>
            </p:cNvPr>
            <p:cNvSpPr/>
            <p:nvPr/>
          </p:nvSpPr>
          <p:spPr>
            <a:xfrm rot="9656244">
              <a:off x="560180" y="5414919"/>
              <a:ext cx="431152" cy="908009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3200"/>
            </a:p>
          </p:txBody>
        </p:sp>
        <p:sp>
          <p:nvSpPr>
            <p:cNvPr id="11" name="円弧 10">
              <a:extLst>
                <a:ext uri="{FF2B5EF4-FFF2-40B4-BE49-F238E27FC236}">
                  <a16:creationId xmlns:a16="http://schemas.microsoft.com/office/drawing/2014/main" id="{104D1E3D-B3F0-4175-DD3D-706937584119}"/>
                </a:ext>
              </a:extLst>
            </p:cNvPr>
            <p:cNvSpPr/>
            <p:nvPr/>
          </p:nvSpPr>
          <p:spPr>
            <a:xfrm rot="824254">
              <a:off x="590671" y="3846878"/>
              <a:ext cx="431152" cy="908009"/>
            </a:xfrm>
            <a:prstGeom prst="arc">
              <a:avLst>
                <a:gd name="adj1" fmla="val 10796952"/>
                <a:gd name="adj2" fmla="val 1623632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3200"/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0FD71C2D-D110-2536-F7A5-0E21055325D4}"/>
              </a:ext>
            </a:extLst>
          </p:cNvPr>
          <p:cNvGrpSpPr/>
          <p:nvPr/>
        </p:nvGrpSpPr>
        <p:grpSpPr>
          <a:xfrm>
            <a:off x="8420693" y="2359037"/>
            <a:ext cx="2945523" cy="4891089"/>
            <a:chOff x="5824458" y="1137427"/>
            <a:chExt cx="2945523" cy="4891089"/>
          </a:xfrm>
        </p:grpSpPr>
        <p:sp>
          <p:nvSpPr>
            <p:cNvPr id="7" name="部分円 6">
              <a:extLst>
                <a:ext uri="{FF2B5EF4-FFF2-40B4-BE49-F238E27FC236}">
                  <a16:creationId xmlns:a16="http://schemas.microsoft.com/office/drawing/2014/main" id="{6610E464-2AC8-8AB8-AB17-72980286CD52}"/>
                </a:ext>
              </a:extLst>
            </p:cNvPr>
            <p:cNvSpPr/>
            <p:nvPr/>
          </p:nvSpPr>
          <p:spPr>
            <a:xfrm rot="18617011">
              <a:off x="5904517" y="4848645"/>
              <a:ext cx="688807" cy="689353"/>
            </a:xfrm>
            <a:prstGeom prst="pie">
              <a:avLst>
                <a:gd name="adj1" fmla="val 19292164"/>
                <a:gd name="adj2" fmla="val 2121429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>
                <a:solidFill>
                  <a:schemeClr val="tx1"/>
                </a:solidFill>
                <a:highlight>
                  <a:srgbClr val="00FFFF"/>
                </a:highlight>
              </a:endParaRPr>
            </a:p>
          </p:txBody>
        </p:sp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938642C3-4350-1A2B-710C-3E206633102B}"/>
                </a:ext>
              </a:extLst>
            </p:cNvPr>
            <p:cNvGrpSpPr/>
            <p:nvPr/>
          </p:nvGrpSpPr>
          <p:grpSpPr>
            <a:xfrm rot="1832244">
              <a:off x="5824458" y="1137427"/>
              <a:ext cx="2945523" cy="4891089"/>
              <a:chOff x="9325425" y="2293204"/>
              <a:chExt cx="2945523" cy="4891089"/>
            </a:xfrm>
          </p:grpSpPr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CF63AE9A-8231-5D72-EBCB-360319724FA8}"/>
                  </a:ext>
                </a:extLst>
              </p:cNvPr>
              <p:cNvSpPr txBox="1"/>
              <p:nvPr/>
            </p:nvSpPr>
            <p:spPr>
              <a:xfrm rot="19767756">
                <a:off x="10273503" y="6599518"/>
                <a:ext cx="236437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32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K</a:t>
                </a:r>
                <a:endParaRPr lang="ja-JP" altLang="en-US" sz="3200"/>
              </a:p>
            </p:txBody>
          </p:sp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D5005987-3E3D-8AAD-983C-6EECE4508C01}"/>
                  </a:ext>
                </a:extLst>
              </p:cNvPr>
              <p:cNvSpPr txBox="1"/>
              <p:nvPr/>
            </p:nvSpPr>
            <p:spPr>
              <a:xfrm rot="19767756">
                <a:off x="10927633" y="2293204"/>
                <a:ext cx="25361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32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L</a:t>
                </a:r>
                <a:endParaRPr lang="ja-JP" altLang="en-US" sz="3200"/>
              </a:p>
            </p:txBody>
          </p:sp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AE50E37E-269C-3645-F6B9-6777AB48EC1A}"/>
                  </a:ext>
                </a:extLst>
              </p:cNvPr>
              <p:cNvSpPr txBox="1"/>
              <p:nvPr/>
            </p:nvSpPr>
            <p:spPr>
              <a:xfrm rot="19767756">
                <a:off x="9325425" y="4609829"/>
                <a:ext cx="236437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32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J</a:t>
                </a:r>
                <a:endParaRPr lang="ja-JP" altLang="en-US" sz="3200"/>
              </a:p>
            </p:txBody>
          </p:sp>
          <p:grpSp>
            <p:nvGrpSpPr>
              <p:cNvPr id="21" name="グループ化 20">
                <a:extLst>
                  <a:ext uri="{FF2B5EF4-FFF2-40B4-BE49-F238E27FC236}">
                    <a16:creationId xmlns:a16="http://schemas.microsoft.com/office/drawing/2014/main" id="{B1A350AF-15F2-1E2C-E942-7550F2EE3446}"/>
                  </a:ext>
                </a:extLst>
              </p:cNvPr>
              <p:cNvGrpSpPr/>
              <p:nvPr/>
            </p:nvGrpSpPr>
            <p:grpSpPr>
              <a:xfrm>
                <a:off x="9384849" y="2327123"/>
                <a:ext cx="2886099" cy="4375479"/>
                <a:chOff x="8921543" y="2119443"/>
                <a:chExt cx="2886099" cy="4375479"/>
              </a:xfrm>
            </p:grpSpPr>
            <p:sp>
              <p:nvSpPr>
                <p:cNvPr id="22" name="部分円 21">
                  <a:extLst>
                    <a:ext uri="{FF2B5EF4-FFF2-40B4-BE49-F238E27FC236}">
                      <a16:creationId xmlns:a16="http://schemas.microsoft.com/office/drawing/2014/main" id="{91E73B39-DDA4-C978-1E80-754850F53794}"/>
                    </a:ext>
                  </a:extLst>
                </p:cNvPr>
                <p:cNvSpPr/>
                <p:nvPr/>
              </p:nvSpPr>
              <p:spPr>
                <a:xfrm rot="17334449">
                  <a:off x="10151130" y="2236762"/>
                  <a:ext cx="631228" cy="631729"/>
                </a:xfrm>
                <a:prstGeom prst="pie">
                  <a:avLst>
                    <a:gd name="adj1" fmla="val 9798729"/>
                    <a:gd name="adj2" fmla="val 11445950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3200">
                    <a:solidFill>
                      <a:schemeClr val="tx1"/>
                    </a:solidFill>
                    <a:highlight>
                      <a:srgbClr val="00FFFF"/>
                    </a:highlight>
                  </a:endParaRPr>
                </a:p>
              </p:txBody>
            </p:sp>
            <p:sp>
              <p:nvSpPr>
                <p:cNvPr id="23" name="部分円 22">
                  <a:extLst>
                    <a:ext uri="{FF2B5EF4-FFF2-40B4-BE49-F238E27FC236}">
                      <a16:creationId xmlns:a16="http://schemas.microsoft.com/office/drawing/2014/main" id="{8BF5855F-1C58-4450-154A-3650D8221A17}"/>
                    </a:ext>
                  </a:extLst>
                </p:cNvPr>
                <p:cNvSpPr/>
                <p:nvPr/>
              </p:nvSpPr>
              <p:spPr>
                <a:xfrm rot="4190663">
                  <a:off x="8921816" y="4331214"/>
                  <a:ext cx="688807" cy="689353"/>
                </a:xfrm>
                <a:prstGeom prst="pie">
                  <a:avLst>
                    <a:gd name="adj1" fmla="val 13807153"/>
                    <a:gd name="adj2" fmla="val 21071652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3200">
                    <a:solidFill>
                      <a:schemeClr val="tx1"/>
                    </a:solidFill>
                    <a:highlight>
                      <a:srgbClr val="00FFFF"/>
                    </a:highlight>
                  </a:endParaRPr>
                </a:p>
              </p:txBody>
            </p:sp>
            <p:sp>
              <p:nvSpPr>
                <p:cNvPr id="24" name="二等辺三角形 23">
                  <a:extLst>
                    <a:ext uri="{FF2B5EF4-FFF2-40B4-BE49-F238E27FC236}">
                      <a16:creationId xmlns:a16="http://schemas.microsoft.com/office/drawing/2014/main" id="{0227CDF9-CCE2-21B4-2196-E615AB21DBB0}"/>
                    </a:ext>
                  </a:extLst>
                </p:cNvPr>
                <p:cNvSpPr/>
                <p:nvPr/>
              </p:nvSpPr>
              <p:spPr>
                <a:xfrm rot="16388497">
                  <a:off x="7847545" y="3926619"/>
                  <a:ext cx="3941671" cy="1088693"/>
                </a:xfrm>
                <a:prstGeom prst="triangle">
                  <a:avLst>
                    <a:gd name="adj" fmla="val 43987"/>
                  </a:avLst>
                </a:prstGeom>
                <a:noFill/>
                <a:ln w="285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3200"/>
                </a:p>
              </p:txBody>
            </p:sp>
            <p:sp>
              <p:nvSpPr>
                <p:cNvPr id="25" name="円弧 24">
                  <a:extLst>
                    <a:ext uri="{FF2B5EF4-FFF2-40B4-BE49-F238E27FC236}">
                      <a16:creationId xmlns:a16="http://schemas.microsoft.com/office/drawing/2014/main" id="{986E0139-2895-297C-6E90-8FF2F6A48125}"/>
                    </a:ext>
                  </a:extLst>
                </p:cNvPr>
                <p:cNvSpPr/>
                <p:nvPr/>
              </p:nvSpPr>
              <p:spPr>
                <a:xfrm rot="295944">
                  <a:off x="10219740" y="2515227"/>
                  <a:ext cx="431152" cy="908009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3200"/>
                </a:p>
              </p:txBody>
            </p:sp>
            <p:sp>
              <p:nvSpPr>
                <p:cNvPr id="26" name="円弧 25">
                  <a:extLst>
                    <a:ext uri="{FF2B5EF4-FFF2-40B4-BE49-F238E27FC236}">
                      <a16:creationId xmlns:a16="http://schemas.microsoft.com/office/drawing/2014/main" id="{DE406A09-4A5E-EED0-7C22-77FEC30629FF}"/>
                    </a:ext>
                  </a:extLst>
                </p:cNvPr>
                <p:cNvSpPr/>
                <p:nvPr/>
              </p:nvSpPr>
              <p:spPr>
                <a:xfrm rot="11043551">
                  <a:off x="10083982" y="5586913"/>
                  <a:ext cx="431152" cy="908009"/>
                </a:xfrm>
                <a:prstGeom prst="arc">
                  <a:avLst>
                    <a:gd name="adj1" fmla="val 10796952"/>
                    <a:gd name="adj2" fmla="val 16236327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3200"/>
                </a:p>
              </p:txBody>
            </p:sp>
            <p:sp>
              <p:nvSpPr>
                <p:cNvPr id="27" name="テキスト ボックス 26">
                  <a:extLst>
                    <a:ext uri="{FF2B5EF4-FFF2-40B4-BE49-F238E27FC236}">
                      <a16:creationId xmlns:a16="http://schemas.microsoft.com/office/drawing/2014/main" id="{19A31039-64DD-4149-D4CE-73EC135CA5A9}"/>
                    </a:ext>
                  </a:extLst>
                </p:cNvPr>
                <p:cNvSpPr txBox="1"/>
                <p:nvPr/>
              </p:nvSpPr>
              <p:spPr>
                <a:xfrm rot="19767756">
                  <a:off x="10460722" y="4328025"/>
                  <a:ext cx="1346920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3200">
                      <a:latin typeface="Cambria Math" panose="02040503050406030204" pitchFamily="18" charset="0"/>
                      <a:ea typeface="メイリオ" panose="020B0604030504040204" pitchFamily="50" charset="-128"/>
                    </a:rPr>
                    <a:t>4cm</a:t>
                  </a:r>
                  <a:endParaRPr lang="ja-JP" altLang="en-US" sz="3200"/>
                </a:p>
              </p:txBody>
            </p:sp>
            <p:sp>
              <p:nvSpPr>
                <p:cNvPr id="28" name="テキスト ボックス 27">
                  <a:extLst>
                    <a:ext uri="{FF2B5EF4-FFF2-40B4-BE49-F238E27FC236}">
                      <a16:creationId xmlns:a16="http://schemas.microsoft.com/office/drawing/2014/main" id="{35D8CA3F-EAA9-65DC-D44E-6B522441A6EA}"/>
                    </a:ext>
                  </a:extLst>
                </p:cNvPr>
                <p:cNvSpPr txBox="1"/>
                <p:nvPr/>
              </p:nvSpPr>
              <p:spPr>
                <a:xfrm rot="19767756">
                  <a:off x="9636090" y="2119443"/>
                  <a:ext cx="1089551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3200">
                      <a:latin typeface="Cambria Math" panose="02040503050406030204" pitchFamily="18" charset="0"/>
                      <a:ea typeface="メイリオ" panose="020B0604030504040204" pitchFamily="50" charset="-128"/>
                    </a:rPr>
                    <a:t>30°</a:t>
                  </a:r>
                  <a:endParaRPr lang="ja-JP" altLang="en-US" sz="3200"/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0EBBD2D9-E9CA-F216-3C2E-B435799BAF2B}"/>
                    </a:ext>
                  </a:extLst>
                </p:cNvPr>
                <p:cNvSpPr txBox="1"/>
                <p:nvPr/>
              </p:nvSpPr>
              <p:spPr>
                <a:xfrm rot="19767756">
                  <a:off x="9439745" y="4033882"/>
                  <a:ext cx="1190543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3200">
                      <a:latin typeface="Cambria Math" panose="02040503050406030204" pitchFamily="18" charset="0"/>
                      <a:ea typeface="メイリオ" panose="020B0604030504040204" pitchFamily="50" charset="-128"/>
                    </a:rPr>
                    <a:t>110°</a:t>
                  </a:r>
                  <a:endParaRPr lang="ja-JP" altLang="en-US" sz="3200"/>
                </a:p>
              </p:txBody>
            </p:sp>
          </p:grpSp>
        </p:grp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BC7B38A-380C-0699-5D15-3DFE7AEDFA48}"/>
              </a:ext>
            </a:extLst>
          </p:cNvPr>
          <p:cNvSpPr txBox="1"/>
          <p:nvPr/>
        </p:nvSpPr>
        <p:spPr>
          <a:xfrm>
            <a:off x="509199" y="1933278"/>
            <a:ext cx="518358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3200" b="1"/>
              <a:t>㋐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0EB76F2-65A4-3C9A-6988-08A0974EC0A1}"/>
              </a:ext>
            </a:extLst>
          </p:cNvPr>
          <p:cNvSpPr txBox="1"/>
          <p:nvPr/>
        </p:nvSpPr>
        <p:spPr>
          <a:xfrm>
            <a:off x="3942543" y="4856166"/>
            <a:ext cx="518358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3200" b="1"/>
              <a:t>㋑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F1C02E-D241-A410-74E2-B5E9BD93EF77}"/>
              </a:ext>
            </a:extLst>
          </p:cNvPr>
          <p:cNvSpPr txBox="1"/>
          <p:nvPr/>
        </p:nvSpPr>
        <p:spPr>
          <a:xfrm>
            <a:off x="5170713" y="1879183"/>
            <a:ext cx="518358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3200" b="1"/>
              <a:t>㋒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B8F655F1-12D8-4B57-0B1B-AA74D5BC7963}"/>
              </a:ext>
            </a:extLst>
          </p:cNvPr>
          <p:cNvSpPr txBox="1"/>
          <p:nvPr/>
        </p:nvSpPr>
        <p:spPr>
          <a:xfrm>
            <a:off x="9230848" y="3137074"/>
            <a:ext cx="518358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3200" b="1"/>
              <a:t>㋓</a:t>
            </a:r>
          </a:p>
        </p:txBody>
      </p:sp>
    </p:spTree>
    <p:extLst>
      <p:ext uri="{BB962C8B-B14F-4D97-AF65-F5344CB8AC3E}">
        <p14:creationId xmlns:p14="http://schemas.microsoft.com/office/powerpoint/2010/main" val="1881158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AC7CFF-149A-BB28-AD09-5A92F3E81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グループ化 131">
            <a:extLst>
              <a:ext uri="{FF2B5EF4-FFF2-40B4-BE49-F238E27FC236}">
                <a16:creationId xmlns:a16="http://schemas.microsoft.com/office/drawing/2014/main" id="{44F006AC-DB32-E18C-356B-2858538D1ACD}"/>
              </a:ext>
            </a:extLst>
          </p:cNvPr>
          <p:cNvGrpSpPr/>
          <p:nvPr/>
        </p:nvGrpSpPr>
        <p:grpSpPr>
          <a:xfrm>
            <a:off x="8462613" y="2255298"/>
            <a:ext cx="2698498" cy="2086249"/>
            <a:chOff x="8066147" y="3162866"/>
            <a:chExt cx="2698498" cy="2086249"/>
          </a:xfrm>
        </p:grpSpPr>
        <p:sp>
          <p:nvSpPr>
            <p:cNvPr id="112" name="正方形/長方形 111">
              <a:extLst>
                <a:ext uri="{FF2B5EF4-FFF2-40B4-BE49-F238E27FC236}">
                  <a16:creationId xmlns:a16="http://schemas.microsoft.com/office/drawing/2014/main" id="{BA6F41BD-7D05-E517-DCB5-39B13C180C5C}"/>
                </a:ext>
              </a:extLst>
            </p:cNvPr>
            <p:cNvSpPr/>
            <p:nvPr/>
          </p:nvSpPr>
          <p:spPr>
            <a:xfrm>
              <a:off x="8422134" y="3162866"/>
              <a:ext cx="2342511" cy="7694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r>
                <a:rPr lang="en-US" altLang="ja-JP" sz="4400">
                  <a:solidFill>
                    <a:srgbClr val="FF0000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AB=IG</a:t>
              </a:r>
            </a:p>
          </p:txBody>
        </p:sp>
        <p:sp>
          <p:nvSpPr>
            <p:cNvPr id="113" name="正方形/長方形 112">
              <a:extLst>
                <a:ext uri="{FF2B5EF4-FFF2-40B4-BE49-F238E27FC236}">
                  <a16:creationId xmlns:a16="http://schemas.microsoft.com/office/drawing/2014/main" id="{0D7B7541-3226-A3AC-43CE-C878FFBD3CE6}"/>
                </a:ext>
              </a:extLst>
            </p:cNvPr>
            <p:cNvSpPr/>
            <p:nvPr/>
          </p:nvSpPr>
          <p:spPr>
            <a:xfrm>
              <a:off x="8422134" y="3821270"/>
              <a:ext cx="2342511" cy="7694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r>
                <a:rPr lang="en-US" altLang="ja-JP" sz="4400">
                  <a:solidFill>
                    <a:srgbClr val="FF0000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BC=GH</a:t>
              </a:r>
            </a:p>
          </p:txBody>
        </p:sp>
        <p:sp>
          <p:nvSpPr>
            <p:cNvPr id="114" name="正方形/長方形 113">
              <a:extLst>
                <a:ext uri="{FF2B5EF4-FFF2-40B4-BE49-F238E27FC236}">
                  <a16:creationId xmlns:a16="http://schemas.microsoft.com/office/drawing/2014/main" id="{71058FCB-A373-F1CB-B81E-BDA2554CFC3D}"/>
                </a:ext>
              </a:extLst>
            </p:cNvPr>
            <p:cNvSpPr/>
            <p:nvPr/>
          </p:nvSpPr>
          <p:spPr>
            <a:xfrm>
              <a:off x="8422134" y="4479674"/>
              <a:ext cx="2342511" cy="7694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r>
                <a:rPr lang="en-US" altLang="ja-JP" sz="4400">
                  <a:solidFill>
                    <a:srgbClr val="FF0000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CA=HI</a:t>
              </a:r>
            </a:p>
          </p:txBody>
        </p:sp>
        <p:sp>
          <p:nvSpPr>
            <p:cNvPr id="115" name="左中かっこ 114">
              <a:extLst>
                <a:ext uri="{FF2B5EF4-FFF2-40B4-BE49-F238E27FC236}">
                  <a16:creationId xmlns:a16="http://schemas.microsoft.com/office/drawing/2014/main" id="{BE35D2BA-1B9A-0FD4-1D04-0A0A10FF6FC6}"/>
                </a:ext>
              </a:extLst>
            </p:cNvPr>
            <p:cNvSpPr/>
            <p:nvPr/>
          </p:nvSpPr>
          <p:spPr>
            <a:xfrm>
              <a:off x="8066147" y="3275719"/>
              <a:ext cx="433167" cy="1810529"/>
            </a:xfrm>
            <a:prstGeom prst="lef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</p:grpSp>
      <p:sp>
        <p:nvSpPr>
          <p:cNvPr id="134" name="正方形/長方形 133">
            <a:extLst>
              <a:ext uri="{FF2B5EF4-FFF2-40B4-BE49-F238E27FC236}">
                <a16:creationId xmlns:a16="http://schemas.microsoft.com/office/drawing/2014/main" id="{2CC1D4D2-C41A-1E55-0775-66B8ACDC96E6}"/>
              </a:ext>
            </a:extLst>
          </p:cNvPr>
          <p:cNvSpPr/>
          <p:nvPr/>
        </p:nvSpPr>
        <p:spPr>
          <a:xfrm>
            <a:off x="10414535" y="144456"/>
            <a:ext cx="1657224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6000">
                <a:solidFill>
                  <a:schemeClr val="tx1"/>
                </a:solidFill>
              </a:rPr>
              <a:t>答</a:t>
            </a:r>
            <a:endParaRPr kumimoji="1" lang="ja-JP" altLang="en-US" sz="6000" dirty="0">
              <a:solidFill>
                <a:schemeClr val="tx1"/>
              </a:solidFill>
            </a:endParaRPr>
          </a:p>
        </p:txBody>
      </p:sp>
      <p:sp>
        <p:nvSpPr>
          <p:cNvPr id="135" name="正方形/長方形 134">
            <a:extLst>
              <a:ext uri="{FF2B5EF4-FFF2-40B4-BE49-F238E27FC236}">
                <a16:creationId xmlns:a16="http://schemas.microsoft.com/office/drawing/2014/main" id="{EB974655-0B9B-5363-3E2C-B41154B550E6}"/>
              </a:ext>
            </a:extLst>
          </p:cNvPr>
          <p:cNvSpPr/>
          <p:nvPr/>
        </p:nvSpPr>
        <p:spPr>
          <a:xfrm>
            <a:off x="187222" y="327476"/>
            <a:ext cx="824754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28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三角形の合同条件に合う</a:t>
            </a:r>
            <a:r>
              <a:rPr lang="en-US" altLang="ja-JP" sz="28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2</a:t>
            </a:r>
            <a:r>
              <a:rPr lang="ja-JP" altLang="en-US" sz="28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つの三角形を見つける。</a:t>
            </a:r>
            <a:endParaRPr lang="ja-JP" altLang="en-US" sz="2800"/>
          </a:p>
        </p:txBody>
      </p:sp>
      <p:sp>
        <p:nvSpPr>
          <p:cNvPr id="136" name="正方形/長方形 135">
            <a:extLst>
              <a:ext uri="{FF2B5EF4-FFF2-40B4-BE49-F238E27FC236}">
                <a16:creationId xmlns:a16="http://schemas.microsoft.com/office/drawing/2014/main" id="{CB0C0025-F970-1D5F-B892-B4F1F14F856B}"/>
              </a:ext>
            </a:extLst>
          </p:cNvPr>
          <p:cNvSpPr/>
          <p:nvPr/>
        </p:nvSpPr>
        <p:spPr>
          <a:xfrm>
            <a:off x="147313" y="981909"/>
            <a:ext cx="968567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28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この</a:t>
            </a:r>
            <a:r>
              <a:rPr lang="en-US" altLang="ja-JP" sz="28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2</a:t>
            </a:r>
            <a:r>
              <a:rPr lang="ja-JP" altLang="en-US" sz="28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つの三角形を見比べると、以下のことがわかる。</a:t>
            </a:r>
            <a:endParaRPr lang="ja-JP" altLang="en-US" sz="2800"/>
          </a:p>
        </p:txBody>
      </p: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D33E83DC-284B-A27C-3E5C-76EF989CCBDF}"/>
              </a:ext>
            </a:extLst>
          </p:cNvPr>
          <p:cNvGrpSpPr/>
          <p:nvPr/>
        </p:nvGrpSpPr>
        <p:grpSpPr>
          <a:xfrm>
            <a:off x="719392" y="1620336"/>
            <a:ext cx="7344449" cy="3594122"/>
            <a:chOff x="719392" y="1620336"/>
            <a:chExt cx="7344449" cy="3594122"/>
          </a:xfrm>
        </p:grpSpPr>
        <p:grpSp>
          <p:nvGrpSpPr>
            <p:cNvPr id="45" name="グループ化 44">
              <a:extLst>
                <a:ext uri="{FF2B5EF4-FFF2-40B4-BE49-F238E27FC236}">
                  <a16:creationId xmlns:a16="http://schemas.microsoft.com/office/drawing/2014/main" id="{D4432505-854F-9976-90CB-6650FAB716C2}"/>
                </a:ext>
              </a:extLst>
            </p:cNvPr>
            <p:cNvGrpSpPr/>
            <p:nvPr/>
          </p:nvGrpSpPr>
          <p:grpSpPr>
            <a:xfrm>
              <a:off x="4395569" y="1970329"/>
              <a:ext cx="3668272" cy="3159120"/>
              <a:chOff x="5814427" y="3619960"/>
              <a:chExt cx="3668272" cy="3159120"/>
            </a:xfrm>
          </p:grpSpPr>
          <p:grpSp>
            <p:nvGrpSpPr>
              <p:cNvPr id="46" name="グループ化 45">
                <a:extLst>
                  <a:ext uri="{FF2B5EF4-FFF2-40B4-BE49-F238E27FC236}">
                    <a16:creationId xmlns:a16="http://schemas.microsoft.com/office/drawing/2014/main" id="{FB6EE8E8-E9C7-B977-9B75-9573700DD581}"/>
                  </a:ext>
                </a:extLst>
              </p:cNvPr>
              <p:cNvGrpSpPr/>
              <p:nvPr/>
            </p:nvGrpSpPr>
            <p:grpSpPr>
              <a:xfrm>
                <a:off x="6279131" y="3619960"/>
                <a:ext cx="3203568" cy="3159120"/>
                <a:chOff x="4859364" y="2912438"/>
                <a:chExt cx="3203568" cy="3159120"/>
              </a:xfrm>
            </p:grpSpPr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4ED5D936-859F-47E2-592B-D5280E2C9860}"/>
                    </a:ext>
                  </a:extLst>
                </p:cNvPr>
                <p:cNvSpPr txBox="1"/>
                <p:nvPr/>
              </p:nvSpPr>
              <p:spPr>
                <a:xfrm>
                  <a:off x="4859364" y="3016628"/>
                  <a:ext cx="301531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3200">
                      <a:latin typeface="Cambria Math" panose="02040503050406030204" pitchFamily="18" charset="0"/>
                      <a:ea typeface="メイリオ" panose="020B0604030504040204" pitchFamily="50" charset="-128"/>
                    </a:rPr>
                    <a:t>G</a:t>
                  </a:r>
                  <a:endParaRPr lang="ja-JP" altLang="en-US" sz="3200"/>
                </a:p>
              </p:txBody>
            </p:sp>
            <p:sp>
              <p:nvSpPr>
                <p:cNvPr id="52" name="二等辺三角形 51">
                  <a:extLst>
                    <a:ext uri="{FF2B5EF4-FFF2-40B4-BE49-F238E27FC236}">
                      <a16:creationId xmlns:a16="http://schemas.microsoft.com/office/drawing/2014/main" id="{5C85EDF3-4278-9186-A2C9-AD019BD0609E}"/>
                    </a:ext>
                  </a:extLst>
                </p:cNvPr>
                <p:cNvSpPr/>
                <p:nvPr/>
              </p:nvSpPr>
              <p:spPr>
                <a:xfrm rot="5400000">
                  <a:off x="5558334" y="3259606"/>
                  <a:ext cx="1819919" cy="2426558"/>
                </a:xfrm>
                <a:prstGeom prst="triangle">
                  <a:avLst>
                    <a:gd name="adj" fmla="val 0"/>
                  </a:avLst>
                </a:prstGeom>
                <a:noFill/>
                <a:ln w="285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3200"/>
                </a:p>
              </p:txBody>
            </p:sp>
            <p:sp>
              <p:nvSpPr>
                <p:cNvPr id="53" name="円弧 52">
                  <a:extLst>
                    <a:ext uri="{FF2B5EF4-FFF2-40B4-BE49-F238E27FC236}">
                      <a16:creationId xmlns:a16="http://schemas.microsoft.com/office/drawing/2014/main" id="{839A8E10-F4A2-4A2D-CC57-166B9A9EE21A}"/>
                    </a:ext>
                  </a:extLst>
                </p:cNvPr>
                <p:cNvSpPr/>
                <p:nvPr/>
              </p:nvSpPr>
              <p:spPr>
                <a:xfrm rot="2753957">
                  <a:off x="7147985" y="3419720"/>
                  <a:ext cx="431152" cy="908009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3200"/>
                </a:p>
              </p:txBody>
            </p:sp>
            <p:sp>
              <p:nvSpPr>
                <p:cNvPr id="54" name="円弧 53">
                  <a:extLst>
                    <a:ext uri="{FF2B5EF4-FFF2-40B4-BE49-F238E27FC236}">
                      <a16:creationId xmlns:a16="http://schemas.microsoft.com/office/drawing/2014/main" id="{AB999B8A-8C43-95BA-8FAB-674D27830E69}"/>
                    </a:ext>
                  </a:extLst>
                </p:cNvPr>
                <p:cNvSpPr/>
                <p:nvPr/>
              </p:nvSpPr>
              <p:spPr>
                <a:xfrm rot="14479079">
                  <a:off x="5434371" y="4713392"/>
                  <a:ext cx="431152" cy="908009"/>
                </a:xfrm>
                <a:prstGeom prst="arc">
                  <a:avLst>
                    <a:gd name="adj1" fmla="val 10796952"/>
                    <a:gd name="adj2" fmla="val 16236327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3200"/>
                </a:p>
              </p:txBody>
            </p:sp>
            <p:sp>
              <p:nvSpPr>
                <p:cNvPr id="55" name="円弧 54">
                  <a:extLst>
                    <a:ext uri="{FF2B5EF4-FFF2-40B4-BE49-F238E27FC236}">
                      <a16:creationId xmlns:a16="http://schemas.microsoft.com/office/drawing/2014/main" id="{6010FA8C-4DFF-7957-3DDF-E95866AE01D2}"/>
                    </a:ext>
                  </a:extLst>
                </p:cNvPr>
                <p:cNvSpPr/>
                <p:nvPr/>
              </p:nvSpPr>
              <p:spPr>
                <a:xfrm rot="10186712">
                  <a:off x="4962658" y="4484640"/>
                  <a:ext cx="431152" cy="908009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3200"/>
                </a:p>
              </p:txBody>
            </p:sp>
            <p:sp>
              <p:nvSpPr>
                <p:cNvPr id="56" name="円弧 55">
                  <a:extLst>
                    <a:ext uri="{FF2B5EF4-FFF2-40B4-BE49-F238E27FC236}">
                      <a16:creationId xmlns:a16="http://schemas.microsoft.com/office/drawing/2014/main" id="{5F422532-3F8F-F08C-D31C-E014FBBD97A5}"/>
                    </a:ext>
                  </a:extLst>
                </p:cNvPr>
                <p:cNvSpPr/>
                <p:nvPr/>
              </p:nvSpPr>
              <p:spPr>
                <a:xfrm rot="449710">
                  <a:off x="4974921" y="3561464"/>
                  <a:ext cx="431152" cy="908009"/>
                </a:xfrm>
                <a:prstGeom prst="arc">
                  <a:avLst>
                    <a:gd name="adj1" fmla="val 10796952"/>
                    <a:gd name="adj2" fmla="val 16236327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3200"/>
                </a:p>
              </p:txBody>
            </p:sp>
            <p:sp>
              <p:nvSpPr>
                <p:cNvPr id="57" name="テキスト ボックス 56">
                  <a:extLst>
                    <a:ext uri="{FF2B5EF4-FFF2-40B4-BE49-F238E27FC236}">
                      <a16:creationId xmlns:a16="http://schemas.microsoft.com/office/drawing/2014/main" id="{1B2FE696-8600-9236-FEB7-001BCC200E80}"/>
                    </a:ext>
                  </a:extLst>
                </p:cNvPr>
                <p:cNvSpPr txBox="1"/>
                <p:nvPr/>
              </p:nvSpPr>
              <p:spPr>
                <a:xfrm>
                  <a:off x="7809316" y="3200600"/>
                  <a:ext cx="253616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3200">
                      <a:latin typeface="Cambria Math" panose="02040503050406030204" pitchFamily="18" charset="0"/>
                      <a:ea typeface="メイリオ" panose="020B0604030504040204" pitchFamily="50" charset="-128"/>
                    </a:rPr>
                    <a:t>I</a:t>
                  </a:r>
                </a:p>
              </p:txBody>
            </p:sp>
            <p:sp>
              <p:nvSpPr>
                <p:cNvPr id="58" name="テキスト ボックス 57">
                  <a:extLst>
                    <a:ext uri="{FF2B5EF4-FFF2-40B4-BE49-F238E27FC236}">
                      <a16:creationId xmlns:a16="http://schemas.microsoft.com/office/drawing/2014/main" id="{2BB6F778-CCE8-AF8A-EBB7-87117E67884F}"/>
                    </a:ext>
                  </a:extLst>
                </p:cNvPr>
                <p:cNvSpPr txBox="1"/>
                <p:nvPr/>
              </p:nvSpPr>
              <p:spPr>
                <a:xfrm>
                  <a:off x="6010901" y="2912438"/>
                  <a:ext cx="1320626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3200">
                      <a:latin typeface="Cambria Math" panose="02040503050406030204" pitchFamily="18" charset="0"/>
                      <a:ea typeface="メイリオ" panose="020B0604030504040204" pitchFamily="50" charset="-128"/>
                    </a:rPr>
                    <a:t>4cm</a:t>
                  </a:r>
                  <a:endParaRPr lang="ja-JP" altLang="en-US" sz="3200"/>
                </a:p>
              </p:txBody>
            </p:sp>
            <p:sp>
              <p:nvSpPr>
                <p:cNvPr id="59" name="テキスト ボックス 58">
                  <a:extLst>
                    <a:ext uri="{FF2B5EF4-FFF2-40B4-BE49-F238E27FC236}">
                      <a16:creationId xmlns:a16="http://schemas.microsoft.com/office/drawing/2014/main" id="{DDED2D08-EC85-A509-9328-22886AE8ABEE}"/>
                    </a:ext>
                  </a:extLst>
                </p:cNvPr>
                <p:cNvSpPr txBox="1"/>
                <p:nvPr/>
              </p:nvSpPr>
              <p:spPr>
                <a:xfrm>
                  <a:off x="5019155" y="5486783"/>
                  <a:ext cx="301531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3200">
                      <a:latin typeface="Cambria Math" panose="02040503050406030204" pitchFamily="18" charset="0"/>
                      <a:ea typeface="メイリオ" panose="020B0604030504040204" pitchFamily="50" charset="-128"/>
                    </a:rPr>
                    <a:t>H</a:t>
                  </a:r>
                  <a:endParaRPr lang="ja-JP" altLang="en-US" sz="3200"/>
                </a:p>
              </p:txBody>
            </p:sp>
          </p:grpSp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9ED8C223-2016-1734-487B-CBD2608FB458}"/>
                  </a:ext>
                </a:extLst>
              </p:cNvPr>
              <p:cNvSpPr txBox="1"/>
              <p:nvPr/>
            </p:nvSpPr>
            <p:spPr>
              <a:xfrm>
                <a:off x="7747561" y="5252294"/>
                <a:ext cx="1288760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32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5cm</a:t>
                </a:r>
                <a:endParaRPr lang="ja-JP" altLang="en-US" sz="3200"/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7A19AB43-BCDD-DB7D-5C00-3EA0FB798738}"/>
                  </a:ext>
                </a:extLst>
              </p:cNvPr>
              <p:cNvSpPr txBox="1"/>
              <p:nvPr/>
            </p:nvSpPr>
            <p:spPr>
              <a:xfrm>
                <a:off x="5814427" y="4858282"/>
                <a:ext cx="12766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32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3cm</a:t>
                </a:r>
                <a:endParaRPr lang="ja-JP" altLang="en-US" sz="3200"/>
              </a:p>
            </p:txBody>
          </p:sp>
          <p:sp>
            <p:nvSpPr>
              <p:cNvPr id="49" name="円弧 48">
                <a:extLst>
                  <a:ext uri="{FF2B5EF4-FFF2-40B4-BE49-F238E27FC236}">
                    <a16:creationId xmlns:a16="http://schemas.microsoft.com/office/drawing/2014/main" id="{ED9F772B-FA97-E103-5D6C-0286D6A3FC48}"/>
                  </a:ext>
                </a:extLst>
              </p:cNvPr>
              <p:cNvSpPr/>
              <p:nvPr/>
            </p:nvSpPr>
            <p:spPr>
              <a:xfrm rot="15607243">
                <a:off x="6907679" y="3748618"/>
                <a:ext cx="431152" cy="908009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/>
              </a:p>
            </p:txBody>
          </p:sp>
          <p:sp>
            <p:nvSpPr>
              <p:cNvPr id="50" name="円弧 49">
                <a:extLst>
                  <a:ext uri="{FF2B5EF4-FFF2-40B4-BE49-F238E27FC236}">
                    <a16:creationId xmlns:a16="http://schemas.microsoft.com/office/drawing/2014/main" id="{389A33B5-DB94-9D00-EC90-2F3F8C5274A3}"/>
                  </a:ext>
                </a:extLst>
              </p:cNvPr>
              <p:cNvSpPr/>
              <p:nvPr/>
            </p:nvSpPr>
            <p:spPr>
              <a:xfrm rot="5731942">
                <a:off x="8444456" y="3762776"/>
                <a:ext cx="431152" cy="908009"/>
              </a:xfrm>
              <a:prstGeom prst="arc">
                <a:avLst>
                  <a:gd name="adj1" fmla="val 10796952"/>
                  <a:gd name="adj2" fmla="val 16236327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/>
              </a:p>
            </p:txBody>
          </p:sp>
        </p:grpSp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029EF379-2AF6-F297-7ECB-730F220CDC25}"/>
                </a:ext>
              </a:extLst>
            </p:cNvPr>
            <p:cNvGrpSpPr/>
            <p:nvPr/>
          </p:nvGrpSpPr>
          <p:grpSpPr>
            <a:xfrm>
              <a:off x="719392" y="1620336"/>
              <a:ext cx="3238115" cy="3594122"/>
              <a:chOff x="32174" y="3299487"/>
              <a:chExt cx="3238115" cy="3594122"/>
            </a:xfrm>
          </p:grpSpPr>
          <p:grpSp>
            <p:nvGrpSpPr>
              <p:cNvPr id="21" name="グループ化 20">
                <a:extLst>
                  <a:ext uri="{FF2B5EF4-FFF2-40B4-BE49-F238E27FC236}">
                    <a16:creationId xmlns:a16="http://schemas.microsoft.com/office/drawing/2014/main" id="{049B278B-3371-47CB-8ABA-DF4CEE7F7C91}"/>
                  </a:ext>
                </a:extLst>
              </p:cNvPr>
              <p:cNvGrpSpPr/>
              <p:nvPr/>
            </p:nvGrpSpPr>
            <p:grpSpPr>
              <a:xfrm>
                <a:off x="32174" y="3299487"/>
                <a:ext cx="3238115" cy="3594122"/>
                <a:chOff x="-419074" y="2742197"/>
                <a:chExt cx="3238115" cy="3594122"/>
              </a:xfrm>
            </p:grpSpPr>
            <p:grpSp>
              <p:nvGrpSpPr>
                <p:cNvPr id="24" name="グループ化 23">
                  <a:extLst>
                    <a:ext uri="{FF2B5EF4-FFF2-40B4-BE49-F238E27FC236}">
                      <a16:creationId xmlns:a16="http://schemas.microsoft.com/office/drawing/2014/main" id="{CA3B76BF-6825-62F8-634E-67F28937BE32}"/>
                    </a:ext>
                  </a:extLst>
                </p:cNvPr>
                <p:cNvGrpSpPr/>
                <p:nvPr/>
              </p:nvGrpSpPr>
              <p:grpSpPr>
                <a:xfrm>
                  <a:off x="469153" y="3175931"/>
                  <a:ext cx="1819997" cy="2664213"/>
                  <a:chOff x="1543573" y="2825411"/>
                  <a:chExt cx="1819997" cy="2664213"/>
                </a:xfrm>
              </p:grpSpPr>
              <p:sp>
                <p:nvSpPr>
                  <p:cNvPr id="41" name="二等辺三角形 40">
                    <a:extLst>
                      <a:ext uri="{FF2B5EF4-FFF2-40B4-BE49-F238E27FC236}">
                        <a16:creationId xmlns:a16="http://schemas.microsoft.com/office/drawing/2014/main" id="{DDF30760-5243-6EF7-19A1-B7F9821ED0D8}"/>
                      </a:ext>
                    </a:extLst>
                  </p:cNvPr>
                  <p:cNvSpPr/>
                  <p:nvPr/>
                </p:nvSpPr>
                <p:spPr>
                  <a:xfrm>
                    <a:off x="1543573" y="2963601"/>
                    <a:ext cx="1819997" cy="2426663"/>
                  </a:xfrm>
                  <a:prstGeom prst="triangle">
                    <a:avLst>
                      <a:gd name="adj" fmla="val 0"/>
                    </a:avLst>
                  </a:prstGeom>
                  <a:noFill/>
                  <a:ln w="28575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3200"/>
                  </a:p>
                </p:txBody>
              </p:sp>
              <p:sp>
                <p:nvSpPr>
                  <p:cNvPr id="43" name="円弧 42">
                    <a:extLst>
                      <a:ext uri="{FF2B5EF4-FFF2-40B4-BE49-F238E27FC236}">
                        <a16:creationId xmlns:a16="http://schemas.microsoft.com/office/drawing/2014/main" id="{8115082D-5303-D519-23B8-67AD735A429A}"/>
                      </a:ext>
                    </a:extLst>
                  </p:cNvPr>
                  <p:cNvSpPr/>
                  <p:nvPr/>
                </p:nvSpPr>
                <p:spPr>
                  <a:xfrm rot="19004977">
                    <a:off x="1637644" y="2825411"/>
                    <a:ext cx="431152" cy="908009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3200"/>
                  </a:p>
                </p:txBody>
              </p:sp>
              <p:sp>
                <p:nvSpPr>
                  <p:cNvPr id="44" name="円弧 43">
                    <a:extLst>
                      <a:ext uri="{FF2B5EF4-FFF2-40B4-BE49-F238E27FC236}">
                        <a16:creationId xmlns:a16="http://schemas.microsoft.com/office/drawing/2014/main" id="{24600E12-4478-4349-D1DB-3087D1DC86D0}"/>
                      </a:ext>
                    </a:extLst>
                  </p:cNvPr>
                  <p:cNvSpPr/>
                  <p:nvPr/>
                </p:nvSpPr>
                <p:spPr>
                  <a:xfrm rot="8539801">
                    <a:off x="2882719" y="4581615"/>
                    <a:ext cx="431152" cy="908009"/>
                  </a:xfrm>
                  <a:prstGeom prst="arc">
                    <a:avLst>
                      <a:gd name="adj1" fmla="val 10796952"/>
                      <a:gd name="adj2" fmla="val 16236327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3200"/>
                  </a:p>
                </p:txBody>
              </p:sp>
            </p:grpSp>
            <p:sp>
              <p:nvSpPr>
                <p:cNvPr id="25" name="円弧 24">
                  <a:extLst>
                    <a:ext uri="{FF2B5EF4-FFF2-40B4-BE49-F238E27FC236}">
                      <a16:creationId xmlns:a16="http://schemas.microsoft.com/office/drawing/2014/main" id="{6F00AFAC-294E-987A-A9A6-2749F62FF04C}"/>
                    </a:ext>
                  </a:extLst>
                </p:cNvPr>
                <p:cNvSpPr/>
                <p:nvPr/>
              </p:nvSpPr>
              <p:spPr>
                <a:xfrm rot="5400000">
                  <a:off x="1628408" y="5286780"/>
                  <a:ext cx="431152" cy="908009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3200"/>
                </a:p>
              </p:txBody>
            </p:sp>
            <p:sp>
              <p:nvSpPr>
                <p:cNvPr id="26" name="円弧 25">
                  <a:extLst>
                    <a:ext uri="{FF2B5EF4-FFF2-40B4-BE49-F238E27FC236}">
                      <a16:creationId xmlns:a16="http://schemas.microsoft.com/office/drawing/2014/main" id="{27154D70-70CC-C7F4-7AEA-6D58AC046016}"/>
                    </a:ext>
                  </a:extLst>
                </p:cNvPr>
                <p:cNvSpPr/>
                <p:nvPr/>
              </p:nvSpPr>
              <p:spPr>
                <a:xfrm rot="16200000">
                  <a:off x="705991" y="5297540"/>
                  <a:ext cx="431152" cy="908009"/>
                </a:xfrm>
                <a:prstGeom prst="arc">
                  <a:avLst>
                    <a:gd name="adj1" fmla="val 10796952"/>
                    <a:gd name="adj2" fmla="val 16236327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3200"/>
                </a:p>
              </p:txBody>
            </p:sp>
            <p:sp>
              <p:nvSpPr>
                <p:cNvPr id="27" name="テキスト ボックス 26">
                  <a:extLst>
                    <a:ext uri="{FF2B5EF4-FFF2-40B4-BE49-F238E27FC236}">
                      <a16:creationId xmlns:a16="http://schemas.microsoft.com/office/drawing/2014/main" id="{B2BC36EC-12E9-3213-46E3-DF3A0B258DC6}"/>
                    </a:ext>
                  </a:extLst>
                </p:cNvPr>
                <p:cNvSpPr txBox="1"/>
                <p:nvPr/>
              </p:nvSpPr>
              <p:spPr>
                <a:xfrm>
                  <a:off x="226047" y="2742197"/>
                  <a:ext cx="253616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3200">
                      <a:latin typeface="Cambria Math" panose="02040503050406030204" pitchFamily="18" charset="0"/>
                      <a:ea typeface="メイリオ" panose="020B0604030504040204" pitchFamily="50" charset="-128"/>
                    </a:rPr>
                    <a:t>A</a:t>
                  </a:r>
                  <a:endParaRPr lang="ja-JP" altLang="en-US" sz="3200"/>
                </a:p>
              </p:txBody>
            </p:sp>
            <p:sp>
              <p:nvSpPr>
                <p:cNvPr id="28" name="テキスト ボックス 27">
                  <a:extLst>
                    <a:ext uri="{FF2B5EF4-FFF2-40B4-BE49-F238E27FC236}">
                      <a16:creationId xmlns:a16="http://schemas.microsoft.com/office/drawing/2014/main" id="{E9551C75-4FE5-FF41-88C7-54907B2378F1}"/>
                    </a:ext>
                  </a:extLst>
                </p:cNvPr>
                <p:cNvSpPr txBox="1"/>
                <p:nvPr/>
              </p:nvSpPr>
              <p:spPr>
                <a:xfrm>
                  <a:off x="145353" y="5751544"/>
                  <a:ext cx="253616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3200">
                      <a:latin typeface="Cambria Math" panose="02040503050406030204" pitchFamily="18" charset="0"/>
                      <a:ea typeface="メイリオ" panose="020B0604030504040204" pitchFamily="50" charset="-128"/>
                    </a:rPr>
                    <a:t>B</a:t>
                  </a:r>
                  <a:endParaRPr lang="ja-JP" altLang="en-US" sz="3200"/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D446AF3E-A4AD-3707-0EAC-890A230E7099}"/>
                    </a:ext>
                  </a:extLst>
                </p:cNvPr>
                <p:cNvSpPr txBox="1"/>
                <p:nvPr/>
              </p:nvSpPr>
              <p:spPr>
                <a:xfrm>
                  <a:off x="2157304" y="5687974"/>
                  <a:ext cx="253616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3200">
                      <a:latin typeface="Cambria Math" panose="02040503050406030204" pitchFamily="18" charset="0"/>
                      <a:ea typeface="メイリオ" panose="020B0604030504040204" pitchFamily="50" charset="-128"/>
                    </a:rPr>
                    <a:t>C</a:t>
                  </a:r>
                  <a:endParaRPr lang="ja-JP" altLang="en-US" sz="3200"/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051F642B-9C25-C31E-FFD2-5133C710C522}"/>
                    </a:ext>
                  </a:extLst>
                </p:cNvPr>
                <p:cNvSpPr txBox="1"/>
                <p:nvPr/>
              </p:nvSpPr>
              <p:spPr>
                <a:xfrm>
                  <a:off x="898621" y="5703212"/>
                  <a:ext cx="1435422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3200">
                      <a:latin typeface="Cambria Math" panose="02040503050406030204" pitchFamily="18" charset="0"/>
                      <a:ea typeface="メイリオ" panose="020B0604030504040204" pitchFamily="50" charset="-128"/>
                    </a:rPr>
                    <a:t>3cm</a:t>
                  </a:r>
                  <a:endParaRPr lang="ja-JP" altLang="en-US" sz="3200"/>
                </a:p>
              </p:txBody>
            </p:sp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55CC4A40-129A-E152-6017-770887C4F574}"/>
                    </a:ext>
                  </a:extLst>
                </p:cNvPr>
                <p:cNvSpPr txBox="1"/>
                <p:nvPr/>
              </p:nvSpPr>
              <p:spPr>
                <a:xfrm>
                  <a:off x="1540009" y="3983185"/>
                  <a:ext cx="1279032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3200">
                      <a:latin typeface="Cambria Math" panose="02040503050406030204" pitchFamily="18" charset="0"/>
                      <a:ea typeface="メイリオ" panose="020B0604030504040204" pitchFamily="50" charset="-128"/>
                    </a:rPr>
                    <a:t>5cm</a:t>
                  </a:r>
                  <a:endParaRPr lang="ja-JP" altLang="en-US" sz="3200"/>
                </a:p>
              </p:txBody>
            </p:sp>
            <p:sp>
              <p:nvSpPr>
                <p:cNvPr id="39" name="テキスト ボックス 38">
                  <a:extLst>
                    <a:ext uri="{FF2B5EF4-FFF2-40B4-BE49-F238E27FC236}">
                      <a16:creationId xmlns:a16="http://schemas.microsoft.com/office/drawing/2014/main" id="{8EED3FB4-E7F1-88F0-01CA-839EC7100F56}"/>
                    </a:ext>
                  </a:extLst>
                </p:cNvPr>
                <p:cNvSpPr txBox="1"/>
                <p:nvPr/>
              </p:nvSpPr>
              <p:spPr>
                <a:xfrm>
                  <a:off x="-419074" y="4325124"/>
                  <a:ext cx="1364035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3200">
                      <a:latin typeface="Cambria Math" panose="02040503050406030204" pitchFamily="18" charset="0"/>
                      <a:ea typeface="メイリオ" panose="020B0604030504040204" pitchFamily="50" charset="-128"/>
                    </a:rPr>
                    <a:t>4cm</a:t>
                  </a:r>
                  <a:endParaRPr lang="ja-JP" altLang="en-US" sz="3200"/>
                </a:p>
              </p:txBody>
            </p:sp>
          </p:grpSp>
          <p:sp>
            <p:nvSpPr>
              <p:cNvPr id="22" name="円弧 21">
                <a:extLst>
                  <a:ext uri="{FF2B5EF4-FFF2-40B4-BE49-F238E27FC236}">
                    <a16:creationId xmlns:a16="http://schemas.microsoft.com/office/drawing/2014/main" id="{540FCD43-7FB0-B98B-27D0-FA2B6EB98C1D}"/>
                  </a:ext>
                </a:extLst>
              </p:cNvPr>
              <p:cNvSpPr/>
              <p:nvPr/>
            </p:nvSpPr>
            <p:spPr>
              <a:xfrm rot="9656244">
                <a:off x="560180" y="5414919"/>
                <a:ext cx="431152" cy="908009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/>
              </a:p>
            </p:txBody>
          </p:sp>
          <p:sp>
            <p:nvSpPr>
              <p:cNvPr id="23" name="円弧 22">
                <a:extLst>
                  <a:ext uri="{FF2B5EF4-FFF2-40B4-BE49-F238E27FC236}">
                    <a16:creationId xmlns:a16="http://schemas.microsoft.com/office/drawing/2014/main" id="{0D268E65-8E10-E234-98FE-F8D9B37D7C5F}"/>
                  </a:ext>
                </a:extLst>
              </p:cNvPr>
              <p:cNvSpPr/>
              <p:nvPr/>
            </p:nvSpPr>
            <p:spPr>
              <a:xfrm rot="824254">
                <a:off x="590671" y="3846878"/>
                <a:ext cx="431152" cy="908009"/>
              </a:xfrm>
              <a:prstGeom prst="arc">
                <a:avLst>
                  <a:gd name="adj1" fmla="val 10796952"/>
                  <a:gd name="adj2" fmla="val 16236327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/>
              </a:p>
            </p:txBody>
          </p:sp>
        </p:grpSp>
        <p:cxnSp>
          <p:nvCxnSpPr>
            <p:cNvPr id="137" name="直線コネクタ 136">
              <a:extLst>
                <a:ext uri="{FF2B5EF4-FFF2-40B4-BE49-F238E27FC236}">
                  <a16:creationId xmlns:a16="http://schemas.microsoft.com/office/drawing/2014/main" id="{5F5EC83F-50DC-C4A6-5D8B-FCD9A9FE14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72961" y="3225130"/>
              <a:ext cx="251638" cy="1317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5" name="グループ化 144">
              <a:extLst>
                <a:ext uri="{FF2B5EF4-FFF2-40B4-BE49-F238E27FC236}">
                  <a16:creationId xmlns:a16="http://schemas.microsoft.com/office/drawing/2014/main" id="{C3A26DE7-7672-CF49-E71A-3D1FC8B1DA2D}"/>
                </a:ext>
              </a:extLst>
            </p:cNvPr>
            <p:cNvGrpSpPr/>
            <p:nvPr/>
          </p:nvGrpSpPr>
          <p:grpSpPr>
            <a:xfrm>
              <a:off x="2437838" y="4522439"/>
              <a:ext cx="76200" cy="223444"/>
              <a:chOff x="6096982" y="5721836"/>
              <a:chExt cx="76200" cy="223444"/>
            </a:xfrm>
          </p:grpSpPr>
          <p:cxnSp>
            <p:nvCxnSpPr>
              <p:cNvPr id="138" name="直線コネクタ 137">
                <a:extLst>
                  <a:ext uri="{FF2B5EF4-FFF2-40B4-BE49-F238E27FC236}">
                    <a16:creationId xmlns:a16="http://schemas.microsoft.com/office/drawing/2014/main" id="{23EFFD85-A7D0-4604-A91F-52D9C834A3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982" y="5721836"/>
                <a:ext cx="0" cy="22344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線コネクタ 138">
                <a:extLst>
                  <a:ext uri="{FF2B5EF4-FFF2-40B4-BE49-F238E27FC236}">
                    <a16:creationId xmlns:a16="http://schemas.microsoft.com/office/drawing/2014/main" id="{85370374-F287-AC8B-A590-F609A558FB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73182" y="5721836"/>
                <a:ext cx="0" cy="22344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0" name="グループ化 139">
              <a:extLst>
                <a:ext uri="{FF2B5EF4-FFF2-40B4-BE49-F238E27FC236}">
                  <a16:creationId xmlns:a16="http://schemas.microsoft.com/office/drawing/2014/main" id="{44C8068D-1E76-376B-3478-300663DE7785}"/>
                </a:ext>
              </a:extLst>
            </p:cNvPr>
            <p:cNvGrpSpPr/>
            <p:nvPr/>
          </p:nvGrpSpPr>
          <p:grpSpPr>
            <a:xfrm>
              <a:off x="2461556" y="3419084"/>
              <a:ext cx="261656" cy="138191"/>
              <a:chOff x="4466192" y="4754367"/>
              <a:chExt cx="261656" cy="138191"/>
            </a:xfrm>
          </p:grpSpPr>
          <p:grpSp>
            <p:nvGrpSpPr>
              <p:cNvPr id="141" name="グループ化 140">
                <a:extLst>
                  <a:ext uri="{FF2B5EF4-FFF2-40B4-BE49-F238E27FC236}">
                    <a16:creationId xmlns:a16="http://schemas.microsoft.com/office/drawing/2014/main" id="{ECB45E34-8B5A-5377-DD87-42F4AAF85BA0}"/>
                  </a:ext>
                </a:extLst>
              </p:cNvPr>
              <p:cNvGrpSpPr/>
              <p:nvPr/>
            </p:nvGrpSpPr>
            <p:grpSpPr>
              <a:xfrm rot="4261116">
                <a:off x="4543849" y="4676710"/>
                <a:ext cx="70195" cy="225509"/>
                <a:chOff x="10107586" y="4479608"/>
                <a:chExt cx="70195" cy="225509"/>
              </a:xfrm>
            </p:grpSpPr>
            <p:cxnSp>
              <p:nvCxnSpPr>
                <p:cNvPr id="143" name="直線コネクタ 142">
                  <a:extLst>
                    <a:ext uri="{FF2B5EF4-FFF2-40B4-BE49-F238E27FC236}">
                      <a16:creationId xmlns:a16="http://schemas.microsoft.com/office/drawing/2014/main" id="{2384ED82-5A57-E13E-7262-C4E2960E50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107586" y="4481673"/>
                  <a:ext cx="0" cy="223444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線コネクタ 143">
                  <a:extLst>
                    <a:ext uri="{FF2B5EF4-FFF2-40B4-BE49-F238E27FC236}">
                      <a16:creationId xmlns:a16="http://schemas.microsoft.com/office/drawing/2014/main" id="{6B501792-D0EF-C55D-9E78-ECEBD16046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177781" y="4479608"/>
                  <a:ext cx="0" cy="223444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2" name="直線コネクタ 141">
                <a:extLst>
                  <a:ext uri="{FF2B5EF4-FFF2-40B4-BE49-F238E27FC236}">
                    <a16:creationId xmlns:a16="http://schemas.microsoft.com/office/drawing/2014/main" id="{9E0EC9AF-D17D-7CAE-1646-7B3683B0D619}"/>
                  </a:ext>
                </a:extLst>
              </p:cNvPr>
              <p:cNvCxnSpPr>
                <a:cxnSpLocks/>
              </p:cNvCxnSpPr>
              <p:nvPr/>
            </p:nvCxnSpPr>
            <p:spPr>
              <a:xfrm rot="4261116">
                <a:off x="4616126" y="4780836"/>
                <a:ext cx="0" cy="22344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6" name="直線コネクタ 145">
              <a:extLst>
                <a:ext uri="{FF2B5EF4-FFF2-40B4-BE49-F238E27FC236}">
                  <a16:creationId xmlns:a16="http://schemas.microsoft.com/office/drawing/2014/main" id="{ACE91E96-A393-F8E4-4C6A-9A771EC02F6B}"/>
                </a:ext>
              </a:extLst>
            </p:cNvPr>
            <p:cNvCxnSpPr>
              <a:cxnSpLocks/>
            </p:cNvCxnSpPr>
            <p:nvPr/>
          </p:nvCxnSpPr>
          <p:spPr>
            <a:xfrm>
              <a:off x="6345233" y="2529654"/>
              <a:ext cx="0" cy="21314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7" name="グループ化 146">
              <a:extLst>
                <a:ext uri="{FF2B5EF4-FFF2-40B4-BE49-F238E27FC236}">
                  <a16:creationId xmlns:a16="http://schemas.microsoft.com/office/drawing/2014/main" id="{44E945C3-0341-5579-F402-C0803BF88534}"/>
                </a:ext>
              </a:extLst>
            </p:cNvPr>
            <p:cNvGrpSpPr/>
            <p:nvPr/>
          </p:nvGrpSpPr>
          <p:grpSpPr>
            <a:xfrm rot="5238997">
              <a:off x="5259943" y="3272848"/>
              <a:ext cx="76200" cy="223444"/>
              <a:chOff x="6096982" y="5721836"/>
              <a:chExt cx="76200" cy="223444"/>
            </a:xfrm>
          </p:grpSpPr>
          <p:cxnSp>
            <p:nvCxnSpPr>
              <p:cNvPr id="148" name="直線コネクタ 147">
                <a:extLst>
                  <a:ext uri="{FF2B5EF4-FFF2-40B4-BE49-F238E27FC236}">
                    <a16:creationId xmlns:a16="http://schemas.microsoft.com/office/drawing/2014/main" id="{F621C04E-5AD5-DE28-734D-756FC77B32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982" y="5721836"/>
                <a:ext cx="0" cy="22344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線コネクタ 148">
                <a:extLst>
                  <a:ext uri="{FF2B5EF4-FFF2-40B4-BE49-F238E27FC236}">
                    <a16:creationId xmlns:a16="http://schemas.microsoft.com/office/drawing/2014/main" id="{2964DD88-5555-33B6-3000-8106B42C60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73182" y="5721836"/>
                <a:ext cx="0" cy="22344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0" name="グループ化 149">
              <a:extLst>
                <a:ext uri="{FF2B5EF4-FFF2-40B4-BE49-F238E27FC236}">
                  <a16:creationId xmlns:a16="http://schemas.microsoft.com/office/drawing/2014/main" id="{CB6B64CD-36AC-5B6F-F8C8-1E45D13EE732}"/>
                </a:ext>
              </a:extLst>
            </p:cNvPr>
            <p:cNvGrpSpPr/>
            <p:nvPr/>
          </p:nvGrpSpPr>
          <p:grpSpPr>
            <a:xfrm rot="3851543">
              <a:off x="6429523" y="3407117"/>
              <a:ext cx="261656" cy="138191"/>
              <a:chOff x="4466192" y="4754367"/>
              <a:chExt cx="261656" cy="138191"/>
            </a:xfrm>
          </p:grpSpPr>
          <p:grpSp>
            <p:nvGrpSpPr>
              <p:cNvPr id="151" name="グループ化 150">
                <a:extLst>
                  <a:ext uri="{FF2B5EF4-FFF2-40B4-BE49-F238E27FC236}">
                    <a16:creationId xmlns:a16="http://schemas.microsoft.com/office/drawing/2014/main" id="{1F363772-FF34-5CF2-379B-188078B45840}"/>
                  </a:ext>
                </a:extLst>
              </p:cNvPr>
              <p:cNvGrpSpPr/>
              <p:nvPr/>
            </p:nvGrpSpPr>
            <p:grpSpPr>
              <a:xfrm rot="4261116">
                <a:off x="4543849" y="4676710"/>
                <a:ext cx="70195" cy="225509"/>
                <a:chOff x="10107586" y="4479608"/>
                <a:chExt cx="70195" cy="225509"/>
              </a:xfrm>
            </p:grpSpPr>
            <p:cxnSp>
              <p:nvCxnSpPr>
                <p:cNvPr id="153" name="直線コネクタ 152">
                  <a:extLst>
                    <a:ext uri="{FF2B5EF4-FFF2-40B4-BE49-F238E27FC236}">
                      <a16:creationId xmlns:a16="http://schemas.microsoft.com/office/drawing/2014/main" id="{0CAF5433-A78E-CEA4-B68B-9524AF820C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107586" y="4481673"/>
                  <a:ext cx="0" cy="223444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線コネクタ 153">
                  <a:extLst>
                    <a:ext uri="{FF2B5EF4-FFF2-40B4-BE49-F238E27FC236}">
                      <a16:creationId xmlns:a16="http://schemas.microsoft.com/office/drawing/2014/main" id="{99335C94-E0D8-3B18-6631-FE6F24932A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177781" y="4479608"/>
                  <a:ext cx="0" cy="223444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2" name="直線コネクタ 151">
                <a:extLst>
                  <a:ext uri="{FF2B5EF4-FFF2-40B4-BE49-F238E27FC236}">
                    <a16:creationId xmlns:a16="http://schemas.microsoft.com/office/drawing/2014/main" id="{B6C68D1F-B1E4-5B9A-849A-D36DBDB1D6BA}"/>
                  </a:ext>
                </a:extLst>
              </p:cNvPr>
              <p:cNvCxnSpPr>
                <a:cxnSpLocks/>
              </p:cNvCxnSpPr>
              <p:nvPr/>
            </p:nvCxnSpPr>
            <p:spPr>
              <a:xfrm rot="4261116">
                <a:off x="4616126" y="4780836"/>
                <a:ext cx="0" cy="22344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62A431B-5F5F-E8F6-31CF-97846C15D13F}"/>
              </a:ext>
            </a:extLst>
          </p:cNvPr>
          <p:cNvSpPr txBox="1"/>
          <p:nvPr/>
        </p:nvSpPr>
        <p:spPr>
          <a:xfrm>
            <a:off x="509199" y="1933278"/>
            <a:ext cx="518358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3200"/>
              <a:t>㋐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28A79B4-8B22-63EA-27FD-BE56DB505A21}"/>
              </a:ext>
            </a:extLst>
          </p:cNvPr>
          <p:cNvSpPr txBox="1"/>
          <p:nvPr/>
        </p:nvSpPr>
        <p:spPr>
          <a:xfrm>
            <a:off x="5170713" y="1879183"/>
            <a:ext cx="518358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3200"/>
              <a:t>㋒</a:t>
            </a:r>
          </a:p>
        </p:txBody>
      </p:sp>
    </p:spTree>
    <p:extLst>
      <p:ext uri="{BB962C8B-B14F-4D97-AF65-F5344CB8AC3E}">
        <p14:creationId xmlns:p14="http://schemas.microsoft.com/office/powerpoint/2010/main" val="2389335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グループ化 131">
            <a:extLst>
              <a:ext uri="{FF2B5EF4-FFF2-40B4-BE49-F238E27FC236}">
                <a16:creationId xmlns:a16="http://schemas.microsoft.com/office/drawing/2014/main" id="{48E308A8-C336-50F8-4E0D-CD5C2914A136}"/>
              </a:ext>
            </a:extLst>
          </p:cNvPr>
          <p:cNvGrpSpPr/>
          <p:nvPr/>
        </p:nvGrpSpPr>
        <p:grpSpPr>
          <a:xfrm>
            <a:off x="8462613" y="2255298"/>
            <a:ext cx="2698498" cy="2086249"/>
            <a:chOff x="8066147" y="3162866"/>
            <a:chExt cx="2698498" cy="2086249"/>
          </a:xfrm>
        </p:grpSpPr>
        <p:sp>
          <p:nvSpPr>
            <p:cNvPr id="112" name="正方形/長方形 111">
              <a:extLst>
                <a:ext uri="{FF2B5EF4-FFF2-40B4-BE49-F238E27FC236}">
                  <a16:creationId xmlns:a16="http://schemas.microsoft.com/office/drawing/2014/main" id="{47DAAB17-D727-8D57-58D1-C711CD0EE134}"/>
                </a:ext>
              </a:extLst>
            </p:cNvPr>
            <p:cNvSpPr/>
            <p:nvPr/>
          </p:nvSpPr>
          <p:spPr>
            <a:xfrm>
              <a:off x="8422134" y="3162866"/>
              <a:ext cx="2342511" cy="7694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r>
                <a:rPr lang="en-US" altLang="ja-JP" sz="4400">
                  <a:solidFill>
                    <a:schemeClr val="tx1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AB=IG</a:t>
              </a:r>
            </a:p>
          </p:txBody>
        </p:sp>
        <p:sp>
          <p:nvSpPr>
            <p:cNvPr id="113" name="正方形/長方形 112">
              <a:extLst>
                <a:ext uri="{FF2B5EF4-FFF2-40B4-BE49-F238E27FC236}">
                  <a16:creationId xmlns:a16="http://schemas.microsoft.com/office/drawing/2014/main" id="{D81356F0-243D-9AE4-49C7-B50A5EDE15FF}"/>
                </a:ext>
              </a:extLst>
            </p:cNvPr>
            <p:cNvSpPr/>
            <p:nvPr/>
          </p:nvSpPr>
          <p:spPr>
            <a:xfrm>
              <a:off x="8422134" y="3821270"/>
              <a:ext cx="2342511" cy="7694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r>
                <a:rPr lang="en-US" altLang="ja-JP" sz="4400">
                  <a:solidFill>
                    <a:schemeClr val="tx1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BC=GH</a:t>
              </a:r>
            </a:p>
          </p:txBody>
        </p:sp>
        <p:sp>
          <p:nvSpPr>
            <p:cNvPr id="114" name="正方形/長方形 113">
              <a:extLst>
                <a:ext uri="{FF2B5EF4-FFF2-40B4-BE49-F238E27FC236}">
                  <a16:creationId xmlns:a16="http://schemas.microsoft.com/office/drawing/2014/main" id="{2C0252C9-252C-96B7-5D16-2D239E6C72B5}"/>
                </a:ext>
              </a:extLst>
            </p:cNvPr>
            <p:cNvSpPr/>
            <p:nvPr/>
          </p:nvSpPr>
          <p:spPr>
            <a:xfrm>
              <a:off x="8422134" y="4479674"/>
              <a:ext cx="2342511" cy="7694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r>
                <a:rPr lang="en-US" altLang="ja-JP" sz="4400">
                  <a:solidFill>
                    <a:schemeClr val="tx1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CA=HI</a:t>
              </a:r>
            </a:p>
          </p:txBody>
        </p:sp>
        <p:sp>
          <p:nvSpPr>
            <p:cNvPr id="115" name="左中かっこ 114">
              <a:extLst>
                <a:ext uri="{FF2B5EF4-FFF2-40B4-BE49-F238E27FC236}">
                  <a16:creationId xmlns:a16="http://schemas.microsoft.com/office/drawing/2014/main" id="{CD1AA19D-8F1A-3FA0-779D-236985DD5271}"/>
                </a:ext>
              </a:extLst>
            </p:cNvPr>
            <p:cNvSpPr/>
            <p:nvPr/>
          </p:nvSpPr>
          <p:spPr>
            <a:xfrm>
              <a:off x="8066147" y="3275719"/>
              <a:ext cx="433167" cy="1810529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3" name="正方形/長方形 132">
            <a:extLst>
              <a:ext uri="{FF2B5EF4-FFF2-40B4-BE49-F238E27FC236}">
                <a16:creationId xmlns:a16="http://schemas.microsoft.com/office/drawing/2014/main" id="{66EE7C41-9885-06E9-8BE1-FF1501DC2EAE}"/>
              </a:ext>
            </a:extLst>
          </p:cNvPr>
          <p:cNvSpPr/>
          <p:nvPr/>
        </p:nvSpPr>
        <p:spPr>
          <a:xfrm>
            <a:off x="4009938" y="5513215"/>
            <a:ext cx="793820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36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　　　△</a:t>
            </a:r>
            <a:r>
              <a:rPr lang="en-US" altLang="ja-JP" sz="36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ABC</a:t>
            </a:r>
            <a:r>
              <a:rPr lang="ja-JP" altLang="en-US" sz="36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≡△</a:t>
            </a:r>
            <a:r>
              <a:rPr lang="en-US" altLang="ja-JP" sz="36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IGH</a:t>
            </a:r>
          </a:p>
          <a:p>
            <a:r>
              <a:rPr lang="ja-JP" altLang="en-US" sz="36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</a:t>
            </a:r>
            <a:r>
              <a:rPr lang="ja-JP" altLang="en-US" sz="36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答え</a:t>
            </a:r>
            <a:r>
              <a:rPr lang="ja-JP" altLang="en-US" sz="36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３組の辺</a:t>
            </a:r>
            <a:r>
              <a:rPr lang="ja-JP" altLang="en-US" sz="36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がそれぞれ </a:t>
            </a:r>
            <a:r>
              <a:rPr lang="ja-JP" altLang="en-US" sz="36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等しい</a:t>
            </a:r>
            <a:r>
              <a:rPr lang="ja-JP" altLang="en-US" sz="36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。</a:t>
            </a:r>
            <a:endParaRPr lang="en-US" altLang="ja-JP" sz="360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134" name="正方形/長方形 133">
            <a:extLst>
              <a:ext uri="{FF2B5EF4-FFF2-40B4-BE49-F238E27FC236}">
                <a16:creationId xmlns:a16="http://schemas.microsoft.com/office/drawing/2014/main" id="{39AD65BE-EFCE-4222-6EC7-CD112FD6937F}"/>
              </a:ext>
            </a:extLst>
          </p:cNvPr>
          <p:cNvSpPr/>
          <p:nvPr/>
        </p:nvSpPr>
        <p:spPr>
          <a:xfrm>
            <a:off x="10414535" y="144456"/>
            <a:ext cx="1657224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6000">
                <a:solidFill>
                  <a:schemeClr val="tx1"/>
                </a:solidFill>
              </a:rPr>
              <a:t>答</a:t>
            </a:r>
            <a:endParaRPr kumimoji="1" lang="ja-JP" altLang="en-US" sz="6000" dirty="0">
              <a:solidFill>
                <a:schemeClr val="tx1"/>
              </a:solidFill>
            </a:endParaRPr>
          </a:p>
        </p:txBody>
      </p:sp>
      <p:sp>
        <p:nvSpPr>
          <p:cNvPr id="135" name="正方形/長方形 134">
            <a:extLst>
              <a:ext uri="{FF2B5EF4-FFF2-40B4-BE49-F238E27FC236}">
                <a16:creationId xmlns:a16="http://schemas.microsoft.com/office/drawing/2014/main" id="{19506420-4264-20D1-BDBD-379567AE5734}"/>
              </a:ext>
            </a:extLst>
          </p:cNvPr>
          <p:cNvSpPr/>
          <p:nvPr/>
        </p:nvSpPr>
        <p:spPr>
          <a:xfrm>
            <a:off x="187222" y="327476"/>
            <a:ext cx="824754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28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三角形の合同条件に合う</a:t>
            </a:r>
            <a:r>
              <a:rPr lang="en-US" altLang="ja-JP" sz="28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2</a:t>
            </a:r>
            <a:r>
              <a:rPr lang="ja-JP" altLang="en-US" sz="28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つの三角形を見つける。</a:t>
            </a:r>
            <a:endParaRPr lang="ja-JP" altLang="en-US" sz="2800"/>
          </a:p>
        </p:txBody>
      </p:sp>
      <p:sp>
        <p:nvSpPr>
          <p:cNvPr id="136" name="正方形/長方形 135">
            <a:extLst>
              <a:ext uri="{FF2B5EF4-FFF2-40B4-BE49-F238E27FC236}">
                <a16:creationId xmlns:a16="http://schemas.microsoft.com/office/drawing/2014/main" id="{2F23BEE9-90FB-9F2B-74EA-204FD7C77D6A}"/>
              </a:ext>
            </a:extLst>
          </p:cNvPr>
          <p:cNvSpPr/>
          <p:nvPr/>
        </p:nvSpPr>
        <p:spPr>
          <a:xfrm>
            <a:off x="147313" y="981909"/>
            <a:ext cx="968567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28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この</a:t>
            </a:r>
            <a:r>
              <a:rPr lang="en-US" altLang="ja-JP" sz="28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2</a:t>
            </a:r>
            <a:r>
              <a:rPr lang="ja-JP" altLang="en-US" sz="28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つの三角形を見比べると、以下のことがわかる。</a:t>
            </a:r>
            <a:endParaRPr lang="ja-JP" altLang="en-US" sz="280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357B124-54ED-D053-343E-EC76D1368593}"/>
              </a:ext>
            </a:extLst>
          </p:cNvPr>
          <p:cNvGrpSpPr/>
          <p:nvPr/>
        </p:nvGrpSpPr>
        <p:grpSpPr>
          <a:xfrm>
            <a:off x="719392" y="1620336"/>
            <a:ext cx="7344449" cy="3594122"/>
            <a:chOff x="719392" y="1620336"/>
            <a:chExt cx="7344449" cy="3594122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9E671724-7C3D-EA5B-762A-55829EEDC1DD}"/>
                </a:ext>
              </a:extLst>
            </p:cNvPr>
            <p:cNvGrpSpPr/>
            <p:nvPr/>
          </p:nvGrpSpPr>
          <p:grpSpPr>
            <a:xfrm>
              <a:off x="4395569" y="1970329"/>
              <a:ext cx="3668272" cy="3159120"/>
              <a:chOff x="5814427" y="3619960"/>
              <a:chExt cx="3668272" cy="3159120"/>
            </a:xfrm>
          </p:grpSpPr>
          <p:grpSp>
            <p:nvGrpSpPr>
              <p:cNvPr id="49" name="グループ化 48">
                <a:extLst>
                  <a:ext uri="{FF2B5EF4-FFF2-40B4-BE49-F238E27FC236}">
                    <a16:creationId xmlns:a16="http://schemas.microsoft.com/office/drawing/2014/main" id="{93E794D0-60EB-9196-99DD-4838D8C1A0EB}"/>
                  </a:ext>
                </a:extLst>
              </p:cNvPr>
              <p:cNvGrpSpPr/>
              <p:nvPr/>
            </p:nvGrpSpPr>
            <p:grpSpPr>
              <a:xfrm>
                <a:off x="6279131" y="3619960"/>
                <a:ext cx="3203568" cy="3159120"/>
                <a:chOff x="4859364" y="2912438"/>
                <a:chExt cx="3203568" cy="3159120"/>
              </a:xfrm>
            </p:grpSpPr>
            <p:sp>
              <p:nvSpPr>
                <p:cNvPr id="54" name="テキスト ボックス 53">
                  <a:extLst>
                    <a:ext uri="{FF2B5EF4-FFF2-40B4-BE49-F238E27FC236}">
                      <a16:creationId xmlns:a16="http://schemas.microsoft.com/office/drawing/2014/main" id="{1FF3683F-0C13-E054-94DA-1ED2AAA41EFE}"/>
                    </a:ext>
                  </a:extLst>
                </p:cNvPr>
                <p:cNvSpPr txBox="1"/>
                <p:nvPr/>
              </p:nvSpPr>
              <p:spPr>
                <a:xfrm>
                  <a:off x="4859364" y="3016628"/>
                  <a:ext cx="301531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3200">
                      <a:latin typeface="Cambria Math" panose="02040503050406030204" pitchFamily="18" charset="0"/>
                      <a:ea typeface="メイリオ" panose="020B0604030504040204" pitchFamily="50" charset="-128"/>
                    </a:rPr>
                    <a:t>G</a:t>
                  </a:r>
                  <a:endParaRPr lang="ja-JP" altLang="en-US" sz="3200"/>
                </a:p>
              </p:txBody>
            </p:sp>
            <p:sp>
              <p:nvSpPr>
                <p:cNvPr id="55" name="二等辺三角形 54">
                  <a:extLst>
                    <a:ext uri="{FF2B5EF4-FFF2-40B4-BE49-F238E27FC236}">
                      <a16:creationId xmlns:a16="http://schemas.microsoft.com/office/drawing/2014/main" id="{C311E42E-EEA2-733C-92B8-47CED723EB23}"/>
                    </a:ext>
                  </a:extLst>
                </p:cNvPr>
                <p:cNvSpPr/>
                <p:nvPr/>
              </p:nvSpPr>
              <p:spPr>
                <a:xfrm rot="5400000">
                  <a:off x="5558334" y="3259606"/>
                  <a:ext cx="1819919" cy="2426558"/>
                </a:xfrm>
                <a:prstGeom prst="triangle">
                  <a:avLst>
                    <a:gd name="adj" fmla="val 0"/>
                  </a:avLst>
                </a:prstGeom>
                <a:noFill/>
                <a:ln w="285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3200"/>
                </a:p>
              </p:txBody>
            </p:sp>
            <p:sp>
              <p:nvSpPr>
                <p:cNvPr id="56" name="円弧 55">
                  <a:extLst>
                    <a:ext uri="{FF2B5EF4-FFF2-40B4-BE49-F238E27FC236}">
                      <a16:creationId xmlns:a16="http://schemas.microsoft.com/office/drawing/2014/main" id="{EA4D4C97-EB7C-8F49-76D8-468467468F90}"/>
                    </a:ext>
                  </a:extLst>
                </p:cNvPr>
                <p:cNvSpPr/>
                <p:nvPr/>
              </p:nvSpPr>
              <p:spPr>
                <a:xfrm rot="2753957">
                  <a:off x="7147985" y="3419720"/>
                  <a:ext cx="431152" cy="908009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3200"/>
                </a:p>
              </p:txBody>
            </p:sp>
            <p:sp>
              <p:nvSpPr>
                <p:cNvPr id="57" name="円弧 56">
                  <a:extLst>
                    <a:ext uri="{FF2B5EF4-FFF2-40B4-BE49-F238E27FC236}">
                      <a16:creationId xmlns:a16="http://schemas.microsoft.com/office/drawing/2014/main" id="{4C5AF553-9492-F8FC-E003-B9AC2853C52A}"/>
                    </a:ext>
                  </a:extLst>
                </p:cNvPr>
                <p:cNvSpPr/>
                <p:nvPr/>
              </p:nvSpPr>
              <p:spPr>
                <a:xfrm rot="14479079">
                  <a:off x="5434371" y="4713392"/>
                  <a:ext cx="431152" cy="908009"/>
                </a:xfrm>
                <a:prstGeom prst="arc">
                  <a:avLst>
                    <a:gd name="adj1" fmla="val 10796952"/>
                    <a:gd name="adj2" fmla="val 16236327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3200"/>
                </a:p>
              </p:txBody>
            </p:sp>
            <p:sp>
              <p:nvSpPr>
                <p:cNvPr id="58" name="円弧 57">
                  <a:extLst>
                    <a:ext uri="{FF2B5EF4-FFF2-40B4-BE49-F238E27FC236}">
                      <a16:creationId xmlns:a16="http://schemas.microsoft.com/office/drawing/2014/main" id="{87A909B1-3837-3157-8A3E-FBD1487BC98D}"/>
                    </a:ext>
                  </a:extLst>
                </p:cNvPr>
                <p:cNvSpPr/>
                <p:nvPr/>
              </p:nvSpPr>
              <p:spPr>
                <a:xfrm rot="10186712">
                  <a:off x="4962658" y="4484640"/>
                  <a:ext cx="431152" cy="908009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3200"/>
                </a:p>
              </p:txBody>
            </p:sp>
            <p:sp>
              <p:nvSpPr>
                <p:cNvPr id="59" name="円弧 58">
                  <a:extLst>
                    <a:ext uri="{FF2B5EF4-FFF2-40B4-BE49-F238E27FC236}">
                      <a16:creationId xmlns:a16="http://schemas.microsoft.com/office/drawing/2014/main" id="{2DBCD4F8-2FD7-38AD-4D3C-576E8024C456}"/>
                    </a:ext>
                  </a:extLst>
                </p:cNvPr>
                <p:cNvSpPr/>
                <p:nvPr/>
              </p:nvSpPr>
              <p:spPr>
                <a:xfrm rot="449710">
                  <a:off x="4974921" y="3561464"/>
                  <a:ext cx="431152" cy="908009"/>
                </a:xfrm>
                <a:prstGeom prst="arc">
                  <a:avLst>
                    <a:gd name="adj1" fmla="val 10796952"/>
                    <a:gd name="adj2" fmla="val 16236327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3200"/>
                </a:p>
              </p:txBody>
            </p:sp>
            <p:sp>
              <p:nvSpPr>
                <p:cNvPr id="60" name="テキスト ボックス 59">
                  <a:extLst>
                    <a:ext uri="{FF2B5EF4-FFF2-40B4-BE49-F238E27FC236}">
                      <a16:creationId xmlns:a16="http://schemas.microsoft.com/office/drawing/2014/main" id="{A438CA42-98B0-3410-B9AD-374664553357}"/>
                    </a:ext>
                  </a:extLst>
                </p:cNvPr>
                <p:cNvSpPr txBox="1"/>
                <p:nvPr/>
              </p:nvSpPr>
              <p:spPr>
                <a:xfrm>
                  <a:off x="7809316" y="3200600"/>
                  <a:ext cx="253616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3200">
                      <a:latin typeface="Cambria Math" panose="02040503050406030204" pitchFamily="18" charset="0"/>
                      <a:ea typeface="メイリオ" panose="020B0604030504040204" pitchFamily="50" charset="-128"/>
                    </a:rPr>
                    <a:t>I</a:t>
                  </a:r>
                </a:p>
              </p:txBody>
            </p:sp>
            <p:sp>
              <p:nvSpPr>
                <p:cNvPr id="61" name="テキスト ボックス 60">
                  <a:extLst>
                    <a:ext uri="{FF2B5EF4-FFF2-40B4-BE49-F238E27FC236}">
                      <a16:creationId xmlns:a16="http://schemas.microsoft.com/office/drawing/2014/main" id="{8FC9FCFF-F51A-D9EB-EA9F-03177AFB6474}"/>
                    </a:ext>
                  </a:extLst>
                </p:cNvPr>
                <p:cNvSpPr txBox="1"/>
                <p:nvPr/>
              </p:nvSpPr>
              <p:spPr>
                <a:xfrm>
                  <a:off x="6010901" y="2912438"/>
                  <a:ext cx="1320626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3200">
                      <a:latin typeface="Cambria Math" panose="02040503050406030204" pitchFamily="18" charset="0"/>
                      <a:ea typeface="メイリオ" panose="020B0604030504040204" pitchFamily="50" charset="-128"/>
                    </a:rPr>
                    <a:t>4cm</a:t>
                  </a:r>
                  <a:endParaRPr lang="ja-JP" altLang="en-US" sz="3200"/>
                </a:p>
              </p:txBody>
            </p:sp>
            <p:sp>
              <p:nvSpPr>
                <p:cNvPr id="62" name="テキスト ボックス 61">
                  <a:extLst>
                    <a:ext uri="{FF2B5EF4-FFF2-40B4-BE49-F238E27FC236}">
                      <a16:creationId xmlns:a16="http://schemas.microsoft.com/office/drawing/2014/main" id="{85D5CC69-8CAA-3A41-3237-79FD36D7EEAF}"/>
                    </a:ext>
                  </a:extLst>
                </p:cNvPr>
                <p:cNvSpPr txBox="1"/>
                <p:nvPr/>
              </p:nvSpPr>
              <p:spPr>
                <a:xfrm>
                  <a:off x="5019155" y="5486783"/>
                  <a:ext cx="301531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3200">
                      <a:latin typeface="Cambria Math" panose="02040503050406030204" pitchFamily="18" charset="0"/>
                      <a:ea typeface="メイリオ" panose="020B0604030504040204" pitchFamily="50" charset="-128"/>
                    </a:rPr>
                    <a:t>H</a:t>
                  </a:r>
                  <a:endParaRPr lang="ja-JP" altLang="en-US" sz="3200"/>
                </a:p>
              </p:txBody>
            </p:sp>
          </p:grpSp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3E6FF31A-C124-DB55-C56E-417E1B9EA6B8}"/>
                  </a:ext>
                </a:extLst>
              </p:cNvPr>
              <p:cNvSpPr txBox="1"/>
              <p:nvPr/>
            </p:nvSpPr>
            <p:spPr>
              <a:xfrm>
                <a:off x="7747561" y="5252294"/>
                <a:ext cx="1288760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32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5cm</a:t>
                </a:r>
                <a:endParaRPr lang="ja-JP" altLang="en-US" sz="3200"/>
              </a:p>
            </p:txBody>
          </p:sp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32C0DE7F-78BC-3387-A28F-780382654D3C}"/>
                  </a:ext>
                </a:extLst>
              </p:cNvPr>
              <p:cNvSpPr txBox="1"/>
              <p:nvPr/>
            </p:nvSpPr>
            <p:spPr>
              <a:xfrm>
                <a:off x="5814427" y="4858282"/>
                <a:ext cx="1276631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32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3cm</a:t>
                </a:r>
                <a:endParaRPr lang="ja-JP" altLang="en-US" sz="3200"/>
              </a:p>
            </p:txBody>
          </p:sp>
          <p:sp>
            <p:nvSpPr>
              <p:cNvPr id="52" name="円弧 51">
                <a:extLst>
                  <a:ext uri="{FF2B5EF4-FFF2-40B4-BE49-F238E27FC236}">
                    <a16:creationId xmlns:a16="http://schemas.microsoft.com/office/drawing/2014/main" id="{E006930A-F925-276F-4725-5E30641836E4}"/>
                  </a:ext>
                </a:extLst>
              </p:cNvPr>
              <p:cNvSpPr/>
              <p:nvPr/>
            </p:nvSpPr>
            <p:spPr>
              <a:xfrm rot="15607243">
                <a:off x="6907679" y="3748618"/>
                <a:ext cx="431152" cy="908009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/>
              </a:p>
            </p:txBody>
          </p:sp>
          <p:sp>
            <p:nvSpPr>
              <p:cNvPr id="53" name="円弧 52">
                <a:extLst>
                  <a:ext uri="{FF2B5EF4-FFF2-40B4-BE49-F238E27FC236}">
                    <a16:creationId xmlns:a16="http://schemas.microsoft.com/office/drawing/2014/main" id="{3A49CD92-92E6-5786-10FA-CA351E0A971D}"/>
                  </a:ext>
                </a:extLst>
              </p:cNvPr>
              <p:cNvSpPr/>
              <p:nvPr/>
            </p:nvSpPr>
            <p:spPr>
              <a:xfrm rot="5731942">
                <a:off x="8444456" y="3762776"/>
                <a:ext cx="431152" cy="908009"/>
              </a:xfrm>
              <a:prstGeom prst="arc">
                <a:avLst>
                  <a:gd name="adj1" fmla="val 10796952"/>
                  <a:gd name="adj2" fmla="val 16236327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/>
              </a:p>
            </p:txBody>
          </p:sp>
        </p:grpSp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4A6C7B5B-35B1-A7D6-9031-C82B99227906}"/>
                </a:ext>
              </a:extLst>
            </p:cNvPr>
            <p:cNvGrpSpPr/>
            <p:nvPr/>
          </p:nvGrpSpPr>
          <p:grpSpPr>
            <a:xfrm>
              <a:off x="719392" y="1620336"/>
              <a:ext cx="3238115" cy="3594122"/>
              <a:chOff x="32174" y="3299487"/>
              <a:chExt cx="3238115" cy="3594122"/>
            </a:xfrm>
          </p:grpSpPr>
          <p:grpSp>
            <p:nvGrpSpPr>
              <p:cNvPr id="25" name="グループ化 24">
                <a:extLst>
                  <a:ext uri="{FF2B5EF4-FFF2-40B4-BE49-F238E27FC236}">
                    <a16:creationId xmlns:a16="http://schemas.microsoft.com/office/drawing/2014/main" id="{92AA384F-573E-9050-9768-30A08316365F}"/>
                  </a:ext>
                </a:extLst>
              </p:cNvPr>
              <p:cNvGrpSpPr/>
              <p:nvPr/>
            </p:nvGrpSpPr>
            <p:grpSpPr>
              <a:xfrm>
                <a:off x="32174" y="3299487"/>
                <a:ext cx="3238115" cy="3594122"/>
                <a:chOff x="-419074" y="2742197"/>
                <a:chExt cx="3238115" cy="3594122"/>
              </a:xfrm>
            </p:grpSpPr>
            <p:grpSp>
              <p:nvGrpSpPr>
                <p:cNvPr id="28" name="グループ化 27">
                  <a:extLst>
                    <a:ext uri="{FF2B5EF4-FFF2-40B4-BE49-F238E27FC236}">
                      <a16:creationId xmlns:a16="http://schemas.microsoft.com/office/drawing/2014/main" id="{CE38C87E-DFC7-091A-1640-3F9820AD86F4}"/>
                    </a:ext>
                  </a:extLst>
                </p:cNvPr>
                <p:cNvGrpSpPr/>
                <p:nvPr/>
              </p:nvGrpSpPr>
              <p:grpSpPr>
                <a:xfrm>
                  <a:off x="469153" y="3175931"/>
                  <a:ext cx="1819997" cy="2664213"/>
                  <a:chOff x="1543573" y="2825411"/>
                  <a:chExt cx="1819997" cy="2664213"/>
                </a:xfrm>
              </p:grpSpPr>
              <p:sp>
                <p:nvSpPr>
                  <p:cNvPr id="46" name="二等辺三角形 45">
                    <a:extLst>
                      <a:ext uri="{FF2B5EF4-FFF2-40B4-BE49-F238E27FC236}">
                        <a16:creationId xmlns:a16="http://schemas.microsoft.com/office/drawing/2014/main" id="{924B277C-8969-94BB-41A6-AC2CA5373690}"/>
                      </a:ext>
                    </a:extLst>
                  </p:cNvPr>
                  <p:cNvSpPr/>
                  <p:nvPr/>
                </p:nvSpPr>
                <p:spPr>
                  <a:xfrm>
                    <a:off x="1543573" y="2963601"/>
                    <a:ext cx="1819997" cy="2426663"/>
                  </a:xfrm>
                  <a:prstGeom prst="triangle">
                    <a:avLst>
                      <a:gd name="adj" fmla="val 0"/>
                    </a:avLst>
                  </a:prstGeom>
                  <a:noFill/>
                  <a:ln w="28575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3200"/>
                  </a:p>
                </p:txBody>
              </p:sp>
              <p:sp>
                <p:nvSpPr>
                  <p:cNvPr id="47" name="円弧 46">
                    <a:extLst>
                      <a:ext uri="{FF2B5EF4-FFF2-40B4-BE49-F238E27FC236}">
                        <a16:creationId xmlns:a16="http://schemas.microsoft.com/office/drawing/2014/main" id="{F88778F5-C1F5-7BBA-1D12-5AC736D7EBFB}"/>
                      </a:ext>
                    </a:extLst>
                  </p:cNvPr>
                  <p:cNvSpPr/>
                  <p:nvPr/>
                </p:nvSpPr>
                <p:spPr>
                  <a:xfrm rot="19004977">
                    <a:off x="1637644" y="2825411"/>
                    <a:ext cx="431152" cy="908009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3200"/>
                  </a:p>
                </p:txBody>
              </p:sp>
              <p:sp>
                <p:nvSpPr>
                  <p:cNvPr id="48" name="円弧 47">
                    <a:extLst>
                      <a:ext uri="{FF2B5EF4-FFF2-40B4-BE49-F238E27FC236}">
                        <a16:creationId xmlns:a16="http://schemas.microsoft.com/office/drawing/2014/main" id="{BD7222BB-BBD3-4EC5-E34E-BB0137C9F8DA}"/>
                      </a:ext>
                    </a:extLst>
                  </p:cNvPr>
                  <p:cNvSpPr/>
                  <p:nvPr/>
                </p:nvSpPr>
                <p:spPr>
                  <a:xfrm rot="8539801">
                    <a:off x="2882719" y="4581615"/>
                    <a:ext cx="431152" cy="908009"/>
                  </a:xfrm>
                  <a:prstGeom prst="arc">
                    <a:avLst>
                      <a:gd name="adj1" fmla="val 10796952"/>
                      <a:gd name="adj2" fmla="val 16236327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3200"/>
                  </a:p>
                </p:txBody>
              </p:sp>
            </p:grpSp>
            <p:sp>
              <p:nvSpPr>
                <p:cNvPr id="29" name="円弧 28">
                  <a:extLst>
                    <a:ext uri="{FF2B5EF4-FFF2-40B4-BE49-F238E27FC236}">
                      <a16:creationId xmlns:a16="http://schemas.microsoft.com/office/drawing/2014/main" id="{090A941B-9408-4513-FC65-FA1B3B36AAD3}"/>
                    </a:ext>
                  </a:extLst>
                </p:cNvPr>
                <p:cNvSpPr/>
                <p:nvPr/>
              </p:nvSpPr>
              <p:spPr>
                <a:xfrm rot="5400000">
                  <a:off x="1628408" y="5286780"/>
                  <a:ext cx="431152" cy="908009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3200"/>
                </a:p>
              </p:txBody>
            </p:sp>
            <p:sp>
              <p:nvSpPr>
                <p:cNvPr id="30" name="円弧 29">
                  <a:extLst>
                    <a:ext uri="{FF2B5EF4-FFF2-40B4-BE49-F238E27FC236}">
                      <a16:creationId xmlns:a16="http://schemas.microsoft.com/office/drawing/2014/main" id="{F2B6110A-84F6-8C3C-9FF4-004089D288A9}"/>
                    </a:ext>
                  </a:extLst>
                </p:cNvPr>
                <p:cNvSpPr/>
                <p:nvPr/>
              </p:nvSpPr>
              <p:spPr>
                <a:xfrm rot="16200000">
                  <a:off x="705991" y="5297540"/>
                  <a:ext cx="431152" cy="908009"/>
                </a:xfrm>
                <a:prstGeom prst="arc">
                  <a:avLst>
                    <a:gd name="adj1" fmla="val 10796952"/>
                    <a:gd name="adj2" fmla="val 16236327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3200"/>
                </a:p>
              </p:txBody>
            </p:sp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3B4AF1AE-D163-3594-A018-C9CD14602204}"/>
                    </a:ext>
                  </a:extLst>
                </p:cNvPr>
                <p:cNvSpPr txBox="1"/>
                <p:nvPr/>
              </p:nvSpPr>
              <p:spPr>
                <a:xfrm>
                  <a:off x="226047" y="2742197"/>
                  <a:ext cx="253616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3200">
                      <a:latin typeface="Cambria Math" panose="02040503050406030204" pitchFamily="18" charset="0"/>
                      <a:ea typeface="メイリオ" panose="020B0604030504040204" pitchFamily="50" charset="-128"/>
                    </a:rPr>
                    <a:t>A</a:t>
                  </a:r>
                  <a:endParaRPr lang="ja-JP" altLang="en-US" sz="3200"/>
                </a:p>
              </p:txBody>
            </p:sp>
            <p:sp>
              <p:nvSpPr>
                <p:cNvPr id="39" name="テキスト ボックス 38">
                  <a:extLst>
                    <a:ext uri="{FF2B5EF4-FFF2-40B4-BE49-F238E27FC236}">
                      <a16:creationId xmlns:a16="http://schemas.microsoft.com/office/drawing/2014/main" id="{AF8B7D86-4BD0-D452-05A8-70158F24E76F}"/>
                    </a:ext>
                  </a:extLst>
                </p:cNvPr>
                <p:cNvSpPr txBox="1"/>
                <p:nvPr/>
              </p:nvSpPr>
              <p:spPr>
                <a:xfrm>
                  <a:off x="145353" y="5751544"/>
                  <a:ext cx="253616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3200">
                      <a:latin typeface="Cambria Math" panose="02040503050406030204" pitchFamily="18" charset="0"/>
                      <a:ea typeface="メイリオ" panose="020B0604030504040204" pitchFamily="50" charset="-128"/>
                    </a:rPr>
                    <a:t>B</a:t>
                  </a:r>
                  <a:endParaRPr lang="ja-JP" altLang="en-US" sz="3200"/>
                </a:p>
              </p:txBody>
            </p:sp>
            <p:sp>
              <p:nvSpPr>
                <p:cNvPr id="41" name="テキスト ボックス 40">
                  <a:extLst>
                    <a:ext uri="{FF2B5EF4-FFF2-40B4-BE49-F238E27FC236}">
                      <a16:creationId xmlns:a16="http://schemas.microsoft.com/office/drawing/2014/main" id="{33D2B236-8A32-D229-42B3-B5570FE07095}"/>
                    </a:ext>
                  </a:extLst>
                </p:cNvPr>
                <p:cNvSpPr txBox="1"/>
                <p:nvPr/>
              </p:nvSpPr>
              <p:spPr>
                <a:xfrm>
                  <a:off x="2157304" y="5687974"/>
                  <a:ext cx="253616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3200">
                      <a:latin typeface="Cambria Math" panose="02040503050406030204" pitchFamily="18" charset="0"/>
                      <a:ea typeface="メイリオ" panose="020B0604030504040204" pitchFamily="50" charset="-128"/>
                    </a:rPr>
                    <a:t>C</a:t>
                  </a:r>
                  <a:endParaRPr lang="ja-JP" altLang="en-US" sz="3200"/>
                </a:p>
              </p:txBody>
            </p:sp>
            <p:sp>
              <p:nvSpPr>
                <p:cNvPr id="43" name="テキスト ボックス 42">
                  <a:extLst>
                    <a:ext uri="{FF2B5EF4-FFF2-40B4-BE49-F238E27FC236}">
                      <a16:creationId xmlns:a16="http://schemas.microsoft.com/office/drawing/2014/main" id="{0D855D33-5C6E-7691-D0A7-E57F2A48F66F}"/>
                    </a:ext>
                  </a:extLst>
                </p:cNvPr>
                <p:cNvSpPr txBox="1"/>
                <p:nvPr/>
              </p:nvSpPr>
              <p:spPr>
                <a:xfrm>
                  <a:off x="898621" y="5703212"/>
                  <a:ext cx="1435422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3200">
                      <a:latin typeface="Cambria Math" panose="02040503050406030204" pitchFamily="18" charset="0"/>
                      <a:ea typeface="メイリオ" panose="020B0604030504040204" pitchFamily="50" charset="-128"/>
                    </a:rPr>
                    <a:t>3cm</a:t>
                  </a:r>
                  <a:endParaRPr lang="ja-JP" altLang="en-US" sz="3200"/>
                </a:p>
              </p:txBody>
            </p:sp>
            <p:sp>
              <p:nvSpPr>
                <p:cNvPr id="44" name="テキスト ボックス 43">
                  <a:extLst>
                    <a:ext uri="{FF2B5EF4-FFF2-40B4-BE49-F238E27FC236}">
                      <a16:creationId xmlns:a16="http://schemas.microsoft.com/office/drawing/2014/main" id="{6BA26872-2F0C-289B-98DB-EC31062CA994}"/>
                    </a:ext>
                  </a:extLst>
                </p:cNvPr>
                <p:cNvSpPr txBox="1"/>
                <p:nvPr/>
              </p:nvSpPr>
              <p:spPr>
                <a:xfrm>
                  <a:off x="1540009" y="3983185"/>
                  <a:ext cx="1279032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3200">
                      <a:latin typeface="Cambria Math" panose="02040503050406030204" pitchFamily="18" charset="0"/>
                      <a:ea typeface="メイリオ" panose="020B0604030504040204" pitchFamily="50" charset="-128"/>
                    </a:rPr>
                    <a:t>5cm</a:t>
                  </a:r>
                  <a:endParaRPr lang="ja-JP" altLang="en-US" sz="3200"/>
                </a:p>
              </p:txBody>
            </p:sp>
            <p:sp>
              <p:nvSpPr>
                <p:cNvPr id="45" name="テキスト ボックス 44">
                  <a:extLst>
                    <a:ext uri="{FF2B5EF4-FFF2-40B4-BE49-F238E27FC236}">
                      <a16:creationId xmlns:a16="http://schemas.microsoft.com/office/drawing/2014/main" id="{629248C5-2AAF-255D-231C-317D57D7D063}"/>
                    </a:ext>
                  </a:extLst>
                </p:cNvPr>
                <p:cNvSpPr txBox="1"/>
                <p:nvPr/>
              </p:nvSpPr>
              <p:spPr>
                <a:xfrm>
                  <a:off x="-419074" y="4325124"/>
                  <a:ext cx="1364035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3200">
                      <a:latin typeface="Cambria Math" panose="02040503050406030204" pitchFamily="18" charset="0"/>
                      <a:ea typeface="メイリオ" panose="020B0604030504040204" pitchFamily="50" charset="-128"/>
                    </a:rPr>
                    <a:t>4cm</a:t>
                  </a:r>
                  <a:endParaRPr lang="ja-JP" altLang="en-US" sz="3200"/>
                </a:p>
              </p:txBody>
            </p:sp>
          </p:grpSp>
          <p:sp>
            <p:nvSpPr>
              <p:cNvPr id="26" name="円弧 25">
                <a:extLst>
                  <a:ext uri="{FF2B5EF4-FFF2-40B4-BE49-F238E27FC236}">
                    <a16:creationId xmlns:a16="http://schemas.microsoft.com/office/drawing/2014/main" id="{D8E21431-F637-A957-FF4E-4E5AED707835}"/>
                  </a:ext>
                </a:extLst>
              </p:cNvPr>
              <p:cNvSpPr/>
              <p:nvPr/>
            </p:nvSpPr>
            <p:spPr>
              <a:xfrm rot="9656244">
                <a:off x="560180" y="5414919"/>
                <a:ext cx="431152" cy="908009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/>
              </a:p>
            </p:txBody>
          </p:sp>
          <p:sp>
            <p:nvSpPr>
              <p:cNvPr id="27" name="円弧 26">
                <a:extLst>
                  <a:ext uri="{FF2B5EF4-FFF2-40B4-BE49-F238E27FC236}">
                    <a16:creationId xmlns:a16="http://schemas.microsoft.com/office/drawing/2014/main" id="{6D6B9F8E-FAF8-EB80-C54A-ADAF45131B10}"/>
                  </a:ext>
                </a:extLst>
              </p:cNvPr>
              <p:cNvSpPr/>
              <p:nvPr/>
            </p:nvSpPr>
            <p:spPr>
              <a:xfrm rot="824254">
                <a:off x="590671" y="3846878"/>
                <a:ext cx="431152" cy="908009"/>
              </a:xfrm>
              <a:prstGeom prst="arc">
                <a:avLst>
                  <a:gd name="adj1" fmla="val 10796952"/>
                  <a:gd name="adj2" fmla="val 16236327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/>
              </a:p>
            </p:txBody>
          </p:sp>
        </p:grpSp>
        <p:cxnSp>
          <p:nvCxnSpPr>
            <p:cNvPr id="5" name="直線コネクタ 4">
              <a:extLst>
                <a:ext uri="{FF2B5EF4-FFF2-40B4-BE49-F238E27FC236}">
                  <a16:creationId xmlns:a16="http://schemas.microsoft.com/office/drawing/2014/main" id="{E2199EE8-FCF2-BA8C-1E6B-5E6CC4E4CA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72961" y="3225130"/>
              <a:ext cx="251638" cy="1317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EF579997-2DEF-5B0B-C61B-6C214BD90A54}"/>
                </a:ext>
              </a:extLst>
            </p:cNvPr>
            <p:cNvGrpSpPr/>
            <p:nvPr/>
          </p:nvGrpSpPr>
          <p:grpSpPr>
            <a:xfrm>
              <a:off x="2437838" y="4522439"/>
              <a:ext cx="76200" cy="223444"/>
              <a:chOff x="6096982" y="5721836"/>
              <a:chExt cx="76200" cy="223444"/>
            </a:xfrm>
          </p:grpSpPr>
          <p:cxnSp>
            <p:nvCxnSpPr>
              <p:cNvPr id="23" name="直線コネクタ 22">
                <a:extLst>
                  <a:ext uri="{FF2B5EF4-FFF2-40B4-BE49-F238E27FC236}">
                    <a16:creationId xmlns:a16="http://schemas.microsoft.com/office/drawing/2014/main" id="{9DC47750-D51D-32AF-DA81-7E24035129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982" y="5721836"/>
                <a:ext cx="0" cy="22344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コネクタ 23">
                <a:extLst>
                  <a:ext uri="{FF2B5EF4-FFF2-40B4-BE49-F238E27FC236}">
                    <a16:creationId xmlns:a16="http://schemas.microsoft.com/office/drawing/2014/main" id="{73CAAB82-BE15-E45E-FCA3-2EAEE3418B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73182" y="5721836"/>
                <a:ext cx="0" cy="22344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13929AA6-91B1-DB6A-1D72-6ADEAEC89682}"/>
                </a:ext>
              </a:extLst>
            </p:cNvPr>
            <p:cNvGrpSpPr/>
            <p:nvPr/>
          </p:nvGrpSpPr>
          <p:grpSpPr>
            <a:xfrm>
              <a:off x="2461556" y="3419084"/>
              <a:ext cx="261656" cy="138191"/>
              <a:chOff x="4466192" y="4754367"/>
              <a:chExt cx="261656" cy="138191"/>
            </a:xfrm>
          </p:grpSpPr>
          <p:grpSp>
            <p:nvGrpSpPr>
              <p:cNvPr id="19" name="グループ化 18">
                <a:extLst>
                  <a:ext uri="{FF2B5EF4-FFF2-40B4-BE49-F238E27FC236}">
                    <a16:creationId xmlns:a16="http://schemas.microsoft.com/office/drawing/2014/main" id="{7903A8BD-893E-A4D2-8C97-828AC38F06EB}"/>
                  </a:ext>
                </a:extLst>
              </p:cNvPr>
              <p:cNvGrpSpPr/>
              <p:nvPr/>
            </p:nvGrpSpPr>
            <p:grpSpPr>
              <a:xfrm rot="4261116">
                <a:off x="4543849" y="4676710"/>
                <a:ext cx="70195" cy="225509"/>
                <a:chOff x="10107586" y="4479608"/>
                <a:chExt cx="70195" cy="225509"/>
              </a:xfrm>
            </p:grpSpPr>
            <p:cxnSp>
              <p:nvCxnSpPr>
                <p:cNvPr id="21" name="直線コネクタ 20">
                  <a:extLst>
                    <a:ext uri="{FF2B5EF4-FFF2-40B4-BE49-F238E27FC236}">
                      <a16:creationId xmlns:a16="http://schemas.microsoft.com/office/drawing/2014/main" id="{EA86232C-9D5A-6605-5B0E-D6C72BF5B5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107586" y="4481673"/>
                  <a:ext cx="0" cy="223444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線コネクタ 21">
                  <a:extLst>
                    <a:ext uri="{FF2B5EF4-FFF2-40B4-BE49-F238E27FC236}">
                      <a16:creationId xmlns:a16="http://schemas.microsoft.com/office/drawing/2014/main" id="{F6136924-C169-CE38-1E70-3B267FB68C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177781" y="4479608"/>
                  <a:ext cx="0" cy="223444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" name="直線コネクタ 19">
                <a:extLst>
                  <a:ext uri="{FF2B5EF4-FFF2-40B4-BE49-F238E27FC236}">
                    <a16:creationId xmlns:a16="http://schemas.microsoft.com/office/drawing/2014/main" id="{58CAE53A-CD5F-0330-1E88-C1CBB75E4E49}"/>
                  </a:ext>
                </a:extLst>
              </p:cNvPr>
              <p:cNvCxnSpPr>
                <a:cxnSpLocks/>
              </p:cNvCxnSpPr>
              <p:nvPr/>
            </p:nvCxnSpPr>
            <p:spPr>
              <a:xfrm rot="4261116">
                <a:off x="4616126" y="4780836"/>
                <a:ext cx="0" cy="22344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5962F824-9EBE-BFF0-5217-8BAF72C623DF}"/>
                </a:ext>
              </a:extLst>
            </p:cNvPr>
            <p:cNvCxnSpPr>
              <a:cxnSpLocks/>
            </p:cNvCxnSpPr>
            <p:nvPr/>
          </p:nvCxnSpPr>
          <p:spPr>
            <a:xfrm>
              <a:off x="6345233" y="2529654"/>
              <a:ext cx="0" cy="21314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60C30555-1EE8-BC26-F36B-4CEFEE3D918F}"/>
                </a:ext>
              </a:extLst>
            </p:cNvPr>
            <p:cNvGrpSpPr/>
            <p:nvPr/>
          </p:nvGrpSpPr>
          <p:grpSpPr>
            <a:xfrm rot="5238997">
              <a:off x="5259943" y="3272848"/>
              <a:ext cx="76200" cy="223444"/>
              <a:chOff x="6096982" y="5721836"/>
              <a:chExt cx="76200" cy="223444"/>
            </a:xfrm>
          </p:grpSpPr>
          <p:cxnSp>
            <p:nvCxnSpPr>
              <p:cNvPr id="17" name="直線コネクタ 16">
                <a:extLst>
                  <a:ext uri="{FF2B5EF4-FFF2-40B4-BE49-F238E27FC236}">
                    <a16:creationId xmlns:a16="http://schemas.microsoft.com/office/drawing/2014/main" id="{EDD38FD9-64AA-48DB-F452-F3D0EDF085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982" y="5721836"/>
                <a:ext cx="0" cy="22344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コネクタ 17">
                <a:extLst>
                  <a:ext uri="{FF2B5EF4-FFF2-40B4-BE49-F238E27FC236}">
                    <a16:creationId xmlns:a16="http://schemas.microsoft.com/office/drawing/2014/main" id="{08EC7908-CD89-31F3-4AFB-498B3D49E7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73182" y="5721836"/>
                <a:ext cx="0" cy="22344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367A2B79-7D15-9ECA-1159-B1598CEAE910}"/>
                </a:ext>
              </a:extLst>
            </p:cNvPr>
            <p:cNvGrpSpPr/>
            <p:nvPr/>
          </p:nvGrpSpPr>
          <p:grpSpPr>
            <a:xfrm rot="3851543">
              <a:off x="6429523" y="3407117"/>
              <a:ext cx="261656" cy="138191"/>
              <a:chOff x="4466192" y="4754367"/>
              <a:chExt cx="261656" cy="138191"/>
            </a:xfrm>
          </p:grpSpPr>
          <p:grpSp>
            <p:nvGrpSpPr>
              <p:cNvPr id="13" name="グループ化 12">
                <a:extLst>
                  <a:ext uri="{FF2B5EF4-FFF2-40B4-BE49-F238E27FC236}">
                    <a16:creationId xmlns:a16="http://schemas.microsoft.com/office/drawing/2014/main" id="{8D2FEAAE-0D33-CC90-7C82-539802B7B4E5}"/>
                  </a:ext>
                </a:extLst>
              </p:cNvPr>
              <p:cNvGrpSpPr/>
              <p:nvPr/>
            </p:nvGrpSpPr>
            <p:grpSpPr>
              <a:xfrm rot="4261116">
                <a:off x="4543849" y="4676710"/>
                <a:ext cx="70195" cy="225509"/>
                <a:chOff x="10107586" y="4479608"/>
                <a:chExt cx="70195" cy="225509"/>
              </a:xfrm>
            </p:grpSpPr>
            <p:cxnSp>
              <p:nvCxnSpPr>
                <p:cNvPr id="15" name="直線コネクタ 14">
                  <a:extLst>
                    <a:ext uri="{FF2B5EF4-FFF2-40B4-BE49-F238E27FC236}">
                      <a16:creationId xmlns:a16="http://schemas.microsoft.com/office/drawing/2014/main" id="{F43C6507-4979-75ED-7318-3818AC59D8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107586" y="4481673"/>
                  <a:ext cx="0" cy="223444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線コネクタ 15">
                  <a:extLst>
                    <a:ext uri="{FF2B5EF4-FFF2-40B4-BE49-F238E27FC236}">
                      <a16:creationId xmlns:a16="http://schemas.microsoft.com/office/drawing/2014/main" id="{368A2E34-1C8B-9815-F983-E3342BAF36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177781" y="4479608"/>
                  <a:ext cx="0" cy="223444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" name="直線コネクタ 13">
                <a:extLst>
                  <a:ext uri="{FF2B5EF4-FFF2-40B4-BE49-F238E27FC236}">
                    <a16:creationId xmlns:a16="http://schemas.microsoft.com/office/drawing/2014/main" id="{1FFCBD56-CB24-5411-0575-4DD59E49A772}"/>
                  </a:ext>
                </a:extLst>
              </p:cNvPr>
              <p:cNvCxnSpPr>
                <a:cxnSpLocks/>
              </p:cNvCxnSpPr>
              <p:nvPr/>
            </p:nvCxnSpPr>
            <p:spPr>
              <a:xfrm rot="4261116">
                <a:off x="4616126" y="4780836"/>
                <a:ext cx="0" cy="22344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01338F0-FFB7-5439-868A-980B701921CF}"/>
              </a:ext>
            </a:extLst>
          </p:cNvPr>
          <p:cNvSpPr txBox="1"/>
          <p:nvPr/>
        </p:nvSpPr>
        <p:spPr>
          <a:xfrm>
            <a:off x="509199" y="1933278"/>
            <a:ext cx="518358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3200"/>
              <a:t>㋐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F7D1D5E-8093-B0C6-FFC7-A4C074A9413F}"/>
              </a:ext>
            </a:extLst>
          </p:cNvPr>
          <p:cNvSpPr txBox="1"/>
          <p:nvPr/>
        </p:nvSpPr>
        <p:spPr>
          <a:xfrm>
            <a:off x="5170713" y="1879183"/>
            <a:ext cx="518358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3200"/>
              <a:t>㋒</a:t>
            </a:r>
          </a:p>
        </p:txBody>
      </p:sp>
    </p:spTree>
    <p:extLst>
      <p:ext uri="{BB962C8B-B14F-4D97-AF65-F5344CB8AC3E}">
        <p14:creationId xmlns:p14="http://schemas.microsoft.com/office/powerpoint/2010/main" val="74000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8DAAEF-D641-10CB-2D55-8BAE88B61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正方形/長方形 133">
            <a:extLst>
              <a:ext uri="{FF2B5EF4-FFF2-40B4-BE49-F238E27FC236}">
                <a16:creationId xmlns:a16="http://schemas.microsoft.com/office/drawing/2014/main" id="{25DC0DC0-A754-EC64-7EFE-779905BF5CDD}"/>
              </a:ext>
            </a:extLst>
          </p:cNvPr>
          <p:cNvSpPr/>
          <p:nvPr/>
        </p:nvSpPr>
        <p:spPr>
          <a:xfrm>
            <a:off x="10414535" y="144456"/>
            <a:ext cx="1657224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6000">
                <a:solidFill>
                  <a:schemeClr val="tx1"/>
                </a:solidFill>
              </a:rPr>
              <a:t>答</a:t>
            </a:r>
            <a:endParaRPr kumimoji="1" lang="ja-JP" altLang="en-US" sz="6000" dirty="0">
              <a:solidFill>
                <a:schemeClr val="tx1"/>
              </a:solidFill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9293D1A0-7887-8F22-F62D-A88B496719F2}"/>
              </a:ext>
            </a:extLst>
          </p:cNvPr>
          <p:cNvSpPr/>
          <p:nvPr/>
        </p:nvSpPr>
        <p:spPr>
          <a:xfrm>
            <a:off x="659415" y="1914524"/>
            <a:ext cx="563932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2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三角形の内角の和はそれぞれ</a:t>
            </a:r>
            <a:r>
              <a:rPr lang="en-US" altLang="ja-JP" sz="2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180°</a:t>
            </a:r>
            <a:r>
              <a:rPr lang="ja-JP" altLang="en-US" sz="2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になるので、</a:t>
            </a:r>
            <a:r>
              <a:rPr lang="ja-JP" altLang="en-US" sz="24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∠</a:t>
            </a:r>
            <a:r>
              <a:rPr lang="en-US" altLang="ja-JP" sz="24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E</a:t>
            </a:r>
            <a:r>
              <a:rPr lang="ja-JP" altLang="en-US" sz="24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は</a:t>
            </a:r>
            <a:r>
              <a:rPr lang="en-US" altLang="ja-JP" sz="24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40°</a:t>
            </a:r>
            <a:r>
              <a:rPr lang="ja-JP" altLang="en-US" sz="2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、</a:t>
            </a:r>
            <a:r>
              <a:rPr lang="ja-JP" altLang="en-US" sz="24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∠</a:t>
            </a:r>
            <a:r>
              <a:rPr lang="en-US" altLang="ja-JP" sz="24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K</a:t>
            </a:r>
            <a:r>
              <a:rPr lang="ja-JP" altLang="en-US" sz="24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は</a:t>
            </a:r>
            <a:r>
              <a:rPr lang="en-US" altLang="ja-JP" sz="24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40°</a:t>
            </a:r>
          </a:p>
        </p:txBody>
      </p:sp>
      <p:sp>
        <p:nvSpPr>
          <p:cNvPr id="104" name="正方形/長方形 103">
            <a:extLst>
              <a:ext uri="{FF2B5EF4-FFF2-40B4-BE49-F238E27FC236}">
                <a16:creationId xmlns:a16="http://schemas.microsoft.com/office/drawing/2014/main" id="{28663FD2-47A1-83F4-30DD-C98EA1EBFEE0}"/>
              </a:ext>
            </a:extLst>
          </p:cNvPr>
          <p:cNvSpPr/>
          <p:nvPr/>
        </p:nvSpPr>
        <p:spPr>
          <a:xfrm>
            <a:off x="187222" y="327476"/>
            <a:ext cx="824754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28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三角形の合同条件に合う</a:t>
            </a:r>
            <a:r>
              <a:rPr lang="en-US" altLang="ja-JP" sz="28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2</a:t>
            </a:r>
            <a:r>
              <a:rPr lang="ja-JP" altLang="en-US" sz="28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つの三角形を見つける。</a:t>
            </a:r>
            <a:endParaRPr lang="ja-JP" altLang="en-US" sz="2800"/>
          </a:p>
        </p:txBody>
      </p:sp>
      <p:sp>
        <p:nvSpPr>
          <p:cNvPr id="105" name="正方形/長方形 104">
            <a:extLst>
              <a:ext uri="{FF2B5EF4-FFF2-40B4-BE49-F238E27FC236}">
                <a16:creationId xmlns:a16="http://schemas.microsoft.com/office/drawing/2014/main" id="{5F4605C8-7DE8-CBD6-7045-8EDFC8D98EED}"/>
              </a:ext>
            </a:extLst>
          </p:cNvPr>
          <p:cNvSpPr/>
          <p:nvPr/>
        </p:nvSpPr>
        <p:spPr>
          <a:xfrm>
            <a:off x="147313" y="981909"/>
            <a:ext cx="968567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28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この</a:t>
            </a:r>
            <a:r>
              <a:rPr lang="en-US" altLang="ja-JP" sz="28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2</a:t>
            </a:r>
            <a:r>
              <a:rPr lang="ja-JP" altLang="en-US" sz="28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つの三角形を見比べると、以下のことがわかる。</a:t>
            </a:r>
            <a:endParaRPr lang="ja-JP" altLang="en-US" sz="2800"/>
          </a:p>
        </p:txBody>
      </p:sp>
      <p:grpSp>
        <p:nvGrpSpPr>
          <p:cNvPr id="143" name="グループ化 142">
            <a:extLst>
              <a:ext uri="{FF2B5EF4-FFF2-40B4-BE49-F238E27FC236}">
                <a16:creationId xmlns:a16="http://schemas.microsoft.com/office/drawing/2014/main" id="{EFE4D5C1-0BCC-4138-EA5E-89C96A5D6F18}"/>
              </a:ext>
            </a:extLst>
          </p:cNvPr>
          <p:cNvGrpSpPr/>
          <p:nvPr/>
        </p:nvGrpSpPr>
        <p:grpSpPr>
          <a:xfrm>
            <a:off x="298520" y="1089385"/>
            <a:ext cx="8503847" cy="4891089"/>
            <a:chOff x="298520" y="1317985"/>
            <a:chExt cx="8503847" cy="4891089"/>
          </a:xfrm>
        </p:grpSpPr>
        <p:sp>
          <p:nvSpPr>
            <p:cNvPr id="144" name="部分円 143">
              <a:extLst>
                <a:ext uri="{FF2B5EF4-FFF2-40B4-BE49-F238E27FC236}">
                  <a16:creationId xmlns:a16="http://schemas.microsoft.com/office/drawing/2014/main" id="{198C1EBC-ED46-BF3E-D1C2-7FECC404ED6C}"/>
                </a:ext>
              </a:extLst>
            </p:cNvPr>
            <p:cNvSpPr/>
            <p:nvPr/>
          </p:nvSpPr>
          <p:spPr>
            <a:xfrm rot="881296">
              <a:off x="4291724" y="4976068"/>
              <a:ext cx="631228" cy="631729"/>
            </a:xfrm>
            <a:prstGeom prst="pie">
              <a:avLst>
                <a:gd name="adj1" fmla="val 9953618"/>
                <a:gd name="adj2" fmla="val 11457803"/>
              </a:avLst>
            </a:prstGeom>
            <a:solidFill>
              <a:srgbClr val="7030A0">
                <a:alpha val="5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>
                <a:solidFill>
                  <a:schemeClr val="tx1"/>
                </a:solidFill>
                <a:highlight>
                  <a:srgbClr val="00FFFF"/>
                </a:highlight>
              </a:endParaRPr>
            </a:p>
          </p:txBody>
        </p:sp>
        <p:sp>
          <p:nvSpPr>
            <p:cNvPr id="145" name="テキスト ボックス 144">
              <a:extLst>
                <a:ext uri="{FF2B5EF4-FFF2-40B4-BE49-F238E27FC236}">
                  <a16:creationId xmlns:a16="http://schemas.microsoft.com/office/drawing/2014/main" id="{BDAB3FC6-C4A1-9F3B-393D-18B8A1F81D1E}"/>
                </a:ext>
              </a:extLst>
            </p:cNvPr>
            <p:cNvSpPr txBox="1"/>
            <p:nvPr/>
          </p:nvSpPr>
          <p:spPr>
            <a:xfrm>
              <a:off x="298520" y="4950672"/>
              <a:ext cx="23643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ja-JP" sz="3200">
                  <a:latin typeface="Cambria Math" panose="02040503050406030204" pitchFamily="18" charset="0"/>
                  <a:ea typeface="メイリオ" panose="020B0604030504040204" pitchFamily="50" charset="-128"/>
                </a:rPr>
                <a:t>E</a:t>
              </a:r>
              <a:endParaRPr lang="ja-JP" altLang="en-US" sz="3200"/>
            </a:p>
          </p:txBody>
        </p:sp>
        <p:grpSp>
          <p:nvGrpSpPr>
            <p:cNvPr id="146" name="グループ化 145">
              <a:extLst>
                <a:ext uri="{FF2B5EF4-FFF2-40B4-BE49-F238E27FC236}">
                  <a16:creationId xmlns:a16="http://schemas.microsoft.com/office/drawing/2014/main" id="{6D484E77-5936-6B13-34CC-5E1EA34CC952}"/>
                </a:ext>
              </a:extLst>
            </p:cNvPr>
            <p:cNvGrpSpPr/>
            <p:nvPr/>
          </p:nvGrpSpPr>
          <p:grpSpPr>
            <a:xfrm>
              <a:off x="681222" y="3650231"/>
              <a:ext cx="4749361" cy="2226476"/>
              <a:chOff x="2872596" y="4081227"/>
              <a:chExt cx="4749361" cy="2226476"/>
            </a:xfrm>
          </p:grpSpPr>
          <p:sp>
            <p:nvSpPr>
              <p:cNvPr id="165" name="部分円 164">
                <a:extLst>
                  <a:ext uri="{FF2B5EF4-FFF2-40B4-BE49-F238E27FC236}">
                    <a16:creationId xmlns:a16="http://schemas.microsoft.com/office/drawing/2014/main" id="{B17F6774-AEF7-2520-10A5-B125FD057DC6}"/>
                  </a:ext>
                </a:extLst>
              </p:cNvPr>
              <p:cNvSpPr/>
              <p:nvPr/>
            </p:nvSpPr>
            <p:spPr>
              <a:xfrm rot="9413973">
                <a:off x="4263143" y="4289460"/>
                <a:ext cx="688807" cy="689353"/>
              </a:xfrm>
              <a:prstGeom prst="pie">
                <a:avLst>
                  <a:gd name="adj1" fmla="val 13807153"/>
                  <a:gd name="adj2" fmla="val 20992110"/>
                </a:avLst>
              </a:prstGeom>
              <a:solidFill>
                <a:srgbClr val="FF5050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solidFill>
                    <a:schemeClr val="tx1"/>
                  </a:solidFill>
                  <a:highlight>
                    <a:srgbClr val="00FFFF"/>
                  </a:highlight>
                </a:endParaRPr>
              </a:p>
            </p:txBody>
          </p:sp>
          <p:sp>
            <p:nvSpPr>
              <p:cNvPr id="166" name="二等辺三角形 165">
                <a:extLst>
                  <a:ext uri="{FF2B5EF4-FFF2-40B4-BE49-F238E27FC236}">
                    <a16:creationId xmlns:a16="http://schemas.microsoft.com/office/drawing/2014/main" id="{7EE42BD3-642F-22F6-7A2C-BAC32454993C}"/>
                  </a:ext>
                </a:extLst>
              </p:cNvPr>
              <p:cNvSpPr/>
              <p:nvPr/>
            </p:nvSpPr>
            <p:spPr>
              <a:xfrm>
                <a:off x="2879719" y="4638385"/>
                <a:ext cx="3941671" cy="1088693"/>
              </a:xfrm>
              <a:prstGeom prst="triangle">
                <a:avLst>
                  <a:gd name="adj" fmla="val 43987"/>
                </a:avLst>
              </a:prstGeom>
              <a:noFill/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/>
              </a:p>
            </p:txBody>
          </p:sp>
          <p:sp>
            <p:nvSpPr>
              <p:cNvPr id="167" name="円弧 166">
                <a:extLst>
                  <a:ext uri="{FF2B5EF4-FFF2-40B4-BE49-F238E27FC236}">
                    <a16:creationId xmlns:a16="http://schemas.microsoft.com/office/drawing/2014/main" id="{B7889E70-9C26-E6BF-59E9-7D56F7D44966}"/>
                  </a:ext>
                </a:extLst>
              </p:cNvPr>
              <p:cNvSpPr/>
              <p:nvPr/>
            </p:nvSpPr>
            <p:spPr>
              <a:xfrm rot="4615778">
                <a:off x="6182276" y="5368229"/>
                <a:ext cx="431152" cy="908009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/>
              </a:p>
            </p:txBody>
          </p:sp>
          <p:sp>
            <p:nvSpPr>
              <p:cNvPr id="168" name="円弧 167">
                <a:extLst>
                  <a:ext uri="{FF2B5EF4-FFF2-40B4-BE49-F238E27FC236}">
                    <a16:creationId xmlns:a16="http://schemas.microsoft.com/office/drawing/2014/main" id="{D27550F4-12C2-86C9-06D5-1AD28F6DF92D}"/>
                  </a:ext>
                </a:extLst>
              </p:cNvPr>
              <p:cNvSpPr/>
              <p:nvPr/>
            </p:nvSpPr>
            <p:spPr>
              <a:xfrm rot="16717053">
                <a:off x="3111025" y="5348782"/>
                <a:ext cx="431152" cy="908009"/>
              </a:xfrm>
              <a:prstGeom prst="arc">
                <a:avLst>
                  <a:gd name="adj1" fmla="val 10796952"/>
                  <a:gd name="adj2" fmla="val 16236327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/>
              </a:p>
            </p:txBody>
          </p:sp>
          <p:sp>
            <p:nvSpPr>
              <p:cNvPr id="169" name="テキスト ボックス 168">
                <a:extLst>
                  <a:ext uri="{FF2B5EF4-FFF2-40B4-BE49-F238E27FC236}">
                    <a16:creationId xmlns:a16="http://schemas.microsoft.com/office/drawing/2014/main" id="{4AE20B26-5EC1-92B3-F624-370CD9CFE77A}"/>
                  </a:ext>
                </a:extLst>
              </p:cNvPr>
              <p:cNvSpPr txBox="1"/>
              <p:nvPr/>
            </p:nvSpPr>
            <p:spPr>
              <a:xfrm>
                <a:off x="4433453" y="4081227"/>
                <a:ext cx="356062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32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D</a:t>
                </a:r>
                <a:endParaRPr lang="ja-JP" altLang="en-US" sz="3200"/>
              </a:p>
            </p:txBody>
          </p:sp>
          <p:sp>
            <p:nvSpPr>
              <p:cNvPr id="170" name="テキスト ボックス 169">
                <a:extLst>
                  <a:ext uri="{FF2B5EF4-FFF2-40B4-BE49-F238E27FC236}">
                    <a16:creationId xmlns:a16="http://schemas.microsoft.com/office/drawing/2014/main" id="{529895B7-F89B-5E2E-98FB-AFF8512B98F0}"/>
                  </a:ext>
                </a:extLst>
              </p:cNvPr>
              <p:cNvSpPr txBox="1"/>
              <p:nvPr/>
            </p:nvSpPr>
            <p:spPr>
              <a:xfrm>
                <a:off x="4208806" y="5722928"/>
                <a:ext cx="1240503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32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4cm</a:t>
                </a:r>
                <a:endParaRPr lang="ja-JP" altLang="en-US" sz="3200"/>
              </a:p>
            </p:txBody>
          </p:sp>
          <p:sp>
            <p:nvSpPr>
              <p:cNvPr id="171" name="テキスト ボックス 170">
                <a:extLst>
                  <a:ext uri="{FF2B5EF4-FFF2-40B4-BE49-F238E27FC236}">
                    <a16:creationId xmlns:a16="http://schemas.microsoft.com/office/drawing/2014/main" id="{CB9F77EA-6AE5-8FB0-8313-AAE97FC41CB6}"/>
                  </a:ext>
                </a:extLst>
              </p:cNvPr>
              <p:cNvSpPr txBox="1"/>
              <p:nvPr/>
            </p:nvSpPr>
            <p:spPr>
              <a:xfrm>
                <a:off x="6449783" y="5083411"/>
                <a:ext cx="1172174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32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30°</a:t>
                </a:r>
                <a:endParaRPr lang="ja-JP" altLang="en-US" sz="3200"/>
              </a:p>
            </p:txBody>
          </p:sp>
          <p:sp>
            <p:nvSpPr>
              <p:cNvPr id="172" name="テキスト ボックス 171">
                <a:extLst>
                  <a:ext uri="{FF2B5EF4-FFF2-40B4-BE49-F238E27FC236}">
                    <a16:creationId xmlns:a16="http://schemas.microsoft.com/office/drawing/2014/main" id="{6C0212AD-5D28-E7EC-A314-EBFCF6A034B9}"/>
                  </a:ext>
                </a:extLst>
              </p:cNvPr>
              <p:cNvSpPr txBox="1"/>
              <p:nvPr/>
            </p:nvSpPr>
            <p:spPr>
              <a:xfrm>
                <a:off x="6913368" y="5430540"/>
                <a:ext cx="236437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32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F</a:t>
                </a:r>
                <a:endParaRPr lang="ja-JP" altLang="en-US" sz="3200"/>
              </a:p>
            </p:txBody>
          </p:sp>
          <p:sp>
            <p:nvSpPr>
              <p:cNvPr id="173" name="テキスト ボックス 172">
                <a:extLst>
                  <a:ext uri="{FF2B5EF4-FFF2-40B4-BE49-F238E27FC236}">
                    <a16:creationId xmlns:a16="http://schemas.microsoft.com/office/drawing/2014/main" id="{17A2C104-B279-592E-14BB-89A561AA09DD}"/>
                  </a:ext>
                </a:extLst>
              </p:cNvPr>
              <p:cNvSpPr txBox="1"/>
              <p:nvPr/>
            </p:nvSpPr>
            <p:spPr>
              <a:xfrm>
                <a:off x="4180953" y="4902493"/>
                <a:ext cx="1165995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32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110°</a:t>
                </a:r>
                <a:endParaRPr lang="ja-JP" altLang="en-US" sz="3200"/>
              </a:p>
            </p:txBody>
          </p:sp>
        </p:grpSp>
        <p:grpSp>
          <p:nvGrpSpPr>
            <p:cNvPr id="147" name="グループ化 146">
              <a:extLst>
                <a:ext uri="{FF2B5EF4-FFF2-40B4-BE49-F238E27FC236}">
                  <a16:creationId xmlns:a16="http://schemas.microsoft.com/office/drawing/2014/main" id="{69F8BCF7-2558-67FF-684C-8D505C581833}"/>
                </a:ext>
              </a:extLst>
            </p:cNvPr>
            <p:cNvGrpSpPr/>
            <p:nvPr/>
          </p:nvGrpSpPr>
          <p:grpSpPr>
            <a:xfrm>
              <a:off x="5856844" y="1317985"/>
              <a:ext cx="2945523" cy="4891089"/>
              <a:chOff x="5824458" y="1137427"/>
              <a:chExt cx="2945523" cy="4891089"/>
            </a:xfrm>
          </p:grpSpPr>
          <p:sp>
            <p:nvSpPr>
              <p:cNvPr id="151" name="部分円 150">
                <a:extLst>
                  <a:ext uri="{FF2B5EF4-FFF2-40B4-BE49-F238E27FC236}">
                    <a16:creationId xmlns:a16="http://schemas.microsoft.com/office/drawing/2014/main" id="{57F4F388-8AE9-2661-A7CB-22970CAB2A44}"/>
                  </a:ext>
                </a:extLst>
              </p:cNvPr>
              <p:cNvSpPr/>
              <p:nvPr/>
            </p:nvSpPr>
            <p:spPr>
              <a:xfrm rot="18617011">
                <a:off x="5904517" y="4848645"/>
                <a:ext cx="688807" cy="689353"/>
              </a:xfrm>
              <a:prstGeom prst="pie">
                <a:avLst>
                  <a:gd name="adj1" fmla="val 19292164"/>
                  <a:gd name="adj2" fmla="val 21214293"/>
                </a:avLst>
              </a:prstGeom>
              <a:solidFill>
                <a:srgbClr val="00B050">
                  <a:alpha val="5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solidFill>
                    <a:schemeClr val="tx1"/>
                  </a:solidFill>
                  <a:highlight>
                    <a:srgbClr val="00FFFF"/>
                  </a:highlight>
                </a:endParaRPr>
              </a:p>
            </p:txBody>
          </p:sp>
          <p:grpSp>
            <p:nvGrpSpPr>
              <p:cNvPr id="152" name="グループ化 151">
                <a:extLst>
                  <a:ext uri="{FF2B5EF4-FFF2-40B4-BE49-F238E27FC236}">
                    <a16:creationId xmlns:a16="http://schemas.microsoft.com/office/drawing/2014/main" id="{3898AAFD-CAC3-02A1-6AC1-52F9B4197842}"/>
                  </a:ext>
                </a:extLst>
              </p:cNvPr>
              <p:cNvGrpSpPr/>
              <p:nvPr/>
            </p:nvGrpSpPr>
            <p:grpSpPr>
              <a:xfrm rot="1832244">
                <a:off x="5824458" y="1137427"/>
                <a:ext cx="2945523" cy="4891089"/>
                <a:chOff x="9325425" y="2293204"/>
                <a:chExt cx="2945523" cy="4891089"/>
              </a:xfrm>
            </p:grpSpPr>
            <p:sp>
              <p:nvSpPr>
                <p:cNvPr id="153" name="テキスト ボックス 152">
                  <a:extLst>
                    <a:ext uri="{FF2B5EF4-FFF2-40B4-BE49-F238E27FC236}">
                      <a16:creationId xmlns:a16="http://schemas.microsoft.com/office/drawing/2014/main" id="{11DBF642-674C-8BCE-BAD1-87B9C51B879C}"/>
                    </a:ext>
                  </a:extLst>
                </p:cNvPr>
                <p:cNvSpPr txBox="1"/>
                <p:nvPr/>
              </p:nvSpPr>
              <p:spPr>
                <a:xfrm rot="19767756">
                  <a:off x="10273503" y="6599518"/>
                  <a:ext cx="236437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3200">
                      <a:latin typeface="Cambria Math" panose="02040503050406030204" pitchFamily="18" charset="0"/>
                      <a:ea typeface="メイリオ" panose="020B0604030504040204" pitchFamily="50" charset="-128"/>
                    </a:rPr>
                    <a:t>K</a:t>
                  </a:r>
                  <a:endParaRPr lang="ja-JP" altLang="en-US" sz="3200"/>
                </a:p>
              </p:txBody>
            </p:sp>
            <p:sp>
              <p:nvSpPr>
                <p:cNvPr id="154" name="テキスト ボックス 153">
                  <a:extLst>
                    <a:ext uri="{FF2B5EF4-FFF2-40B4-BE49-F238E27FC236}">
                      <a16:creationId xmlns:a16="http://schemas.microsoft.com/office/drawing/2014/main" id="{DB4C42EF-38A0-DA32-167F-218558810C3D}"/>
                    </a:ext>
                  </a:extLst>
                </p:cNvPr>
                <p:cNvSpPr txBox="1"/>
                <p:nvPr/>
              </p:nvSpPr>
              <p:spPr>
                <a:xfrm rot="19767756">
                  <a:off x="10927633" y="2293204"/>
                  <a:ext cx="253616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3200">
                      <a:latin typeface="Cambria Math" panose="02040503050406030204" pitchFamily="18" charset="0"/>
                      <a:ea typeface="メイリオ" panose="020B0604030504040204" pitchFamily="50" charset="-128"/>
                    </a:rPr>
                    <a:t>L</a:t>
                  </a:r>
                  <a:endParaRPr lang="ja-JP" altLang="en-US" sz="3200"/>
                </a:p>
              </p:txBody>
            </p:sp>
            <p:sp>
              <p:nvSpPr>
                <p:cNvPr id="155" name="テキスト ボックス 154">
                  <a:extLst>
                    <a:ext uri="{FF2B5EF4-FFF2-40B4-BE49-F238E27FC236}">
                      <a16:creationId xmlns:a16="http://schemas.microsoft.com/office/drawing/2014/main" id="{FE07D11B-E13F-7A1F-E0EA-A5197ED7B40C}"/>
                    </a:ext>
                  </a:extLst>
                </p:cNvPr>
                <p:cNvSpPr txBox="1"/>
                <p:nvPr/>
              </p:nvSpPr>
              <p:spPr>
                <a:xfrm rot="19767756">
                  <a:off x="9325425" y="4609829"/>
                  <a:ext cx="236437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3200">
                      <a:latin typeface="Cambria Math" panose="02040503050406030204" pitchFamily="18" charset="0"/>
                      <a:ea typeface="メイリオ" panose="020B0604030504040204" pitchFamily="50" charset="-128"/>
                    </a:rPr>
                    <a:t>J</a:t>
                  </a:r>
                  <a:endParaRPr lang="ja-JP" altLang="en-US" sz="3200"/>
                </a:p>
              </p:txBody>
            </p:sp>
            <p:grpSp>
              <p:nvGrpSpPr>
                <p:cNvPr id="156" name="グループ化 155">
                  <a:extLst>
                    <a:ext uri="{FF2B5EF4-FFF2-40B4-BE49-F238E27FC236}">
                      <a16:creationId xmlns:a16="http://schemas.microsoft.com/office/drawing/2014/main" id="{97AEDB12-893E-E0D9-BD02-984E107FFC39}"/>
                    </a:ext>
                  </a:extLst>
                </p:cNvPr>
                <p:cNvGrpSpPr/>
                <p:nvPr/>
              </p:nvGrpSpPr>
              <p:grpSpPr>
                <a:xfrm>
                  <a:off x="9384849" y="2444693"/>
                  <a:ext cx="2886099" cy="4251346"/>
                  <a:chOff x="8921543" y="2237013"/>
                  <a:chExt cx="2886099" cy="4251346"/>
                </a:xfrm>
              </p:grpSpPr>
              <p:sp>
                <p:nvSpPr>
                  <p:cNvPr id="157" name="部分円 156">
                    <a:extLst>
                      <a:ext uri="{FF2B5EF4-FFF2-40B4-BE49-F238E27FC236}">
                        <a16:creationId xmlns:a16="http://schemas.microsoft.com/office/drawing/2014/main" id="{14D95E8A-79C8-85D5-D0F4-FA288DAD6705}"/>
                      </a:ext>
                    </a:extLst>
                  </p:cNvPr>
                  <p:cNvSpPr/>
                  <p:nvPr/>
                </p:nvSpPr>
                <p:spPr>
                  <a:xfrm rot="17334449">
                    <a:off x="10151130" y="2236762"/>
                    <a:ext cx="631228" cy="631729"/>
                  </a:xfrm>
                  <a:prstGeom prst="pie">
                    <a:avLst>
                      <a:gd name="adj1" fmla="val 9798729"/>
                      <a:gd name="adj2" fmla="val 11445950"/>
                    </a:avLst>
                  </a:prstGeom>
                  <a:solidFill>
                    <a:srgbClr val="7030A0">
                      <a:alpha val="50196"/>
                    </a:srgb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3200">
                      <a:solidFill>
                        <a:schemeClr val="tx1"/>
                      </a:solidFill>
                      <a:highlight>
                        <a:srgbClr val="00FFFF"/>
                      </a:highlight>
                    </a:endParaRPr>
                  </a:p>
                </p:txBody>
              </p:sp>
              <p:sp>
                <p:nvSpPr>
                  <p:cNvPr id="158" name="部分円 157">
                    <a:extLst>
                      <a:ext uri="{FF2B5EF4-FFF2-40B4-BE49-F238E27FC236}">
                        <a16:creationId xmlns:a16="http://schemas.microsoft.com/office/drawing/2014/main" id="{2FECD39B-3984-F8D3-541D-487FA855422A}"/>
                      </a:ext>
                    </a:extLst>
                  </p:cNvPr>
                  <p:cNvSpPr/>
                  <p:nvPr/>
                </p:nvSpPr>
                <p:spPr>
                  <a:xfrm rot="4190663">
                    <a:off x="8921816" y="4331214"/>
                    <a:ext cx="688807" cy="689353"/>
                  </a:xfrm>
                  <a:prstGeom prst="pie">
                    <a:avLst>
                      <a:gd name="adj1" fmla="val 13807153"/>
                      <a:gd name="adj2" fmla="val 21071652"/>
                    </a:avLst>
                  </a:prstGeom>
                  <a:solidFill>
                    <a:srgbClr val="FF5050">
                      <a:alpha val="50196"/>
                    </a:srgb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3200">
                      <a:solidFill>
                        <a:schemeClr val="tx1"/>
                      </a:solidFill>
                      <a:highlight>
                        <a:srgbClr val="00FFFF"/>
                      </a:highlight>
                    </a:endParaRPr>
                  </a:p>
                </p:txBody>
              </p:sp>
              <p:sp>
                <p:nvSpPr>
                  <p:cNvPr id="159" name="二等辺三角形 158">
                    <a:extLst>
                      <a:ext uri="{FF2B5EF4-FFF2-40B4-BE49-F238E27FC236}">
                        <a16:creationId xmlns:a16="http://schemas.microsoft.com/office/drawing/2014/main" id="{7E49612A-D741-4065-EA44-924FD5A81068}"/>
                      </a:ext>
                    </a:extLst>
                  </p:cNvPr>
                  <p:cNvSpPr/>
                  <p:nvPr/>
                </p:nvSpPr>
                <p:spPr>
                  <a:xfrm rot="16388497">
                    <a:off x="7847545" y="3926619"/>
                    <a:ext cx="3941671" cy="1088693"/>
                  </a:xfrm>
                  <a:prstGeom prst="triangle">
                    <a:avLst>
                      <a:gd name="adj" fmla="val 43987"/>
                    </a:avLst>
                  </a:prstGeom>
                  <a:noFill/>
                  <a:ln w="28575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3200"/>
                  </a:p>
                </p:txBody>
              </p:sp>
              <p:sp>
                <p:nvSpPr>
                  <p:cNvPr id="160" name="円弧 159">
                    <a:extLst>
                      <a:ext uri="{FF2B5EF4-FFF2-40B4-BE49-F238E27FC236}">
                        <a16:creationId xmlns:a16="http://schemas.microsoft.com/office/drawing/2014/main" id="{4CB2E21C-3C36-99EF-FD3A-A531E35A8C98}"/>
                      </a:ext>
                    </a:extLst>
                  </p:cNvPr>
                  <p:cNvSpPr/>
                  <p:nvPr/>
                </p:nvSpPr>
                <p:spPr>
                  <a:xfrm rot="295944">
                    <a:off x="10219740" y="2515227"/>
                    <a:ext cx="431152" cy="908009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3200"/>
                  </a:p>
                </p:txBody>
              </p:sp>
              <p:sp>
                <p:nvSpPr>
                  <p:cNvPr id="161" name="円弧 160">
                    <a:extLst>
                      <a:ext uri="{FF2B5EF4-FFF2-40B4-BE49-F238E27FC236}">
                        <a16:creationId xmlns:a16="http://schemas.microsoft.com/office/drawing/2014/main" id="{D251B556-0133-2838-38BE-35E0FDBA017B}"/>
                      </a:ext>
                    </a:extLst>
                  </p:cNvPr>
                  <p:cNvSpPr/>
                  <p:nvPr/>
                </p:nvSpPr>
                <p:spPr>
                  <a:xfrm rot="11043551">
                    <a:off x="10080110" y="5580350"/>
                    <a:ext cx="431152" cy="908009"/>
                  </a:xfrm>
                  <a:prstGeom prst="arc">
                    <a:avLst>
                      <a:gd name="adj1" fmla="val 10796952"/>
                      <a:gd name="adj2" fmla="val 16236327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3200"/>
                  </a:p>
                </p:txBody>
              </p:sp>
              <p:sp>
                <p:nvSpPr>
                  <p:cNvPr id="162" name="テキスト ボックス 161">
                    <a:extLst>
                      <a:ext uri="{FF2B5EF4-FFF2-40B4-BE49-F238E27FC236}">
                        <a16:creationId xmlns:a16="http://schemas.microsoft.com/office/drawing/2014/main" id="{2135E054-FCBB-2787-C20B-96990C773F92}"/>
                      </a:ext>
                    </a:extLst>
                  </p:cNvPr>
                  <p:cNvSpPr txBox="1"/>
                  <p:nvPr/>
                </p:nvSpPr>
                <p:spPr>
                  <a:xfrm rot="19767756">
                    <a:off x="10460722" y="4328025"/>
                    <a:ext cx="1346920" cy="58477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altLang="ja-JP" sz="320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a:t>4cm</a:t>
                    </a:r>
                    <a:endParaRPr lang="ja-JP" altLang="en-US" sz="3200"/>
                  </a:p>
                </p:txBody>
              </p:sp>
              <p:sp>
                <p:nvSpPr>
                  <p:cNvPr id="163" name="テキスト ボックス 162">
                    <a:extLst>
                      <a:ext uri="{FF2B5EF4-FFF2-40B4-BE49-F238E27FC236}">
                        <a16:creationId xmlns:a16="http://schemas.microsoft.com/office/drawing/2014/main" id="{AAD7DF8B-1654-0A95-E479-BCE0F6CF2414}"/>
                      </a:ext>
                    </a:extLst>
                  </p:cNvPr>
                  <p:cNvSpPr txBox="1"/>
                  <p:nvPr/>
                </p:nvSpPr>
                <p:spPr>
                  <a:xfrm rot="19767756">
                    <a:off x="9623895" y="2501877"/>
                    <a:ext cx="1089551" cy="58477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altLang="ja-JP" sz="320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a:t>30°</a:t>
                    </a:r>
                    <a:endParaRPr lang="ja-JP" altLang="en-US" sz="3200"/>
                  </a:p>
                </p:txBody>
              </p:sp>
              <p:sp>
                <p:nvSpPr>
                  <p:cNvPr id="164" name="テキスト ボックス 163">
                    <a:extLst>
                      <a:ext uri="{FF2B5EF4-FFF2-40B4-BE49-F238E27FC236}">
                        <a16:creationId xmlns:a16="http://schemas.microsoft.com/office/drawing/2014/main" id="{56320302-AAD1-FD09-1715-F5B5829807DD}"/>
                      </a:ext>
                    </a:extLst>
                  </p:cNvPr>
                  <p:cNvSpPr txBox="1"/>
                  <p:nvPr/>
                </p:nvSpPr>
                <p:spPr>
                  <a:xfrm rot="19767756">
                    <a:off x="9439745" y="4033882"/>
                    <a:ext cx="1190543" cy="58477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altLang="ja-JP" sz="320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a:t>110°</a:t>
                    </a:r>
                    <a:endParaRPr lang="ja-JP" altLang="en-US" sz="3200"/>
                  </a:p>
                </p:txBody>
              </p:sp>
            </p:grpSp>
          </p:grpSp>
        </p:grpSp>
        <p:cxnSp>
          <p:nvCxnSpPr>
            <p:cNvPr id="148" name="直線コネクタ 147">
              <a:extLst>
                <a:ext uri="{FF2B5EF4-FFF2-40B4-BE49-F238E27FC236}">
                  <a16:creationId xmlns:a16="http://schemas.microsoft.com/office/drawing/2014/main" id="{A20F37E4-383F-2560-D593-9E24566886AF}"/>
                </a:ext>
              </a:extLst>
            </p:cNvPr>
            <p:cNvCxnSpPr>
              <a:cxnSpLocks/>
            </p:cNvCxnSpPr>
            <p:nvPr/>
          </p:nvCxnSpPr>
          <p:spPr>
            <a:xfrm>
              <a:off x="2598141" y="5171056"/>
              <a:ext cx="0" cy="2417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線コネクタ 148">
              <a:extLst>
                <a:ext uri="{FF2B5EF4-FFF2-40B4-BE49-F238E27FC236}">
                  <a16:creationId xmlns:a16="http://schemas.microsoft.com/office/drawing/2014/main" id="{4BE51512-8CE2-5B1E-2D48-BEB5DECEE870}"/>
                </a:ext>
              </a:extLst>
            </p:cNvPr>
            <p:cNvCxnSpPr>
              <a:cxnSpLocks/>
            </p:cNvCxnSpPr>
            <p:nvPr/>
          </p:nvCxnSpPr>
          <p:spPr>
            <a:xfrm>
              <a:off x="7299187" y="3718350"/>
              <a:ext cx="138904" cy="11009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部分円 149">
              <a:extLst>
                <a:ext uri="{FF2B5EF4-FFF2-40B4-BE49-F238E27FC236}">
                  <a16:creationId xmlns:a16="http://schemas.microsoft.com/office/drawing/2014/main" id="{9B72346F-DCB8-B1F7-83D9-6C5404CC4F5B}"/>
                </a:ext>
              </a:extLst>
            </p:cNvPr>
            <p:cNvSpPr/>
            <p:nvPr/>
          </p:nvSpPr>
          <p:spPr>
            <a:xfrm>
              <a:off x="346590" y="4950315"/>
              <a:ext cx="688807" cy="689353"/>
            </a:xfrm>
            <a:prstGeom prst="pie">
              <a:avLst>
                <a:gd name="adj1" fmla="val 19679188"/>
                <a:gd name="adj2" fmla="val 21564790"/>
              </a:avLst>
            </a:prstGeom>
            <a:solidFill>
              <a:srgbClr val="00B05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>
                <a:solidFill>
                  <a:schemeClr val="tx1"/>
                </a:solidFill>
                <a:highlight>
                  <a:srgbClr val="00FFFF"/>
                </a:highlight>
              </a:endParaRPr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4DCD6A6-F69D-541E-69DE-FBF9B1341988}"/>
              </a:ext>
            </a:extLst>
          </p:cNvPr>
          <p:cNvSpPr txBox="1"/>
          <p:nvPr/>
        </p:nvSpPr>
        <p:spPr>
          <a:xfrm>
            <a:off x="702826" y="4216570"/>
            <a:ext cx="11721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32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40°</a:t>
            </a:r>
            <a:endParaRPr lang="ja-JP" altLang="en-US" sz="3200">
              <a:solidFill>
                <a:srgbClr val="FF0000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0F31813-3F32-FEA0-03DB-128C996C14B7}"/>
              </a:ext>
            </a:extLst>
          </p:cNvPr>
          <p:cNvSpPr txBox="1"/>
          <p:nvPr/>
        </p:nvSpPr>
        <p:spPr>
          <a:xfrm>
            <a:off x="5501911" y="4385375"/>
            <a:ext cx="11721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32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40°</a:t>
            </a:r>
            <a:endParaRPr lang="ja-JP" altLang="en-US" sz="3200">
              <a:solidFill>
                <a:srgbClr val="FF000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A6BF921-897D-18AB-3F96-06270F58BEC7}"/>
              </a:ext>
            </a:extLst>
          </p:cNvPr>
          <p:cNvSpPr txBox="1"/>
          <p:nvPr/>
        </p:nvSpPr>
        <p:spPr>
          <a:xfrm>
            <a:off x="616869" y="3473090"/>
            <a:ext cx="518358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3200"/>
              <a:t>㋑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EBEFE2B-5A41-3F12-C744-B4D2DAC05C4A}"/>
              </a:ext>
            </a:extLst>
          </p:cNvPr>
          <p:cNvSpPr txBox="1"/>
          <p:nvPr/>
        </p:nvSpPr>
        <p:spPr>
          <a:xfrm>
            <a:off x="5208304" y="3025468"/>
            <a:ext cx="518358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3200"/>
              <a:t>㋓</a:t>
            </a:r>
          </a:p>
        </p:txBody>
      </p:sp>
    </p:spTree>
    <p:extLst>
      <p:ext uri="{BB962C8B-B14F-4D97-AF65-F5344CB8AC3E}">
        <p14:creationId xmlns:p14="http://schemas.microsoft.com/office/powerpoint/2010/main" val="1496575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9BE59-FCE5-FA94-12C8-CE323FC47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正方形/長方形 133">
            <a:extLst>
              <a:ext uri="{FF2B5EF4-FFF2-40B4-BE49-F238E27FC236}">
                <a16:creationId xmlns:a16="http://schemas.microsoft.com/office/drawing/2014/main" id="{ADC158D1-26B0-4202-9A4B-C88892BC97C3}"/>
              </a:ext>
            </a:extLst>
          </p:cNvPr>
          <p:cNvSpPr/>
          <p:nvPr/>
        </p:nvSpPr>
        <p:spPr>
          <a:xfrm>
            <a:off x="10414535" y="144456"/>
            <a:ext cx="1657224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6000">
                <a:solidFill>
                  <a:schemeClr val="tx1"/>
                </a:solidFill>
              </a:rPr>
              <a:t>答</a:t>
            </a:r>
            <a:endParaRPr kumimoji="1" lang="ja-JP" altLang="en-US" sz="6000" dirty="0">
              <a:solidFill>
                <a:schemeClr val="tx1"/>
              </a:solidFill>
            </a:endParaRPr>
          </a:p>
        </p:txBody>
      </p:sp>
      <p:sp>
        <p:nvSpPr>
          <p:cNvPr id="104" name="正方形/長方形 103">
            <a:extLst>
              <a:ext uri="{FF2B5EF4-FFF2-40B4-BE49-F238E27FC236}">
                <a16:creationId xmlns:a16="http://schemas.microsoft.com/office/drawing/2014/main" id="{CA755050-1FB5-FB54-BC96-4B173796FA41}"/>
              </a:ext>
            </a:extLst>
          </p:cNvPr>
          <p:cNvSpPr/>
          <p:nvPr/>
        </p:nvSpPr>
        <p:spPr>
          <a:xfrm>
            <a:off x="187222" y="327476"/>
            <a:ext cx="824754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28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三角形の合同条件に合う</a:t>
            </a:r>
            <a:r>
              <a:rPr lang="en-US" altLang="ja-JP" sz="28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2</a:t>
            </a:r>
            <a:r>
              <a:rPr lang="ja-JP" altLang="en-US" sz="28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つの三角形を見つける。</a:t>
            </a:r>
            <a:endParaRPr lang="ja-JP" altLang="en-US" sz="2800"/>
          </a:p>
        </p:txBody>
      </p:sp>
      <p:sp>
        <p:nvSpPr>
          <p:cNvPr id="105" name="正方形/長方形 104">
            <a:extLst>
              <a:ext uri="{FF2B5EF4-FFF2-40B4-BE49-F238E27FC236}">
                <a16:creationId xmlns:a16="http://schemas.microsoft.com/office/drawing/2014/main" id="{0EB83833-ECC6-43E4-DDAA-FB16CC08E6BA}"/>
              </a:ext>
            </a:extLst>
          </p:cNvPr>
          <p:cNvSpPr/>
          <p:nvPr/>
        </p:nvSpPr>
        <p:spPr>
          <a:xfrm>
            <a:off x="147313" y="981909"/>
            <a:ext cx="968567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28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この</a:t>
            </a:r>
            <a:r>
              <a:rPr lang="en-US" altLang="ja-JP" sz="28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2</a:t>
            </a:r>
            <a:r>
              <a:rPr lang="ja-JP" altLang="en-US" sz="28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つの三角形を見比べると、以下のことがわかる。</a:t>
            </a:r>
            <a:endParaRPr lang="ja-JP" altLang="en-US" sz="2800"/>
          </a:p>
        </p:txBody>
      </p:sp>
      <p:grpSp>
        <p:nvGrpSpPr>
          <p:cNvPr id="143" name="グループ化 142">
            <a:extLst>
              <a:ext uri="{FF2B5EF4-FFF2-40B4-BE49-F238E27FC236}">
                <a16:creationId xmlns:a16="http://schemas.microsoft.com/office/drawing/2014/main" id="{98CCDC45-C7E0-85AB-2544-EC8756575659}"/>
              </a:ext>
            </a:extLst>
          </p:cNvPr>
          <p:cNvGrpSpPr/>
          <p:nvPr/>
        </p:nvGrpSpPr>
        <p:grpSpPr>
          <a:xfrm>
            <a:off x="298520" y="1089385"/>
            <a:ext cx="8503847" cy="4891089"/>
            <a:chOff x="298520" y="1317985"/>
            <a:chExt cx="8503847" cy="4891089"/>
          </a:xfrm>
        </p:grpSpPr>
        <p:sp>
          <p:nvSpPr>
            <p:cNvPr id="144" name="部分円 143">
              <a:extLst>
                <a:ext uri="{FF2B5EF4-FFF2-40B4-BE49-F238E27FC236}">
                  <a16:creationId xmlns:a16="http://schemas.microsoft.com/office/drawing/2014/main" id="{55A67F0F-7FC2-86BC-507B-9A5662C19D7B}"/>
                </a:ext>
              </a:extLst>
            </p:cNvPr>
            <p:cNvSpPr/>
            <p:nvPr/>
          </p:nvSpPr>
          <p:spPr>
            <a:xfrm rot="881296">
              <a:off x="4291724" y="4976068"/>
              <a:ext cx="631228" cy="631729"/>
            </a:xfrm>
            <a:prstGeom prst="pie">
              <a:avLst>
                <a:gd name="adj1" fmla="val 9953618"/>
                <a:gd name="adj2" fmla="val 11457803"/>
              </a:avLst>
            </a:prstGeom>
            <a:solidFill>
              <a:srgbClr val="7030A0">
                <a:alpha val="5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>
                <a:solidFill>
                  <a:schemeClr val="tx1"/>
                </a:solidFill>
                <a:highlight>
                  <a:srgbClr val="00FFFF"/>
                </a:highlight>
              </a:endParaRPr>
            </a:p>
          </p:txBody>
        </p:sp>
        <p:sp>
          <p:nvSpPr>
            <p:cNvPr id="145" name="テキスト ボックス 144">
              <a:extLst>
                <a:ext uri="{FF2B5EF4-FFF2-40B4-BE49-F238E27FC236}">
                  <a16:creationId xmlns:a16="http://schemas.microsoft.com/office/drawing/2014/main" id="{92A367FA-FDDF-9AA8-0EDD-F9DCAB6EBC94}"/>
                </a:ext>
              </a:extLst>
            </p:cNvPr>
            <p:cNvSpPr txBox="1"/>
            <p:nvPr/>
          </p:nvSpPr>
          <p:spPr>
            <a:xfrm>
              <a:off x="298520" y="4950672"/>
              <a:ext cx="23643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ja-JP" sz="3200">
                  <a:latin typeface="Cambria Math" panose="02040503050406030204" pitchFamily="18" charset="0"/>
                  <a:ea typeface="メイリオ" panose="020B0604030504040204" pitchFamily="50" charset="-128"/>
                </a:rPr>
                <a:t>E</a:t>
              </a:r>
              <a:endParaRPr lang="ja-JP" altLang="en-US" sz="3200"/>
            </a:p>
          </p:txBody>
        </p:sp>
        <p:grpSp>
          <p:nvGrpSpPr>
            <p:cNvPr id="146" name="グループ化 145">
              <a:extLst>
                <a:ext uri="{FF2B5EF4-FFF2-40B4-BE49-F238E27FC236}">
                  <a16:creationId xmlns:a16="http://schemas.microsoft.com/office/drawing/2014/main" id="{DBC50D1C-732E-7816-F21F-309FE3A19D82}"/>
                </a:ext>
              </a:extLst>
            </p:cNvPr>
            <p:cNvGrpSpPr/>
            <p:nvPr/>
          </p:nvGrpSpPr>
          <p:grpSpPr>
            <a:xfrm>
              <a:off x="681222" y="3650231"/>
              <a:ext cx="4749361" cy="2226476"/>
              <a:chOff x="2872596" y="4081227"/>
              <a:chExt cx="4749361" cy="2226476"/>
            </a:xfrm>
          </p:grpSpPr>
          <p:sp>
            <p:nvSpPr>
              <p:cNvPr id="165" name="部分円 164">
                <a:extLst>
                  <a:ext uri="{FF2B5EF4-FFF2-40B4-BE49-F238E27FC236}">
                    <a16:creationId xmlns:a16="http://schemas.microsoft.com/office/drawing/2014/main" id="{B5DFA3AA-59B4-CD47-C0A6-88FD9A69B63D}"/>
                  </a:ext>
                </a:extLst>
              </p:cNvPr>
              <p:cNvSpPr/>
              <p:nvPr/>
            </p:nvSpPr>
            <p:spPr>
              <a:xfrm rot="9413973">
                <a:off x="4263143" y="4289460"/>
                <a:ext cx="688807" cy="689353"/>
              </a:xfrm>
              <a:prstGeom prst="pie">
                <a:avLst>
                  <a:gd name="adj1" fmla="val 13807153"/>
                  <a:gd name="adj2" fmla="val 20992110"/>
                </a:avLst>
              </a:prstGeom>
              <a:solidFill>
                <a:srgbClr val="FF5050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solidFill>
                    <a:schemeClr val="tx1"/>
                  </a:solidFill>
                  <a:highlight>
                    <a:srgbClr val="00FFFF"/>
                  </a:highlight>
                </a:endParaRPr>
              </a:p>
            </p:txBody>
          </p:sp>
          <p:sp>
            <p:nvSpPr>
              <p:cNvPr id="166" name="二等辺三角形 165">
                <a:extLst>
                  <a:ext uri="{FF2B5EF4-FFF2-40B4-BE49-F238E27FC236}">
                    <a16:creationId xmlns:a16="http://schemas.microsoft.com/office/drawing/2014/main" id="{356B17D3-D5B6-A3E2-60BB-4AFA350F95D7}"/>
                  </a:ext>
                </a:extLst>
              </p:cNvPr>
              <p:cNvSpPr/>
              <p:nvPr/>
            </p:nvSpPr>
            <p:spPr>
              <a:xfrm>
                <a:off x="2879719" y="4638385"/>
                <a:ext cx="3941671" cy="1088693"/>
              </a:xfrm>
              <a:prstGeom prst="triangle">
                <a:avLst>
                  <a:gd name="adj" fmla="val 43987"/>
                </a:avLst>
              </a:prstGeom>
              <a:noFill/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/>
              </a:p>
            </p:txBody>
          </p:sp>
          <p:sp>
            <p:nvSpPr>
              <p:cNvPr id="167" name="円弧 166">
                <a:extLst>
                  <a:ext uri="{FF2B5EF4-FFF2-40B4-BE49-F238E27FC236}">
                    <a16:creationId xmlns:a16="http://schemas.microsoft.com/office/drawing/2014/main" id="{C04EB531-2E13-626E-54DD-EDB8C127CAA2}"/>
                  </a:ext>
                </a:extLst>
              </p:cNvPr>
              <p:cNvSpPr/>
              <p:nvPr/>
            </p:nvSpPr>
            <p:spPr>
              <a:xfrm rot="4615778">
                <a:off x="6182276" y="5368229"/>
                <a:ext cx="431152" cy="908009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/>
              </a:p>
            </p:txBody>
          </p:sp>
          <p:sp>
            <p:nvSpPr>
              <p:cNvPr id="168" name="円弧 167">
                <a:extLst>
                  <a:ext uri="{FF2B5EF4-FFF2-40B4-BE49-F238E27FC236}">
                    <a16:creationId xmlns:a16="http://schemas.microsoft.com/office/drawing/2014/main" id="{B83C13D9-0B4B-5B90-EC9F-A1E4EA614D88}"/>
                  </a:ext>
                </a:extLst>
              </p:cNvPr>
              <p:cNvSpPr/>
              <p:nvPr/>
            </p:nvSpPr>
            <p:spPr>
              <a:xfrm rot="16717053">
                <a:off x="3111025" y="5348782"/>
                <a:ext cx="431152" cy="908009"/>
              </a:xfrm>
              <a:prstGeom prst="arc">
                <a:avLst>
                  <a:gd name="adj1" fmla="val 10796952"/>
                  <a:gd name="adj2" fmla="val 16236327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/>
              </a:p>
            </p:txBody>
          </p:sp>
          <p:sp>
            <p:nvSpPr>
              <p:cNvPr id="169" name="テキスト ボックス 168">
                <a:extLst>
                  <a:ext uri="{FF2B5EF4-FFF2-40B4-BE49-F238E27FC236}">
                    <a16:creationId xmlns:a16="http://schemas.microsoft.com/office/drawing/2014/main" id="{8AA0F0FE-1D1F-8144-149A-E3E83DF271D0}"/>
                  </a:ext>
                </a:extLst>
              </p:cNvPr>
              <p:cNvSpPr txBox="1"/>
              <p:nvPr/>
            </p:nvSpPr>
            <p:spPr>
              <a:xfrm>
                <a:off x="4433453" y="4081227"/>
                <a:ext cx="356062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32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D</a:t>
                </a:r>
                <a:endParaRPr lang="ja-JP" altLang="en-US" sz="3200"/>
              </a:p>
            </p:txBody>
          </p:sp>
          <p:sp>
            <p:nvSpPr>
              <p:cNvPr id="170" name="テキスト ボックス 169">
                <a:extLst>
                  <a:ext uri="{FF2B5EF4-FFF2-40B4-BE49-F238E27FC236}">
                    <a16:creationId xmlns:a16="http://schemas.microsoft.com/office/drawing/2014/main" id="{1114F114-E450-D25A-EA03-0377566969E8}"/>
                  </a:ext>
                </a:extLst>
              </p:cNvPr>
              <p:cNvSpPr txBox="1"/>
              <p:nvPr/>
            </p:nvSpPr>
            <p:spPr>
              <a:xfrm>
                <a:off x="4208806" y="5722928"/>
                <a:ext cx="1240503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32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4cm</a:t>
                </a:r>
                <a:endParaRPr lang="ja-JP" altLang="en-US" sz="3200"/>
              </a:p>
            </p:txBody>
          </p:sp>
          <p:sp>
            <p:nvSpPr>
              <p:cNvPr id="171" name="テキスト ボックス 170">
                <a:extLst>
                  <a:ext uri="{FF2B5EF4-FFF2-40B4-BE49-F238E27FC236}">
                    <a16:creationId xmlns:a16="http://schemas.microsoft.com/office/drawing/2014/main" id="{50A6EC8D-7826-3758-0F6F-50BD9BC12180}"/>
                  </a:ext>
                </a:extLst>
              </p:cNvPr>
              <p:cNvSpPr txBox="1"/>
              <p:nvPr/>
            </p:nvSpPr>
            <p:spPr>
              <a:xfrm>
                <a:off x="6449783" y="5083411"/>
                <a:ext cx="1172174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32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30°</a:t>
                </a:r>
                <a:endParaRPr lang="ja-JP" altLang="en-US" sz="3200"/>
              </a:p>
            </p:txBody>
          </p:sp>
          <p:sp>
            <p:nvSpPr>
              <p:cNvPr id="172" name="テキスト ボックス 171">
                <a:extLst>
                  <a:ext uri="{FF2B5EF4-FFF2-40B4-BE49-F238E27FC236}">
                    <a16:creationId xmlns:a16="http://schemas.microsoft.com/office/drawing/2014/main" id="{3BDF17DD-DBE2-8A1E-BE56-090C73A7D80B}"/>
                  </a:ext>
                </a:extLst>
              </p:cNvPr>
              <p:cNvSpPr txBox="1"/>
              <p:nvPr/>
            </p:nvSpPr>
            <p:spPr>
              <a:xfrm>
                <a:off x="6913368" y="5430540"/>
                <a:ext cx="236437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32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F</a:t>
                </a:r>
                <a:endParaRPr lang="ja-JP" altLang="en-US" sz="3200"/>
              </a:p>
            </p:txBody>
          </p:sp>
          <p:sp>
            <p:nvSpPr>
              <p:cNvPr id="173" name="テキスト ボックス 172">
                <a:extLst>
                  <a:ext uri="{FF2B5EF4-FFF2-40B4-BE49-F238E27FC236}">
                    <a16:creationId xmlns:a16="http://schemas.microsoft.com/office/drawing/2014/main" id="{8CE36D38-63D5-2076-3384-C9080300274C}"/>
                  </a:ext>
                </a:extLst>
              </p:cNvPr>
              <p:cNvSpPr txBox="1"/>
              <p:nvPr/>
            </p:nvSpPr>
            <p:spPr>
              <a:xfrm>
                <a:off x="4180953" y="4902493"/>
                <a:ext cx="1165995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32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110°</a:t>
                </a:r>
                <a:endParaRPr lang="ja-JP" altLang="en-US" sz="3200"/>
              </a:p>
            </p:txBody>
          </p:sp>
        </p:grpSp>
        <p:grpSp>
          <p:nvGrpSpPr>
            <p:cNvPr id="147" name="グループ化 146">
              <a:extLst>
                <a:ext uri="{FF2B5EF4-FFF2-40B4-BE49-F238E27FC236}">
                  <a16:creationId xmlns:a16="http://schemas.microsoft.com/office/drawing/2014/main" id="{9B2FAF80-E0B7-6617-A711-76A57955B01A}"/>
                </a:ext>
              </a:extLst>
            </p:cNvPr>
            <p:cNvGrpSpPr/>
            <p:nvPr/>
          </p:nvGrpSpPr>
          <p:grpSpPr>
            <a:xfrm>
              <a:off x="5856844" y="1317985"/>
              <a:ext cx="2945523" cy="4891089"/>
              <a:chOff x="5824458" y="1137427"/>
              <a:chExt cx="2945523" cy="4891089"/>
            </a:xfrm>
          </p:grpSpPr>
          <p:sp>
            <p:nvSpPr>
              <p:cNvPr id="151" name="部分円 150">
                <a:extLst>
                  <a:ext uri="{FF2B5EF4-FFF2-40B4-BE49-F238E27FC236}">
                    <a16:creationId xmlns:a16="http://schemas.microsoft.com/office/drawing/2014/main" id="{5ADE97A2-BB76-8CB8-F54F-56B0969EB064}"/>
                  </a:ext>
                </a:extLst>
              </p:cNvPr>
              <p:cNvSpPr/>
              <p:nvPr/>
            </p:nvSpPr>
            <p:spPr>
              <a:xfrm rot="18617011">
                <a:off x="5904517" y="4848645"/>
                <a:ext cx="688807" cy="689353"/>
              </a:xfrm>
              <a:prstGeom prst="pie">
                <a:avLst>
                  <a:gd name="adj1" fmla="val 19292164"/>
                  <a:gd name="adj2" fmla="val 21214293"/>
                </a:avLst>
              </a:prstGeom>
              <a:solidFill>
                <a:srgbClr val="00B050">
                  <a:alpha val="5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solidFill>
                    <a:schemeClr val="tx1"/>
                  </a:solidFill>
                  <a:highlight>
                    <a:srgbClr val="00FFFF"/>
                  </a:highlight>
                </a:endParaRPr>
              </a:p>
            </p:txBody>
          </p:sp>
          <p:grpSp>
            <p:nvGrpSpPr>
              <p:cNvPr id="152" name="グループ化 151">
                <a:extLst>
                  <a:ext uri="{FF2B5EF4-FFF2-40B4-BE49-F238E27FC236}">
                    <a16:creationId xmlns:a16="http://schemas.microsoft.com/office/drawing/2014/main" id="{F0BC3498-60CB-4B6F-D681-01B228D4C3AC}"/>
                  </a:ext>
                </a:extLst>
              </p:cNvPr>
              <p:cNvGrpSpPr/>
              <p:nvPr/>
            </p:nvGrpSpPr>
            <p:grpSpPr>
              <a:xfrm rot="1832244">
                <a:off x="5824458" y="1137427"/>
                <a:ext cx="2945523" cy="4891089"/>
                <a:chOff x="9325425" y="2293204"/>
                <a:chExt cx="2945523" cy="4891089"/>
              </a:xfrm>
            </p:grpSpPr>
            <p:sp>
              <p:nvSpPr>
                <p:cNvPr id="153" name="テキスト ボックス 152">
                  <a:extLst>
                    <a:ext uri="{FF2B5EF4-FFF2-40B4-BE49-F238E27FC236}">
                      <a16:creationId xmlns:a16="http://schemas.microsoft.com/office/drawing/2014/main" id="{D535BBF9-DB81-C3AC-9CE7-8B2B523A1A13}"/>
                    </a:ext>
                  </a:extLst>
                </p:cNvPr>
                <p:cNvSpPr txBox="1"/>
                <p:nvPr/>
              </p:nvSpPr>
              <p:spPr>
                <a:xfrm rot="19767756">
                  <a:off x="10273503" y="6599518"/>
                  <a:ext cx="236437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3200">
                      <a:latin typeface="Cambria Math" panose="02040503050406030204" pitchFamily="18" charset="0"/>
                      <a:ea typeface="メイリオ" panose="020B0604030504040204" pitchFamily="50" charset="-128"/>
                    </a:rPr>
                    <a:t>K</a:t>
                  </a:r>
                  <a:endParaRPr lang="ja-JP" altLang="en-US" sz="3200"/>
                </a:p>
              </p:txBody>
            </p:sp>
            <p:sp>
              <p:nvSpPr>
                <p:cNvPr id="154" name="テキスト ボックス 153">
                  <a:extLst>
                    <a:ext uri="{FF2B5EF4-FFF2-40B4-BE49-F238E27FC236}">
                      <a16:creationId xmlns:a16="http://schemas.microsoft.com/office/drawing/2014/main" id="{F2AE7F12-4D3E-CE13-F777-1F00AA258D75}"/>
                    </a:ext>
                  </a:extLst>
                </p:cNvPr>
                <p:cNvSpPr txBox="1"/>
                <p:nvPr/>
              </p:nvSpPr>
              <p:spPr>
                <a:xfrm rot="19767756">
                  <a:off x="10927633" y="2293204"/>
                  <a:ext cx="253616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3200">
                      <a:latin typeface="Cambria Math" panose="02040503050406030204" pitchFamily="18" charset="0"/>
                      <a:ea typeface="メイリオ" panose="020B0604030504040204" pitchFamily="50" charset="-128"/>
                    </a:rPr>
                    <a:t>L</a:t>
                  </a:r>
                  <a:endParaRPr lang="ja-JP" altLang="en-US" sz="3200"/>
                </a:p>
              </p:txBody>
            </p:sp>
            <p:sp>
              <p:nvSpPr>
                <p:cNvPr id="155" name="テキスト ボックス 154">
                  <a:extLst>
                    <a:ext uri="{FF2B5EF4-FFF2-40B4-BE49-F238E27FC236}">
                      <a16:creationId xmlns:a16="http://schemas.microsoft.com/office/drawing/2014/main" id="{9CA2453B-1D65-A9C1-B20D-3CF19B98167A}"/>
                    </a:ext>
                  </a:extLst>
                </p:cNvPr>
                <p:cNvSpPr txBox="1"/>
                <p:nvPr/>
              </p:nvSpPr>
              <p:spPr>
                <a:xfrm rot="19767756">
                  <a:off x="9325425" y="4609829"/>
                  <a:ext cx="236437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3200">
                      <a:latin typeface="Cambria Math" panose="02040503050406030204" pitchFamily="18" charset="0"/>
                      <a:ea typeface="メイリオ" panose="020B0604030504040204" pitchFamily="50" charset="-128"/>
                    </a:rPr>
                    <a:t>J</a:t>
                  </a:r>
                  <a:endParaRPr lang="ja-JP" altLang="en-US" sz="3200"/>
                </a:p>
              </p:txBody>
            </p:sp>
            <p:grpSp>
              <p:nvGrpSpPr>
                <p:cNvPr id="156" name="グループ化 155">
                  <a:extLst>
                    <a:ext uri="{FF2B5EF4-FFF2-40B4-BE49-F238E27FC236}">
                      <a16:creationId xmlns:a16="http://schemas.microsoft.com/office/drawing/2014/main" id="{157259B4-0CD7-1A00-BC14-D108E3B0BAF5}"/>
                    </a:ext>
                  </a:extLst>
                </p:cNvPr>
                <p:cNvGrpSpPr/>
                <p:nvPr/>
              </p:nvGrpSpPr>
              <p:grpSpPr>
                <a:xfrm>
                  <a:off x="9384849" y="2444693"/>
                  <a:ext cx="2886099" cy="4251346"/>
                  <a:chOff x="8921543" y="2237013"/>
                  <a:chExt cx="2886099" cy="4251346"/>
                </a:xfrm>
              </p:grpSpPr>
              <p:sp>
                <p:nvSpPr>
                  <p:cNvPr id="157" name="部分円 156">
                    <a:extLst>
                      <a:ext uri="{FF2B5EF4-FFF2-40B4-BE49-F238E27FC236}">
                        <a16:creationId xmlns:a16="http://schemas.microsoft.com/office/drawing/2014/main" id="{D3845E39-D58C-1CD6-7F76-FD8DAD6D3D04}"/>
                      </a:ext>
                    </a:extLst>
                  </p:cNvPr>
                  <p:cNvSpPr/>
                  <p:nvPr/>
                </p:nvSpPr>
                <p:spPr>
                  <a:xfrm rot="17334449">
                    <a:off x="10151130" y="2236762"/>
                    <a:ext cx="631228" cy="631729"/>
                  </a:xfrm>
                  <a:prstGeom prst="pie">
                    <a:avLst>
                      <a:gd name="adj1" fmla="val 9798729"/>
                      <a:gd name="adj2" fmla="val 11445950"/>
                    </a:avLst>
                  </a:prstGeom>
                  <a:solidFill>
                    <a:srgbClr val="7030A0">
                      <a:alpha val="50196"/>
                    </a:srgb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3200">
                      <a:solidFill>
                        <a:schemeClr val="tx1"/>
                      </a:solidFill>
                      <a:highlight>
                        <a:srgbClr val="00FFFF"/>
                      </a:highlight>
                    </a:endParaRPr>
                  </a:p>
                </p:txBody>
              </p:sp>
              <p:sp>
                <p:nvSpPr>
                  <p:cNvPr id="158" name="部分円 157">
                    <a:extLst>
                      <a:ext uri="{FF2B5EF4-FFF2-40B4-BE49-F238E27FC236}">
                        <a16:creationId xmlns:a16="http://schemas.microsoft.com/office/drawing/2014/main" id="{F763317E-1CC4-66C0-97F2-DD7248D2C9C1}"/>
                      </a:ext>
                    </a:extLst>
                  </p:cNvPr>
                  <p:cNvSpPr/>
                  <p:nvPr/>
                </p:nvSpPr>
                <p:spPr>
                  <a:xfrm rot="4190663">
                    <a:off x="8921816" y="4331214"/>
                    <a:ext cx="688807" cy="689353"/>
                  </a:xfrm>
                  <a:prstGeom prst="pie">
                    <a:avLst>
                      <a:gd name="adj1" fmla="val 13807153"/>
                      <a:gd name="adj2" fmla="val 21071652"/>
                    </a:avLst>
                  </a:prstGeom>
                  <a:solidFill>
                    <a:srgbClr val="FF5050">
                      <a:alpha val="50196"/>
                    </a:srgb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3200">
                      <a:solidFill>
                        <a:schemeClr val="tx1"/>
                      </a:solidFill>
                      <a:highlight>
                        <a:srgbClr val="00FFFF"/>
                      </a:highlight>
                    </a:endParaRPr>
                  </a:p>
                </p:txBody>
              </p:sp>
              <p:sp>
                <p:nvSpPr>
                  <p:cNvPr id="159" name="二等辺三角形 158">
                    <a:extLst>
                      <a:ext uri="{FF2B5EF4-FFF2-40B4-BE49-F238E27FC236}">
                        <a16:creationId xmlns:a16="http://schemas.microsoft.com/office/drawing/2014/main" id="{0F9A62D3-1E92-B1D7-201F-3CF6FB8D4C21}"/>
                      </a:ext>
                    </a:extLst>
                  </p:cNvPr>
                  <p:cNvSpPr/>
                  <p:nvPr/>
                </p:nvSpPr>
                <p:spPr>
                  <a:xfrm rot="16388497">
                    <a:off x="7847545" y="3926619"/>
                    <a:ext cx="3941671" cy="1088693"/>
                  </a:xfrm>
                  <a:prstGeom prst="triangle">
                    <a:avLst>
                      <a:gd name="adj" fmla="val 43987"/>
                    </a:avLst>
                  </a:prstGeom>
                  <a:noFill/>
                  <a:ln w="28575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3200"/>
                  </a:p>
                </p:txBody>
              </p:sp>
              <p:sp>
                <p:nvSpPr>
                  <p:cNvPr id="160" name="円弧 159">
                    <a:extLst>
                      <a:ext uri="{FF2B5EF4-FFF2-40B4-BE49-F238E27FC236}">
                        <a16:creationId xmlns:a16="http://schemas.microsoft.com/office/drawing/2014/main" id="{2D80A476-5DBD-E780-DD13-2B54A207554E}"/>
                      </a:ext>
                    </a:extLst>
                  </p:cNvPr>
                  <p:cNvSpPr/>
                  <p:nvPr/>
                </p:nvSpPr>
                <p:spPr>
                  <a:xfrm rot="295944">
                    <a:off x="10219740" y="2515227"/>
                    <a:ext cx="431152" cy="908009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3200"/>
                  </a:p>
                </p:txBody>
              </p:sp>
              <p:sp>
                <p:nvSpPr>
                  <p:cNvPr id="161" name="円弧 160">
                    <a:extLst>
                      <a:ext uri="{FF2B5EF4-FFF2-40B4-BE49-F238E27FC236}">
                        <a16:creationId xmlns:a16="http://schemas.microsoft.com/office/drawing/2014/main" id="{E2727478-03EF-A0CC-1F4C-C06EFD5894D6}"/>
                      </a:ext>
                    </a:extLst>
                  </p:cNvPr>
                  <p:cNvSpPr/>
                  <p:nvPr/>
                </p:nvSpPr>
                <p:spPr>
                  <a:xfrm rot="11043551">
                    <a:off x="10080110" y="5580350"/>
                    <a:ext cx="431152" cy="908009"/>
                  </a:xfrm>
                  <a:prstGeom prst="arc">
                    <a:avLst>
                      <a:gd name="adj1" fmla="val 10796952"/>
                      <a:gd name="adj2" fmla="val 16236327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3200"/>
                  </a:p>
                </p:txBody>
              </p:sp>
              <p:sp>
                <p:nvSpPr>
                  <p:cNvPr id="162" name="テキスト ボックス 161">
                    <a:extLst>
                      <a:ext uri="{FF2B5EF4-FFF2-40B4-BE49-F238E27FC236}">
                        <a16:creationId xmlns:a16="http://schemas.microsoft.com/office/drawing/2014/main" id="{41279906-21CE-42D6-59D6-9F71D197A223}"/>
                      </a:ext>
                    </a:extLst>
                  </p:cNvPr>
                  <p:cNvSpPr txBox="1"/>
                  <p:nvPr/>
                </p:nvSpPr>
                <p:spPr>
                  <a:xfrm rot="19767756">
                    <a:off x="10460722" y="4328025"/>
                    <a:ext cx="1346920" cy="58477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altLang="ja-JP" sz="320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a:t>4cm</a:t>
                    </a:r>
                    <a:endParaRPr lang="ja-JP" altLang="en-US" sz="3200"/>
                  </a:p>
                </p:txBody>
              </p:sp>
              <p:sp>
                <p:nvSpPr>
                  <p:cNvPr id="163" name="テキスト ボックス 162">
                    <a:extLst>
                      <a:ext uri="{FF2B5EF4-FFF2-40B4-BE49-F238E27FC236}">
                        <a16:creationId xmlns:a16="http://schemas.microsoft.com/office/drawing/2014/main" id="{BA3710BE-DC81-1776-3C98-9C08FEA2F27C}"/>
                      </a:ext>
                    </a:extLst>
                  </p:cNvPr>
                  <p:cNvSpPr txBox="1"/>
                  <p:nvPr/>
                </p:nvSpPr>
                <p:spPr>
                  <a:xfrm rot="19767756">
                    <a:off x="9623895" y="2501877"/>
                    <a:ext cx="1089551" cy="58477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altLang="ja-JP" sz="320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a:t>30°</a:t>
                    </a:r>
                    <a:endParaRPr lang="ja-JP" altLang="en-US" sz="3200"/>
                  </a:p>
                </p:txBody>
              </p:sp>
              <p:sp>
                <p:nvSpPr>
                  <p:cNvPr id="164" name="テキスト ボックス 163">
                    <a:extLst>
                      <a:ext uri="{FF2B5EF4-FFF2-40B4-BE49-F238E27FC236}">
                        <a16:creationId xmlns:a16="http://schemas.microsoft.com/office/drawing/2014/main" id="{B9A58C0D-DF3D-AAD2-4B12-AC10FDA853D8}"/>
                      </a:ext>
                    </a:extLst>
                  </p:cNvPr>
                  <p:cNvSpPr txBox="1"/>
                  <p:nvPr/>
                </p:nvSpPr>
                <p:spPr>
                  <a:xfrm rot="19767756">
                    <a:off x="9439745" y="4033882"/>
                    <a:ext cx="1190543" cy="58477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altLang="ja-JP" sz="320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a:t>110°</a:t>
                    </a:r>
                    <a:endParaRPr lang="ja-JP" altLang="en-US" sz="3200"/>
                  </a:p>
                </p:txBody>
              </p:sp>
            </p:grpSp>
          </p:grpSp>
        </p:grpSp>
        <p:cxnSp>
          <p:nvCxnSpPr>
            <p:cNvPr id="148" name="直線コネクタ 147">
              <a:extLst>
                <a:ext uri="{FF2B5EF4-FFF2-40B4-BE49-F238E27FC236}">
                  <a16:creationId xmlns:a16="http://schemas.microsoft.com/office/drawing/2014/main" id="{D2D15E10-D90E-A70B-67B4-F48FD22F4CA7}"/>
                </a:ext>
              </a:extLst>
            </p:cNvPr>
            <p:cNvCxnSpPr>
              <a:cxnSpLocks/>
            </p:cNvCxnSpPr>
            <p:nvPr/>
          </p:nvCxnSpPr>
          <p:spPr>
            <a:xfrm>
              <a:off x="2598141" y="5171056"/>
              <a:ext cx="0" cy="2417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線コネクタ 148">
              <a:extLst>
                <a:ext uri="{FF2B5EF4-FFF2-40B4-BE49-F238E27FC236}">
                  <a16:creationId xmlns:a16="http://schemas.microsoft.com/office/drawing/2014/main" id="{41D5745D-6E9C-A4CC-D8AD-63BE7639A474}"/>
                </a:ext>
              </a:extLst>
            </p:cNvPr>
            <p:cNvCxnSpPr>
              <a:cxnSpLocks/>
            </p:cNvCxnSpPr>
            <p:nvPr/>
          </p:nvCxnSpPr>
          <p:spPr>
            <a:xfrm>
              <a:off x="7299187" y="3718350"/>
              <a:ext cx="138904" cy="11009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部分円 149">
              <a:extLst>
                <a:ext uri="{FF2B5EF4-FFF2-40B4-BE49-F238E27FC236}">
                  <a16:creationId xmlns:a16="http://schemas.microsoft.com/office/drawing/2014/main" id="{9AF5A625-6333-5E9A-D306-7F1CB73953D1}"/>
                </a:ext>
              </a:extLst>
            </p:cNvPr>
            <p:cNvSpPr/>
            <p:nvPr/>
          </p:nvSpPr>
          <p:spPr>
            <a:xfrm>
              <a:off x="346590" y="4950315"/>
              <a:ext cx="688807" cy="689353"/>
            </a:xfrm>
            <a:prstGeom prst="pie">
              <a:avLst>
                <a:gd name="adj1" fmla="val 19679188"/>
                <a:gd name="adj2" fmla="val 21564790"/>
              </a:avLst>
            </a:prstGeom>
            <a:solidFill>
              <a:srgbClr val="00B05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>
                <a:solidFill>
                  <a:schemeClr val="tx1"/>
                </a:solidFill>
                <a:highlight>
                  <a:srgbClr val="00FFFF"/>
                </a:highlight>
              </a:endParaRPr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98CCBC7A-C048-F766-AC04-8FDC8BA58105}"/>
              </a:ext>
            </a:extLst>
          </p:cNvPr>
          <p:cNvGrpSpPr/>
          <p:nvPr/>
        </p:nvGrpSpPr>
        <p:grpSpPr>
          <a:xfrm>
            <a:off x="8455357" y="2630539"/>
            <a:ext cx="3291795" cy="2499093"/>
            <a:chOff x="8455357" y="2630539"/>
            <a:chExt cx="3291795" cy="2499093"/>
          </a:xfrm>
        </p:grpSpPr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992176AA-A8DE-B69F-76CD-9852145E17A1}"/>
                </a:ext>
              </a:extLst>
            </p:cNvPr>
            <p:cNvSpPr/>
            <p:nvPr/>
          </p:nvSpPr>
          <p:spPr>
            <a:xfrm>
              <a:off x="9404641" y="3065169"/>
              <a:ext cx="2342511" cy="7694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r>
                <a:rPr lang="en-US" altLang="ja-JP" sz="4400">
                  <a:solidFill>
                    <a:srgbClr val="FF0000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EF=KL</a:t>
              </a:r>
            </a:p>
          </p:txBody>
        </p:sp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11C41222-7B51-0F18-3991-0D58C7BF83D0}"/>
                </a:ext>
              </a:extLst>
            </p:cNvPr>
            <p:cNvSpPr/>
            <p:nvPr/>
          </p:nvSpPr>
          <p:spPr>
            <a:xfrm>
              <a:off x="9348787" y="4360191"/>
              <a:ext cx="2342511" cy="7694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r>
                <a:rPr lang="ja-JP" altLang="en-US" sz="4400">
                  <a:solidFill>
                    <a:srgbClr val="FF0000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∠</a:t>
              </a:r>
              <a:r>
                <a:rPr lang="en-US" altLang="ja-JP" sz="4400">
                  <a:solidFill>
                    <a:srgbClr val="FF0000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F=</a:t>
              </a:r>
              <a:r>
                <a:rPr lang="ja-JP" altLang="en-US" sz="4400">
                  <a:solidFill>
                    <a:srgbClr val="FF0000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∠</a:t>
              </a:r>
              <a:r>
                <a:rPr lang="en-US" altLang="ja-JP" sz="4400">
                  <a:solidFill>
                    <a:srgbClr val="FF0000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L</a:t>
              </a:r>
            </a:p>
          </p:txBody>
        </p:sp>
        <p:sp>
          <p:nvSpPr>
            <p:cNvPr id="41" name="左中かっこ 40">
              <a:extLst>
                <a:ext uri="{FF2B5EF4-FFF2-40B4-BE49-F238E27FC236}">
                  <a16:creationId xmlns:a16="http://schemas.microsoft.com/office/drawing/2014/main" id="{C9ED63C4-8F76-CF9D-5AB7-C31BA8BD24C9}"/>
                </a:ext>
              </a:extLst>
            </p:cNvPr>
            <p:cNvSpPr/>
            <p:nvPr/>
          </p:nvSpPr>
          <p:spPr>
            <a:xfrm>
              <a:off x="8924410" y="3264590"/>
              <a:ext cx="433167" cy="1810529"/>
            </a:xfrm>
            <a:prstGeom prst="lef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5B1BD022-1700-A04C-D98B-E1AFB0654ABE}"/>
                </a:ext>
              </a:extLst>
            </p:cNvPr>
            <p:cNvSpPr/>
            <p:nvPr/>
          </p:nvSpPr>
          <p:spPr>
            <a:xfrm>
              <a:off x="9339996" y="3725620"/>
              <a:ext cx="2342511" cy="7694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r>
                <a:rPr lang="ja-JP" altLang="en-US" sz="4400">
                  <a:solidFill>
                    <a:srgbClr val="FF0000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∠</a:t>
              </a:r>
              <a:r>
                <a:rPr lang="en-US" altLang="ja-JP" sz="4400">
                  <a:solidFill>
                    <a:srgbClr val="FF0000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E=</a:t>
              </a:r>
              <a:r>
                <a:rPr lang="ja-JP" altLang="en-US" sz="4400">
                  <a:solidFill>
                    <a:srgbClr val="FF0000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∠</a:t>
              </a:r>
              <a:r>
                <a:rPr lang="en-US" altLang="ja-JP" sz="4400">
                  <a:solidFill>
                    <a:srgbClr val="FF0000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K</a:t>
              </a:r>
            </a:p>
          </p:txBody>
        </p:sp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9D99C944-D822-AE5E-28EB-1D2B7711D521}"/>
                </a:ext>
              </a:extLst>
            </p:cNvPr>
            <p:cNvSpPr/>
            <p:nvPr/>
          </p:nvSpPr>
          <p:spPr>
            <a:xfrm>
              <a:off x="8455357" y="2630539"/>
              <a:ext cx="2556532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r>
                <a:rPr lang="ja-JP" altLang="en-US" sz="2400">
                  <a:solidFill>
                    <a:srgbClr val="FF0000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　よって</a:t>
              </a:r>
              <a:endParaRPr lang="en-US" altLang="ja-JP" sz="24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endParaRPr>
            </a:p>
          </p:txBody>
        </p:sp>
      </p:grp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4A9AEE1-F337-B248-496A-10AE40B2143A}"/>
              </a:ext>
            </a:extLst>
          </p:cNvPr>
          <p:cNvSpPr/>
          <p:nvPr/>
        </p:nvSpPr>
        <p:spPr>
          <a:xfrm>
            <a:off x="659415" y="1914524"/>
            <a:ext cx="563932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2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三角形の内角の和はそれぞれ</a:t>
            </a:r>
            <a:r>
              <a:rPr lang="en-US" altLang="ja-JP" sz="2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180°</a:t>
            </a:r>
            <a:r>
              <a:rPr lang="ja-JP" altLang="en-US" sz="2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になるので、∠</a:t>
            </a:r>
            <a:r>
              <a:rPr lang="en-US" altLang="ja-JP" sz="2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E</a:t>
            </a:r>
            <a:r>
              <a:rPr lang="ja-JP" altLang="en-US" sz="2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は</a:t>
            </a:r>
            <a:r>
              <a:rPr lang="en-US" altLang="ja-JP" sz="2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40°</a:t>
            </a:r>
            <a:r>
              <a:rPr lang="ja-JP" altLang="en-US" sz="2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、∠</a:t>
            </a:r>
            <a:r>
              <a:rPr lang="en-US" altLang="ja-JP" sz="2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K</a:t>
            </a:r>
            <a:r>
              <a:rPr lang="ja-JP" altLang="en-US" sz="2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は</a:t>
            </a:r>
            <a:r>
              <a:rPr lang="en-US" altLang="ja-JP" sz="2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40°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5BAA8D5-887A-E99D-60A2-C1A8282052DE}"/>
              </a:ext>
            </a:extLst>
          </p:cNvPr>
          <p:cNvSpPr txBox="1"/>
          <p:nvPr/>
        </p:nvSpPr>
        <p:spPr>
          <a:xfrm>
            <a:off x="702826" y="4216570"/>
            <a:ext cx="11721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3200">
                <a:latin typeface="Cambria Math" panose="02040503050406030204" pitchFamily="18" charset="0"/>
                <a:ea typeface="メイリオ" panose="020B0604030504040204" pitchFamily="50" charset="-128"/>
              </a:rPr>
              <a:t>40°</a:t>
            </a:r>
            <a:endParaRPr lang="ja-JP" altLang="en-US" sz="320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9414C0A-96F5-ACA6-42E8-3F71A4A1761C}"/>
              </a:ext>
            </a:extLst>
          </p:cNvPr>
          <p:cNvSpPr txBox="1"/>
          <p:nvPr/>
        </p:nvSpPr>
        <p:spPr>
          <a:xfrm>
            <a:off x="5501911" y="4385375"/>
            <a:ext cx="11721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3200">
                <a:latin typeface="Cambria Math" panose="02040503050406030204" pitchFamily="18" charset="0"/>
                <a:ea typeface="メイリオ" panose="020B0604030504040204" pitchFamily="50" charset="-128"/>
              </a:rPr>
              <a:t>40°</a:t>
            </a:r>
            <a:endParaRPr lang="ja-JP" altLang="en-US" sz="320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1F9E819-A6AC-435D-D6FF-0D595115EA4A}"/>
              </a:ext>
            </a:extLst>
          </p:cNvPr>
          <p:cNvSpPr txBox="1"/>
          <p:nvPr/>
        </p:nvSpPr>
        <p:spPr>
          <a:xfrm>
            <a:off x="616869" y="3473090"/>
            <a:ext cx="518358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3200"/>
              <a:t>㋑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0AF7DF9-5C56-4A17-6167-36D5F9FB00F1}"/>
              </a:ext>
            </a:extLst>
          </p:cNvPr>
          <p:cNvSpPr txBox="1"/>
          <p:nvPr/>
        </p:nvSpPr>
        <p:spPr>
          <a:xfrm>
            <a:off x="5208304" y="3025468"/>
            <a:ext cx="518358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3200"/>
              <a:t>㋓</a:t>
            </a:r>
          </a:p>
        </p:txBody>
      </p:sp>
    </p:spTree>
    <p:extLst>
      <p:ext uri="{BB962C8B-B14F-4D97-AF65-F5344CB8AC3E}">
        <p14:creationId xmlns:p14="http://schemas.microsoft.com/office/powerpoint/2010/main" val="3122799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3BD9C0-E426-9657-26E3-B382E5610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正方形/長方形 133">
            <a:extLst>
              <a:ext uri="{FF2B5EF4-FFF2-40B4-BE49-F238E27FC236}">
                <a16:creationId xmlns:a16="http://schemas.microsoft.com/office/drawing/2014/main" id="{D14979BC-11E5-3E0B-FC78-6A89A13403B9}"/>
              </a:ext>
            </a:extLst>
          </p:cNvPr>
          <p:cNvSpPr/>
          <p:nvPr/>
        </p:nvSpPr>
        <p:spPr>
          <a:xfrm>
            <a:off x="10414535" y="144456"/>
            <a:ext cx="1657224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6000">
                <a:solidFill>
                  <a:schemeClr val="tx1"/>
                </a:solidFill>
              </a:rPr>
              <a:t>答</a:t>
            </a:r>
            <a:endParaRPr kumimoji="1" lang="ja-JP" altLang="en-US" sz="6000" dirty="0">
              <a:solidFill>
                <a:schemeClr val="tx1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1083085-8852-3DD8-631D-6450514768D5}"/>
              </a:ext>
            </a:extLst>
          </p:cNvPr>
          <p:cNvSpPr/>
          <p:nvPr/>
        </p:nvSpPr>
        <p:spPr>
          <a:xfrm>
            <a:off x="4133554" y="5395813"/>
            <a:ext cx="7938205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36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　　　</a:t>
            </a:r>
            <a:r>
              <a:rPr lang="ja-JP" altLang="en-US" sz="48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△</a:t>
            </a:r>
            <a:r>
              <a:rPr lang="en-US" altLang="ja-JP" sz="48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DEF</a:t>
            </a:r>
            <a:r>
              <a:rPr lang="ja-JP" altLang="en-US" sz="48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≡△</a:t>
            </a:r>
            <a:r>
              <a:rPr lang="en-US" altLang="ja-JP" sz="48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JKL</a:t>
            </a:r>
          </a:p>
          <a:p>
            <a:r>
              <a:rPr lang="ja-JP" altLang="en-US" sz="2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</a:t>
            </a:r>
            <a:r>
              <a:rPr lang="ja-JP" altLang="en-US" sz="36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答え</a:t>
            </a:r>
            <a:r>
              <a:rPr lang="ja-JP" altLang="en-US" sz="36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</a:t>
            </a:r>
            <a:r>
              <a:rPr lang="ja-JP" altLang="en-US" sz="24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１組の辺</a:t>
            </a:r>
            <a:r>
              <a:rPr lang="ja-JP" altLang="en-US" sz="2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と</a:t>
            </a:r>
            <a:r>
              <a:rPr lang="ja-JP" altLang="en-US" sz="24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その両端の角</a:t>
            </a:r>
            <a:r>
              <a:rPr lang="ja-JP" altLang="en-US" sz="2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がそれぞれ等しい。</a:t>
            </a:r>
            <a:endParaRPr lang="en-US" altLang="ja-JP" sz="240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9169BF3E-2F2A-CF32-EDD0-3F1AEEEEE39A}"/>
              </a:ext>
            </a:extLst>
          </p:cNvPr>
          <p:cNvSpPr/>
          <p:nvPr/>
        </p:nvSpPr>
        <p:spPr>
          <a:xfrm>
            <a:off x="187222" y="327476"/>
            <a:ext cx="824754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28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三角形の合同条件に合う</a:t>
            </a:r>
            <a:r>
              <a:rPr lang="en-US" altLang="ja-JP" sz="28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2</a:t>
            </a:r>
            <a:r>
              <a:rPr lang="ja-JP" altLang="en-US" sz="28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つの三角形を見つける。</a:t>
            </a:r>
            <a:endParaRPr lang="ja-JP" altLang="en-US" sz="2800"/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73F59ACA-F3A7-34BA-5A19-A2FCE4DE4D33}"/>
              </a:ext>
            </a:extLst>
          </p:cNvPr>
          <p:cNvSpPr/>
          <p:nvPr/>
        </p:nvSpPr>
        <p:spPr>
          <a:xfrm>
            <a:off x="147313" y="981909"/>
            <a:ext cx="968567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28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この</a:t>
            </a:r>
            <a:r>
              <a:rPr lang="en-US" altLang="ja-JP" sz="28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2</a:t>
            </a:r>
            <a:r>
              <a:rPr lang="ja-JP" altLang="en-US" sz="28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つの三角形を見比べると、以下のことがわかる。</a:t>
            </a:r>
            <a:endParaRPr lang="ja-JP" altLang="en-US" sz="2800"/>
          </a:p>
        </p:txBody>
      </p: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9E30D895-72A6-C5F7-426C-0D8576C892A3}"/>
              </a:ext>
            </a:extLst>
          </p:cNvPr>
          <p:cNvGrpSpPr/>
          <p:nvPr/>
        </p:nvGrpSpPr>
        <p:grpSpPr>
          <a:xfrm>
            <a:off x="298520" y="1089385"/>
            <a:ext cx="8503847" cy="4891089"/>
            <a:chOff x="298520" y="1317985"/>
            <a:chExt cx="8503847" cy="4891089"/>
          </a:xfrm>
        </p:grpSpPr>
        <p:sp>
          <p:nvSpPr>
            <p:cNvPr id="63" name="部分円 62">
              <a:extLst>
                <a:ext uri="{FF2B5EF4-FFF2-40B4-BE49-F238E27FC236}">
                  <a16:creationId xmlns:a16="http://schemas.microsoft.com/office/drawing/2014/main" id="{83630A01-0C1D-2CF4-04AA-A2C5A2344A2D}"/>
                </a:ext>
              </a:extLst>
            </p:cNvPr>
            <p:cNvSpPr/>
            <p:nvPr/>
          </p:nvSpPr>
          <p:spPr>
            <a:xfrm rot="881296">
              <a:off x="4291724" y="4976068"/>
              <a:ext cx="631228" cy="631729"/>
            </a:xfrm>
            <a:prstGeom prst="pie">
              <a:avLst>
                <a:gd name="adj1" fmla="val 9953618"/>
                <a:gd name="adj2" fmla="val 11457803"/>
              </a:avLst>
            </a:prstGeom>
            <a:solidFill>
              <a:srgbClr val="7030A0">
                <a:alpha val="5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>
                <a:solidFill>
                  <a:schemeClr val="tx1"/>
                </a:solidFill>
                <a:highlight>
                  <a:srgbClr val="00FFFF"/>
                </a:highlight>
              </a:endParaRPr>
            </a:p>
          </p:txBody>
        </p:sp>
        <p:sp>
          <p:nvSpPr>
            <p:cNvPr id="96" name="テキスト ボックス 95">
              <a:extLst>
                <a:ext uri="{FF2B5EF4-FFF2-40B4-BE49-F238E27FC236}">
                  <a16:creationId xmlns:a16="http://schemas.microsoft.com/office/drawing/2014/main" id="{D85866B0-0008-A8A7-AEBE-4C972DF77273}"/>
                </a:ext>
              </a:extLst>
            </p:cNvPr>
            <p:cNvSpPr txBox="1"/>
            <p:nvPr/>
          </p:nvSpPr>
          <p:spPr>
            <a:xfrm>
              <a:off x="298520" y="4950672"/>
              <a:ext cx="23643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ja-JP" sz="3200">
                  <a:latin typeface="Cambria Math" panose="02040503050406030204" pitchFamily="18" charset="0"/>
                  <a:ea typeface="メイリオ" panose="020B0604030504040204" pitchFamily="50" charset="-128"/>
                </a:rPr>
                <a:t>E</a:t>
              </a:r>
              <a:endParaRPr lang="ja-JP" altLang="en-US" sz="3200"/>
            </a:p>
          </p:txBody>
        </p:sp>
        <p:grpSp>
          <p:nvGrpSpPr>
            <p:cNvPr id="97" name="グループ化 96">
              <a:extLst>
                <a:ext uri="{FF2B5EF4-FFF2-40B4-BE49-F238E27FC236}">
                  <a16:creationId xmlns:a16="http://schemas.microsoft.com/office/drawing/2014/main" id="{095A8823-2034-F05B-B5BA-A3EDDEFA01A5}"/>
                </a:ext>
              </a:extLst>
            </p:cNvPr>
            <p:cNvGrpSpPr/>
            <p:nvPr/>
          </p:nvGrpSpPr>
          <p:grpSpPr>
            <a:xfrm>
              <a:off x="681222" y="3650231"/>
              <a:ext cx="4749361" cy="2226476"/>
              <a:chOff x="2872596" y="4081227"/>
              <a:chExt cx="4749361" cy="2226476"/>
            </a:xfrm>
          </p:grpSpPr>
          <p:sp>
            <p:nvSpPr>
              <p:cNvPr id="117" name="部分円 116">
                <a:extLst>
                  <a:ext uri="{FF2B5EF4-FFF2-40B4-BE49-F238E27FC236}">
                    <a16:creationId xmlns:a16="http://schemas.microsoft.com/office/drawing/2014/main" id="{7091DC96-8B31-47F2-0033-830E72B8E98B}"/>
                  </a:ext>
                </a:extLst>
              </p:cNvPr>
              <p:cNvSpPr/>
              <p:nvPr/>
            </p:nvSpPr>
            <p:spPr>
              <a:xfrm rot="9413973">
                <a:off x="4263143" y="4289460"/>
                <a:ext cx="688807" cy="689353"/>
              </a:xfrm>
              <a:prstGeom prst="pie">
                <a:avLst>
                  <a:gd name="adj1" fmla="val 13807153"/>
                  <a:gd name="adj2" fmla="val 20992110"/>
                </a:avLst>
              </a:prstGeom>
              <a:solidFill>
                <a:srgbClr val="FF5050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solidFill>
                    <a:schemeClr val="tx1"/>
                  </a:solidFill>
                  <a:highlight>
                    <a:srgbClr val="00FFFF"/>
                  </a:highlight>
                </a:endParaRPr>
              </a:p>
            </p:txBody>
          </p:sp>
          <p:sp>
            <p:nvSpPr>
              <p:cNvPr id="118" name="二等辺三角形 117">
                <a:extLst>
                  <a:ext uri="{FF2B5EF4-FFF2-40B4-BE49-F238E27FC236}">
                    <a16:creationId xmlns:a16="http://schemas.microsoft.com/office/drawing/2014/main" id="{554DB1F9-CE77-D7AB-9135-F875BB0EDEC4}"/>
                  </a:ext>
                </a:extLst>
              </p:cNvPr>
              <p:cNvSpPr/>
              <p:nvPr/>
            </p:nvSpPr>
            <p:spPr>
              <a:xfrm>
                <a:off x="2879719" y="4638385"/>
                <a:ext cx="3941671" cy="1088693"/>
              </a:xfrm>
              <a:prstGeom prst="triangle">
                <a:avLst>
                  <a:gd name="adj" fmla="val 43987"/>
                </a:avLst>
              </a:prstGeom>
              <a:noFill/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/>
              </a:p>
            </p:txBody>
          </p:sp>
          <p:sp>
            <p:nvSpPr>
              <p:cNvPr id="119" name="円弧 118">
                <a:extLst>
                  <a:ext uri="{FF2B5EF4-FFF2-40B4-BE49-F238E27FC236}">
                    <a16:creationId xmlns:a16="http://schemas.microsoft.com/office/drawing/2014/main" id="{B1EB3D7F-FB33-FB04-3DF5-92D7CE4CD83F}"/>
                  </a:ext>
                </a:extLst>
              </p:cNvPr>
              <p:cNvSpPr/>
              <p:nvPr/>
            </p:nvSpPr>
            <p:spPr>
              <a:xfrm rot="4615778">
                <a:off x="6182276" y="5368229"/>
                <a:ext cx="431152" cy="908009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/>
              </a:p>
            </p:txBody>
          </p:sp>
          <p:sp>
            <p:nvSpPr>
              <p:cNvPr id="120" name="円弧 119">
                <a:extLst>
                  <a:ext uri="{FF2B5EF4-FFF2-40B4-BE49-F238E27FC236}">
                    <a16:creationId xmlns:a16="http://schemas.microsoft.com/office/drawing/2014/main" id="{012C017B-3731-F0F0-982F-6B3AA33E380F}"/>
                  </a:ext>
                </a:extLst>
              </p:cNvPr>
              <p:cNvSpPr/>
              <p:nvPr/>
            </p:nvSpPr>
            <p:spPr>
              <a:xfrm rot="16717053">
                <a:off x="3111025" y="5348782"/>
                <a:ext cx="431152" cy="908009"/>
              </a:xfrm>
              <a:prstGeom prst="arc">
                <a:avLst>
                  <a:gd name="adj1" fmla="val 10796952"/>
                  <a:gd name="adj2" fmla="val 16236327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/>
              </a:p>
            </p:txBody>
          </p:sp>
          <p:sp>
            <p:nvSpPr>
              <p:cNvPr id="121" name="テキスト ボックス 120">
                <a:extLst>
                  <a:ext uri="{FF2B5EF4-FFF2-40B4-BE49-F238E27FC236}">
                    <a16:creationId xmlns:a16="http://schemas.microsoft.com/office/drawing/2014/main" id="{409F4031-1439-CF54-4E97-27EF9348F4F9}"/>
                  </a:ext>
                </a:extLst>
              </p:cNvPr>
              <p:cNvSpPr txBox="1"/>
              <p:nvPr/>
            </p:nvSpPr>
            <p:spPr>
              <a:xfrm>
                <a:off x="4433453" y="4081227"/>
                <a:ext cx="356062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32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D</a:t>
                </a:r>
                <a:endParaRPr lang="ja-JP" altLang="en-US" sz="3200"/>
              </a:p>
            </p:txBody>
          </p:sp>
          <p:sp>
            <p:nvSpPr>
              <p:cNvPr id="122" name="テキスト ボックス 121">
                <a:extLst>
                  <a:ext uri="{FF2B5EF4-FFF2-40B4-BE49-F238E27FC236}">
                    <a16:creationId xmlns:a16="http://schemas.microsoft.com/office/drawing/2014/main" id="{037DB24A-C364-1146-A5C1-D08B8329DB28}"/>
                  </a:ext>
                </a:extLst>
              </p:cNvPr>
              <p:cNvSpPr txBox="1"/>
              <p:nvPr/>
            </p:nvSpPr>
            <p:spPr>
              <a:xfrm>
                <a:off x="4208806" y="5722928"/>
                <a:ext cx="1240503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32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4cm</a:t>
                </a:r>
                <a:endParaRPr lang="ja-JP" altLang="en-US" sz="3200"/>
              </a:p>
            </p:txBody>
          </p:sp>
          <p:sp>
            <p:nvSpPr>
              <p:cNvPr id="123" name="テキスト ボックス 122">
                <a:extLst>
                  <a:ext uri="{FF2B5EF4-FFF2-40B4-BE49-F238E27FC236}">
                    <a16:creationId xmlns:a16="http://schemas.microsoft.com/office/drawing/2014/main" id="{30B97C63-6EA0-962E-1806-4875D05A2EA8}"/>
                  </a:ext>
                </a:extLst>
              </p:cNvPr>
              <p:cNvSpPr txBox="1"/>
              <p:nvPr/>
            </p:nvSpPr>
            <p:spPr>
              <a:xfrm>
                <a:off x="6449783" y="5083411"/>
                <a:ext cx="1172174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32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30°</a:t>
                </a:r>
                <a:endParaRPr lang="ja-JP" altLang="en-US" sz="3200"/>
              </a:p>
            </p:txBody>
          </p:sp>
          <p:sp>
            <p:nvSpPr>
              <p:cNvPr id="124" name="テキスト ボックス 123">
                <a:extLst>
                  <a:ext uri="{FF2B5EF4-FFF2-40B4-BE49-F238E27FC236}">
                    <a16:creationId xmlns:a16="http://schemas.microsoft.com/office/drawing/2014/main" id="{1092CE5D-DB79-6516-B54A-825370704CF6}"/>
                  </a:ext>
                </a:extLst>
              </p:cNvPr>
              <p:cNvSpPr txBox="1"/>
              <p:nvPr/>
            </p:nvSpPr>
            <p:spPr>
              <a:xfrm>
                <a:off x="6913368" y="5430540"/>
                <a:ext cx="236437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32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F</a:t>
                </a:r>
                <a:endParaRPr lang="ja-JP" altLang="en-US" sz="3200"/>
              </a:p>
            </p:txBody>
          </p:sp>
          <p:sp>
            <p:nvSpPr>
              <p:cNvPr id="125" name="テキスト ボックス 124">
                <a:extLst>
                  <a:ext uri="{FF2B5EF4-FFF2-40B4-BE49-F238E27FC236}">
                    <a16:creationId xmlns:a16="http://schemas.microsoft.com/office/drawing/2014/main" id="{AFABD2DF-55D6-FA7A-F54E-B26D83F92520}"/>
                  </a:ext>
                </a:extLst>
              </p:cNvPr>
              <p:cNvSpPr txBox="1"/>
              <p:nvPr/>
            </p:nvSpPr>
            <p:spPr>
              <a:xfrm>
                <a:off x="4180953" y="4902493"/>
                <a:ext cx="1165995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32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110°</a:t>
                </a:r>
                <a:endParaRPr lang="ja-JP" altLang="en-US" sz="3200"/>
              </a:p>
            </p:txBody>
          </p:sp>
        </p:grpSp>
        <p:grpSp>
          <p:nvGrpSpPr>
            <p:cNvPr id="98" name="グループ化 97">
              <a:extLst>
                <a:ext uri="{FF2B5EF4-FFF2-40B4-BE49-F238E27FC236}">
                  <a16:creationId xmlns:a16="http://schemas.microsoft.com/office/drawing/2014/main" id="{63859ECD-BA0B-63AC-A00A-12DD2C47C6A4}"/>
                </a:ext>
              </a:extLst>
            </p:cNvPr>
            <p:cNvGrpSpPr/>
            <p:nvPr/>
          </p:nvGrpSpPr>
          <p:grpSpPr>
            <a:xfrm>
              <a:off x="5856844" y="1317985"/>
              <a:ext cx="2945523" cy="4891089"/>
              <a:chOff x="5824458" y="1137427"/>
              <a:chExt cx="2945523" cy="4891089"/>
            </a:xfrm>
          </p:grpSpPr>
          <p:sp>
            <p:nvSpPr>
              <p:cNvPr id="102" name="部分円 101">
                <a:extLst>
                  <a:ext uri="{FF2B5EF4-FFF2-40B4-BE49-F238E27FC236}">
                    <a16:creationId xmlns:a16="http://schemas.microsoft.com/office/drawing/2014/main" id="{9B051F6E-2817-A4DE-F31C-7CEFBB8F59C4}"/>
                  </a:ext>
                </a:extLst>
              </p:cNvPr>
              <p:cNvSpPr/>
              <p:nvPr/>
            </p:nvSpPr>
            <p:spPr>
              <a:xfrm rot="18617011">
                <a:off x="5904517" y="4848645"/>
                <a:ext cx="688807" cy="689353"/>
              </a:xfrm>
              <a:prstGeom prst="pie">
                <a:avLst>
                  <a:gd name="adj1" fmla="val 19292164"/>
                  <a:gd name="adj2" fmla="val 21214293"/>
                </a:avLst>
              </a:prstGeom>
              <a:solidFill>
                <a:srgbClr val="00B050">
                  <a:alpha val="5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3200">
                  <a:solidFill>
                    <a:schemeClr val="tx1"/>
                  </a:solidFill>
                  <a:highlight>
                    <a:srgbClr val="00FFFF"/>
                  </a:highlight>
                </a:endParaRPr>
              </a:p>
            </p:txBody>
          </p:sp>
          <p:grpSp>
            <p:nvGrpSpPr>
              <p:cNvPr id="103" name="グループ化 102">
                <a:extLst>
                  <a:ext uri="{FF2B5EF4-FFF2-40B4-BE49-F238E27FC236}">
                    <a16:creationId xmlns:a16="http://schemas.microsoft.com/office/drawing/2014/main" id="{C3C1BCF8-EC0C-7845-C163-7789083FB762}"/>
                  </a:ext>
                </a:extLst>
              </p:cNvPr>
              <p:cNvGrpSpPr/>
              <p:nvPr/>
            </p:nvGrpSpPr>
            <p:grpSpPr>
              <a:xfrm rot="1832244">
                <a:off x="5824458" y="1137427"/>
                <a:ext cx="2945523" cy="4891089"/>
                <a:chOff x="9325425" y="2293204"/>
                <a:chExt cx="2945523" cy="4891089"/>
              </a:xfrm>
            </p:grpSpPr>
            <p:sp>
              <p:nvSpPr>
                <p:cNvPr id="104" name="テキスト ボックス 103">
                  <a:extLst>
                    <a:ext uri="{FF2B5EF4-FFF2-40B4-BE49-F238E27FC236}">
                      <a16:creationId xmlns:a16="http://schemas.microsoft.com/office/drawing/2014/main" id="{B00C634E-59AA-5EC5-965D-ADCFE8EE14C5}"/>
                    </a:ext>
                  </a:extLst>
                </p:cNvPr>
                <p:cNvSpPr txBox="1"/>
                <p:nvPr/>
              </p:nvSpPr>
              <p:spPr>
                <a:xfrm rot="19767756">
                  <a:off x="10273503" y="6599518"/>
                  <a:ext cx="236437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3200">
                      <a:latin typeface="Cambria Math" panose="02040503050406030204" pitchFamily="18" charset="0"/>
                      <a:ea typeface="メイリオ" panose="020B0604030504040204" pitchFamily="50" charset="-128"/>
                    </a:rPr>
                    <a:t>K</a:t>
                  </a:r>
                  <a:endParaRPr lang="ja-JP" altLang="en-US" sz="3200"/>
                </a:p>
              </p:txBody>
            </p:sp>
            <p:sp>
              <p:nvSpPr>
                <p:cNvPr id="105" name="テキスト ボックス 104">
                  <a:extLst>
                    <a:ext uri="{FF2B5EF4-FFF2-40B4-BE49-F238E27FC236}">
                      <a16:creationId xmlns:a16="http://schemas.microsoft.com/office/drawing/2014/main" id="{339918F2-CB56-3DD2-7843-E91EED91448C}"/>
                    </a:ext>
                  </a:extLst>
                </p:cNvPr>
                <p:cNvSpPr txBox="1"/>
                <p:nvPr/>
              </p:nvSpPr>
              <p:spPr>
                <a:xfrm rot="19767756">
                  <a:off x="10927633" y="2293204"/>
                  <a:ext cx="253616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3200">
                      <a:latin typeface="Cambria Math" panose="02040503050406030204" pitchFamily="18" charset="0"/>
                      <a:ea typeface="メイリオ" panose="020B0604030504040204" pitchFamily="50" charset="-128"/>
                    </a:rPr>
                    <a:t>L</a:t>
                  </a:r>
                  <a:endParaRPr lang="ja-JP" altLang="en-US" sz="3200"/>
                </a:p>
              </p:txBody>
            </p:sp>
            <p:sp>
              <p:nvSpPr>
                <p:cNvPr id="106" name="テキスト ボックス 105">
                  <a:extLst>
                    <a:ext uri="{FF2B5EF4-FFF2-40B4-BE49-F238E27FC236}">
                      <a16:creationId xmlns:a16="http://schemas.microsoft.com/office/drawing/2014/main" id="{D1A08D29-114C-F584-7BD4-12A6359B5210}"/>
                    </a:ext>
                  </a:extLst>
                </p:cNvPr>
                <p:cNvSpPr txBox="1"/>
                <p:nvPr/>
              </p:nvSpPr>
              <p:spPr>
                <a:xfrm rot="19767756">
                  <a:off x="9325425" y="4609829"/>
                  <a:ext cx="236437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3200">
                      <a:latin typeface="Cambria Math" panose="02040503050406030204" pitchFamily="18" charset="0"/>
                      <a:ea typeface="メイリオ" panose="020B0604030504040204" pitchFamily="50" charset="-128"/>
                    </a:rPr>
                    <a:t>J</a:t>
                  </a:r>
                  <a:endParaRPr lang="ja-JP" altLang="en-US" sz="3200"/>
                </a:p>
              </p:txBody>
            </p:sp>
            <p:grpSp>
              <p:nvGrpSpPr>
                <p:cNvPr id="107" name="グループ化 106">
                  <a:extLst>
                    <a:ext uri="{FF2B5EF4-FFF2-40B4-BE49-F238E27FC236}">
                      <a16:creationId xmlns:a16="http://schemas.microsoft.com/office/drawing/2014/main" id="{30679637-23B0-1BE1-951B-1D1DFA88AC34}"/>
                    </a:ext>
                  </a:extLst>
                </p:cNvPr>
                <p:cNvGrpSpPr/>
                <p:nvPr/>
              </p:nvGrpSpPr>
              <p:grpSpPr>
                <a:xfrm>
                  <a:off x="9384849" y="2444693"/>
                  <a:ext cx="2886099" cy="4251346"/>
                  <a:chOff x="8921543" y="2237013"/>
                  <a:chExt cx="2886099" cy="4251346"/>
                </a:xfrm>
              </p:grpSpPr>
              <p:sp>
                <p:nvSpPr>
                  <p:cNvPr id="108" name="部分円 107">
                    <a:extLst>
                      <a:ext uri="{FF2B5EF4-FFF2-40B4-BE49-F238E27FC236}">
                        <a16:creationId xmlns:a16="http://schemas.microsoft.com/office/drawing/2014/main" id="{85F00BA5-0C2E-8263-8145-978DB9D9DE8D}"/>
                      </a:ext>
                    </a:extLst>
                  </p:cNvPr>
                  <p:cNvSpPr/>
                  <p:nvPr/>
                </p:nvSpPr>
                <p:spPr>
                  <a:xfrm rot="17334449">
                    <a:off x="10151130" y="2236762"/>
                    <a:ext cx="631228" cy="631729"/>
                  </a:xfrm>
                  <a:prstGeom prst="pie">
                    <a:avLst>
                      <a:gd name="adj1" fmla="val 9798729"/>
                      <a:gd name="adj2" fmla="val 11445950"/>
                    </a:avLst>
                  </a:prstGeom>
                  <a:solidFill>
                    <a:srgbClr val="7030A0">
                      <a:alpha val="50196"/>
                    </a:srgb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3200">
                      <a:solidFill>
                        <a:schemeClr val="tx1"/>
                      </a:solidFill>
                      <a:highlight>
                        <a:srgbClr val="00FFFF"/>
                      </a:highlight>
                    </a:endParaRPr>
                  </a:p>
                </p:txBody>
              </p:sp>
              <p:sp>
                <p:nvSpPr>
                  <p:cNvPr id="109" name="部分円 108">
                    <a:extLst>
                      <a:ext uri="{FF2B5EF4-FFF2-40B4-BE49-F238E27FC236}">
                        <a16:creationId xmlns:a16="http://schemas.microsoft.com/office/drawing/2014/main" id="{52EC9957-43C6-2BBA-C716-054240FA0A68}"/>
                      </a:ext>
                    </a:extLst>
                  </p:cNvPr>
                  <p:cNvSpPr/>
                  <p:nvPr/>
                </p:nvSpPr>
                <p:spPr>
                  <a:xfrm rot="4190663">
                    <a:off x="8921816" y="4331214"/>
                    <a:ext cx="688807" cy="689353"/>
                  </a:xfrm>
                  <a:prstGeom prst="pie">
                    <a:avLst>
                      <a:gd name="adj1" fmla="val 13807153"/>
                      <a:gd name="adj2" fmla="val 21071652"/>
                    </a:avLst>
                  </a:prstGeom>
                  <a:solidFill>
                    <a:srgbClr val="FF5050">
                      <a:alpha val="50196"/>
                    </a:srgb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3200">
                      <a:solidFill>
                        <a:schemeClr val="tx1"/>
                      </a:solidFill>
                      <a:highlight>
                        <a:srgbClr val="00FFFF"/>
                      </a:highlight>
                    </a:endParaRPr>
                  </a:p>
                </p:txBody>
              </p:sp>
              <p:sp>
                <p:nvSpPr>
                  <p:cNvPr id="110" name="二等辺三角形 109">
                    <a:extLst>
                      <a:ext uri="{FF2B5EF4-FFF2-40B4-BE49-F238E27FC236}">
                        <a16:creationId xmlns:a16="http://schemas.microsoft.com/office/drawing/2014/main" id="{D74D5B33-7763-2C21-4326-2959CC1DB332}"/>
                      </a:ext>
                    </a:extLst>
                  </p:cNvPr>
                  <p:cNvSpPr/>
                  <p:nvPr/>
                </p:nvSpPr>
                <p:spPr>
                  <a:xfrm rot="16388497">
                    <a:off x="7847545" y="3926619"/>
                    <a:ext cx="3941671" cy="1088693"/>
                  </a:xfrm>
                  <a:prstGeom prst="triangle">
                    <a:avLst>
                      <a:gd name="adj" fmla="val 43987"/>
                    </a:avLst>
                  </a:prstGeom>
                  <a:noFill/>
                  <a:ln w="28575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3200"/>
                  </a:p>
                </p:txBody>
              </p:sp>
              <p:sp>
                <p:nvSpPr>
                  <p:cNvPr id="112" name="円弧 111">
                    <a:extLst>
                      <a:ext uri="{FF2B5EF4-FFF2-40B4-BE49-F238E27FC236}">
                        <a16:creationId xmlns:a16="http://schemas.microsoft.com/office/drawing/2014/main" id="{988C07AD-924E-AAB4-218C-FEB9D94F88F5}"/>
                      </a:ext>
                    </a:extLst>
                  </p:cNvPr>
                  <p:cNvSpPr/>
                  <p:nvPr/>
                </p:nvSpPr>
                <p:spPr>
                  <a:xfrm rot="295944">
                    <a:off x="10219740" y="2515227"/>
                    <a:ext cx="431152" cy="908009"/>
                  </a:xfrm>
                  <a:prstGeom prst="arc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3200"/>
                  </a:p>
                </p:txBody>
              </p:sp>
              <p:sp>
                <p:nvSpPr>
                  <p:cNvPr id="113" name="円弧 112">
                    <a:extLst>
                      <a:ext uri="{FF2B5EF4-FFF2-40B4-BE49-F238E27FC236}">
                        <a16:creationId xmlns:a16="http://schemas.microsoft.com/office/drawing/2014/main" id="{5757FEF6-535B-CAE3-1A46-876467710AB1}"/>
                      </a:ext>
                    </a:extLst>
                  </p:cNvPr>
                  <p:cNvSpPr/>
                  <p:nvPr/>
                </p:nvSpPr>
                <p:spPr>
                  <a:xfrm rot="11043551">
                    <a:off x="10080110" y="5580350"/>
                    <a:ext cx="431152" cy="908009"/>
                  </a:xfrm>
                  <a:prstGeom prst="arc">
                    <a:avLst>
                      <a:gd name="adj1" fmla="val 10796952"/>
                      <a:gd name="adj2" fmla="val 16236327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3200"/>
                  </a:p>
                </p:txBody>
              </p:sp>
              <p:sp>
                <p:nvSpPr>
                  <p:cNvPr id="114" name="テキスト ボックス 113">
                    <a:extLst>
                      <a:ext uri="{FF2B5EF4-FFF2-40B4-BE49-F238E27FC236}">
                        <a16:creationId xmlns:a16="http://schemas.microsoft.com/office/drawing/2014/main" id="{37569AC3-DEEE-0177-20F5-5C220D9EBB0E}"/>
                      </a:ext>
                    </a:extLst>
                  </p:cNvPr>
                  <p:cNvSpPr txBox="1"/>
                  <p:nvPr/>
                </p:nvSpPr>
                <p:spPr>
                  <a:xfrm rot="19767756">
                    <a:off x="10460722" y="4328025"/>
                    <a:ext cx="1346920" cy="58477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altLang="ja-JP" sz="320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a:t>4cm</a:t>
                    </a:r>
                    <a:endParaRPr lang="ja-JP" altLang="en-US" sz="3200"/>
                  </a:p>
                </p:txBody>
              </p:sp>
              <p:sp>
                <p:nvSpPr>
                  <p:cNvPr id="115" name="テキスト ボックス 114">
                    <a:extLst>
                      <a:ext uri="{FF2B5EF4-FFF2-40B4-BE49-F238E27FC236}">
                        <a16:creationId xmlns:a16="http://schemas.microsoft.com/office/drawing/2014/main" id="{5C07FA99-4C68-CE76-7F26-84DFC10C275F}"/>
                      </a:ext>
                    </a:extLst>
                  </p:cNvPr>
                  <p:cNvSpPr txBox="1"/>
                  <p:nvPr/>
                </p:nvSpPr>
                <p:spPr>
                  <a:xfrm rot="19767756">
                    <a:off x="9623895" y="2501877"/>
                    <a:ext cx="1089551" cy="58477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altLang="ja-JP" sz="320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a:t>30°</a:t>
                    </a:r>
                    <a:endParaRPr lang="ja-JP" altLang="en-US" sz="3200"/>
                  </a:p>
                </p:txBody>
              </p:sp>
              <p:sp>
                <p:nvSpPr>
                  <p:cNvPr id="116" name="テキスト ボックス 115">
                    <a:extLst>
                      <a:ext uri="{FF2B5EF4-FFF2-40B4-BE49-F238E27FC236}">
                        <a16:creationId xmlns:a16="http://schemas.microsoft.com/office/drawing/2014/main" id="{8BB53854-A009-F1CF-0CF0-F78519815FBF}"/>
                      </a:ext>
                    </a:extLst>
                  </p:cNvPr>
                  <p:cNvSpPr txBox="1"/>
                  <p:nvPr/>
                </p:nvSpPr>
                <p:spPr>
                  <a:xfrm rot="19767756">
                    <a:off x="9439745" y="4033882"/>
                    <a:ext cx="1190543" cy="58477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altLang="ja-JP" sz="320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a:t>110°</a:t>
                    </a:r>
                    <a:endParaRPr lang="ja-JP" altLang="en-US" sz="3200"/>
                  </a:p>
                </p:txBody>
              </p:sp>
            </p:grpSp>
          </p:grpSp>
        </p:grpSp>
        <p:cxnSp>
          <p:nvCxnSpPr>
            <p:cNvPr id="99" name="直線コネクタ 98">
              <a:extLst>
                <a:ext uri="{FF2B5EF4-FFF2-40B4-BE49-F238E27FC236}">
                  <a16:creationId xmlns:a16="http://schemas.microsoft.com/office/drawing/2014/main" id="{8D994BC7-5C0B-01A5-5311-A15C75EB06DE}"/>
                </a:ext>
              </a:extLst>
            </p:cNvPr>
            <p:cNvCxnSpPr>
              <a:cxnSpLocks/>
            </p:cNvCxnSpPr>
            <p:nvPr/>
          </p:nvCxnSpPr>
          <p:spPr>
            <a:xfrm>
              <a:off x="2598141" y="5171056"/>
              <a:ext cx="0" cy="2417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コネクタ 99">
              <a:extLst>
                <a:ext uri="{FF2B5EF4-FFF2-40B4-BE49-F238E27FC236}">
                  <a16:creationId xmlns:a16="http://schemas.microsoft.com/office/drawing/2014/main" id="{2BFB53EF-854C-7499-8308-8F80C58E38A3}"/>
                </a:ext>
              </a:extLst>
            </p:cNvPr>
            <p:cNvCxnSpPr>
              <a:cxnSpLocks/>
            </p:cNvCxnSpPr>
            <p:nvPr/>
          </p:nvCxnSpPr>
          <p:spPr>
            <a:xfrm>
              <a:off x="7299187" y="3718350"/>
              <a:ext cx="138904" cy="11009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部分円 100">
              <a:extLst>
                <a:ext uri="{FF2B5EF4-FFF2-40B4-BE49-F238E27FC236}">
                  <a16:creationId xmlns:a16="http://schemas.microsoft.com/office/drawing/2014/main" id="{2B546EF1-80A5-8D96-0492-80A9E18CDEDA}"/>
                </a:ext>
              </a:extLst>
            </p:cNvPr>
            <p:cNvSpPr/>
            <p:nvPr/>
          </p:nvSpPr>
          <p:spPr>
            <a:xfrm>
              <a:off x="346590" y="4950315"/>
              <a:ext cx="688807" cy="689353"/>
            </a:xfrm>
            <a:prstGeom prst="pie">
              <a:avLst>
                <a:gd name="adj1" fmla="val 19679188"/>
                <a:gd name="adj2" fmla="val 21564790"/>
              </a:avLst>
            </a:prstGeom>
            <a:solidFill>
              <a:srgbClr val="00B05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>
                <a:solidFill>
                  <a:schemeClr val="tx1"/>
                </a:solidFill>
                <a:highlight>
                  <a:srgbClr val="00FFFF"/>
                </a:highlight>
              </a:endParaRP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91A5E0C4-A426-57E6-4376-5DE97E46BFC4}"/>
              </a:ext>
            </a:extLst>
          </p:cNvPr>
          <p:cNvGrpSpPr/>
          <p:nvPr/>
        </p:nvGrpSpPr>
        <p:grpSpPr>
          <a:xfrm>
            <a:off x="8455357" y="2630539"/>
            <a:ext cx="3291795" cy="2499093"/>
            <a:chOff x="8455357" y="2630539"/>
            <a:chExt cx="3291795" cy="2499093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A65456F1-D1A6-5AA2-D2E8-F36D9A9AA2A5}"/>
                </a:ext>
              </a:extLst>
            </p:cNvPr>
            <p:cNvSpPr/>
            <p:nvPr/>
          </p:nvSpPr>
          <p:spPr>
            <a:xfrm>
              <a:off x="9404641" y="3065169"/>
              <a:ext cx="2342511" cy="7694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r>
                <a:rPr lang="en-US" altLang="ja-JP" sz="4400">
                  <a:solidFill>
                    <a:schemeClr val="tx1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EF=KL</a:t>
              </a: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6B10964A-EA3E-1280-AFEC-104027F342A7}"/>
                </a:ext>
              </a:extLst>
            </p:cNvPr>
            <p:cNvSpPr/>
            <p:nvPr/>
          </p:nvSpPr>
          <p:spPr>
            <a:xfrm>
              <a:off x="9348787" y="4360191"/>
              <a:ext cx="2342511" cy="7694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r>
                <a:rPr lang="ja-JP" altLang="en-US" sz="4400">
                  <a:solidFill>
                    <a:schemeClr val="tx1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∠</a:t>
              </a:r>
              <a:r>
                <a:rPr lang="en-US" altLang="ja-JP" sz="4400">
                  <a:solidFill>
                    <a:schemeClr val="tx1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F=</a:t>
              </a:r>
              <a:r>
                <a:rPr lang="ja-JP" altLang="en-US" sz="4400">
                  <a:solidFill>
                    <a:schemeClr val="tx1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∠</a:t>
              </a:r>
              <a:r>
                <a:rPr lang="en-US" altLang="ja-JP" sz="4400">
                  <a:solidFill>
                    <a:schemeClr val="tx1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L</a:t>
              </a:r>
            </a:p>
          </p:txBody>
        </p:sp>
        <p:sp>
          <p:nvSpPr>
            <p:cNvPr id="12" name="左中かっこ 11">
              <a:extLst>
                <a:ext uri="{FF2B5EF4-FFF2-40B4-BE49-F238E27FC236}">
                  <a16:creationId xmlns:a16="http://schemas.microsoft.com/office/drawing/2014/main" id="{9013F0FC-42E4-524A-C876-5EEA5A5B20CF}"/>
                </a:ext>
              </a:extLst>
            </p:cNvPr>
            <p:cNvSpPr/>
            <p:nvPr/>
          </p:nvSpPr>
          <p:spPr>
            <a:xfrm>
              <a:off x="8924410" y="3264590"/>
              <a:ext cx="433167" cy="1810529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DC0C4BFE-5CE8-FBFF-551B-188E0FF4049C}"/>
                </a:ext>
              </a:extLst>
            </p:cNvPr>
            <p:cNvSpPr/>
            <p:nvPr/>
          </p:nvSpPr>
          <p:spPr>
            <a:xfrm>
              <a:off x="9339996" y="3725620"/>
              <a:ext cx="2342511" cy="7694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r>
                <a:rPr lang="ja-JP" altLang="en-US" sz="4400">
                  <a:solidFill>
                    <a:schemeClr val="tx1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∠</a:t>
              </a:r>
              <a:r>
                <a:rPr lang="en-US" altLang="ja-JP" sz="4400">
                  <a:solidFill>
                    <a:schemeClr val="tx1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E=</a:t>
              </a:r>
              <a:r>
                <a:rPr lang="ja-JP" altLang="en-US" sz="4400">
                  <a:solidFill>
                    <a:schemeClr val="tx1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∠</a:t>
              </a:r>
              <a:r>
                <a:rPr lang="en-US" altLang="ja-JP" sz="4400">
                  <a:solidFill>
                    <a:schemeClr val="tx1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K</a:t>
              </a: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BD230CFB-223B-C614-8CBF-09D3ED379796}"/>
                </a:ext>
              </a:extLst>
            </p:cNvPr>
            <p:cNvSpPr/>
            <p:nvPr/>
          </p:nvSpPr>
          <p:spPr>
            <a:xfrm>
              <a:off x="8455357" y="2630539"/>
              <a:ext cx="2556532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r>
                <a:rPr lang="ja-JP" altLang="en-US" sz="2400">
                  <a:solidFill>
                    <a:schemeClr val="tx1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　よって</a:t>
              </a:r>
              <a:endParaRPr lang="en-US" altLang="ja-JP" sz="2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endParaRPr>
            </a:p>
          </p:txBody>
        </p:sp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F5DB29A-794A-C613-2007-DF537FCB821C}"/>
              </a:ext>
            </a:extLst>
          </p:cNvPr>
          <p:cNvSpPr txBox="1"/>
          <p:nvPr/>
        </p:nvSpPr>
        <p:spPr>
          <a:xfrm>
            <a:off x="702826" y="4216570"/>
            <a:ext cx="11721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3200">
                <a:latin typeface="Cambria Math" panose="02040503050406030204" pitchFamily="18" charset="0"/>
                <a:ea typeface="メイリオ" panose="020B0604030504040204" pitchFamily="50" charset="-128"/>
              </a:rPr>
              <a:t>40°</a:t>
            </a:r>
            <a:endParaRPr lang="ja-JP" altLang="en-US" sz="320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F07659B-0AB5-05E2-FE9B-22464DBC3E66}"/>
              </a:ext>
            </a:extLst>
          </p:cNvPr>
          <p:cNvSpPr txBox="1"/>
          <p:nvPr/>
        </p:nvSpPr>
        <p:spPr>
          <a:xfrm>
            <a:off x="5501911" y="4385375"/>
            <a:ext cx="117217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3200">
                <a:latin typeface="Cambria Math" panose="02040503050406030204" pitchFamily="18" charset="0"/>
                <a:ea typeface="メイリオ" panose="020B0604030504040204" pitchFamily="50" charset="-128"/>
              </a:rPr>
              <a:t>40°</a:t>
            </a:r>
            <a:endParaRPr lang="ja-JP" altLang="en-US" sz="320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A98B8D8-2AD7-AC0B-8A51-2F9483A31436}"/>
              </a:ext>
            </a:extLst>
          </p:cNvPr>
          <p:cNvSpPr/>
          <p:nvPr/>
        </p:nvSpPr>
        <p:spPr>
          <a:xfrm>
            <a:off x="659415" y="1914524"/>
            <a:ext cx="563932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2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三角形の内角の和はそれぞれ</a:t>
            </a:r>
            <a:r>
              <a:rPr lang="en-US" altLang="ja-JP" sz="2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180°</a:t>
            </a:r>
            <a:r>
              <a:rPr lang="ja-JP" altLang="en-US" sz="2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になるので、∠</a:t>
            </a:r>
            <a:r>
              <a:rPr lang="en-US" altLang="ja-JP" sz="2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E</a:t>
            </a:r>
            <a:r>
              <a:rPr lang="ja-JP" altLang="en-US" sz="2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は</a:t>
            </a:r>
            <a:r>
              <a:rPr lang="en-US" altLang="ja-JP" sz="2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40°</a:t>
            </a:r>
            <a:r>
              <a:rPr lang="ja-JP" altLang="en-US" sz="2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、∠</a:t>
            </a:r>
            <a:r>
              <a:rPr lang="en-US" altLang="ja-JP" sz="2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K</a:t>
            </a:r>
            <a:r>
              <a:rPr lang="ja-JP" altLang="en-US" sz="2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は</a:t>
            </a:r>
            <a:r>
              <a:rPr lang="en-US" altLang="ja-JP" sz="2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40°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01B58F9-4EB2-22B9-694B-65884BBA56D0}"/>
              </a:ext>
            </a:extLst>
          </p:cNvPr>
          <p:cNvSpPr txBox="1"/>
          <p:nvPr/>
        </p:nvSpPr>
        <p:spPr>
          <a:xfrm>
            <a:off x="616869" y="3473090"/>
            <a:ext cx="518358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3200"/>
              <a:t>㋑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7A4FEFC-EE28-0F64-4260-6C76E887E89C}"/>
              </a:ext>
            </a:extLst>
          </p:cNvPr>
          <p:cNvSpPr txBox="1"/>
          <p:nvPr/>
        </p:nvSpPr>
        <p:spPr>
          <a:xfrm>
            <a:off x="5208304" y="3025468"/>
            <a:ext cx="518358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3200"/>
              <a:t>㋓</a:t>
            </a:r>
          </a:p>
        </p:txBody>
      </p:sp>
    </p:spTree>
    <p:extLst>
      <p:ext uri="{BB962C8B-B14F-4D97-AF65-F5344CB8AC3E}">
        <p14:creationId xmlns:p14="http://schemas.microsoft.com/office/powerpoint/2010/main" val="2663837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8C9BA757-6FAB-4BD8-A02E-AE7E526242D2}"/>
              </a:ext>
            </a:extLst>
          </p:cNvPr>
          <p:cNvSpPr/>
          <p:nvPr/>
        </p:nvSpPr>
        <p:spPr>
          <a:xfrm>
            <a:off x="-158631" y="0"/>
            <a:ext cx="12509262" cy="7073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8" name="Picture 4" descr="ステンドグラス, 大聖堂, ロゼット, ガラス, アルザス, 色, 宗教">
            <a:extLst>
              <a:ext uri="{FF2B5EF4-FFF2-40B4-BE49-F238E27FC236}">
                <a16:creationId xmlns:a16="http://schemas.microsoft.com/office/drawing/2014/main" id="{104B20F4-EFD2-DD43-6E3A-FEE0D09983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7" b="9827"/>
          <a:stretch/>
        </p:blipFill>
        <p:spPr bwMode="auto">
          <a:xfrm>
            <a:off x="1838898" y="7986"/>
            <a:ext cx="819694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4071F8A-6442-DF91-C55B-F5EFB9BB118D}"/>
              </a:ext>
            </a:extLst>
          </p:cNvPr>
          <p:cNvSpPr/>
          <p:nvPr/>
        </p:nvSpPr>
        <p:spPr>
          <a:xfrm>
            <a:off x="-158631" y="0"/>
            <a:ext cx="12509262" cy="7073938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D7BB1D3C-7830-3C4A-5CC1-818F0738EA0A}"/>
              </a:ext>
            </a:extLst>
          </p:cNvPr>
          <p:cNvSpPr/>
          <p:nvPr/>
        </p:nvSpPr>
        <p:spPr>
          <a:xfrm>
            <a:off x="9429835" y="6132789"/>
            <a:ext cx="2227294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＃ステンドグラス 大聖堂 ロゼット</a:t>
            </a:r>
            <a:endParaRPr lang="en-US" altLang="ja-JP">
              <a:solidFill>
                <a:schemeClr val="bg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  <a:p>
            <a:endParaRPr lang="en-US" altLang="ja-JP">
              <a:solidFill>
                <a:schemeClr val="bg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pic>
        <p:nvPicPr>
          <p:cNvPr id="27" name="Picture 4" descr="ステンドグラス, 大聖堂, ロゼット, ガラス, アルザス, 色, 宗教">
            <a:extLst>
              <a:ext uri="{FF2B5EF4-FFF2-40B4-BE49-F238E27FC236}">
                <a16:creationId xmlns:a16="http://schemas.microsoft.com/office/drawing/2014/main" id="{2E490B42-4107-2583-F78A-A4540B213C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7" b="9827"/>
          <a:stretch/>
        </p:blipFill>
        <p:spPr bwMode="auto">
          <a:xfrm>
            <a:off x="9447627" y="4165134"/>
            <a:ext cx="2330518" cy="194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5D0E978C-C5EF-B976-77F5-0509EB231072}"/>
              </a:ext>
            </a:extLst>
          </p:cNvPr>
          <p:cNvSpPr/>
          <p:nvPr/>
        </p:nvSpPr>
        <p:spPr>
          <a:xfrm>
            <a:off x="148205" y="144694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6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合同な図形</a:t>
            </a:r>
            <a:endParaRPr kumimoji="1" lang="ja-JP" altLang="en-US" sz="6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1084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E0E0D-A16E-DA29-578E-0BD9893CF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BAC36D4D-C806-4500-6C43-3305DBB24A10}"/>
              </a:ext>
            </a:extLst>
          </p:cNvPr>
          <p:cNvSpPr/>
          <p:nvPr/>
        </p:nvSpPr>
        <p:spPr>
          <a:xfrm>
            <a:off x="1072027" y="392113"/>
            <a:ext cx="8247548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28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下の図で合同な三角形はどれとどれですか。</a:t>
            </a:r>
            <a:endParaRPr lang="en-US" altLang="ja-JP" sz="280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  <a:p>
            <a:r>
              <a:rPr lang="ja-JP" altLang="en-US" sz="28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記号≡を使って表しなさい。</a:t>
            </a:r>
            <a:endParaRPr lang="en-US" altLang="ja-JP" sz="280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  <a:p>
            <a:r>
              <a:rPr lang="ja-JP" altLang="en-US" sz="28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また、そのときに使った合同条件をいいなさい。</a:t>
            </a:r>
            <a:r>
              <a:rPr lang="ja-JP" altLang="en-US" sz="280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　</a:t>
            </a:r>
            <a:endParaRPr lang="ja-JP" altLang="en-US" sz="280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E215915-EFC9-B264-55A0-D506022F4645}"/>
              </a:ext>
            </a:extLst>
          </p:cNvPr>
          <p:cNvSpPr/>
          <p:nvPr/>
        </p:nvSpPr>
        <p:spPr>
          <a:xfrm>
            <a:off x="10414535" y="144456"/>
            <a:ext cx="1657224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6000">
                <a:solidFill>
                  <a:schemeClr val="tx1"/>
                </a:solidFill>
              </a:rPr>
              <a:t>問</a:t>
            </a:r>
            <a:r>
              <a:rPr kumimoji="1" lang="en-US" altLang="ja-JP" sz="6000">
                <a:solidFill>
                  <a:schemeClr val="tx1"/>
                </a:solidFill>
              </a:rPr>
              <a:t>2</a:t>
            </a:r>
            <a:endParaRPr kumimoji="1" lang="ja-JP" altLang="en-US" sz="6000" dirty="0">
              <a:solidFill>
                <a:schemeClr val="tx1"/>
              </a:solidFill>
            </a:endParaRPr>
          </a:p>
        </p:txBody>
      </p:sp>
      <p:grpSp>
        <p:nvGrpSpPr>
          <p:cNvPr id="77" name="グループ化 76">
            <a:extLst>
              <a:ext uri="{FF2B5EF4-FFF2-40B4-BE49-F238E27FC236}">
                <a16:creationId xmlns:a16="http://schemas.microsoft.com/office/drawing/2014/main" id="{F91194FD-6F99-BF3F-4B8A-952E5A07DE3C}"/>
              </a:ext>
            </a:extLst>
          </p:cNvPr>
          <p:cNvGrpSpPr/>
          <p:nvPr/>
        </p:nvGrpSpPr>
        <p:grpSpPr>
          <a:xfrm>
            <a:off x="2296862" y="3872522"/>
            <a:ext cx="3412148" cy="2729069"/>
            <a:chOff x="3721233" y="2146071"/>
            <a:chExt cx="3412148" cy="2729069"/>
          </a:xfrm>
        </p:grpSpPr>
        <p:sp>
          <p:nvSpPr>
            <p:cNvPr id="27" name="部分円 26">
              <a:extLst>
                <a:ext uri="{FF2B5EF4-FFF2-40B4-BE49-F238E27FC236}">
                  <a16:creationId xmlns:a16="http://schemas.microsoft.com/office/drawing/2014/main" id="{BFFCD812-A87E-4AC3-C71C-CCC4F92D7B90}"/>
                </a:ext>
              </a:extLst>
            </p:cNvPr>
            <p:cNvSpPr/>
            <p:nvPr/>
          </p:nvSpPr>
          <p:spPr>
            <a:xfrm rot="13199231">
              <a:off x="6294028" y="3883435"/>
              <a:ext cx="688807" cy="689353"/>
            </a:xfrm>
            <a:prstGeom prst="pie">
              <a:avLst>
                <a:gd name="adj1" fmla="val 19267048"/>
                <a:gd name="adj2" fmla="val 914743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>
                <a:solidFill>
                  <a:schemeClr val="tx1"/>
                </a:solidFill>
                <a:highlight>
                  <a:srgbClr val="00FFFF"/>
                </a:highlight>
              </a:endParaRPr>
            </a:p>
          </p:txBody>
        </p:sp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2187A0CF-C9CE-C069-B5B1-000473ECBFAB}"/>
                </a:ext>
              </a:extLst>
            </p:cNvPr>
            <p:cNvGrpSpPr/>
            <p:nvPr/>
          </p:nvGrpSpPr>
          <p:grpSpPr>
            <a:xfrm>
              <a:off x="4091190" y="2741254"/>
              <a:ext cx="3042191" cy="2133886"/>
              <a:chOff x="6603002" y="2635340"/>
              <a:chExt cx="2428842" cy="1703665"/>
            </a:xfrm>
          </p:grpSpPr>
          <p:sp>
            <p:nvSpPr>
              <p:cNvPr id="18" name="二等辺三角形 17">
                <a:extLst>
                  <a:ext uri="{FF2B5EF4-FFF2-40B4-BE49-F238E27FC236}">
                    <a16:creationId xmlns:a16="http://schemas.microsoft.com/office/drawing/2014/main" id="{85F6B67C-BD71-7D08-D6D6-688C0CD67823}"/>
                  </a:ext>
                </a:extLst>
              </p:cNvPr>
              <p:cNvSpPr/>
              <p:nvPr/>
            </p:nvSpPr>
            <p:spPr>
              <a:xfrm>
                <a:off x="6603002" y="2635340"/>
                <a:ext cx="2033718" cy="1185067"/>
              </a:xfrm>
              <a:prstGeom prst="triangle">
                <a:avLst>
                  <a:gd name="adj" fmla="val 59181"/>
                </a:avLst>
              </a:prstGeom>
              <a:noFill/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円弧 18">
                <a:extLst>
                  <a:ext uri="{FF2B5EF4-FFF2-40B4-BE49-F238E27FC236}">
                    <a16:creationId xmlns:a16="http://schemas.microsoft.com/office/drawing/2014/main" id="{DE27A6E3-D4F2-1C3F-2D77-27C3280396C1}"/>
                  </a:ext>
                </a:extLst>
              </p:cNvPr>
              <p:cNvSpPr/>
              <p:nvPr/>
            </p:nvSpPr>
            <p:spPr>
              <a:xfrm rot="18506504">
                <a:off x="7926971" y="2483683"/>
                <a:ext cx="431152" cy="908009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56DF6A22-9988-52E6-8F11-864133E79722}"/>
                  </a:ext>
                </a:extLst>
              </p:cNvPr>
              <p:cNvSpPr txBox="1"/>
              <p:nvPr/>
            </p:nvSpPr>
            <p:spPr>
              <a:xfrm>
                <a:off x="8177471" y="2793637"/>
                <a:ext cx="854373" cy="4668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32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4cm</a:t>
                </a:r>
                <a:endParaRPr lang="ja-JP" altLang="en-US" sz="3200"/>
              </a:p>
            </p:txBody>
          </p:sp>
          <p:sp>
            <p:nvSpPr>
              <p:cNvPr id="21" name="円弧 20">
                <a:extLst>
                  <a:ext uri="{FF2B5EF4-FFF2-40B4-BE49-F238E27FC236}">
                    <a16:creationId xmlns:a16="http://schemas.microsoft.com/office/drawing/2014/main" id="{8AB99CA3-8599-547A-1FEF-83D9B1128815}"/>
                  </a:ext>
                </a:extLst>
              </p:cNvPr>
              <p:cNvSpPr/>
              <p:nvPr/>
            </p:nvSpPr>
            <p:spPr>
              <a:xfrm rot="9000464">
                <a:off x="8185747" y="2982540"/>
                <a:ext cx="431152" cy="908009"/>
              </a:xfrm>
              <a:prstGeom prst="arc">
                <a:avLst>
                  <a:gd name="adj1" fmla="val 10796952"/>
                  <a:gd name="adj2" fmla="val 16236327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円弧 21">
                <a:extLst>
                  <a:ext uri="{FF2B5EF4-FFF2-40B4-BE49-F238E27FC236}">
                    <a16:creationId xmlns:a16="http://schemas.microsoft.com/office/drawing/2014/main" id="{EA0F4DAE-6BEC-F65E-085B-B3BB3DA1A529}"/>
                  </a:ext>
                </a:extLst>
              </p:cNvPr>
              <p:cNvSpPr/>
              <p:nvPr/>
            </p:nvSpPr>
            <p:spPr>
              <a:xfrm rot="16436848">
                <a:off x="6853096" y="3418125"/>
                <a:ext cx="431152" cy="908009"/>
              </a:xfrm>
              <a:prstGeom prst="arc">
                <a:avLst>
                  <a:gd name="adj1" fmla="val 10796952"/>
                  <a:gd name="adj2" fmla="val 16236327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48FAA995-89F4-6C14-0C88-D8EB37BA468E}"/>
                  </a:ext>
                </a:extLst>
              </p:cNvPr>
              <p:cNvSpPr txBox="1"/>
              <p:nvPr/>
            </p:nvSpPr>
            <p:spPr>
              <a:xfrm>
                <a:off x="7275189" y="3872129"/>
                <a:ext cx="854373" cy="4668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32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5cm</a:t>
                </a:r>
                <a:endParaRPr lang="ja-JP" altLang="en-US" sz="3200"/>
              </a:p>
            </p:txBody>
          </p:sp>
          <p:sp>
            <p:nvSpPr>
              <p:cNvPr id="24" name="円弧 23">
                <a:extLst>
                  <a:ext uri="{FF2B5EF4-FFF2-40B4-BE49-F238E27FC236}">
                    <a16:creationId xmlns:a16="http://schemas.microsoft.com/office/drawing/2014/main" id="{62BF5D84-BEF6-74C0-E35F-EE95C6B9C223}"/>
                  </a:ext>
                </a:extLst>
              </p:cNvPr>
              <p:cNvSpPr/>
              <p:nvPr/>
            </p:nvSpPr>
            <p:spPr>
              <a:xfrm rot="5400000">
                <a:off x="7962574" y="3373772"/>
                <a:ext cx="431152" cy="908009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9F163367-70A1-63C0-C848-BCDF6E44B9D9}"/>
                </a:ext>
              </a:extLst>
            </p:cNvPr>
            <p:cNvSpPr txBox="1"/>
            <p:nvPr/>
          </p:nvSpPr>
          <p:spPr>
            <a:xfrm>
              <a:off x="5660236" y="3856252"/>
              <a:ext cx="80106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2400">
                  <a:latin typeface="Cambria Math" panose="02040503050406030204" pitchFamily="18" charset="0"/>
                  <a:ea typeface="メイリオ" panose="020B0604030504040204" pitchFamily="50" charset="-128"/>
                </a:rPr>
                <a:t>50°</a:t>
              </a:r>
              <a:endParaRPr lang="ja-JP" altLang="en-US" sz="2400"/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6D4C34F6-34A9-AEF8-93D7-ED63BB4F603D}"/>
                </a:ext>
              </a:extLst>
            </p:cNvPr>
            <p:cNvSpPr txBox="1"/>
            <p:nvPr/>
          </p:nvSpPr>
          <p:spPr>
            <a:xfrm>
              <a:off x="3721233" y="3856252"/>
              <a:ext cx="253616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ja-JP" sz="3200">
                  <a:latin typeface="Cambria Math" panose="02040503050406030204" pitchFamily="18" charset="0"/>
                  <a:ea typeface="メイリオ" panose="020B0604030504040204" pitchFamily="50" charset="-128"/>
                </a:rPr>
                <a:t>D</a:t>
              </a:r>
              <a:endParaRPr lang="ja-JP" altLang="en-US" sz="3200"/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71AC878D-AC29-53D8-6F40-9DF5E3E08BAF}"/>
                </a:ext>
              </a:extLst>
            </p:cNvPr>
            <p:cNvSpPr txBox="1"/>
            <p:nvPr/>
          </p:nvSpPr>
          <p:spPr>
            <a:xfrm>
              <a:off x="6721850" y="3944727"/>
              <a:ext cx="253616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ja-JP" sz="3200">
                  <a:latin typeface="Cambria Math" panose="02040503050406030204" pitchFamily="18" charset="0"/>
                  <a:ea typeface="メイリオ" panose="020B0604030504040204" pitchFamily="50" charset="-128"/>
                </a:rPr>
                <a:t>E</a:t>
              </a:r>
              <a:endParaRPr lang="ja-JP" altLang="en-US" sz="3200"/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DE0149DA-03CD-4099-3C05-CEAB41F43613}"/>
                </a:ext>
              </a:extLst>
            </p:cNvPr>
            <p:cNvSpPr txBox="1"/>
            <p:nvPr/>
          </p:nvSpPr>
          <p:spPr>
            <a:xfrm>
              <a:off x="5317945" y="2146071"/>
              <a:ext cx="253616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ja-JP" sz="3200">
                  <a:latin typeface="Cambria Math" panose="02040503050406030204" pitchFamily="18" charset="0"/>
                  <a:ea typeface="メイリオ" panose="020B0604030504040204" pitchFamily="50" charset="-128"/>
                </a:rPr>
                <a:t>F</a:t>
              </a:r>
            </a:p>
          </p:txBody>
        </p:sp>
      </p:grpSp>
      <p:grpSp>
        <p:nvGrpSpPr>
          <p:cNvPr id="113" name="グループ化 112">
            <a:extLst>
              <a:ext uri="{FF2B5EF4-FFF2-40B4-BE49-F238E27FC236}">
                <a16:creationId xmlns:a16="http://schemas.microsoft.com/office/drawing/2014/main" id="{EE308309-6E62-AF93-E813-EAE9E72A0AD6}"/>
              </a:ext>
            </a:extLst>
          </p:cNvPr>
          <p:cNvGrpSpPr/>
          <p:nvPr/>
        </p:nvGrpSpPr>
        <p:grpSpPr>
          <a:xfrm>
            <a:off x="6001567" y="2093546"/>
            <a:ext cx="2475630" cy="3241545"/>
            <a:chOff x="7627863" y="3857117"/>
            <a:chExt cx="2475630" cy="3241545"/>
          </a:xfrm>
        </p:grpSpPr>
        <p:grpSp>
          <p:nvGrpSpPr>
            <p:cNvPr id="111" name="グループ化 110">
              <a:extLst>
                <a:ext uri="{FF2B5EF4-FFF2-40B4-BE49-F238E27FC236}">
                  <a16:creationId xmlns:a16="http://schemas.microsoft.com/office/drawing/2014/main" id="{B00A331D-2796-5AE6-E6AB-E10429A5AF89}"/>
                </a:ext>
              </a:extLst>
            </p:cNvPr>
            <p:cNvGrpSpPr/>
            <p:nvPr/>
          </p:nvGrpSpPr>
          <p:grpSpPr>
            <a:xfrm>
              <a:off x="7661010" y="4157480"/>
              <a:ext cx="2410613" cy="2941182"/>
              <a:chOff x="8693279" y="3594196"/>
              <a:chExt cx="2410613" cy="2941182"/>
            </a:xfrm>
          </p:grpSpPr>
          <p:sp>
            <p:nvSpPr>
              <p:cNvPr id="79" name="部分円 78">
                <a:extLst>
                  <a:ext uri="{FF2B5EF4-FFF2-40B4-BE49-F238E27FC236}">
                    <a16:creationId xmlns:a16="http://schemas.microsoft.com/office/drawing/2014/main" id="{EB771D4F-AB88-549F-92D7-10DE926B11C3}"/>
                  </a:ext>
                </a:extLst>
              </p:cNvPr>
              <p:cNvSpPr/>
              <p:nvPr/>
            </p:nvSpPr>
            <p:spPr>
              <a:xfrm rot="20687968">
                <a:off x="8693279" y="5522926"/>
                <a:ext cx="688807" cy="689353"/>
              </a:xfrm>
              <a:prstGeom prst="pie">
                <a:avLst>
                  <a:gd name="adj1" fmla="val 19187717"/>
                  <a:gd name="adj2" fmla="val 795949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50">
                  <a:solidFill>
                    <a:schemeClr val="tx1"/>
                  </a:solidFill>
                  <a:highlight>
                    <a:srgbClr val="00FFFF"/>
                  </a:highlight>
                </a:endParaRPr>
              </a:p>
            </p:txBody>
          </p:sp>
          <p:sp>
            <p:nvSpPr>
              <p:cNvPr id="85" name="二等辺三角形 84">
                <a:extLst>
                  <a:ext uri="{FF2B5EF4-FFF2-40B4-BE49-F238E27FC236}">
                    <a16:creationId xmlns:a16="http://schemas.microsoft.com/office/drawing/2014/main" id="{611ECC63-E666-613F-C179-B70C2F5FFFB3}"/>
                  </a:ext>
                </a:extLst>
              </p:cNvPr>
              <p:cNvSpPr/>
              <p:nvPr/>
            </p:nvSpPr>
            <p:spPr>
              <a:xfrm rot="7409010">
                <a:off x="9088084" y="4472226"/>
                <a:ext cx="2547287" cy="1484329"/>
              </a:xfrm>
              <a:prstGeom prst="triangle">
                <a:avLst>
                  <a:gd name="adj" fmla="val 59181"/>
                </a:avLst>
              </a:prstGeom>
              <a:noFill/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円弧 85">
                <a:extLst>
                  <a:ext uri="{FF2B5EF4-FFF2-40B4-BE49-F238E27FC236}">
                    <a16:creationId xmlns:a16="http://schemas.microsoft.com/office/drawing/2014/main" id="{2C853202-DF34-CBBA-62A6-F3493359127D}"/>
                  </a:ext>
                </a:extLst>
              </p:cNvPr>
              <p:cNvSpPr/>
              <p:nvPr/>
            </p:nvSpPr>
            <p:spPr>
              <a:xfrm rot="12146093">
                <a:off x="8988385" y="4779213"/>
                <a:ext cx="540030" cy="1137306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67A3C2DB-0A21-00CE-A6D9-CDA296C39323}"/>
                  </a:ext>
                </a:extLst>
              </p:cNvPr>
              <p:cNvSpPr txBox="1"/>
              <p:nvPr/>
            </p:nvSpPr>
            <p:spPr>
              <a:xfrm>
                <a:off x="9478610" y="5950603"/>
                <a:ext cx="1070125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32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4cm</a:t>
                </a:r>
                <a:endParaRPr lang="ja-JP" altLang="en-US" sz="3200"/>
              </a:p>
            </p:txBody>
          </p:sp>
          <p:sp>
            <p:nvSpPr>
              <p:cNvPr id="88" name="円弧 87">
                <a:extLst>
                  <a:ext uri="{FF2B5EF4-FFF2-40B4-BE49-F238E27FC236}">
                    <a16:creationId xmlns:a16="http://schemas.microsoft.com/office/drawing/2014/main" id="{F14E2780-4BC7-1373-CC9B-9F70C435FCE7}"/>
                  </a:ext>
                </a:extLst>
              </p:cNvPr>
              <p:cNvSpPr/>
              <p:nvPr/>
            </p:nvSpPr>
            <p:spPr>
              <a:xfrm rot="2493446">
                <a:off x="9801646" y="3594196"/>
                <a:ext cx="540030" cy="1137306"/>
              </a:xfrm>
              <a:prstGeom prst="arc">
                <a:avLst>
                  <a:gd name="adj1" fmla="val 10796952"/>
                  <a:gd name="adj2" fmla="val 16236327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1" name="円弧 90">
                <a:extLst>
                  <a:ext uri="{FF2B5EF4-FFF2-40B4-BE49-F238E27FC236}">
                    <a16:creationId xmlns:a16="http://schemas.microsoft.com/office/drawing/2014/main" id="{9EEDC390-79C4-7648-5209-70E432FEB8C3}"/>
                  </a:ext>
                </a:extLst>
              </p:cNvPr>
              <p:cNvSpPr/>
              <p:nvPr/>
            </p:nvSpPr>
            <p:spPr>
              <a:xfrm rot="16436848">
                <a:off x="9329345" y="5333374"/>
                <a:ext cx="540030" cy="1137306"/>
              </a:xfrm>
              <a:prstGeom prst="arc">
                <a:avLst>
                  <a:gd name="adj1" fmla="val 13574079"/>
                  <a:gd name="adj2" fmla="val 16236327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テキスト ボックス 95">
                <a:extLst>
                  <a:ext uri="{FF2B5EF4-FFF2-40B4-BE49-F238E27FC236}">
                    <a16:creationId xmlns:a16="http://schemas.microsoft.com/office/drawing/2014/main" id="{2BBDBFA2-2D28-4A2E-54D6-BC5A46308B98}"/>
                  </a:ext>
                </a:extLst>
              </p:cNvPr>
              <p:cNvSpPr txBox="1"/>
              <p:nvPr/>
            </p:nvSpPr>
            <p:spPr>
              <a:xfrm>
                <a:off x="8786940" y="4291967"/>
                <a:ext cx="1070125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32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5cm</a:t>
                </a:r>
                <a:endParaRPr lang="ja-JP" altLang="en-US" sz="3200"/>
              </a:p>
            </p:txBody>
          </p:sp>
          <p:sp>
            <p:nvSpPr>
              <p:cNvPr id="99" name="円弧 98">
                <a:extLst>
                  <a:ext uri="{FF2B5EF4-FFF2-40B4-BE49-F238E27FC236}">
                    <a16:creationId xmlns:a16="http://schemas.microsoft.com/office/drawing/2014/main" id="{4F679512-3EF7-3212-92FC-22C5D9C08C24}"/>
                  </a:ext>
                </a:extLst>
              </p:cNvPr>
              <p:cNvSpPr/>
              <p:nvPr/>
            </p:nvSpPr>
            <p:spPr>
              <a:xfrm rot="5400000">
                <a:off x="10000541" y="5241749"/>
                <a:ext cx="540030" cy="1137306"/>
              </a:xfrm>
              <a:prstGeom prst="arc">
                <a:avLst>
                  <a:gd name="adj1" fmla="val 16200000"/>
                  <a:gd name="adj2" fmla="val 19174447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61B456E3-B847-DA11-D80C-5647085A806D}"/>
                  </a:ext>
                </a:extLst>
              </p:cNvPr>
              <p:cNvSpPr txBox="1"/>
              <p:nvPr/>
            </p:nvSpPr>
            <p:spPr>
              <a:xfrm>
                <a:off x="9338517" y="5354507"/>
                <a:ext cx="72677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24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50°</a:t>
                </a:r>
                <a:endParaRPr lang="ja-JP" altLang="en-US" sz="2400"/>
              </a:p>
            </p:txBody>
          </p:sp>
        </p:grpSp>
        <p:sp>
          <p:nvSpPr>
            <p:cNvPr id="83" name="テキスト ボックス 82">
              <a:extLst>
                <a:ext uri="{FF2B5EF4-FFF2-40B4-BE49-F238E27FC236}">
                  <a16:creationId xmlns:a16="http://schemas.microsoft.com/office/drawing/2014/main" id="{9E945FFF-2BC3-172B-C0A6-F2298FC9AEE9}"/>
                </a:ext>
              </a:extLst>
            </p:cNvPr>
            <p:cNvSpPr txBox="1"/>
            <p:nvPr/>
          </p:nvSpPr>
          <p:spPr>
            <a:xfrm>
              <a:off x="9319575" y="3857117"/>
              <a:ext cx="253616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ja-JP" sz="3200">
                  <a:latin typeface="Cambria Math" panose="02040503050406030204" pitchFamily="18" charset="0"/>
                  <a:ea typeface="メイリオ" panose="020B0604030504040204" pitchFamily="50" charset="-128"/>
                </a:rPr>
                <a:t>I</a:t>
              </a:r>
              <a:endParaRPr lang="ja-JP" altLang="en-US" sz="3200"/>
            </a:p>
          </p:txBody>
        </p:sp>
        <p:sp>
          <p:nvSpPr>
            <p:cNvPr id="84" name="テキスト ボックス 83">
              <a:extLst>
                <a:ext uri="{FF2B5EF4-FFF2-40B4-BE49-F238E27FC236}">
                  <a16:creationId xmlns:a16="http://schemas.microsoft.com/office/drawing/2014/main" id="{4861B8FD-2FAF-53E1-CF3C-55D2A38C5A80}"/>
                </a:ext>
              </a:extLst>
            </p:cNvPr>
            <p:cNvSpPr txBox="1"/>
            <p:nvPr/>
          </p:nvSpPr>
          <p:spPr>
            <a:xfrm>
              <a:off x="7627863" y="6291143"/>
              <a:ext cx="253616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ja-JP" sz="3200">
                  <a:latin typeface="Cambria Math" panose="02040503050406030204" pitchFamily="18" charset="0"/>
                  <a:ea typeface="メイリオ" panose="020B0604030504040204" pitchFamily="50" charset="-128"/>
                </a:rPr>
                <a:t>G</a:t>
              </a:r>
            </a:p>
          </p:txBody>
        </p:sp>
        <p:sp>
          <p:nvSpPr>
            <p:cNvPr id="112" name="テキスト ボックス 111">
              <a:extLst>
                <a:ext uri="{FF2B5EF4-FFF2-40B4-BE49-F238E27FC236}">
                  <a16:creationId xmlns:a16="http://schemas.microsoft.com/office/drawing/2014/main" id="{0DCD0B86-A8CF-0E98-F174-E213614E5683}"/>
                </a:ext>
              </a:extLst>
            </p:cNvPr>
            <p:cNvSpPr txBox="1"/>
            <p:nvPr/>
          </p:nvSpPr>
          <p:spPr>
            <a:xfrm>
              <a:off x="9849877" y="6128075"/>
              <a:ext cx="253616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ja-JP" sz="3200">
                  <a:latin typeface="Cambria Math" panose="02040503050406030204" pitchFamily="18" charset="0"/>
                  <a:ea typeface="メイリオ" panose="020B0604030504040204" pitchFamily="50" charset="-128"/>
                </a:rPr>
                <a:t>H</a:t>
              </a:r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0D3F22E4-679D-50FD-EB7C-C146E979CA61}"/>
              </a:ext>
            </a:extLst>
          </p:cNvPr>
          <p:cNvGrpSpPr/>
          <p:nvPr/>
        </p:nvGrpSpPr>
        <p:grpSpPr>
          <a:xfrm>
            <a:off x="288811" y="2105623"/>
            <a:ext cx="2779262" cy="2650865"/>
            <a:chOff x="417642" y="2388229"/>
            <a:chExt cx="2779262" cy="2650865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77B13B9B-E1BF-C18C-831E-B6F650661E92}"/>
                </a:ext>
              </a:extLst>
            </p:cNvPr>
            <p:cNvGrpSpPr/>
            <p:nvPr/>
          </p:nvGrpSpPr>
          <p:grpSpPr>
            <a:xfrm>
              <a:off x="417642" y="2388229"/>
              <a:ext cx="2779262" cy="2650865"/>
              <a:chOff x="417642" y="2388229"/>
              <a:chExt cx="2779262" cy="2650865"/>
            </a:xfrm>
          </p:grpSpPr>
          <p:sp>
            <p:nvSpPr>
              <p:cNvPr id="2" name="部分円 1">
                <a:extLst>
                  <a:ext uri="{FF2B5EF4-FFF2-40B4-BE49-F238E27FC236}">
                    <a16:creationId xmlns:a16="http://schemas.microsoft.com/office/drawing/2014/main" id="{D75EC02A-0753-5498-724A-957321571C48}"/>
                  </a:ext>
                </a:extLst>
              </p:cNvPr>
              <p:cNvSpPr/>
              <p:nvPr/>
            </p:nvSpPr>
            <p:spPr>
              <a:xfrm rot="13199231">
                <a:off x="2508097" y="4081065"/>
                <a:ext cx="688807" cy="689353"/>
              </a:xfrm>
              <a:prstGeom prst="pie">
                <a:avLst>
                  <a:gd name="adj1" fmla="val 19197057"/>
                  <a:gd name="adj2" fmla="val 1160252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50">
                  <a:solidFill>
                    <a:schemeClr val="tx1"/>
                  </a:solidFill>
                  <a:highlight>
                    <a:srgbClr val="00FFFF"/>
                  </a:highlight>
                </a:endParaRPr>
              </a:p>
            </p:txBody>
          </p:sp>
          <p:grpSp>
            <p:nvGrpSpPr>
              <p:cNvPr id="26" name="グループ化 25">
                <a:extLst>
                  <a:ext uri="{FF2B5EF4-FFF2-40B4-BE49-F238E27FC236}">
                    <a16:creationId xmlns:a16="http://schemas.microsoft.com/office/drawing/2014/main" id="{BCB88873-92C2-1B19-9F12-F6EB493000C6}"/>
                  </a:ext>
                </a:extLst>
              </p:cNvPr>
              <p:cNvGrpSpPr/>
              <p:nvPr/>
            </p:nvGrpSpPr>
            <p:grpSpPr>
              <a:xfrm>
                <a:off x="417642" y="2388229"/>
                <a:ext cx="2753044" cy="2650865"/>
                <a:chOff x="1358028" y="2528884"/>
                <a:chExt cx="2186801" cy="2105639"/>
              </a:xfrm>
            </p:grpSpPr>
            <p:sp>
              <p:nvSpPr>
                <p:cNvPr id="36" name="テキスト ボックス 35">
                  <a:extLst>
                    <a:ext uri="{FF2B5EF4-FFF2-40B4-BE49-F238E27FC236}">
                      <a16:creationId xmlns:a16="http://schemas.microsoft.com/office/drawing/2014/main" id="{0DD3CFEF-1D6A-D336-98F0-9A7587E7B500}"/>
                    </a:ext>
                  </a:extLst>
                </p:cNvPr>
                <p:cNvSpPr txBox="1"/>
                <p:nvPr/>
              </p:nvSpPr>
              <p:spPr>
                <a:xfrm>
                  <a:off x="1358028" y="3995504"/>
                  <a:ext cx="253616" cy="41560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2800">
                      <a:latin typeface="Cambria Math" panose="02040503050406030204" pitchFamily="18" charset="0"/>
                      <a:ea typeface="メイリオ" panose="020B0604030504040204" pitchFamily="50" charset="-128"/>
                    </a:rPr>
                    <a:t>A</a:t>
                  </a:r>
                  <a:endParaRPr lang="ja-JP" altLang="en-US" sz="2800"/>
                </a:p>
              </p:txBody>
            </p:sp>
            <p:sp>
              <p:nvSpPr>
                <p:cNvPr id="37" name="テキスト ボックス 36">
                  <a:extLst>
                    <a:ext uri="{FF2B5EF4-FFF2-40B4-BE49-F238E27FC236}">
                      <a16:creationId xmlns:a16="http://schemas.microsoft.com/office/drawing/2014/main" id="{D2DFBF09-2B01-4B1E-7D37-D267A4004B5D}"/>
                    </a:ext>
                  </a:extLst>
                </p:cNvPr>
                <p:cNvSpPr txBox="1"/>
                <p:nvPr/>
              </p:nvSpPr>
              <p:spPr>
                <a:xfrm>
                  <a:off x="3291213" y="3926787"/>
                  <a:ext cx="253616" cy="41560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2800">
                      <a:latin typeface="Cambria Math" panose="02040503050406030204" pitchFamily="18" charset="0"/>
                      <a:ea typeface="メイリオ" panose="020B0604030504040204" pitchFamily="50" charset="-128"/>
                    </a:rPr>
                    <a:t>B</a:t>
                  </a:r>
                  <a:endParaRPr lang="ja-JP" altLang="en-US" sz="2800"/>
                </a:p>
              </p:txBody>
            </p:sp>
            <p:sp>
              <p:nvSpPr>
                <p:cNvPr id="38" name="テキスト ボックス 37">
                  <a:extLst>
                    <a:ext uri="{FF2B5EF4-FFF2-40B4-BE49-F238E27FC236}">
                      <a16:creationId xmlns:a16="http://schemas.microsoft.com/office/drawing/2014/main" id="{1F4D2D6B-1469-C380-1D00-5DB5C2420B1B}"/>
                    </a:ext>
                  </a:extLst>
                </p:cNvPr>
                <p:cNvSpPr txBox="1"/>
                <p:nvPr/>
              </p:nvSpPr>
              <p:spPr>
                <a:xfrm>
                  <a:off x="2165316" y="2528884"/>
                  <a:ext cx="253616" cy="41560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2800">
                      <a:latin typeface="Cambria Math" panose="02040503050406030204" pitchFamily="18" charset="0"/>
                      <a:ea typeface="メイリオ" panose="020B0604030504040204" pitchFamily="50" charset="-128"/>
                    </a:rPr>
                    <a:t>C</a:t>
                  </a:r>
                  <a:endParaRPr lang="ja-JP" altLang="en-US" sz="2800"/>
                </a:p>
              </p:txBody>
            </p:sp>
            <p:sp>
              <p:nvSpPr>
                <p:cNvPr id="35" name="円弧 34">
                  <a:extLst>
                    <a:ext uri="{FF2B5EF4-FFF2-40B4-BE49-F238E27FC236}">
                      <a16:creationId xmlns:a16="http://schemas.microsoft.com/office/drawing/2014/main" id="{2352BA31-9E41-936C-9B9C-FD48F1AA8864}"/>
                    </a:ext>
                  </a:extLst>
                </p:cNvPr>
                <p:cNvSpPr/>
                <p:nvPr/>
              </p:nvSpPr>
              <p:spPr>
                <a:xfrm rot="16200000">
                  <a:off x="1880296" y="3705864"/>
                  <a:ext cx="431152" cy="908009"/>
                </a:xfrm>
                <a:prstGeom prst="arc">
                  <a:avLst>
                    <a:gd name="adj1" fmla="val 10796952"/>
                    <a:gd name="adj2" fmla="val 16236327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" name="テキスト ボックス 41">
                  <a:extLst>
                    <a:ext uri="{FF2B5EF4-FFF2-40B4-BE49-F238E27FC236}">
                      <a16:creationId xmlns:a16="http://schemas.microsoft.com/office/drawing/2014/main" id="{1D06F991-EC19-1683-7FCA-568FED01D29D}"/>
                    </a:ext>
                  </a:extLst>
                </p:cNvPr>
                <p:cNvSpPr txBox="1"/>
                <p:nvPr/>
              </p:nvSpPr>
              <p:spPr>
                <a:xfrm>
                  <a:off x="2234382" y="4218918"/>
                  <a:ext cx="854373" cy="41560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2800">
                      <a:latin typeface="Cambria Math" panose="02040503050406030204" pitchFamily="18" charset="0"/>
                      <a:ea typeface="メイリオ" panose="020B0604030504040204" pitchFamily="50" charset="-128"/>
                    </a:rPr>
                    <a:t>5cm</a:t>
                  </a:r>
                  <a:endParaRPr lang="ja-JP" altLang="en-US" sz="2800"/>
                </a:p>
              </p:txBody>
            </p:sp>
            <p:sp>
              <p:nvSpPr>
                <p:cNvPr id="9" name="円弧 8">
                  <a:extLst>
                    <a:ext uri="{FF2B5EF4-FFF2-40B4-BE49-F238E27FC236}">
                      <a16:creationId xmlns:a16="http://schemas.microsoft.com/office/drawing/2014/main" id="{7E92A0B6-62F6-88B3-9123-93661022488D}"/>
                    </a:ext>
                  </a:extLst>
                </p:cNvPr>
                <p:cNvSpPr/>
                <p:nvPr/>
              </p:nvSpPr>
              <p:spPr>
                <a:xfrm rot="5400000">
                  <a:off x="2617967" y="3693941"/>
                  <a:ext cx="431152" cy="908009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29" name="二等辺三角形 128">
                <a:extLst>
                  <a:ext uri="{FF2B5EF4-FFF2-40B4-BE49-F238E27FC236}">
                    <a16:creationId xmlns:a16="http://schemas.microsoft.com/office/drawing/2014/main" id="{0E681331-7B7C-B574-18BE-1D343E3AC8FA}"/>
                  </a:ext>
                </a:extLst>
              </p:cNvPr>
              <p:cNvSpPr/>
              <p:nvPr/>
            </p:nvSpPr>
            <p:spPr>
              <a:xfrm>
                <a:off x="781341" y="2668898"/>
                <a:ext cx="2067090" cy="1757026"/>
              </a:xfrm>
              <a:prstGeom prst="triangle">
                <a:avLst>
                  <a:gd name="adj" fmla="val 50983"/>
                </a:avLst>
              </a:prstGeom>
              <a:noFill/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44BC78CC-2490-5DF7-A84D-5D5611079045}"/>
                </a:ext>
              </a:extLst>
            </p:cNvPr>
            <p:cNvSpPr txBox="1"/>
            <p:nvPr/>
          </p:nvSpPr>
          <p:spPr>
            <a:xfrm>
              <a:off x="1062404" y="3936013"/>
              <a:ext cx="76377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2400">
                  <a:latin typeface="Cambria Math" panose="02040503050406030204" pitchFamily="18" charset="0"/>
                  <a:ea typeface="メイリオ" panose="020B0604030504040204" pitchFamily="50" charset="-128"/>
                </a:rPr>
                <a:t>60°</a:t>
              </a:r>
              <a:endParaRPr lang="ja-JP" altLang="en-US" sz="2400"/>
            </a:p>
          </p:txBody>
        </p:sp>
        <p:sp>
          <p:nvSpPr>
            <p:cNvPr id="14" name="部分円 13">
              <a:extLst>
                <a:ext uri="{FF2B5EF4-FFF2-40B4-BE49-F238E27FC236}">
                  <a16:creationId xmlns:a16="http://schemas.microsoft.com/office/drawing/2014/main" id="{A0D2D17C-194C-37A1-73A5-0675E54F4AE6}"/>
                </a:ext>
              </a:extLst>
            </p:cNvPr>
            <p:cNvSpPr/>
            <p:nvPr/>
          </p:nvSpPr>
          <p:spPr>
            <a:xfrm rot="20430163">
              <a:off x="441761" y="4081793"/>
              <a:ext cx="688807" cy="689353"/>
            </a:xfrm>
            <a:prstGeom prst="pie">
              <a:avLst>
                <a:gd name="adj1" fmla="val 19197057"/>
                <a:gd name="adj2" fmla="val 1160252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>
                <a:solidFill>
                  <a:schemeClr val="tx1"/>
                </a:solidFill>
                <a:highlight>
                  <a:srgbClr val="00FFFF"/>
                </a:highlight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06122916-0ABC-8030-0443-DFDF4F5B76B6}"/>
                </a:ext>
              </a:extLst>
            </p:cNvPr>
            <p:cNvSpPr txBox="1"/>
            <p:nvPr/>
          </p:nvSpPr>
          <p:spPr>
            <a:xfrm>
              <a:off x="2010418" y="3953406"/>
              <a:ext cx="76377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2400">
                  <a:latin typeface="Cambria Math" panose="02040503050406030204" pitchFamily="18" charset="0"/>
                  <a:ea typeface="メイリオ" panose="020B0604030504040204" pitchFamily="50" charset="-128"/>
                </a:rPr>
                <a:t>60°</a:t>
              </a:r>
              <a:endParaRPr lang="ja-JP" altLang="en-US" sz="2400"/>
            </a:p>
          </p:txBody>
        </p:sp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D6911F71-0BAB-2B9F-3FDE-712DB15922D7}"/>
              </a:ext>
            </a:extLst>
          </p:cNvPr>
          <p:cNvGrpSpPr/>
          <p:nvPr/>
        </p:nvGrpSpPr>
        <p:grpSpPr>
          <a:xfrm>
            <a:off x="9074299" y="2949105"/>
            <a:ext cx="2697345" cy="3028378"/>
            <a:chOff x="9074299" y="2949105"/>
            <a:chExt cx="2697345" cy="3028378"/>
          </a:xfrm>
        </p:grpSpPr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7F0F3344-F91B-8701-FF50-8F976A79EF59}"/>
                </a:ext>
              </a:extLst>
            </p:cNvPr>
            <p:cNvGrpSpPr/>
            <p:nvPr/>
          </p:nvGrpSpPr>
          <p:grpSpPr>
            <a:xfrm>
              <a:off x="9074299" y="2949105"/>
              <a:ext cx="2613504" cy="3028378"/>
              <a:chOff x="9074299" y="2949105"/>
              <a:chExt cx="2613504" cy="3028378"/>
            </a:xfrm>
          </p:grpSpPr>
          <p:sp>
            <p:nvSpPr>
              <p:cNvPr id="10" name="部分円 9">
                <a:extLst>
                  <a:ext uri="{FF2B5EF4-FFF2-40B4-BE49-F238E27FC236}">
                    <a16:creationId xmlns:a16="http://schemas.microsoft.com/office/drawing/2014/main" id="{933E8CB0-5AC6-6E4C-6612-9D3B8BCE6E27}"/>
                  </a:ext>
                </a:extLst>
              </p:cNvPr>
              <p:cNvSpPr/>
              <p:nvPr/>
            </p:nvSpPr>
            <p:spPr>
              <a:xfrm rot="2854438">
                <a:off x="9074572" y="3155179"/>
                <a:ext cx="688807" cy="689353"/>
              </a:xfrm>
              <a:prstGeom prst="pie">
                <a:avLst>
                  <a:gd name="adj1" fmla="val 19076498"/>
                  <a:gd name="adj2" fmla="val 1160252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50">
                  <a:solidFill>
                    <a:schemeClr val="tx1"/>
                  </a:solidFill>
                  <a:highlight>
                    <a:srgbClr val="00FFFF"/>
                  </a:highlight>
                </a:endParaRPr>
              </a:p>
            </p:txBody>
          </p:sp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B81E24C2-ED33-F51D-EBBB-EBD7D97C3A4D}"/>
                  </a:ext>
                </a:extLst>
              </p:cNvPr>
              <p:cNvGrpSpPr/>
              <p:nvPr/>
            </p:nvGrpSpPr>
            <p:grpSpPr>
              <a:xfrm>
                <a:off x="9115273" y="2949105"/>
                <a:ext cx="2572530" cy="3028378"/>
                <a:chOff x="9115273" y="2949105"/>
                <a:chExt cx="2572530" cy="3028378"/>
              </a:xfrm>
            </p:grpSpPr>
            <p:sp>
              <p:nvSpPr>
                <p:cNvPr id="115" name="テキスト ボックス 114">
                  <a:extLst>
                    <a:ext uri="{FF2B5EF4-FFF2-40B4-BE49-F238E27FC236}">
                      <a16:creationId xmlns:a16="http://schemas.microsoft.com/office/drawing/2014/main" id="{7E5A6B06-6DC8-425D-B48A-3AF2F3E890BA}"/>
                    </a:ext>
                  </a:extLst>
                </p:cNvPr>
                <p:cNvSpPr txBox="1"/>
                <p:nvPr/>
              </p:nvSpPr>
              <p:spPr>
                <a:xfrm>
                  <a:off x="11368517" y="3353087"/>
                  <a:ext cx="319286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3200">
                      <a:latin typeface="Cambria Math" panose="02040503050406030204" pitchFamily="18" charset="0"/>
                      <a:ea typeface="メイリオ" panose="020B0604030504040204" pitchFamily="50" charset="-128"/>
                    </a:rPr>
                    <a:t>L</a:t>
                  </a:r>
                  <a:endParaRPr lang="ja-JP" altLang="en-US" sz="3200"/>
                </a:p>
              </p:txBody>
            </p:sp>
            <p:sp>
              <p:nvSpPr>
                <p:cNvPr id="116" name="テキスト ボックス 115">
                  <a:extLst>
                    <a:ext uri="{FF2B5EF4-FFF2-40B4-BE49-F238E27FC236}">
                      <a16:creationId xmlns:a16="http://schemas.microsoft.com/office/drawing/2014/main" id="{FFF17F1D-82BD-C10B-C6DA-1902FA4367BA}"/>
                    </a:ext>
                  </a:extLst>
                </p:cNvPr>
                <p:cNvSpPr txBox="1"/>
                <p:nvPr/>
              </p:nvSpPr>
              <p:spPr>
                <a:xfrm>
                  <a:off x="10008881" y="5392708"/>
                  <a:ext cx="319286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3200">
                      <a:latin typeface="Cambria Math" panose="02040503050406030204" pitchFamily="18" charset="0"/>
                      <a:ea typeface="メイリオ" panose="020B0604030504040204" pitchFamily="50" charset="-128"/>
                    </a:rPr>
                    <a:t>K</a:t>
                  </a:r>
                  <a:endParaRPr lang="ja-JP" altLang="en-US" sz="3200"/>
                </a:p>
              </p:txBody>
            </p:sp>
            <p:sp>
              <p:nvSpPr>
                <p:cNvPr id="117" name="テキスト ボックス 116">
                  <a:extLst>
                    <a:ext uri="{FF2B5EF4-FFF2-40B4-BE49-F238E27FC236}">
                      <a16:creationId xmlns:a16="http://schemas.microsoft.com/office/drawing/2014/main" id="{336AD417-8AA6-1DA2-D164-051EB106D8AC}"/>
                    </a:ext>
                  </a:extLst>
                </p:cNvPr>
                <p:cNvSpPr txBox="1"/>
                <p:nvPr/>
              </p:nvSpPr>
              <p:spPr>
                <a:xfrm>
                  <a:off x="9115273" y="3177072"/>
                  <a:ext cx="319286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3200">
                      <a:latin typeface="Cambria Math" panose="02040503050406030204" pitchFamily="18" charset="0"/>
                      <a:ea typeface="メイリオ" panose="020B0604030504040204" pitchFamily="50" charset="-128"/>
                    </a:rPr>
                    <a:t>J</a:t>
                  </a:r>
                  <a:endParaRPr lang="ja-JP" altLang="en-US" sz="3200"/>
                </a:p>
              </p:txBody>
            </p:sp>
            <p:sp>
              <p:nvSpPr>
                <p:cNvPr id="121" name="円弧 120">
                  <a:extLst>
                    <a:ext uri="{FF2B5EF4-FFF2-40B4-BE49-F238E27FC236}">
                      <a16:creationId xmlns:a16="http://schemas.microsoft.com/office/drawing/2014/main" id="{ED92761E-5C37-F886-D1BD-B74F089A2429}"/>
                    </a:ext>
                  </a:extLst>
                </p:cNvPr>
                <p:cNvSpPr/>
                <p:nvPr/>
              </p:nvSpPr>
              <p:spPr>
                <a:xfrm rot="16464374">
                  <a:off x="9700913" y="2974921"/>
                  <a:ext cx="542793" cy="1143125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5" name="テキスト ボックス 124">
                  <a:extLst>
                    <a:ext uri="{FF2B5EF4-FFF2-40B4-BE49-F238E27FC236}">
                      <a16:creationId xmlns:a16="http://schemas.microsoft.com/office/drawing/2014/main" id="{DAD7EF4D-5EF5-24FE-A106-20D9E0FC9B70}"/>
                    </a:ext>
                  </a:extLst>
                </p:cNvPr>
                <p:cNvSpPr txBox="1"/>
                <p:nvPr/>
              </p:nvSpPr>
              <p:spPr>
                <a:xfrm>
                  <a:off x="9982453" y="2949105"/>
                  <a:ext cx="1075601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3200">
                      <a:latin typeface="Cambria Math" panose="02040503050406030204" pitchFamily="18" charset="0"/>
                      <a:ea typeface="メイリオ" panose="020B0604030504040204" pitchFamily="50" charset="-128"/>
                    </a:rPr>
                    <a:t>5cm</a:t>
                  </a:r>
                  <a:endParaRPr lang="ja-JP" altLang="en-US" sz="3200"/>
                </a:p>
              </p:txBody>
            </p:sp>
            <p:sp>
              <p:nvSpPr>
                <p:cNvPr id="127" name="円弧 126">
                  <a:extLst>
                    <a:ext uri="{FF2B5EF4-FFF2-40B4-BE49-F238E27FC236}">
                      <a16:creationId xmlns:a16="http://schemas.microsoft.com/office/drawing/2014/main" id="{2F5A64D9-D007-B3EB-2B15-30A61BC69BB3}"/>
                    </a:ext>
                  </a:extLst>
                </p:cNvPr>
                <p:cNvSpPr/>
                <p:nvPr/>
              </p:nvSpPr>
              <p:spPr>
                <a:xfrm rot="5817703">
                  <a:off x="10593937" y="3034675"/>
                  <a:ext cx="542793" cy="1143125"/>
                </a:xfrm>
                <a:prstGeom prst="arc">
                  <a:avLst>
                    <a:gd name="adj1" fmla="val 10796952"/>
                    <a:gd name="adj2" fmla="val 16236327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" name="二等辺三角形 4">
                  <a:extLst>
                    <a:ext uri="{FF2B5EF4-FFF2-40B4-BE49-F238E27FC236}">
                      <a16:creationId xmlns:a16="http://schemas.microsoft.com/office/drawing/2014/main" id="{4C8FB296-7BEB-57D2-6C32-9A5DFC34084C}"/>
                    </a:ext>
                  </a:extLst>
                </p:cNvPr>
                <p:cNvSpPr/>
                <p:nvPr/>
              </p:nvSpPr>
              <p:spPr>
                <a:xfrm rot="18315711">
                  <a:off x="9082031" y="3141476"/>
                  <a:ext cx="2067090" cy="1757026"/>
                </a:xfrm>
                <a:prstGeom prst="triangle">
                  <a:avLst>
                    <a:gd name="adj" fmla="val 50983"/>
                  </a:avLst>
                </a:prstGeom>
                <a:noFill/>
                <a:ln w="285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8DF5BE3-B7EC-9A1A-C3D2-8CE553361CF3}"/>
                  </a:ext>
                </a:extLst>
              </p:cNvPr>
              <p:cNvSpPr txBox="1"/>
              <p:nvPr/>
            </p:nvSpPr>
            <p:spPr>
              <a:xfrm>
                <a:off x="9703362" y="3622885"/>
                <a:ext cx="75115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24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60°</a:t>
                </a:r>
                <a:endParaRPr lang="ja-JP" altLang="en-US" sz="2400"/>
              </a:p>
            </p:txBody>
          </p:sp>
        </p:grp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B7CD85C1-CF86-A324-F159-CF7CDC9635F1}"/>
                </a:ext>
              </a:extLst>
            </p:cNvPr>
            <p:cNvSpPr txBox="1"/>
            <p:nvPr/>
          </p:nvSpPr>
          <p:spPr>
            <a:xfrm>
              <a:off x="10414535" y="3659499"/>
              <a:ext cx="70498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2400">
                  <a:latin typeface="Cambria Math" panose="02040503050406030204" pitchFamily="18" charset="0"/>
                  <a:ea typeface="メイリオ" panose="020B0604030504040204" pitchFamily="50" charset="-128"/>
                </a:rPr>
                <a:t>60°</a:t>
              </a:r>
              <a:endParaRPr lang="ja-JP" altLang="en-US" sz="2400"/>
            </a:p>
          </p:txBody>
        </p:sp>
        <p:sp>
          <p:nvSpPr>
            <p:cNvPr id="39" name="部分円 38">
              <a:extLst>
                <a:ext uri="{FF2B5EF4-FFF2-40B4-BE49-F238E27FC236}">
                  <a16:creationId xmlns:a16="http://schemas.microsoft.com/office/drawing/2014/main" id="{F65CEE66-94D5-1C45-F6AC-4B89A3B6B1D9}"/>
                </a:ext>
              </a:extLst>
            </p:cNvPr>
            <p:cNvSpPr/>
            <p:nvPr/>
          </p:nvSpPr>
          <p:spPr>
            <a:xfrm rot="9961217">
              <a:off x="11082837" y="3339840"/>
              <a:ext cx="688807" cy="689353"/>
            </a:xfrm>
            <a:prstGeom prst="pie">
              <a:avLst>
                <a:gd name="adj1" fmla="val 19197057"/>
                <a:gd name="adj2" fmla="val 1160252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>
                <a:solidFill>
                  <a:schemeClr val="tx1"/>
                </a:solidFill>
                <a:highlight>
                  <a:srgbClr val="00FFFF"/>
                </a:highlight>
              </a:endParaRPr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E0BA6E9-00F2-9789-37A8-A6FDC451BBBF}"/>
              </a:ext>
            </a:extLst>
          </p:cNvPr>
          <p:cNvSpPr txBox="1"/>
          <p:nvPr/>
        </p:nvSpPr>
        <p:spPr>
          <a:xfrm>
            <a:off x="521331" y="2542378"/>
            <a:ext cx="518358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3200" b="1"/>
              <a:t>㋐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437F9FF-9F67-B9B6-7784-C5FFF9D8077A}"/>
              </a:ext>
            </a:extLst>
          </p:cNvPr>
          <p:cNvSpPr txBox="1"/>
          <p:nvPr/>
        </p:nvSpPr>
        <p:spPr>
          <a:xfrm>
            <a:off x="2790404" y="4580097"/>
            <a:ext cx="518358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3200" b="1"/>
              <a:t>㋑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2FBD109-FDB0-7B74-072C-20DCAF4BAE77}"/>
              </a:ext>
            </a:extLst>
          </p:cNvPr>
          <p:cNvSpPr txBox="1"/>
          <p:nvPr/>
        </p:nvSpPr>
        <p:spPr>
          <a:xfrm>
            <a:off x="6522999" y="2133589"/>
            <a:ext cx="518358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3200" b="1"/>
              <a:t>㋒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758BE981-4AEA-C885-C067-3586751F801A}"/>
              </a:ext>
            </a:extLst>
          </p:cNvPr>
          <p:cNvSpPr txBox="1"/>
          <p:nvPr/>
        </p:nvSpPr>
        <p:spPr>
          <a:xfrm>
            <a:off x="9091608" y="2620815"/>
            <a:ext cx="518358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3200" b="1"/>
              <a:t>㋓</a:t>
            </a:r>
          </a:p>
        </p:txBody>
      </p:sp>
    </p:spTree>
    <p:extLst>
      <p:ext uri="{BB962C8B-B14F-4D97-AF65-F5344CB8AC3E}">
        <p14:creationId xmlns:p14="http://schemas.microsoft.com/office/powerpoint/2010/main" val="3724755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8430E-6A63-67C2-CB02-84854D6A2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21EA16A6-24B1-1342-5E8E-9ECF648E39B4}"/>
              </a:ext>
            </a:extLst>
          </p:cNvPr>
          <p:cNvGrpSpPr/>
          <p:nvPr/>
        </p:nvGrpSpPr>
        <p:grpSpPr>
          <a:xfrm>
            <a:off x="8818600" y="2255298"/>
            <a:ext cx="2342511" cy="2086249"/>
            <a:chOff x="8818600" y="2255298"/>
            <a:chExt cx="2342511" cy="2086249"/>
          </a:xfrm>
        </p:grpSpPr>
        <p:sp>
          <p:nvSpPr>
            <p:cNvPr id="112" name="正方形/長方形 111">
              <a:extLst>
                <a:ext uri="{FF2B5EF4-FFF2-40B4-BE49-F238E27FC236}">
                  <a16:creationId xmlns:a16="http://schemas.microsoft.com/office/drawing/2014/main" id="{40440DB7-C8F9-075E-920A-BC04C6173876}"/>
                </a:ext>
              </a:extLst>
            </p:cNvPr>
            <p:cNvSpPr/>
            <p:nvPr/>
          </p:nvSpPr>
          <p:spPr>
            <a:xfrm>
              <a:off x="8818600" y="2255298"/>
              <a:ext cx="2342511" cy="7694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r>
                <a:rPr lang="en-US" altLang="ja-JP" sz="4400">
                  <a:solidFill>
                    <a:srgbClr val="FF0000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DE=IG</a:t>
              </a:r>
            </a:p>
          </p:txBody>
        </p:sp>
        <p:sp>
          <p:nvSpPr>
            <p:cNvPr id="113" name="正方形/長方形 112">
              <a:extLst>
                <a:ext uri="{FF2B5EF4-FFF2-40B4-BE49-F238E27FC236}">
                  <a16:creationId xmlns:a16="http://schemas.microsoft.com/office/drawing/2014/main" id="{DC5B9879-61D5-56A7-319A-B919889043DD}"/>
                </a:ext>
              </a:extLst>
            </p:cNvPr>
            <p:cNvSpPr/>
            <p:nvPr/>
          </p:nvSpPr>
          <p:spPr>
            <a:xfrm>
              <a:off x="8818600" y="2913702"/>
              <a:ext cx="2342511" cy="7694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r>
                <a:rPr lang="en-US" altLang="ja-JP" sz="4400">
                  <a:solidFill>
                    <a:srgbClr val="FF0000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EF=GH</a:t>
              </a:r>
            </a:p>
          </p:txBody>
        </p:sp>
        <p:sp>
          <p:nvSpPr>
            <p:cNvPr id="114" name="正方形/長方形 113">
              <a:extLst>
                <a:ext uri="{FF2B5EF4-FFF2-40B4-BE49-F238E27FC236}">
                  <a16:creationId xmlns:a16="http://schemas.microsoft.com/office/drawing/2014/main" id="{53F8CC02-6EA2-A716-D9FE-CC0743173CE1}"/>
                </a:ext>
              </a:extLst>
            </p:cNvPr>
            <p:cNvSpPr/>
            <p:nvPr/>
          </p:nvSpPr>
          <p:spPr>
            <a:xfrm>
              <a:off x="8818600" y="3572106"/>
              <a:ext cx="2342511" cy="7694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r>
                <a:rPr lang="ja-JP" altLang="en-US" sz="4400">
                  <a:solidFill>
                    <a:srgbClr val="FF0000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∠</a:t>
              </a:r>
              <a:r>
                <a:rPr lang="en-US" altLang="ja-JP" sz="4400">
                  <a:solidFill>
                    <a:srgbClr val="FF0000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E=</a:t>
              </a:r>
              <a:r>
                <a:rPr lang="ja-JP" altLang="en-US" sz="4400">
                  <a:solidFill>
                    <a:srgbClr val="FF0000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∠</a:t>
              </a:r>
              <a:r>
                <a:rPr lang="en-US" altLang="ja-JP" sz="4400">
                  <a:solidFill>
                    <a:srgbClr val="FF0000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G</a:t>
              </a:r>
            </a:p>
          </p:txBody>
        </p:sp>
      </p:grpSp>
      <p:sp>
        <p:nvSpPr>
          <p:cNvPr id="115" name="左中かっこ 114">
            <a:extLst>
              <a:ext uri="{FF2B5EF4-FFF2-40B4-BE49-F238E27FC236}">
                <a16:creationId xmlns:a16="http://schemas.microsoft.com/office/drawing/2014/main" id="{248FFD3C-EB7D-D342-CBB0-A654A8A1A2E1}"/>
              </a:ext>
            </a:extLst>
          </p:cNvPr>
          <p:cNvSpPr/>
          <p:nvPr/>
        </p:nvSpPr>
        <p:spPr>
          <a:xfrm>
            <a:off x="8462613" y="2368151"/>
            <a:ext cx="433167" cy="1810529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34" name="正方形/長方形 133">
            <a:extLst>
              <a:ext uri="{FF2B5EF4-FFF2-40B4-BE49-F238E27FC236}">
                <a16:creationId xmlns:a16="http://schemas.microsoft.com/office/drawing/2014/main" id="{464136B3-CEE6-7189-2599-E38828F3C467}"/>
              </a:ext>
            </a:extLst>
          </p:cNvPr>
          <p:cNvSpPr/>
          <p:nvPr/>
        </p:nvSpPr>
        <p:spPr>
          <a:xfrm>
            <a:off x="10414535" y="144456"/>
            <a:ext cx="1657224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6000">
                <a:solidFill>
                  <a:schemeClr val="tx1"/>
                </a:solidFill>
              </a:rPr>
              <a:t>答</a:t>
            </a:r>
            <a:endParaRPr kumimoji="1" lang="ja-JP" altLang="en-US" sz="6000" dirty="0">
              <a:solidFill>
                <a:schemeClr val="tx1"/>
              </a:solidFill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0F7AAA0-AF5B-523C-2803-1A98715E325A}"/>
              </a:ext>
            </a:extLst>
          </p:cNvPr>
          <p:cNvGrpSpPr/>
          <p:nvPr/>
        </p:nvGrpSpPr>
        <p:grpSpPr>
          <a:xfrm>
            <a:off x="164687" y="2232285"/>
            <a:ext cx="4646947" cy="3389391"/>
            <a:chOff x="3798856" y="2356334"/>
            <a:chExt cx="3382306" cy="2466986"/>
          </a:xfrm>
        </p:grpSpPr>
        <p:sp>
          <p:nvSpPr>
            <p:cNvPr id="3" name="部分円 2">
              <a:extLst>
                <a:ext uri="{FF2B5EF4-FFF2-40B4-BE49-F238E27FC236}">
                  <a16:creationId xmlns:a16="http://schemas.microsoft.com/office/drawing/2014/main" id="{2965D248-5866-1850-14BF-E7DDC7E14436}"/>
                </a:ext>
              </a:extLst>
            </p:cNvPr>
            <p:cNvSpPr/>
            <p:nvPr/>
          </p:nvSpPr>
          <p:spPr>
            <a:xfrm rot="13199231">
              <a:off x="6286885" y="3873911"/>
              <a:ext cx="688807" cy="689353"/>
            </a:xfrm>
            <a:prstGeom prst="pie">
              <a:avLst>
                <a:gd name="adj1" fmla="val 19102047"/>
                <a:gd name="adj2" fmla="val 914743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>
                <a:solidFill>
                  <a:schemeClr val="tx1"/>
                </a:solidFill>
                <a:highlight>
                  <a:srgbClr val="00FFFF"/>
                </a:highlight>
              </a:endParaRPr>
            </a:p>
          </p:txBody>
        </p:sp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BD20B480-CD8F-8C09-D6E9-6228E420C58C}"/>
                </a:ext>
              </a:extLst>
            </p:cNvPr>
            <p:cNvGrpSpPr/>
            <p:nvPr/>
          </p:nvGrpSpPr>
          <p:grpSpPr>
            <a:xfrm>
              <a:off x="4089133" y="2741255"/>
              <a:ext cx="3092029" cy="2082065"/>
              <a:chOff x="6601360" y="2635340"/>
              <a:chExt cx="2468632" cy="1662291"/>
            </a:xfrm>
          </p:grpSpPr>
          <p:sp>
            <p:nvSpPr>
              <p:cNvPr id="9" name="二等辺三角形 8">
                <a:extLst>
                  <a:ext uri="{FF2B5EF4-FFF2-40B4-BE49-F238E27FC236}">
                    <a16:creationId xmlns:a16="http://schemas.microsoft.com/office/drawing/2014/main" id="{DF0F68C4-FF61-9DB5-6E72-495D7DE1E5C5}"/>
                  </a:ext>
                </a:extLst>
              </p:cNvPr>
              <p:cNvSpPr/>
              <p:nvPr/>
            </p:nvSpPr>
            <p:spPr>
              <a:xfrm>
                <a:off x="6603002" y="2635340"/>
                <a:ext cx="2033718" cy="1185067"/>
              </a:xfrm>
              <a:prstGeom prst="triangle">
                <a:avLst>
                  <a:gd name="adj" fmla="val 59181"/>
                </a:avLst>
              </a:prstGeom>
              <a:noFill/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円弧 10">
                <a:extLst>
                  <a:ext uri="{FF2B5EF4-FFF2-40B4-BE49-F238E27FC236}">
                    <a16:creationId xmlns:a16="http://schemas.microsoft.com/office/drawing/2014/main" id="{1EC8C0E5-1023-9E86-3D15-49BEEEE1781E}"/>
                  </a:ext>
                </a:extLst>
              </p:cNvPr>
              <p:cNvSpPr/>
              <p:nvPr/>
            </p:nvSpPr>
            <p:spPr>
              <a:xfrm rot="18506504">
                <a:off x="7926971" y="2483683"/>
                <a:ext cx="431152" cy="908009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2A0BF053-8C5F-071C-FD71-8CE3E0475109}"/>
                  </a:ext>
                </a:extLst>
              </p:cNvPr>
              <p:cNvSpPr txBox="1"/>
              <p:nvPr/>
            </p:nvSpPr>
            <p:spPr>
              <a:xfrm>
                <a:off x="8215619" y="2853107"/>
                <a:ext cx="854373" cy="3398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32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4cm</a:t>
                </a:r>
                <a:endParaRPr lang="ja-JP" altLang="en-US" sz="3200"/>
              </a:p>
            </p:txBody>
          </p:sp>
          <p:sp>
            <p:nvSpPr>
              <p:cNvPr id="14" name="円弧 13">
                <a:extLst>
                  <a:ext uri="{FF2B5EF4-FFF2-40B4-BE49-F238E27FC236}">
                    <a16:creationId xmlns:a16="http://schemas.microsoft.com/office/drawing/2014/main" id="{5992ACCA-DDEB-4253-993A-8851CA5A2C2B}"/>
                  </a:ext>
                </a:extLst>
              </p:cNvPr>
              <p:cNvSpPr/>
              <p:nvPr/>
            </p:nvSpPr>
            <p:spPr>
              <a:xfrm rot="9000464">
                <a:off x="8197153" y="2976837"/>
                <a:ext cx="431152" cy="908009"/>
              </a:xfrm>
              <a:prstGeom prst="arc">
                <a:avLst>
                  <a:gd name="adj1" fmla="val 10796952"/>
                  <a:gd name="adj2" fmla="val 16236327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円弧 14">
                <a:extLst>
                  <a:ext uri="{FF2B5EF4-FFF2-40B4-BE49-F238E27FC236}">
                    <a16:creationId xmlns:a16="http://schemas.microsoft.com/office/drawing/2014/main" id="{01F4386F-5A5B-7F09-4793-9871C66E03FC}"/>
                  </a:ext>
                </a:extLst>
              </p:cNvPr>
              <p:cNvSpPr/>
              <p:nvPr/>
            </p:nvSpPr>
            <p:spPr>
              <a:xfrm rot="16436848">
                <a:off x="6839789" y="3406719"/>
                <a:ext cx="431152" cy="908009"/>
              </a:xfrm>
              <a:prstGeom prst="arc">
                <a:avLst>
                  <a:gd name="adj1" fmla="val 10796952"/>
                  <a:gd name="adj2" fmla="val 16236327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A297CBD-E190-30EF-8E36-0DC09D4A66B9}"/>
                  </a:ext>
                </a:extLst>
              </p:cNvPr>
              <p:cNvSpPr txBox="1"/>
              <p:nvPr/>
            </p:nvSpPr>
            <p:spPr>
              <a:xfrm>
                <a:off x="7257603" y="3957813"/>
                <a:ext cx="854373" cy="3398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32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5cm</a:t>
                </a:r>
                <a:endParaRPr lang="ja-JP" altLang="en-US" sz="3200"/>
              </a:p>
            </p:txBody>
          </p:sp>
          <p:sp>
            <p:nvSpPr>
              <p:cNvPr id="17" name="円弧 16">
                <a:extLst>
                  <a:ext uri="{FF2B5EF4-FFF2-40B4-BE49-F238E27FC236}">
                    <a16:creationId xmlns:a16="http://schemas.microsoft.com/office/drawing/2014/main" id="{DC9D37BB-8943-109E-CDD4-015C84E86DC9}"/>
                  </a:ext>
                </a:extLst>
              </p:cNvPr>
              <p:cNvSpPr/>
              <p:nvPr/>
            </p:nvSpPr>
            <p:spPr>
              <a:xfrm rot="5400000">
                <a:off x="7970178" y="3366167"/>
                <a:ext cx="431152" cy="908009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04969F28-AF72-E1CF-A322-EAB9F2F2CC4D}"/>
                </a:ext>
              </a:extLst>
            </p:cNvPr>
            <p:cNvSpPr txBox="1"/>
            <p:nvPr/>
          </p:nvSpPr>
          <p:spPr>
            <a:xfrm>
              <a:off x="5770979" y="3856252"/>
              <a:ext cx="56719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>
                  <a:latin typeface="Cambria Math" panose="02040503050406030204" pitchFamily="18" charset="0"/>
                  <a:ea typeface="メイリオ" panose="020B0604030504040204" pitchFamily="50" charset="-128"/>
                </a:rPr>
                <a:t>50°</a:t>
              </a:r>
              <a:endParaRPr lang="ja-JP" altLang="en-US"/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EA19EF98-9AE8-F315-6D55-3C15364D97F1}"/>
                </a:ext>
              </a:extLst>
            </p:cNvPr>
            <p:cNvSpPr txBox="1"/>
            <p:nvPr/>
          </p:nvSpPr>
          <p:spPr>
            <a:xfrm>
              <a:off x="3798856" y="4103860"/>
              <a:ext cx="253616" cy="4256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ja-JP" sz="3200">
                  <a:latin typeface="Cambria Math" panose="02040503050406030204" pitchFamily="18" charset="0"/>
                  <a:ea typeface="メイリオ" panose="020B0604030504040204" pitchFamily="50" charset="-128"/>
                </a:rPr>
                <a:t>D</a:t>
              </a:r>
              <a:endParaRPr lang="ja-JP" altLang="en-US" sz="3200"/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BCFDEC4B-C04E-EF60-90F2-F93F4556172A}"/>
                </a:ext>
              </a:extLst>
            </p:cNvPr>
            <p:cNvSpPr txBox="1"/>
            <p:nvPr/>
          </p:nvSpPr>
          <p:spPr>
            <a:xfrm>
              <a:off x="6687266" y="4061161"/>
              <a:ext cx="253616" cy="4256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ja-JP" sz="3200">
                  <a:latin typeface="Cambria Math" panose="02040503050406030204" pitchFamily="18" charset="0"/>
                  <a:ea typeface="メイリオ" panose="020B0604030504040204" pitchFamily="50" charset="-128"/>
                </a:rPr>
                <a:t>E</a:t>
              </a:r>
              <a:endParaRPr lang="ja-JP" altLang="en-US" sz="3200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88DC042B-6D75-0D59-9BDD-D6A12A2F2242}"/>
                </a:ext>
              </a:extLst>
            </p:cNvPr>
            <p:cNvSpPr txBox="1"/>
            <p:nvPr/>
          </p:nvSpPr>
          <p:spPr>
            <a:xfrm>
              <a:off x="5446158" y="2356334"/>
              <a:ext cx="253616" cy="4256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ja-JP" sz="3200">
                  <a:latin typeface="Cambria Math" panose="02040503050406030204" pitchFamily="18" charset="0"/>
                  <a:ea typeface="メイリオ" panose="020B0604030504040204" pitchFamily="50" charset="-128"/>
                </a:rPr>
                <a:t>F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EA5D71AA-C03A-904E-27D8-61928176F3F3}"/>
              </a:ext>
            </a:extLst>
          </p:cNvPr>
          <p:cNvGrpSpPr/>
          <p:nvPr/>
        </p:nvGrpSpPr>
        <p:grpSpPr>
          <a:xfrm>
            <a:off x="4572199" y="1782406"/>
            <a:ext cx="3311939" cy="4063971"/>
            <a:chOff x="7661010" y="4093334"/>
            <a:chExt cx="2410613" cy="2957984"/>
          </a:xfrm>
        </p:grpSpPr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D99D1D25-339F-761D-0611-334AADF4E148}"/>
                </a:ext>
              </a:extLst>
            </p:cNvPr>
            <p:cNvGrpSpPr/>
            <p:nvPr/>
          </p:nvGrpSpPr>
          <p:grpSpPr>
            <a:xfrm>
              <a:off x="7661010" y="4179503"/>
              <a:ext cx="2410613" cy="2871815"/>
              <a:chOff x="8693279" y="3616219"/>
              <a:chExt cx="2410613" cy="2871815"/>
            </a:xfrm>
          </p:grpSpPr>
          <p:sp>
            <p:nvSpPr>
              <p:cNvPr id="23" name="部分円 22">
                <a:extLst>
                  <a:ext uri="{FF2B5EF4-FFF2-40B4-BE49-F238E27FC236}">
                    <a16:creationId xmlns:a16="http://schemas.microsoft.com/office/drawing/2014/main" id="{89EA86A8-FA6A-667A-780B-73686B7FB59A}"/>
                  </a:ext>
                </a:extLst>
              </p:cNvPr>
              <p:cNvSpPr/>
              <p:nvPr/>
            </p:nvSpPr>
            <p:spPr>
              <a:xfrm rot="20687968">
                <a:off x="8693279" y="5518164"/>
                <a:ext cx="688807" cy="689353"/>
              </a:xfrm>
              <a:prstGeom prst="pie">
                <a:avLst>
                  <a:gd name="adj1" fmla="val 19102047"/>
                  <a:gd name="adj2" fmla="val 914743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50">
                  <a:solidFill>
                    <a:schemeClr val="tx1"/>
                  </a:solidFill>
                  <a:highlight>
                    <a:srgbClr val="00FFFF"/>
                  </a:highlight>
                </a:endParaRPr>
              </a:p>
            </p:txBody>
          </p:sp>
          <p:sp>
            <p:nvSpPr>
              <p:cNvPr id="24" name="二等辺三角形 23">
                <a:extLst>
                  <a:ext uri="{FF2B5EF4-FFF2-40B4-BE49-F238E27FC236}">
                    <a16:creationId xmlns:a16="http://schemas.microsoft.com/office/drawing/2014/main" id="{999C580C-97CD-93ED-8560-5149F19240D2}"/>
                  </a:ext>
                </a:extLst>
              </p:cNvPr>
              <p:cNvSpPr/>
              <p:nvPr/>
            </p:nvSpPr>
            <p:spPr>
              <a:xfrm rot="7409010">
                <a:off x="9088084" y="4472226"/>
                <a:ext cx="2547287" cy="1484329"/>
              </a:xfrm>
              <a:prstGeom prst="triangle">
                <a:avLst>
                  <a:gd name="adj" fmla="val 59181"/>
                </a:avLst>
              </a:prstGeom>
              <a:noFill/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円弧 24">
                <a:extLst>
                  <a:ext uri="{FF2B5EF4-FFF2-40B4-BE49-F238E27FC236}">
                    <a16:creationId xmlns:a16="http://schemas.microsoft.com/office/drawing/2014/main" id="{D6889DAC-A496-7A73-0B8B-F8BA8EB05F75}"/>
                  </a:ext>
                </a:extLst>
              </p:cNvPr>
              <p:cNvSpPr/>
              <p:nvPr/>
            </p:nvSpPr>
            <p:spPr>
              <a:xfrm rot="12683074">
                <a:off x="9061072" y="4813942"/>
                <a:ext cx="540030" cy="1137306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A0B9A752-A814-27DB-368E-1D893B78ED9F}"/>
                  </a:ext>
                </a:extLst>
              </p:cNvPr>
              <p:cNvSpPr txBox="1"/>
              <p:nvPr/>
            </p:nvSpPr>
            <p:spPr>
              <a:xfrm>
                <a:off x="9656403" y="5948605"/>
                <a:ext cx="1070125" cy="4256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32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4cm</a:t>
                </a:r>
                <a:endParaRPr lang="ja-JP" altLang="en-US" sz="3200"/>
              </a:p>
            </p:txBody>
          </p:sp>
          <p:sp>
            <p:nvSpPr>
              <p:cNvPr id="27" name="円弧 26">
                <a:extLst>
                  <a:ext uri="{FF2B5EF4-FFF2-40B4-BE49-F238E27FC236}">
                    <a16:creationId xmlns:a16="http://schemas.microsoft.com/office/drawing/2014/main" id="{3A57DD50-A600-E47E-2155-B6C118D8F0E4}"/>
                  </a:ext>
                </a:extLst>
              </p:cNvPr>
              <p:cNvSpPr/>
              <p:nvPr/>
            </p:nvSpPr>
            <p:spPr>
              <a:xfrm rot="2493446">
                <a:off x="9849705" y="3616219"/>
                <a:ext cx="540030" cy="1137306"/>
              </a:xfrm>
              <a:prstGeom prst="arc">
                <a:avLst>
                  <a:gd name="adj1" fmla="val 10796952"/>
                  <a:gd name="adj2" fmla="val 15884291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円弧 27">
                <a:extLst>
                  <a:ext uri="{FF2B5EF4-FFF2-40B4-BE49-F238E27FC236}">
                    <a16:creationId xmlns:a16="http://schemas.microsoft.com/office/drawing/2014/main" id="{B81840EC-5CA9-E64F-B3C4-310D4F527147}"/>
                  </a:ext>
                </a:extLst>
              </p:cNvPr>
              <p:cNvSpPr/>
              <p:nvPr/>
            </p:nvSpPr>
            <p:spPr>
              <a:xfrm rot="16200000">
                <a:off x="9330931" y="5306385"/>
                <a:ext cx="540030" cy="1137306"/>
              </a:xfrm>
              <a:prstGeom prst="arc">
                <a:avLst>
                  <a:gd name="adj1" fmla="val 11673266"/>
                  <a:gd name="adj2" fmla="val 16236327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8D1A6E0A-0A6C-4ACB-4DAC-E582F016B403}"/>
                  </a:ext>
                </a:extLst>
              </p:cNvPr>
              <p:cNvSpPr txBox="1"/>
              <p:nvPr/>
            </p:nvSpPr>
            <p:spPr>
              <a:xfrm>
                <a:off x="9139738" y="4425762"/>
                <a:ext cx="1070125" cy="4256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32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5cm</a:t>
                </a:r>
                <a:endParaRPr lang="ja-JP" altLang="en-US" sz="3200"/>
              </a:p>
            </p:txBody>
          </p:sp>
          <p:sp>
            <p:nvSpPr>
              <p:cNvPr id="30" name="円弧 29">
                <a:extLst>
                  <a:ext uri="{FF2B5EF4-FFF2-40B4-BE49-F238E27FC236}">
                    <a16:creationId xmlns:a16="http://schemas.microsoft.com/office/drawing/2014/main" id="{D43AB236-05BC-02F3-6C9E-AA58B3D43B19}"/>
                  </a:ext>
                </a:extLst>
              </p:cNvPr>
              <p:cNvSpPr/>
              <p:nvPr/>
            </p:nvSpPr>
            <p:spPr>
              <a:xfrm rot="5400000">
                <a:off x="10012607" y="5241749"/>
                <a:ext cx="540030" cy="1137306"/>
              </a:xfrm>
              <a:prstGeom prst="arc">
                <a:avLst>
                  <a:gd name="adj1" fmla="val 16200000"/>
                  <a:gd name="adj2" fmla="val 19174447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E6AC6827-84FA-F0AF-EE3D-6CD649F0CA94}"/>
                  </a:ext>
                </a:extLst>
              </p:cNvPr>
              <p:cNvSpPr txBox="1"/>
              <p:nvPr/>
            </p:nvSpPr>
            <p:spPr>
              <a:xfrm>
                <a:off x="9331636" y="5529519"/>
                <a:ext cx="56719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50°</a:t>
                </a:r>
                <a:endParaRPr lang="ja-JP" altLang="en-US"/>
              </a:p>
            </p:txBody>
          </p:sp>
        </p:grp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AE5B8D32-2529-0D80-F77A-47D7F3B4460A}"/>
                </a:ext>
              </a:extLst>
            </p:cNvPr>
            <p:cNvSpPr txBox="1"/>
            <p:nvPr/>
          </p:nvSpPr>
          <p:spPr>
            <a:xfrm>
              <a:off x="9420884" y="4093334"/>
              <a:ext cx="253616" cy="4256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ja-JP" sz="3200">
                  <a:latin typeface="Cambria Math" panose="02040503050406030204" pitchFamily="18" charset="0"/>
                  <a:ea typeface="メイリオ" panose="020B0604030504040204" pitchFamily="50" charset="-128"/>
                </a:rPr>
                <a:t>I</a:t>
              </a:r>
              <a:endParaRPr lang="ja-JP" altLang="en-US" sz="3200"/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DA6BAF9D-F44A-4494-6F12-E1BB05CB9AF8}"/>
                </a:ext>
              </a:extLst>
            </p:cNvPr>
            <p:cNvSpPr txBox="1"/>
            <p:nvPr/>
          </p:nvSpPr>
          <p:spPr>
            <a:xfrm>
              <a:off x="7677974" y="6270087"/>
              <a:ext cx="253616" cy="4256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ja-JP" sz="3200">
                  <a:latin typeface="Cambria Math" panose="02040503050406030204" pitchFamily="18" charset="0"/>
                  <a:ea typeface="メイリオ" panose="020B0604030504040204" pitchFamily="50" charset="-128"/>
                </a:rPr>
                <a:t>G</a:t>
              </a: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C2FB6003-618F-2D38-DEF7-97EC4C72C997}"/>
                </a:ext>
              </a:extLst>
            </p:cNvPr>
            <p:cNvSpPr txBox="1"/>
            <p:nvPr/>
          </p:nvSpPr>
          <p:spPr>
            <a:xfrm>
              <a:off x="9786288" y="6203328"/>
              <a:ext cx="253616" cy="4256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ja-JP" sz="3200">
                  <a:latin typeface="Cambria Math" panose="02040503050406030204" pitchFamily="18" charset="0"/>
                  <a:ea typeface="メイリオ" panose="020B0604030504040204" pitchFamily="50" charset="-128"/>
                </a:rPr>
                <a:t>H</a:t>
              </a:r>
            </a:p>
          </p:txBody>
        </p:sp>
      </p:grpSp>
      <p:sp>
        <p:nvSpPr>
          <p:cNvPr id="96" name="正方形/長方形 95">
            <a:extLst>
              <a:ext uri="{FF2B5EF4-FFF2-40B4-BE49-F238E27FC236}">
                <a16:creationId xmlns:a16="http://schemas.microsoft.com/office/drawing/2014/main" id="{04A8C251-BC49-B1EE-B1DE-A1023793CCCE}"/>
              </a:ext>
            </a:extLst>
          </p:cNvPr>
          <p:cNvSpPr/>
          <p:nvPr/>
        </p:nvSpPr>
        <p:spPr>
          <a:xfrm>
            <a:off x="187222" y="327476"/>
            <a:ext cx="824754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28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三角形の合同条件に合う</a:t>
            </a:r>
            <a:r>
              <a:rPr lang="en-US" altLang="ja-JP" sz="28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2</a:t>
            </a:r>
            <a:r>
              <a:rPr lang="ja-JP" altLang="en-US" sz="28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つの三角形を見つける。</a:t>
            </a:r>
            <a:endParaRPr lang="ja-JP" altLang="en-US" sz="2800"/>
          </a:p>
        </p:txBody>
      </p:sp>
      <p:sp>
        <p:nvSpPr>
          <p:cNvPr id="97" name="正方形/長方形 96">
            <a:extLst>
              <a:ext uri="{FF2B5EF4-FFF2-40B4-BE49-F238E27FC236}">
                <a16:creationId xmlns:a16="http://schemas.microsoft.com/office/drawing/2014/main" id="{2643A7DF-3F8B-6CC7-255B-C8281412D609}"/>
              </a:ext>
            </a:extLst>
          </p:cNvPr>
          <p:cNvSpPr/>
          <p:nvPr/>
        </p:nvSpPr>
        <p:spPr>
          <a:xfrm>
            <a:off x="147313" y="981909"/>
            <a:ext cx="968567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28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この</a:t>
            </a:r>
            <a:r>
              <a:rPr lang="en-US" altLang="ja-JP" sz="28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2</a:t>
            </a:r>
            <a:r>
              <a:rPr lang="ja-JP" altLang="en-US" sz="28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つの三角形を見比べると、以下のことがわかる。</a:t>
            </a:r>
            <a:endParaRPr lang="ja-JP" altLang="en-US" sz="280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EC01C81-ADAA-B13A-89A7-41B4FDAEB61B}"/>
              </a:ext>
            </a:extLst>
          </p:cNvPr>
          <p:cNvSpPr txBox="1"/>
          <p:nvPr/>
        </p:nvSpPr>
        <p:spPr>
          <a:xfrm>
            <a:off x="513130" y="1712741"/>
            <a:ext cx="518358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3200" b="1"/>
              <a:t>㋑</a:t>
            </a: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3A79EE8B-44F4-3695-1F44-314A2443941C}"/>
              </a:ext>
            </a:extLst>
          </p:cNvPr>
          <p:cNvSpPr txBox="1"/>
          <p:nvPr/>
        </p:nvSpPr>
        <p:spPr>
          <a:xfrm>
            <a:off x="5752709" y="1712741"/>
            <a:ext cx="518358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3200" b="1"/>
              <a:t>㋒</a:t>
            </a:r>
          </a:p>
        </p:txBody>
      </p:sp>
    </p:spTree>
    <p:extLst>
      <p:ext uri="{BB962C8B-B14F-4D97-AF65-F5344CB8AC3E}">
        <p14:creationId xmlns:p14="http://schemas.microsoft.com/office/powerpoint/2010/main" val="2994721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E5CF4-824F-0B9C-AC74-A88683FDC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左中かっこ 114">
            <a:extLst>
              <a:ext uri="{FF2B5EF4-FFF2-40B4-BE49-F238E27FC236}">
                <a16:creationId xmlns:a16="http://schemas.microsoft.com/office/drawing/2014/main" id="{A942E548-2FC1-9D35-A924-2A55D286D061}"/>
              </a:ext>
            </a:extLst>
          </p:cNvPr>
          <p:cNvSpPr/>
          <p:nvPr/>
        </p:nvSpPr>
        <p:spPr>
          <a:xfrm>
            <a:off x="8462613" y="2368151"/>
            <a:ext cx="433167" cy="1810529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正方形/長方形 132">
            <a:extLst>
              <a:ext uri="{FF2B5EF4-FFF2-40B4-BE49-F238E27FC236}">
                <a16:creationId xmlns:a16="http://schemas.microsoft.com/office/drawing/2014/main" id="{CB93ED5B-0149-24FE-FFB7-24500DE4284C}"/>
              </a:ext>
            </a:extLst>
          </p:cNvPr>
          <p:cNvSpPr/>
          <p:nvPr/>
        </p:nvSpPr>
        <p:spPr>
          <a:xfrm>
            <a:off x="4700880" y="5704641"/>
            <a:ext cx="7834660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36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△</a:t>
            </a:r>
            <a:r>
              <a:rPr lang="en-US" altLang="ja-JP" sz="36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DEF</a:t>
            </a:r>
            <a:r>
              <a:rPr lang="ja-JP" altLang="en-US" sz="36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≡△</a:t>
            </a:r>
            <a:r>
              <a:rPr lang="en-US" altLang="ja-JP" sz="36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IGH</a:t>
            </a:r>
          </a:p>
          <a:p>
            <a:r>
              <a:rPr lang="ja-JP" altLang="en-US" sz="28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２組の辺</a:t>
            </a:r>
            <a:r>
              <a:rPr lang="ja-JP" altLang="en-US" sz="28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と</a:t>
            </a:r>
            <a:r>
              <a:rPr lang="ja-JP" altLang="en-US" sz="28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その間の角</a:t>
            </a:r>
            <a:r>
              <a:rPr lang="ja-JP" altLang="en-US" sz="28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がそれぞれ等しい。</a:t>
            </a:r>
            <a:endParaRPr lang="en-US" altLang="ja-JP" sz="360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134" name="正方形/長方形 133">
            <a:extLst>
              <a:ext uri="{FF2B5EF4-FFF2-40B4-BE49-F238E27FC236}">
                <a16:creationId xmlns:a16="http://schemas.microsoft.com/office/drawing/2014/main" id="{B7F25DA4-13F7-80A3-5964-7D6370CADF3D}"/>
              </a:ext>
            </a:extLst>
          </p:cNvPr>
          <p:cNvSpPr/>
          <p:nvPr/>
        </p:nvSpPr>
        <p:spPr>
          <a:xfrm>
            <a:off x="10414535" y="144456"/>
            <a:ext cx="1657224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6000">
                <a:solidFill>
                  <a:schemeClr val="tx1"/>
                </a:solidFill>
              </a:rPr>
              <a:t>答</a:t>
            </a:r>
            <a:endParaRPr kumimoji="1" lang="ja-JP" altLang="en-US" sz="6000" dirty="0">
              <a:solidFill>
                <a:schemeClr val="tx1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07A31DC-432B-B617-04C5-1268335C47CC}"/>
              </a:ext>
            </a:extLst>
          </p:cNvPr>
          <p:cNvSpPr/>
          <p:nvPr/>
        </p:nvSpPr>
        <p:spPr>
          <a:xfrm>
            <a:off x="3012835" y="5585646"/>
            <a:ext cx="905341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36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　　　</a:t>
            </a:r>
            <a:endParaRPr lang="en-US" altLang="ja-JP" sz="4800">
              <a:solidFill>
                <a:srgbClr val="FF0000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  <a:p>
            <a:r>
              <a:rPr lang="ja-JP" altLang="en-US" sz="24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</a:t>
            </a:r>
            <a:r>
              <a:rPr lang="ja-JP" altLang="en-US" sz="36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答え</a:t>
            </a:r>
            <a:r>
              <a:rPr lang="ja-JP" altLang="en-US" sz="36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</a:t>
            </a:r>
            <a:endParaRPr lang="en-US" altLang="ja-JP" sz="240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131" name="正方形/長方形 130">
            <a:extLst>
              <a:ext uri="{FF2B5EF4-FFF2-40B4-BE49-F238E27FC236}">
                <a16:creationId xmlns:a16="http://schemas.microsoft.com/office/drawing/2014/main" id="{C0D215CB-C2AC-6EAF-3541-340E77EBDC9D}"/>
              </a:ext>
            </a:extLst>
          </p:cNvPr>
          <p:cNvSpPr/>
          <p:nvPr/>
        </p:nvSpPr>
        <p:spPr>
          <a:xfrm>
            <a:off x="187222" y="327476"/>
            <a:ext cx="824754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28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三角形の合同条件に合う</a:t>
            </a:r>
            <a:r>
              <a:rPr lang="en-US" altLang="ja-JP" sz="28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2</a:t>
            </a:r>
            <a:r>
              <a:rPr lang="ja-JP" altLang="en-US" sz="28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つの三角形を見つける。</a:t>
            </a:r>
            <a:endParaRPr lang="ja-JP" altLang="en-US" sz="2800"/>
          </a:p>
        </p:txBody>
      </p:sp>
      <p:sp>
        <p:nvSpPr>
          <p:cNvPr id="137" name="正方形/長方形 136">
            <a:extLst>
              <a:ext uri="{FF2B5EF4-FFF2-40B4-BE49-F238E27FC236}">
                <a16:creationId xmlns:a16="http://schemas.microsoft.com/office/drawing/2014/main" id="{3884D72F-A8E8-E496-79F3-5D441D9E9739}"/>
              </a:ext>
            </a:extLst>
          </p:cNvPr>
          <p:cNvSpPr/>
          <p:nvPr/>
        </p:nvSpPr>
        <p:spPr>
          <a:xfrm>
            <a:off x="147313" y="981909"/>
            <a:ext cx="968567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28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この</a:t>
            </a:r>
            <a:r>
              <a:rPr lang="en-US" altLang="ja-JP" sz="28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2</a:t>
            </a:r>
            <a:r>
              <a:rPr lang="ja-JP" altLang="en-US" sz="28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つの三角形を見比べると、以下のことがわかる。</a:t>
            </a:r>
            <a:endParaRPr lang="ja-JP" altLang="en-US" sz="280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3F4466D-20BA-47D8-BCCD-5A971D3D48EE}"/>
              </a:ext>
            </a:extLst>
          </p:cNvPr>
          <p:cNvGrpSpPr/>
          <p:nvPr/>
        </p:nvGrpSpPr>
        <p:grpSpPr>
          <a:xfrm>
            <a:off x="164687" y="2232285"/>
            <a:ext cx="4646947" cy="3389391"/>
            <a:chOff x="3798856" y="2356334"/>
            <a:chExt cx="3382306" cy="2466986"/>
          </a:xfrm>
        </p:grpSpPr>
        <p:sp>
          <p:nvSpPr>
            <p:cNvPr id="3" name="部分円 2">
              <a:extLst>
                <a:ext uri="{FF2B5EF4-FFF2-40B4-BE49-F238E27FC236}">
                  <a16:creationId xmlns:a16="http://schemas.microsoft.com/office/drawing/2014/main" id="{22CE3A28-D64A-8769-56FB-FC649BE70011}"/>
                </a:ext>
              </a:extLst>
            </p:cNvPr>
            <p:cNvSpPr/>
            <p:nvPr/>
          </p:nvSpPr>
          <p:spPr>
            <a:xfrm rot="13199231">
              <a:off x="6286885" y="3873911"/>
              <a:ext cx="688807" cy="689353"/>
            </a:xfrm>
            <a:prstGeom prst="pie">
              <a:avLst>
                <a:gd name="adj1" fmla="val 19102047"/>
                <a:gd name="adj2" fmla="val 914743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>
                <a:solidFill>
                  <a:schemeClr val="tx1"/>
                </a:solidFill>
                <a:highlight>
                  <a:srgbClr val="00FFFF"/>
                </a:highlight>
              </a:endParaRPr>
            </a:p>
          </p:txBody>
        </p:sp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153B4F2E-C96A-AA00-028B-514ECF387BD0}"/>
                </a:ext>
              </a:extLst>
            </p:cNvPr>
            <p:cNvGrpSpPr/>
            <p:nvPr/>
          </p:nvGrpSpPr>
          <p:grpSpPr>
            <a:xfrm>
              <a:off x="4089133" y="2741255"/>
              <a:ext cx="3092029" cy="2082065"/>
              <a:chOff x="6601360" y="2635340"/>
              <a:chExt cx="2468632" cy="1662291"/>
            </a:xfrm>
          </p:grpSpPr>
          <p:sp>
            <p:nvSpPr>
              <p:cNvPr id="9" name="二等辺三角形 8">
                <a:extLst>
                  <a:ext uri="{FF2B5EF4-FFF2-40B4-BE49-F238E27FC236}">
                    <a16:creationId xmlns:a16="http://schemas.microsoft.com/office/drawing/2014/main" id="{E5CF1DBD-11FB-1D72-B262-38ECBCC554F6}"/>
                  </a:ext>
                </a:extLst>
              </p:cNvPr>
              <p:cNvSpPr/>
              <p:nvPr/>
            </p:nvSpPr>
            <p:spPr>
              <a:xfrm>
                <a:off x="6603002" y="2635340"/>
                <a:ext cx="2033718" cy="1185067"/>
              </a:xfrm>
              <a:prstGeom prst="triangle">
                <a:avLst>
                  <a:gd name="adj" fmla="val 59181"/>
                </a:avLst>
              </a:prstGeom>
              <a:noFill/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円弧 10">
                <a:extLst>
                  <a:ext uri="{FF2B5EF4-FFF2-40B4-BE49-F238E27FC236}">
                    <a16:creationId xmlns:a16="http://schemas.microsoft.com/office/drawing/2014/main" id="{6E64DD99-414D-1AC5-E14B-52F6855A03CF}"/>
                  </a:ext>
                </a:extLst>
              </p:cNvPr>
              <p:cNvSpPr/>
              <p:nvPr/>
            </p:nvSpPr>
            <p:spPr>
              <a:xfrm rot="18506504">
                <a:off x="7926971" y="2483683"/>
                <a:ext cx="431152" cy="908009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3C0AE91-D203-2EA8-C208-A3B414F5E061}"/>
                  </a:ext>
                </a:extLst>
              </p:cNvPr>
              <p:cNvSpPr txBox="1"/>
              <p:nvPr/>
            </p:nvSpPr>
            <p:spPr>
              <a:xfrm>
                <a:off x="8215619" y="2853107"/>
                <a:ext cx="854373" cy="3398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32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4cm</a:t>
                </a:r>
                <a:endParaRPr lang="ja-JP" altLang="en-US" sz="3200"/>
              </a:p>
            </p:txBody>
          </p:sp>
          <p:sp>
            <p:nvSpPr>
              <p:cNvPr id="13" name="円弧 12">
                <a:extLst>
                  <a:ext uri="{FF2B5EF4-FFF2-40B4-BE49-F238E27FC236}">
                    <a16:creationId xmlns:a16="http://schemas.microsoft.com/office/drawing/2014/main" id="{D179C7A6-8E40-E133-A692-A27697B1DC12}"/>
                  </a:ext>
                </a:extLst>
              </p:cNvPr>
              <p:cNvSpPr/>
              <p:nvPr/>
            </p:nvSpPr>
            <p:spPr>
              <a:xfrm rot="9000464">
                <a:off x="8197153" y="2976837"/>
                <a:ext cx="431152" cy="908009"/>
              </a:xfrm>
              <a:prstGeom prst="arc">
                <a:avLst>
                  <a:gd name="adj1" fmla="val 10796952"/>
                  <a:gd name="adj2" fmla="val 16236327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円弧 13">
                <a:extLst>
                  <a:ext uri="{FF2B5EF4-FFF2-40B4-BE49-F238E27FC236}">
                    <a16:creationId xmlns:a16="http://schemas.microsoft.com/office/drawing/2014/main" id="{12A0590E-1EEA-C8A6-02E3-CD2EB598A45F}"/>
                  </a:ext>
                </a:extLst>
              </p:cNvPr>
              <p:cNvSpPr/>
              <p:nvPr/>
            </p:nvSpPr>
            <p:spPr>
              <a:xfrm rot="16436848">
                <a:off x="6839789" y="3406719"/>
                <a:ext cx="431152" cy="908009"/>
              </a:xfrm>
              <a:prstGeom prst="arc">
                <a:avLst>
                  <a:gd name="adj1" fmla="val 10796952"/>
                  <a:gd name="adj2" fmla="val 16236327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1D9A4CB2-E2D2-E5E4-E5F0-826C1F18C778}"/>
                  </a:ext>
                </a:extLst>
              </p:cNvPr>
              <p:cNvSpPr txBox="1"/>
              <p:nvPr/>
            </p:nvSpPr>
            <p:spPr>
              <a:xfrm>
                <a:off x="7257603" y="3957813"/>
                <a:ext cx="854373" cy="3398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32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5cm</a:t>
                </a:r>
                <a:endParaRPr lang="ja-JP" altLang="en-US" sz="3200"/>
              </a:p>
            </p:txBody>
          </p:sp>
          <p:sp>
            <p:nvSpPr>
              <p:cNvPr id="16" name="円弧 15">
                <a:extLst>
                  <a:ext uri="{FF2B5EF4-FFF2-40B4-BE49-F238E27FC236}">
                    <a16:creationId xmlns:a16="http://schemas.microsoft.com/office/drawing/2014/main" id="{44825D0A-D33B-8CE9-BD87-671055D2C049}"/>
                  </a:ext>
                </a:extLst>
              </p:cNvPr>
              <p:cNvSpPr/>
              <p:nvPr/>
            </p:nvSpPr>
            <p:spPr>
              <a:xfrm rot="5400000">
                <a:off x="7970178" y="3366167"/>
                <a:ext cx="431152" cy="908009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300DE942-3195-AC80-04E9-73B26D300690}"/>
                </a:ext>
              </a:extLst>
            </p:cNvPr>
            <p:cNvSpPr txBox="1"/>
            <p:nvPr/>
          </p:nvSpPr>
          <p:spPr>
            <a:xfrm>
              <a:off x="5770979" y="3856252"/>
              <a:ext cx="56719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>
                  <a:latin typeface="Cambria Math" panose="02040503050406030204" pitchFamily="18" charset="0"/>
                  <a:ea typeface="メイリオ" panose="020B0604030504040204" pitchFamily="50" charset="-128"/>
                </a:rPr>
                <a:t>50°</a:t>
              </a:r>
              <a:endParaRPr lang="ja-JP" altLang="en-US"/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E66E6417-EC0C-706D-289B-4ABE29FBAB14}"/>
                </a:ext>
              </a:extLst>
            </p:cNvPr>
            <p:cNvSpPr txBox="1"/>
            <p:nvPr/>
          </p:nvSpPr>
          <p:spPr>
            <a:xfrm>
              <a:off x="3798856" y="4103860"/>
              <a:ext cx="253616" cy="4256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ja-JP" sz="3200">
                  <a:latin typeface="Cambria Math" panose="02040503050406030204" pitchFamily="18" charset="0"/>
                  <a:ea typeface="メイリオ" panose="020B0604030504040204" pitchFamily="50" charset="-128"/>
                </a:rPr>
                <a:t>D</a:t>
              </a:r>
              <a:endParaRPr lang="ja-JP" altLang="en-US" sz="3200"/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969E9554-D387-B3A9-BCFA-D816DFE26DBF}"/>
                </a:ext>
              </a:extLst>
            </p:cNvPr>
            <p:cNvSpPr txBox="1"/>
            <p:nvPr/>
          </p:nvSpPr>
          <p:spPr>
            <a:xfrm>
              <a:off x="6687266" y="4061161"/>
              <a:ext cx="253616" cy="4256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ja-JP" sz="3200">
                  <a:latin typeface="Cambria Math" panose="02040503050406030204" pitchFamily="18" charset="0"/>
                  <a:ea typeface="メイリオ" panose="020B0604030504040204" pitchFamily="50" charset="-128"/>
                </a:rPr>
                <a:t>E</a:t>
              </a:r>
              <a:endParaRPr lang="ja-JP" altLang="en-US" sz="3200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FEB5581A-DBDA-3908-986B-764C481198D0}"/>
                </a:ext>
              </a:extLst>
            </p:cNvPr>
            <p:cNvSpPr txBox="1"/>
            <p:nvPr/>
          </p:nvSpPr>
          <p:spPr>
            <a:xfrm>
              <a:off x="5446158" y="2356334"/>
              <a:ext cx="253616" cy="4256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ja-JP" sz="3200">
                  <a:latin typeface="Cambria Math" panose="02040503050406030204" pitchFamily="18" charset="0"/>
                  <a:ea typeface="メイリオ" panose="020B0604030504040204" pitchFamily="50" charset="-128"/>
                </a:rPr>
                <a:t>F</a:t>
              </a:r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2A2A2E77-8780-4A82-0859-2AEBAA1E2342}"/>
              </a:ext>
            </a:extLst>
          </p:cNvPr>
          <p:cNvGrpSpPr/>
          <p:nvPr/>
        </p:nvGrpSpPr>
        <p:grpSpPr>
          <a:xfrm>
            <a:off x="4572199" y="1782406"/>
            <a:ext cx="3311939" cy="4063971"/>
            <a:chOff x="7661010" y="4093334"/>
            <a:chExt cx="2410613" cy="2957984"/>
          </a:xfrm>
        </p:grpSpPr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B35637A1-2FC1-139A-7484-1D869AAFB10C}"/>
                </a:ext>
              </a:extLst>
            </p:cNvPr>
            <p:cNvGrpSpPr/>
            <p:nvPr/>
          </p:nvGrpSpPr>
          <p:grpSpPr>
            <a:xfrm>
              <a:off x="7661010" y="4179503"/>
              <a:ext cx="2410613" cy="2871815"/>
              <a:chOff x="8693279" y="3616219"/>
              <a:chExt cx="2410613" cy="2871815"/>
            </a:xfrm>
          </p:grpSpPr>
          <p:sp>
            <p:nvSpPr>
              <p:cNvPr id="22" name="部分円 21">
                <a:extLst>
                  <a:ext uri="{FF2B5EF4-FFF2-40B4-BE49-F238E27FC236}">
                    <a16:creationId xmlns:a16="http://schemas.microsoft.com/office/drawing/2014/main" id="{E13EF304-1408-F920-86B5-7D929C2802A2}"/>
                  </a:ext>
                </a:extLst>
              </p:cNvPr>
              <p:cNvSpPr/>
              <p:nvPr/>
            </p:nvSpPr>
            <p:spPr>
              <a:xfrm rot="20687968">
                <a:off x="8693279" y="5518164"/>
                <a:ext cx="688807" cy="689353"/>
              </a:xfrm>
              <a:prstGeom prst="pie">
                <a:avLst>
                  <a:gd name="adj1" fmla="val 19102047"/>
                  <a:gd name="adj2" fmla="val 914743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50">
                  <a:solidFill>
                    <a:schemeClr val="tx1"/>
                  </a:solidFill>
                  <a:highlight>
                    <a:srgbClr val="00FFFF"/>
                  </a:highlight>
                </a:endParaRPr>
              </a:p>
            </p:txBody>
          </p:sp>
          <p:sp>
            <p:nvSpPr>
              <p:cNvPr id="23" name="二等辺三角形 22">
                <a:extLst>
                  <a:ext uri="{FF2B5EF4-FFF2-40B4-BE49-F238E27FC236}">
                    <a16:creationId xmlns:a16="http://schemas.microsoft.com/office/drawing/2014/main" id="{9EBBF76B-97DD-52C0-CB2D-13E5B2E6FC1B}"/>
                  </a:ext>
                </a:extLst>
              </p:cNvPr>
              <p:cNvSpPr/>
              <p:nvPr/>
            </p:nvSpPr>
            <p:spPr>
              <a:xfrm rot="7409010">
                <a:off x="9088084" y="4472226"/>
                <a:ext cx="2547287" cy="1484329"/>
              </a:xfrm>
              <a:prstGeom prst="triangle">
                <a:avLst>
                  <a:gd name="adj" fmla="val 59181"/>
                </a:avLst>
              </a:prstGeom>
              <a:noFill/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円弧 23">
                <a:extLst>
                  <a:ext uri="{FF2B5EF4-FFF2-40B4-BE49-F238E27FC236}">
                    <a16:creationId xmlns:a16="http://schemas.microsoft.com/office/drawing/2014/main" id="{1762019B-2F3D-1073-25B6-C538DE32223F}"/>
                  </a:ext>
                </a:extLst>
              </p:cNvPr>
              <p:cNvSpPr/>
              <p:nvPr/>
            </p:nvSpPr>
            <p:spPr>
              <a:xfrm rot="12683074">
                <a:off x="9061072" y="4813942"/>
                <a:ext cx="540030" cy="1137306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A49B6FC0-AB9A-66F8-3802-E09EACBE379F}"/>
                  </a:ext>
                </a:extLst>
              </p:cNvPr>
              <p:cNvSpPr txBox="1"/>
              <p:nvPr/>
            </p:nvSpPr>
            <p:spPr>
              <a:xfrm>
                <a:off x="9656403" y="5948605"/>
                <a:ext cx="1070125" cy="4256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32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4cm</a:t>
                </a:r>
                <a:endParaRPr lang="ja-JP" altLang="en-US" sz="3200"/>
              </a:p>
            </p:txBody>
          </p:sp>
          <p:sp>
            <p:nvSpPr>
              <p:cNvPr id="26" name="円弧 25">
                <a:extLst>
                  <a:ext uri="{FF2B5EF4-FFF2-40B4-BE49-F238E27FC236}">
                    <a16:creationId xmlns:a16="http://schemas.microsoft.com/office/drawing/2014/main" id="{BFCBB617-91C0-A9B6-9E8E-CD6F9F6BF211}"/>
                  </a:ext>
                </a:extLst>
              </p:cNvPr>
              <p:cNvSpPr/>
              <p:nvPr/>
            </p:nvSpPr>
            <p:spPr>
              <a:xfrm rot="2493446">
                <a:off x="9849705" y="3616219"/>
                <a:ext cx="540030" cy="1137306"/>
              </a:xfrm>
              <a:prstGeom prst="arc">
                <a:avLst>
                  <a:gd name="adj1" fmla="val 10796952"/>
                  <a:gd name="adj2" fmla="val 15884291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円弧 26">
                <a:extLst>
                  <a:ext uri="{FF2B5EF4-FFF2-40B4-BE49-F238E27FC236}">
                    <a16:creationId xmlns:a16="http://schemas.microsoft.com/office/drawing/2014/main" id="{18D59438-8FC6-7480-45DA-CBCD64818F36}"/>
                  </a:ext>
                </a:extLst>
              </p:cNvPr>
              <p:cNvSpPr/>
              <p:nvPr/>
            </p:nvSpPr>
            <p:spPr>
              <a:xfrm rot="16200000">
                <a:off x="9330931" y="5306385"/>
                <a:ext cx="540030" cy="1137306"/>
              </a:xfrm>
              <a:prstGeom prst="arc">
                <a:avLst>
                  <a:gd name="adj1" fmla="val 11673266"/>
                  <a:gd name="adj2" fmla="val 16236327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4B84E669-E663-1712-5149-6F6373D254C8}"/>
                  </a:ext>
                </a:extLst>
              </p:cNvPr>
              <p:cNvSpPr txBox="1"/>
              <p:nvPr/>
            </p:nvSpPr>
            <p:spPr>
              <a:xfrm>
                <a:off x="9139738" y="4425762"/>
                <a:ext cx="1070125" cy="4256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32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5cm</a:t>
                </a:r>
                <a:endParaRPr lang="ja-JP" altLang="en-US" sz="3200"/>
              </a:p>
            </p:txBody>
          </p:sp>
          <p:sp>
            <p:nvSpPr>
              <p:cNvPr id="29" name="円弧 28">
                <a:extLst>
                  <a:ext uri="{FF2B5EF4-FFF2-40B4-BE49-F238E27FC236}">
                    <a16:creationId xmlns:a16="http://schemas.microsoft.com/office/drawing/2014/main" id="{7EBC5FCE-C119-3582-73E2-BC9790F1BCFD}"/>
                  </a:ext>
                </a:extLst>
              </p:cNvPr>
              <p:cNvSpPr/>
              <p:nvPr/>
            </p:nvSpPr>
            <p:spPr>
              <a:xfrm rot="5400000">
                <a:off x="10012607" y="5241749"/>
                <a:ext cx="540030" cy="1137306"/>
              </a:xfrm>
              <a:prstGeom prst="arc">
                <a:avLst>
                  <a:gd name="adj1" fmla="val 16200000"/>
                  <a:gd name="adj2" fmla="val 19174447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48C4141D-E1AC-8E6F-1457-B3232EBA26F2}"/>
                  </a:ext>
                </a:extLst>
              </p:cNvPr>
              <p:cNvSpPr txBox="1"/>
              <p:nvPr/>
            </p:nvSpPr>
            <p:spPr>
              <a:xfrm>
                <a:off x="9331636" y="5529519"/>
                <a:ext cx="56719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50°</a:t>
                </a:r>
                <a:endParaRPr lang="ja-JP" altLang="en-US"/>
              </a:p>
            </p:txBody>
          </p:sp>
        </p:grp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11ED1E28-B38A-9130-D6A0-DED47085F7AE}"/>
                </a:ext>
              </a:extLst>
            </p:cNvPr>
            <p:cNvSpPr txBox="1"/>
            <p:nvPr/>
          </p:nvSpPr>
          <p:spPr>
            <a:xfrm>
              <a:off x="9420884" y="4093334"/>
              <a:ext cx="253616" cy="4256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ja-JP" sz="3200">
                  <a:latin typeface="Cambria Math" panose="02040503050406030204" pitchFamily="18" charset="0"/>
                  <a:ea typeface="メイリオ" panose="020B0604030504040204" pitchFamily="50" charset="-128"/>
                </a:rPr>
                <a:t>I</a:t>
              </a:r>
              <a:endParaRPr lang="ja-JP" altLang="en-US" sz="3200"/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8F884CEC-126A-9295-F20A-2467FEEE8698}"/>
                </a:ext>
              </a:extLst>
            </p:cNvPr>
            <p:cNvSpPr txBox="1"/>
            <p:nvPr/>
          </p:nvSpPr>
          <p:spPr>
            <a:xfrm>
              <a:off x="7677974" y="6270087"/>
              <a:ext cx="253616" cy="4256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ja-JP" sz="3200">
                  <a:latin typeface="Cambria Math" panose="02040503050406030204" pitchFamily="18" charset="0"/>
                  <a:ea typeface="メイリオ" panose="020B0604030504040204" pitchFamily="50" charset="-128"/>
                </a:rPr>
                <a:t>G</a:t>
              </a: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A6FFCBEF-F46D-52EA-BA03-009DB10A07DF}"/>
                </a:ext>
              </a:extLst>
            </p:cNvPr>
            <p:cNvSpPr txBox="1"/>
            <p:nvPr/>
          </p:nvSpPr>
          <p:spPr>
            <a:xfrm>
              <a:off x="9786288" y="6203328"/>
              <a:ext cx="253616" cy="4256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ja-JP" sz="3200">
                  <a:latin typeface="Cambria Math" panose="02040503050406030204" pitchFamily="18" charset="0"/>
                  <a:ea typeface="メイリオ" panose="020B0604030504040204" pitchFamily="50" charset="-128"/>
                </a:rPr>
                <a:t>H</a:t>
              </a:r>
            </a:p>
          </p:txBody>
        </p:sp>
      </p:grpSp>
      <p:grpSp>
        <p:nvGrpSpPr>
          <p:cNvPr id="99" name="グループ化 98">
            <a:extLst>
              <a:ext uri="{FF2B5EF4-FFF2-40B4-BE49-F238E27FC236}">
                <a16:creationId xmlns:a16="http://schemas.microsoft.com/office/drawing/2014/main" id="{9B50CF97-4F51-2613-5C0E-DFEAB121D958}"/>
              </a:ext>
            </a:extLst>
          </p:cNvPr>
          <p:cNvGrpSpPr/>
          <p:nvPr/>
        </p:nvGrpSpPr>
        <p:grpSpPr>
          <a:xfrm>
            <a:off x="8820000" y="2257200"/>
            <a:ext cx="2342511" cy="2086249"/>
            <a:chOff x="8895780" y="2232285"/>
            <a:chExt cx="2342511" cy="2086249"/>
          </a:xfrm>
        </p:grpSpPr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7230F176-E3D3-3629-BBC0-AB496DB9F8D0}"/>
                </a:ext>
              </a:extLst>
            </p:cNvPr>
            <p:cNvSpPr/>
            <p:nvPr/>
          </p:nvSpPr>
          <p:spPr>
            <a:xfrm>
              <a:off x="8895780" y="2232285"/>
              <a:ext cx="2342511" cy="7694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r>
                <a:rPr lang="en-US" altLang="ja-JP" sz="4400">
                  <a:solidFill>
                    <a:schemeClr val="tx1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DE=IG</a:t>
              </a:r>
            </a:p>
          </p:txBody>
        </p:sp>
        <p:sp>
          <p:nvSpPr>
            <p:cNvPr id="96" name="正方形/長方形 95">
              <a:extLst>
                <a:ext uri="{FF2B5EF4-FFF2-40B4-BE49-F238E27FC236}">
                  <a16:creationId xmlns:a16="http://schemas.microsoft.com/office/drawing/2014/main" id="{9EF4C2E8-8946-80DB-CC93-1161BC5C506F}"/>
                </a:ext>
              </a:extLst>
            </p:cNvPr>
            <p:cNvSpPr/>
            <p:nvPr/>
          </p:nvSpPr>
          <p:spPr>
            <a:xfrm>
              <a:off x="8895780" y="2890689"/>
              <a:ext cx="2342511" cy="7694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r>
                <a:rPr lang="en-US" altLang="ja-JP" sz="4400">
                  <a:solidFill>
                    <a:schemeClr val="tx1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EF=GH</a:t>
              </a:r>
            </a:p>
          </p:txBody>
        </p:sp>
        <p:sp>
          <p:nvSpPr>
            <p:cNvPr id="97" name="正方形/長方形 96">
              <a:extLst>
                <a:ext uri="{FF2B5EF4-FFF2-40B4-BE49-F238E27FC236}">
                  <a16:creationId xmlns:a16="http://schemas.microsoft.com/office/drawing/2014/main" id="{14196402-11A1-AB20-6BF0-89E62617A242}"/>
                </a:ext>
              </a:extLst>
            </p:cNvPr>
            <p:cNvSpPr/>
            <p:nvPr/>
          </p:nvSpPr>
          <p:spPr>
            <a:xfrm>
              <a:off x="8895780" y="3549093"/>
              <a:ext cx="2342511" cy="7694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r>
                <a:rPr lang="ja-JP" altLang="en-US" sz="4400">
                  <a:solidFill>
                    <a:schemeClr val="tx1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∠</a:t>
              </a:r>
              <a:r>
                <a:rPr lang="en-US" altLang="ja-JP" sz="4400">
                  <a:solidFill>
                    <a:schemeClr val="tx1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E=</a:t>
              </a:r>
              <a:r>
                <a:rPr lang="ja-JP" altLang="en-US" sz="4400">
                  <a:solidFill>
                    <a:schemeClr val="tx1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∠</a:t>
              </a:r>
              <a:r>
                <a:rPr lang="en-US" altLang="ja-JP" sz="4400">
                  <a:solidFill>
                    <a:schemeClr val="tx1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G</a:t>
              </a:r>
            </a:p>
          </p:txBody>
        </p:sp>
      </p:grp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96B662DF-68FD-EE69-869E-658039C19F68}"/>
              </a:ext>
            </a:extLst>
          </p:cNvPr>
          <p:cNvSpPr txBox="1"/>
          <p:nvPr/>
        </p:nvSpPr>
        <p:spPr>
          <a:xfrm>
            <a:off x="513130" y="1712741"/>
            <a:ext cx="518358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3200" b="1"/>
              <a:t>㋑</a:t>
            </a:r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6B301B98-6E41-C4C2-9046-BEA84E84587A}"/>
              </a:ext>
            </a:extLst>
          </p:cNvPr>
          <p:cNvSpPr txBox="1"/>
          <p:nvPr/>
        </p:nvSpPr>
        <p:spPr>
          <a:xfrm>
            <a:off x="5752709" y="1712741"/>
            <a:ext cx="518358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3200" b="1"/>
              <a:t>㋒</a:t>
            </a:r>
          </a:p>
        </p:txBody>
      </p:sp>
    </p:spTree>
    <p:extLst>
      <p:ext uri="{BB962C8B-B14F-4D97-AF65-F5344CB8AC3E}">
        <p14:creationId xmlns:p14="http://schemas.microsoft.com/office/powerpoint/2010/main" val="3566174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1DB5C-4310-2766-3E39-867BA4FAF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正方形/長方形 133">
            <a:extLst>
              <a:ext uri="{FF2B5EF4-FFF2-40B4-BE49-F238E27FC236}">
                <a16:creationId xmlns:a16="http://schemas.microsoft.com/office/drawing/2014/main" id="{2A17C41F-BB82-0A68-1B70-CA2CC6C08EAB}"/>
              </a:ext>
            </a:extLst>
          </p:cNvPr>
          <p:cNvSpPr/>
          <p:nvPr/>
        </p:nvSpPr>
        <p:spPr>
          <a:xfrm>
            <a:off x="10414535" y="144456"/>
            <a:ext cx="1657224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6000">
                <a:solidFill>
                  <a:schemeClr val="tx1"/>
                </a:solidFill>
              </a:rPr>
              <a:t>答</a:t>
            </a:r>
            <a:endParaRPr kumimoji="1" lang="ja-JP" altLang="en-US" sz="6000" dirty="0">
              <a:solidFill>
                <a:schemeClr val="tx1"/>
              </a:solidFill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1010062-B4D5-CC22-A655-A8A34700A565}"/>
              </a:ext>
            </a:extLst>
          </p:cNvPr>
          <p:cNvSpPr/>
          <p:nvPr/>
        </p:nvSpPr>
        <p:spPr>
          <a:xfrm>
            <a:off x="9383914" y="2222386"/>
            <a:ext cx="2342511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altLang="ja-JP" sz="44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AB=LJ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8074BC6-13D5-AF39-31B6-EEBE020EF652}"/>
              </a:ext>
            </a:extLst>
          </p:cNvPr>
          <p:cNvSpPr/>
          <p:nvPr/>
        </p:nvSpPr>
        <p:spPr>
          <a:xfrm>
            <a:off x="9383914" y="2880790"/>
            <a:ext cx="2342511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44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∠</a:t>
            </a:r>
            <a:r>
              <a:rPr lang="en-US" altLang="ja-JP" sz="44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A=</a:t>
            </a:r>
            <a:r>
              <a:rPr lang="ja-JP" altLang="en-US" sz="44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∠</a:t>
            </a:r>
            <a:r>
              <a:rPr lang="en-US" altLang="ja-JP" sz="44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L</a:t>
            </a:r>
          </a:p>
        </p:txBody>
      </p:sp>
      <p:sp>
        <p:nvSpPr>
          <p:cNvPr id="5" name="左中かっこ 4">
            <a:extLst>
              <a:ext uri="{FF2B5EF4-FFF2-40B4-BE49-F238E27FC236}">
                <a16:creationId xmlns:a16="http://schemas.microsoft.com/office/drawing/2014/main" id="{070594C0-C4E1-02E6-BC4C-C9E3634FBCBD}"/>
              </a:ext>
            </a:extLst>
          </p:cNvPr>
          <p:cNvSpPr/>
          <p:nvPr/>
        </p:nvSpPr>
        <p:spPr>
          <a:xfrm>
            <a:off x="8903683" y="2421807"/>
            <a:ext cx="433167" cy="1810529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E510C10-6C99-EED7-A4CB-2CA176F31BE6}"/>
              </a:ext>
            </a:extLst>
          </p:cNvPr>
          <p:cNvSpPr/>
          <p:nvPr/>
        </p:nvSpPr>
        <p:spPr>
          <a:xfrm>
            <a:off x="9383914" y="3622470"/>
            <a:ext cx="2342511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44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∠</a:t>
            </a:r>
            <a:r>
              <a:rPr lang="en-US" altLang="ja-JP" sz="44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B=</a:t>
            </a:r>
            <a:r>
              <a:rPr lang="ja-JP" altLang="en-US" sz="44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∠</a:t>
            </a:r>
            <a:r>
              <a:rPr lang="en-US" altLang="ja-JP" sz="44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J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FDD313E-A871-D414-19F0-D6C02D8362D8}"/>
              </a:ext>
            </a:extLst>
          </p:cNvPr>
          <p:cNvSpPr/>
          <p:nvPr/>
        </p:nvSpPr>
        <p:spPr>
          <a:xfrm>
            <a:off x="187222" y="327476"/>
            <a:ext cx="824754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28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三角形の合同条件に合う</a:t>
            </a:r>
            <a:r>
              <a:rPr lang="en-US" altLang="ja-JP" sz="28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2</a:t>
            </a:r>
            <a:r>
              <a:rPr lang="ja-JP" altLang="en-US" sz="28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つの三角形を見つける。</a:t>
            </a:r>
            <a:endParaRPr lang="ja-JP" altLang="en-US" sz="280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D0CA2F8-43DD-7368-B640-6A4660DC7814}"/>
              </a:ext>
            </a:extLst>
          </p:cNvPr>
          <p:cNvSpPr/>
          <p:nvPr/>
        </p:nvSpPr>
        <p:spPr>
          <a:xfrm>
            <a:off x="147313" y="981909"/>
            <a:ext cx="968567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28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この</a:t>
            </a:r>
            <a:r>
              <a:rPr lang="en-US" altLang="ja-JP" sz="28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2</a:t>
            </a:r>
            <a:r>
              <a:rPr lang="ja-JP" altLang="en-US" sz="28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つの三角形を見比べると、以下のことがわかる。</a:t>
            </a:r>
            <a:endParaRPr lang="ja-JP" altLang="en-US" sz="280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EFE6FAE-44CB-60C3-163F-72FF1A739045}"/>
              </a:ext>
            </a:extLst>
          </p:cNvPr>
          <p:cNvGrpSpPr/>
          <p:nvPr/>
        </p:nvGrpSpPr>
        <p:grpSpPr>
          <a:xfrm>
            <a:off x="1060378" y="2017295"/>
            <a:ext cx="3598972" cy="3269289"/>
            <a:chOff x="417642" y="2442791"/>
            <a:chExt cx="2779262" cy="2524668"/>
          </a:xfrm>
        </p:grpSpPr>
        <p:sp>
          <p:nvSpPr>
            <p:cNvPr id="9" name="部分円 8">
              <a:extLst>
                <a:ext uri="{FF2B5EF4-FFF2-40B4-BE49-F238E27FC236}">
                  <a16:creationId xmlns:a16="http://schemas.microsoft.com/office/drawing/2014/main" id="{87767399-5FDB-D4F1-D093-7F41C687CEDE}"/>
                </a:ext>
              </a:extLst>
            </p:cNvPr>
            <p:cNvSpPr/>
            <p:nvPr/>
          </p:nvSpPr>
          <p:spPr>
            <a:xfrm rot="20430163">
              <a:off x="441761" y="4081793"/>
              <a:ext cx="688807" cy="689353"/>
            </a:xfrm>
            <a:prstGeom prst="pie">
              <a:avLst>
                <a:gd name="adj1" fmla="val 19197057"/>
                <a:gd name="adj2" fmla="val 1160252"/>
              </a:avLst>
            </a:prstGeom>
            <a:solidFill>
              <a:srgbClr val="F3D5E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>
                <a:solidFill>
                  <a:schemeClr val="tx1"/>
                </a:solidFill>
                <a:highlight>
                  <a:srgbClr val="00FFFF"/>
                </a:highlight>
              </a:endParaRPr>
            </a:p>
          </p:txBody>
        </p: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58F2CF5D-E40F-9CAE-6144-2AE808D2B99F}"/>
                </a:ext>
              </a:extLst>
            </p:cNvPr>
            <p:cNvGrpSpPr/>
            <p:nvPr/>
          </p:nvGrpSpPr>
          <p:grpSpPr>
            <a:xfrm>
              <a:off x="417642" y="2442791"/>
              <a:ext cx="2779262" cy="2524668"/>
              <a:chOff x="417642" y="2442791"/>
              <a:chExt cx="2779262" cy="2524668"/>
            </a:xfrm>
          </p:grpSpPr>
          <p:sp>
            <p:nvSpPr>
              <p:cNvPr id="13" name="部分円 12">
                <a:extLst>
                  <a:ext uri="{FF2B5EF4-FFF2-40B4-BE49-F238E27FC236}">
                    <a16:creationId xmlns:a16="http://schemas.microsoft.com/office/drawing/2014/main" id="{62C4767F-CCD7-CE3E-6D64-E68564F4360B}"/>
                  </a:ext>
                </a:extLst>
              </p:cNvPr>
              <p:cNvSpPr/>
              <p:nvPr/>
            </p:nvSpPr>
            <p:spPr>
              <a:xfrm rot="13199231">
                <a:off x="2508097" y="4081065"/>
                <a:ext cx="688807" cy="689353"/>
              </a:xfrm>
              <a:prstGeom prst="pie">
                <a:avLst>
                  <a:gd name="adj1" fmla="val 19197057"/>
                  <a:gd name="adj2" fmla="val 1160252"/>
                </a:avLst>
              </a:prstGeom>
              <a:solidFill>
                <a:srgbClr val="F3D5E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50">
                  <a:solidFill>
                    <a:schemeClr val="tx1"/>
                  </a:solidFill>
                  <a:highlight>
                    <a:srgbClr val="00FFFF"/>
                  </a:highlight>
                </a:endParaRPr>
              </a:p>
            </p:txBody>
          </p:sp>
          <p:grpSp>
            <p:nvGrpSpPr>
              <p:cNvPr id="14" name="グループ化 13">
                <a:extLst>
                  <a:ext uri="{FF2B5EF4-FFF2-40B4-BE49-F238E27FC236}">
                    <a16:creationId xmlns:a16="http://schemas.microsoft.com/office/drawing/2014/main" id="{D3609745-5F29-2897-88ED-F5869D6B3B85}"/>
                  </a:ext>
                </a:extLst>
              </p:cNvPr>
              <p:cNvGrpSpPr/>
              <p:nvPr/>
            </p:nvGrpSpPr>
            <p:grpSpPr>
              <a:xfrm>
                <a:off x="417642" y="2442791"/>
                <a:ext cx="2753044" cy="2524668"/>
                <a:chOff x="1358028" y="2572224"/>
                <a:chExt cx="2186801" cy="2005398"/>
              </a:xfrm>
            </p:grpSpPr>
            <p:sp>
              <p:nvSpPr>
                <p:cNvPr id="16" name="テキスト ボックス 15">
                  <a:extLst>
                    <a:ext uri="{FF2B5EF4-FFF2-40B4-BE49-F238E27FC236}">
                      <a16:creationId xmlns:a16="http://schemas.microsoft.com/office/drawing/2014/main" id="{689CD3C8-AFD9-18C5-776B-DAA3EA29EEA6}"/>
                    </a:ext>
                  </a:extLst>
                </p:cNvPr>
                <p:cNvSpPr txBox="1"/>
                <p:nvPr/>
              </p:nvSpPr>
              <p:spPr>
                <a:xfrm>
                  <a:off x="1358028" y="3995504"/>
                  <a:ext cx="253616" cy="35870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3200">
                      <a:latin typeface="Cambria Math" panose="02040503050406030204" pitchFamily="18" charset="0"/>
                      <a:ea typeface="メイリオ" panose="020B0604030504040204" pitchFamily="50" charset="-128"/>
                    </a:rPr>
                    <a:t>A</a:t>
                  </a:r>
                  <a:endParaRPr lang="ja-JP" altLang="en-US" sz="3200"/>
                </a:p>
              </p:txBody>
            </p:sp>
            <p:sp>
              <p:nvSpPr>
                <p:cNvPr id="17" name="テキスト ボックス 16">
                  <a:extLst>
                    <a:ext uri="{FF2B5EF4-FFF2-40B4-BE49-F238E27FC236}">
                      <a16:creationId xmlns:a16="http://schemas.microsoft.com/office/drawing/2014/main" id="{A3BB6D9A-6A5D-E62B-B295-22A8632DD6D8}"/>
                    </a:ext>
                  </a:extLst>
                </p:cNvPr>
                <p:cNvSpPr txBox="1"/>
                <p:nvPr/>
              </p:nvSpPr>
              <p:spPr>
                <a:xfrm>
                  <a:off x="3291213" y="3926787"/>
                  <a:ext cx="253616" cy="35870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3200">
                      <a:latin typeface="Cambria Math" panose="02040503050406030204" pitchFamily="18" charset="0"/>
                      <a:ea typeface="メイリオ" panose="020B0604030504040204" pitchFamily="50" charset="-128"/>
                    </a:rPr>
                    <a:t>B</a:t>
                  </a:r>
                  <a:endParaRPr lang="ja-JP" altLang="en-US" sz="3200"/>
                </a:p>
              </p:txBody>
            </p:sp>
            <p:sp>
              <p:nvSpPr>
                <p:cNvPr id="18" name="テキスト ボックス 17">
                  <a:extLst>
                    <a:ext uri="{FF2B5EF4-FFF2-40B4-BE49-F238E27FC236}">
                      <a16:creationId xmlns:a16="http://schemas.microsoft.com/office/drawing/2014/main" id="{83E8E425-BE1C-22C2-6502-3BBBD48E3CFF}"/>
                    </a:ext>
                  </a:extLst>
                </p:cNvPr>
                <p:cNvSpPr txBox="1"/>
                <p:nvPr/>
              </p:nvSpPr>
              <p:spPr>
                <a:xfrm>
                  <a:off x="2223172" y="2572224"/>
                  <a:ext cx="253616" cy="35870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3200">
                      <a:latin typeface="Cambria Math" panose="02040503050406030204" pitchFamily="18" charset="0"/>
                      <a:ea typeface="メイリオ" panose="020B0604030504040204" pitchFamily="50" charset="-128"/>
                    </a:rPr>
                    <a:t>C</a:t>
                  </a:r>
                  <a:endParaRPr lang="ja-JP" altLang="en-US" sz="3200"/>
                </a:p>
              </p:txBody>
            </p:sp>
            <p:sp>
              <p:nvSpPr>
                <p:cNvPr id="19" name="円弧 18">
                  <a:extLst>
                    <a:ext uri="{FF2B5EF4-FFF2-40B4-BE49-F238E27FC236}">
                      <a16:creationId xmlns:a16="http://schemas.microsoft.com/office/drawing/2014/main" id="{EBCA03DE-BBD5-27FD-0764-B455C21CB440}"/>
                    </a:ext>
                  </a:extLst>
                </p:cNvPr>
                <p:cNvSpPr/>
                <p:nvPr/>
              </p:nvSpPr>
              <p:spPr>
                <a:xfrm rot="16436848">
                  <a:off x="1880296" y="3733607"/>
                  <a:ext cx="431152" cy="908009"/>
                </a:xfrm>
                <a:prstGeom prst="arc">
                  <a:avLst>
                    <a:gd name="adj1" fmla="val 10796952"/>
                    <a:gd name="adj2" fmla="val 16236327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" name="テキスト ボックス 19">
                  <a:extLst>
                    <a:ext uri="{FF2B5EF4-FFF2-40B4-BE49-F238E27FC236}">
                      <a16:creationId xmlns:a16="http://schemas.microsoft.com/office/drawing/2014/main" id="{5713AFDC-F82A-3FCD-0865-0B3DA46CD899}"/>
                    </a:ext>
                  </a:extLst>
                </p:cNvPr>
                <p:cNvSpPr txBox="1"/>
                <p:nvPr/>
              </p:nvSpPr>
              <p:spPr>
                <a:xfrm>
                  <a:off x="2234382" y="4218918"/>
                  <a:ext cx="854373" cy="35870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3200">
                      <a:latin typeface="Cambria Math" panose="02040503050406030204" pitchFamily="18" charset="0"/>
                      <a:ea typeface="メイリオ" panose="020B0604030504040204" pitchFamily="50" charset="-128"/>
                    </a:rPr>
                    <a:t>5cm</a:t>
                  </a:r>
                  <a:endParaRPr lang="ja-JP" altLang="en-US" sz="3200"/>
                </a:p>
              </p:txBody>
            </p:sp>
            <p:sp>
              <p:nvSpPr>
                <p:cNvPr id="21" name="円弧 20">
                  <a:extLst>
                    <a:ext uri="{FF2B5EF4-FFF2-40B4-BE49-F238E27FC236}">
                      <a16:creationId xmlns:a16="http://schemas.microsoft.com/office/drawing/2014/main" id="{B6F3BFFA-170E-2193-4A34-DD7043607D7D}"/>
                    </a:ext>
                  </a:extLst>
                </p:cNvPr>
                <p:cNvSpPr/>
                <p:nvPr/>
              </p:nvSpPr>
              <p:spPr>
                <a:xfrm rot="5400000">
                  <a:off x="2622506" y="3693941"/>
                  <a:ext cx="431152" cy="908009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5" name="二等辺三角形 14">
                <a:extLst>
                  <a:ext uri="{FF2B5EF4-FFF2-40B4-BE49-F238E27FC236}">
                    <a16:creationId xmlns:a16="http://schemas.microsoft.com/office/drawing/2014/main" id="{B5ABAE80-53BB-6F22-026E-FBD3049BD673}"/>
                  </a:ext>
                </a:extLst>
              </p:cNvPr>
              <p:cNvSpPr/>
              <p:nvPr/>
            </p:nvSpPr>
            <p:spPr>
              <a:xfrm>
                <a:off x="781341" y="2668898"/>
                <a:ext cx="2067090" cy="1757026"/>
              </a:xfrm>
              <a:prstGeom prst="triangle">
                <a:avLst>
                  <a:gd name="adj" fmla="val 50983"/>
                </a:avLst>
              </a:prstGeom>
              <a:noFill/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5B163F3D-CEF2-D811-E2ED-8BF31B85D5B5}"/>
                </a:ext>
              </a:extLst>
            </p:cNvPr>
            <p:cNvSpPr txBox="1"/>
            <p:nvPr/>
          </p:nvSpPr>
          <p:spPr>
            <a:xfrm>
              <a:off x="1114183" y="3920044"/>
              <a:ext cx="567199" cy="3565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2400">
                  <a:latin typeface="Cambria Math" panose="02040503050406030204" pitchFamily="18" charset="0"/>
                  <a:ea typeface="メイリオ" panose="020B0604030504040204" pitchFamily="50" charset="-128"/>
                </a:rPr>
                <a:t>60°</a:t>
              </a:r>
              <a:endParaRPr lang="ja-JP" altLang="en-US" sz="2400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3775AE87-27CF-7696-7950-63BEF2610B5B}"/>
                </a:ext>
              </a:extLst>
            </p:cNvPr>
            <p:cNvSpPr txBox="1"/>
            <p:nvPr/>
          </p:nvSpPr>
          <p:spPr>
            <a:xfrm>
              <a:off x="2099566" y="3897070"/>
              <a:ext cx="567199" cy="3565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2400">
                  <a:latin typeface="Cambria Math" panose="02040503050406030204" pitchFamily="18" charset="0"/>
                  <a:ea typeface="メイリオ" panose="020B0604030504040204" pitchFamily="50" charset="-128"/>
                </a:rPr>
                <a:t>60°</a:t>
              </a:r>
              <a:endParaRPr lang="ja-JP" altLang="en-US" sz="2400"/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C9296014-36AE-615C-4389-64CC21E7F108}"/>
              </a:ext>
            </a:extLst>
          </p:cNvPr>
          <p:cNvGrpSpPr/>
          <p:nvPr/>
        </p:nvGrpSpPr>
        <p:grpSpPr>
          <a:xfrm>
            <a:off x="4349552" y="1863598"/>
            <a:ext cx="3492895" cy="3700738"/>
            <a:chOff x="9074299" y="2986444"/>
            <a:chExt cx="2697345" cy="2857849"/>
          </a:xfrm>
        </p:grpSpPr>
        <p:sp>
          <p:nvSpPr>
            <p:cNvPr id="23" name="部分円 22">
              <a:extLst>
                <a:ext uri="{FF2B5EF4-FFF2-40B4-BE49-F238E27FC236}">
                  <a16:creationId xmlns:a16="http://schemas.microsoft.com/office/drawing/2014/main" id="{35E4BBCC-4343-74CE-D637-EBE29CA97408}"/>
                </a:ext>
              </a:extLst>
            </p:cNvPr>
            <p:cNvSpPr/>
            <p:nvPr/>
          </p:nvSpPr>
          <p:spPr>
            <a:xfrm rot="9961217">
              <a:off x="11082837" y="3339840"/>
              <a:ext cx="688807" cy="689353"/>
            </a:xfrm>
            <a:prstGeom prst="pie">
              <a:avLst>
                <a:gd name="adj1" fmla="val 19197057"/>
                <a:gd name="adj2" fmla="val 1160252"/>
              </a:avLst>
            </a:prstGeom>
            <a:solidFill>
              <a:srgbClr val="F3D5E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>
                <a:solidFill>
                  <a:schemeClr val="tx1"/>
                </a:solidFill>
                <a:highlight>
                  <a:srgbClr val="00FFFF"/>
                </a:highlight>
              </a:endParaRPr>
            </a:p>
          </p:txBody>
        </p:sp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28BC93E7-FF7C-07D7-CD7B-528055971B86}"/>
                </a:ext>
              </a:extLst>
            </p:cNvPr>
            <p:cNvGrpSpPr/>
            <p:nvPr/>
          </p:nvGrpSpPr>
          <p:grpSpPr>
            <a:xfrm>
              <a:off x="9074299" y="2986444"/>
              <a:ext cx="2613504" cy="2857849"/>
              <a:chOff x="9074299" y="2986444"/>
              <a:chExt cx="2613504" cy="2857849"/>
            </a:xfrm>
          </p:grpSpPr>
          <p:sp>
            <p:nvSpPr>
              <p:cNvPr id="26" name="部分円 25">
                <a:extLst>
                  <a:ext uri="{FF2B5EF4-FFF2-40B4-BE49-F238E27FC236}">
                    <a16:creationId xmlns:a16="http://schemas.microsoft.com/office/drawing/2014/main" id="{830624CB-79F9-A48A-F587-95EB6D72142A}"/>
                  </a:ext>
                </a:extLst>
              </p:cNvPr>
              <p:cNvSpPr/>
              <p:nvPr/>
            </p:nvSpPr>
            <p:spPr>
              <a:xfrm rot="2854438">
                <a:off x="9074572" y="3155179"/>
                <a:ext cx="688807" cy="689353"/>
              </a:xfrm>
              <a:prstGeom prst="pie">
                <a:avLst>
                  <a:gd name="adj1" fmla="val 19076498"/>
                  <a:gd name="adj2" fmla="val 1160252"/>
                </a:avLst>
              </a:prstGeom>
              <a:solidFill>
                <a:srgbClr val="F3D5E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50">
                  <a:solidFill>
                    <a:schemeClr val="tx1"/>
                  </a:solidFill>
                  <a:highlight>
                    <a:srgbClr val="00FFFF"/>
                  </a:highlight>
                </a:endParaRPr>
              </a:p>
            </p:txBody>
          </p:sp>
          <p:grpSp>
            <p:nvGrpSpPr>
              <p:cNvPr id="27" name="グループ化 26">
                <a:extLst>
                  <a:ext uri="{FF2B5EF4-FFF2-40B4-BE49-F238E27FC236}">
                    <a16:creationId xmlns:a16="http://schemas.microsoft.com/office/drawing/2014/main" id="{FBA42C8F-0190-981E-685D-C3023894D24E}"/>
                  </a:ext>
                </a:extLst>
              </p:cNvPr>
              <p:cNvGrpSpPr/>
              <p:nvPr/>
            </p:nvGrpSpPr>
            <p:grpSpPr>
              <a:xfrm>
                <a:off x="9115273" y="2986444"/>
                <a:ext cx="2572530" cy="2857849"/>
                <a:chOff x="9115273" y="2986444"/>
                <a:chExt cx="2572530" cy="2857849"/>
              </a:xfrm>
            </p:grpSpPr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01408679-AF6A-8E06-445F-7F31B1D8B69A}"/>
                    </a:ext>
                  </a:extLst>
                </p:cNvPr>
                <p:cNvSpPr txBox="1"/>
                <p:nvPr/>
              </p:nvSpPr>
              <p:spPr>
                <a:xfrm>
                  <a:off x="11368517" y="3353087"/>
                  <a:ext cx="319286" cy="45158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3200">
                      <a:latin typeface="Cambria Math" panose="02040503050406030204" pitchFamily="18" charset="0"/>
                      <a:ea typeface="メイリオ" panose="020B0604030504040204" pitchFamily="50" charset="-128"/>
                    </a:rPr>
                    <a:t>L</a:t>
                  </a:r>
                  <a:endParaRPr lang="ja-JP" altLang="en-US" sz="3200"/>
                </a:p>
              </p:txBody>
            </p:sp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0545AEF4-A67A-D759-AF0A-77916A5728AC}"/>
                    </a:ext>
                  </a:extLst>
                </p:cNvPr>
                <p:cNvSpPr txBox="1"/>
                <p:nvPr/>
              </p:nvSpPr>
              <p:spPr>
                <a:xfrm>
                  <a:off x="10008881" y="5392708"/>
                  <a:ext cx="319286" cy="45158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3200">
                      <a:latin typeface="Cambria Math" panose="02040503050406030204" pitchFamily="18" charset="0"/>
                      <a:ea typeface="メイリオ" panose="020B0604030504040204" pitchFamily="50" charset="-128"/>
                    </a:rPr>
                    <a:t>K</a:t>
                  </a:r>
                  <a:endParaRPr lang="ja-JP" altLang="en-US" sz="3200"/>
                </a:p>
              </p:txBody>
            </p:sp>
            <p:sp>
              <p:nvSpPr>
                <p:cNvPr id="39" name="テキスト ボックス 38">
                  <a:extLst>
                    <a:ext uri="{FF2B5EF4-FFF2-40B4-BE49-F238E27FC236}">
                      <a16:creationId xmlns:a16="http://schemas.microsoft.com/office/drawing/2014/main" id="{3848600E-46A7-137F-0A8C-31327A635F76}"/>
                    </a:ext>
                  </a:extLst>
                </p:cNvPr>
                <p:cNvSpPr txBox="1"/>
                <p:nvPr/>
              </p:nvSpPr>
              <p:spPr>
                <a:xfrm>
                  <a:off x="9115273" y="3177072"/>
                  <a:ext cx="319286" cy="45158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3200">
                      <a:latin typeface="Cambria Math" panose="02040503050406030204" pitchFamily="18" charset="0"/>
                      <a:ea typeface="メイリオ" panose="020B0604030504040204" pitchFamily="50" charset="-128"/>
                    </a:rPr>
                    <a:t>J</a:t>
                  </a:r>
                  <a:endParaRPr lang="ja-JP" altLang="en-US" sz="3200"/>
                </a:p>
              </p:txBody>
            </p:sp>
            <p:sp>
              <p:nvSpPr>
                <p:cNvPr id="41" name="円弧 40">
                  <a:extLst>
                    <a:ext uri="{FF2B5EF4-FFF2-40B4-BE49-F238E27FC236}">
                      <a16:creationId xmlns:a16="http://schemas.microsoft.com/office/drawing/2014/main" id="{28E07C9A-719B-F1DE-ADA7-548FF4C127F4}"/>
                    </a:ext>
                  </a:extLst>
                </p:cNvPr>
                <p:cNvSpPr/>
                <p:nvPr/>
              </p:nvSpPr>
              <p:spPr>
                <a:xfrm rot="16464374">
                  <a:off x="9707264" y="2966984"/>
                  <a:ext cx="542793" cy="1143125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" name="テキスト ボックス 42">
                  <a:extLst>
                    <a:ext uri="{FF2B5EF4-FFF2-40B4-BE49-F238E27FC236}">
                      <a16:creationId xmlns:a16="http://schemas.microsoft.com/office/drawing/2014/main" id="{26BD88E1-4CDA-5BA8-E436-413B2091111C}"/>
                    </a:ext>
                  </a:extLst>
                </p:cNvPr>
                <p:cNvSpPr txBox="1"/>
                <p:nvPr/>
              </p:nvSpPr>
              <p:spPr>
                <a:xfrm>
                  <a:off x="10072722" y="3039622"/>
                  <a:ext cx="1075601" cy="45158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3200">
                      <a:latin typeface="Cambria Math" panose="02040503050406030204" pitchFamily="18" charset="0"/>
                      <a:ea typeface="メイリオ" panose="020B0604030504040204" pitchFamily="50" charset="-128"/>
                    </a:rPr>
                    <a:t>5cm</a:t>
                  </a:r>
                  <a:endParaRPr lang="ja-JP" altLang="en-US" sz="3200"/>
                </a:p>
              </p:txBody>
            </p:sp>
            <p:sp>
              <p:nvSpPr>
                <p:cNvPr id="44" name="円弧 43">
                  <a:extLst>
                    <a:ext uri="{FF2B5EF4-FFF2-40B4-BE49-F238E27FC236}">
                      <a16:creationId xmlns:a16="http://schemas.microsoft.com/office/drawing/2014/main" id="{25A1062D-592C-A331-4048-48CB4F304C9A}"/>
                    </a:ext>
                  </a:extLst>
                </p:cNvPr>
                <p:cNvSpPr/>
                <p:nvPr/>
              </p:nvSpPr>
              <p:spPr>
                <a:xfrm rot="5919180">
                  <a:off x="10598614" y="3019476"/>
                  <a:ext cx="542793" cy="1143125"/>
                </a:xfrm>
                <a:prstGeom prst="arc">
                  <a:avLst>
                    <a:gd name="adj1" fmla="val 10796952"/>
                    <a:gd name="adj2" fmla="val 16236327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" name="二等辺三角形 62">
                  <a:extLst>
                    <a:ext uri="{FF2B5EF4-FFF2-40B4-BE49-F238E27FC236}">
                      <a16:creationId xmlns:a16="http://schemas.microsoft.com/office/drawing/2014/main" id="{2D4A7F84-E0BF-E2F8-723A-2C483A18B84B}"/>
                    </a:ext>
                  </a:extLst>
                </p:cNvPr>
                <p:cNvSpPr/>
                <p:nvPr/>
              </p:nvSpPr>
              <p:spPr>
                <a:xfrm rot="18315711">
                  <a:off x="9082031" y="3141476"/>
                  <a:ext cx="2067090" cy="1757026"/>
                </a:xfrm>
                <a:prstGeom prst="triangle">
                  <a:avLst>
                    <a:gd name="adj" fmla="val 50983"/>
                  </a:avLst>
                </a:prstGeom>
                <a:noFill/>
                <a:ln w="285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A1465B0B-68A3-E767-8144-3AB2D0F117F2}"/>
                  </a:ext>
                </a:extLst>
              </p:cNvPr>
              <p:cNvSpPr txBox="1"/>
              <p:nvPr/>
            </p:nvSpPr>
            <p:spPr>
              <a:xfrm>
                <a:off x="9568993" y="3668140"/>
                <a:ext cx="567199" cy="356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24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60°</a:t>
                </a:r>
                <a:endParaRPr lang="ja-JP" altLang="en-US" sz="2400"/>
              </a:p>
            </p:txBody>
          </p:sp>
        </p:grp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C09E4839-70A3-C5B2-F3AA-785B7D3376DD}"/>
                </a:ext>
              </a:extLst>
            </p:cNvPr>
            <p:cNvSpPr txBox="1"/>
            <p:nvPr/>
          </p:nvSpPr>
          <p:spPr>
            <a:xfrm>
              <a:off x="10648128" y="3750367"/>
              <a:ext cx="567199" cy="3565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2400">
                  <a:latin typeface="Cambria Math" panose="02040503050406030204" pitchFamily="18" charset="0"/>
                  <a:ea typeface="メイリオ" panose="020B0604030504040204" pitchFamily="50" charset="-128"/>
                </a:rPr>
                <a:t>60°</a:t>
              </a:r>
              <a:endParaRPr lang="ja-JP" altLang="en-US" sz="2400"/>
            </a:p>
          </p:txBody>
        </p:sp>
      </p:grp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9EF3753A-2F47-AC5D-41A5-92A1789A7FB6}"/>
              </a:ext>
            </a:extLst>
          </p:cNvPr>
          <p:cNvSpPr txBox="1"/>
          <p:nvPr/>
        </p:nvSpPr>
        <p:spPr>
          <a:xfrm>
            <a:off x="1000560" y="1640072"/>
            <a:ext cx="518358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3200" b="1"/>
              <a:t>㋐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5550FADA-59D9-9126-2B2D-3EAE501380E8}"/>
              </a:ext>
            </a:extLst>
          </p:cNvPr>
          <p:cNvSpPr txBox="1"/>
          <p:nvPr/>
        </p:nvSpPr>
        <p:spPr>
          <a:xfrm>
            <a:off x="4683724" y="1615243"/>
            <a:ext cx="518358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3200" b="1"/>
              <a:t>㋓</a:t>
            </a:r>
          </a:p>
        </p:txBody>
      </p:sp>
    </p:spTree>
    <p:extLst>
      <p:ext uri="{BB962C8B-B14F-4D97-AF65-F5344CB8AC3E}">
        <p14:creationId xmlns:p14="http://schemas.microsoft.com/office/powerpoint/2010/main" val="2618795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59354-F408-72EB-899C-9249C7A8C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正方形/長方形 133">
            <a:extLst>
              <a:ext uri="{FF2B5EF4-FFF2-40B4-BE49-F238E27FC236}">
                <a16:creationId xmlns:a16="http://schemas.microsoft.com/office/drawing/2014/main" id="{ADF949FE-96F6-6A3E-941B-017D22B5C1C2}"/>
              </a:ext>
            </a:extLst>
          </p:cNvPr>
          <p:cNvSpPr/>
          <p:nvPr/>
        </p:nvSpPr>
        <p:spPr>
          <a:xfrm>
            <a:off x="10414535" y="144456"/>
            <a:ext cx="1657224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6000">
                <a:solidFill>
                  <a:schemeClr val="tx1"/>
                </a:solidFill>
              </a:rPr>
              <a:t>答</a:t>
            </a:r>
            <a:endParaRPr kumimoji="1" lang="ja-JP" altLang="en-US" sz="6000" dirty="0">
              <a:solidFill>
                <a:schemeClr val="tx1"/>
              </a:solidFill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E55C77DD-D097-6656-234D-C07A0E96DF66}"/>
              </a:ext>
            </a:extLst>
          </p:cNvPr>
          <p:cNvSpPr/>
          <p:nvPr/>
        </p:nvSpPr>
        <p:spPr>
          <a:xfrm>
            <a:off x="9383914" y="2222386"/>
            <a:ext cx="2342511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altLang="ja-JP" sz="4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AB=LJ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5F26AF12-221E-5E7F-D77A-8631330BD400}"/>
              </a:ext>
            </a:extLst>
          </p:cNvPr>
          <p:cNvSpPr/>
          <p:nvPr/>
        </p:nvSpPr>
        <p:spPr>
          <a:xfrm>
            <a:off x="9383914" y="2880790"/>
            <a:ext cx="2342511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4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∠</a:t>
            </a:r>
            <a:r>
              <a:rPr lang="en-US" altLang="ja-JP" sz="4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A=</a:t>
            </a:r>
            <a:r>
              <a:rPr lang="ja-JP" altLang="en-US" sz="4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∠</a:t>
            </a:r>
            <a:r>
              <a:rPr lang="en-US" altLang="ja-JP" sz="4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L</a:t>
            </a:r>
          </a:p>
        </p:txBody>
      </p:sp>
      <p:sp>
        <p:nvSpPr>
          <p:cNvPr id="41" name="左中かっこ 40">
            <a:extLst>
              <a:ext uri="{FF2B5EF4-FFF2-40B4-BE49-F238E27FC236}">
                <a16:creationId xmlns:a16="http://schemas.microsoft.com/office/drawing/2014/main" id="{DD09C784-5742-1837-2F02-25D4A62E75CE}"/>
              </a:ext>
            </a:extLst>
          </p:cNvPr>
          <p:cNvSpPr/>
          <p:nvPr/>
        </p:nvSpPr>
        <p:spPr>
          <a:xfrm>
            <a:off x="8903683" y="2421807"/>
            <a:ext cx="433167" cy="1810529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CA9AE44C-27A1-7C2B-FF40-1E001D81C301}"/>
              </a:ext>
            </a:extLst>
          </p:cNvPr>
          <p:cNvSpPr/>
          <p:nvPr/>
        </p:nvSpPr>
        <p:spPr>
          <a:xfrm>
            <a:off x="9383914" y="3622470"/>
            <a:ext cx="2342511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4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∠</a:t>
            </a:r>
            <a:r>
              <a:rPr lang="en-US" altLang="ja-JP" sz="4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B=</a:t>
            </a:r>
            <a:r>
              <a:rPr lang="ja-JP" altLang="en-US" sz="4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∠</a:t>
            </a:r>
            <a:r>
              <a:rPr lang="en-US" altLang="ja-JP" sz="4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J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FEF37E9-FF94-9CE4-FC0C-E18D1FE02646}"/>
              </a:ext>
            </a:extLst>
          </p:cNvPr>
          <p:cNvSpPr/>
          <p:nvPr/>
        </p:nvSpPr>
        <p:spPr>
          <a:xfrm>
            <a:off x="3371608" y="5556745"/>
            <a:ext cx="870015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36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　　　</a:t>
            </a:r>
            <a:endParaRPr lang="en-US" altLang="ja-JP" sz="4800">
              <a:solidFill>
                <a:srgbClr val="FF0000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  <a:p>
            <a:r>
              <a:rPr lang="ja-JP" altLang="en-US" sz="24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</a:t>
            </a:r>
            <a:r>
              <a:rPr lang="ja-JP" altLang="en-US" sz="36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答え</a:t>
            </a:r>
            <a:r>
              <a:rPr lang="ja-JP" altLang="en-US" sz="36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</a:t>
            </a:r>
            <a:endParaRPr lang="en-US" altLang="ja-JP" sz="240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C48C48AB-F740-ADA4-C239-5FE82054F9C0}"/>
              </a:ext>
            </a:extLst>
          </p:cNvPr>
          <p:cNvSpPr txBox="1"/>
          <p:nvPr/>
        </p:nvSpPr>
        <p:spPr>
          <a:xfrm>
            <a:off x="4990150" y="5746742"/>
            <a:ext cx="73160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△</a:t>
            </a:r>
            <a:r>
              <a:rPr lang="en-US" altLang="ja-JP" sz="28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ABC</a:t>
            </a:r>
            <a:r>
              <a:rPr lang="ja-JP" altLang="en-US" sz="28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≡△</a:t>
            </a:r>
            <a:r>
              <a:rPr lang="en-US" altLang="ja-JP" sz="28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LJK</a:t>
            </a:r>
          </a:p>
          <a:p>
            <a:r>
              <a:rPr lang="ja-JP" altLang="en-US" sz="28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１組の辺</a:t>
            </a:r>
            <a:r>
              <a:rPr lang="ja-JP" altLang="en-US" sz="28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と</a:t>
            </a:r>
            <a:r>
              <a:rPr lang="ja-JP" altLang="en-US" sz="28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その両端の角</a:t>
            </a:r>
            <a:r>
              <a:rPr lang="ja-JP" altLang="en-US" sz="28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がそれぞれ等しい。</a:t>
            </a:r>
            <a:endParaRPr lang="ja-JP" altLang="en-US" sz="2800"/>
          </a:p>
        </p:txBody>
      </p:sp>
      <p:sp>
        <p:nvSpPr>
          <p:cNvPr id="98" name="正方形/長方形 97">
            <a:extLst>
              <a:ext uri="{FF2B5EF4-FFF2-40B4-BE49-F238E27FC236}">
                <a16:creationId xmlns:a16="http://schemas.microsoft.com/office/drawing/2014/main" id="{A23E32CC-79AD-1127-EBAB-C1E9ABEE9D90}"/>
              </a:ext>
            </a:extLst>
          </p:cNvPr>
          <p:cNvSpPr/>
          <p:nvPr/>
        </p:nvSpPr>
        <p:spPr>
          <a:xfrm>
            <a:off x="187222" y="327476"/>
            <a:ext cx="824754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28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三角形の合同条件に合う</a:t>
            </a:r>
            <a:r>
              <a:rPr lang="en-US" altLang="ja-JP" sz="28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2</a:t>
            </a:r>
            <a:r>
              <a:rPr lang="ja-JP" altLang="en-US" sz="28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つの三角形を見つける。</a:t>
            </a:r>
            <a:endParaRPr lang="ja-JP" altLang="en-US" sz="2800"/>
          </a:p>
        </p:txBody>
      </p:sp>
      <p:sp>
        <p:nvSpPr>
          <p:cNvPr id="99" name="正方形/長方形 98">
            <a:extLst>
              <a:ext uri="{FF2B5EF4-FFF2-40B4-BE49-F238E27FC236}">
                <a16:creationId xmlns:a16="http://schemas.microsoft.com/office/drawing/2014/main" id="{AB4F6AC6-4B95-6E76-F779-3C7DCB8A84AA}"/>
              </a:ext>
            </a:extLst>
          </p:cNvPr>
          <p:cNvSpPr/>
          <p:nvPr/>
        </p:nvSpPr>
        <p:spPr>
          <a:xfrm>
            <a:off x="147313" y="981909"/>
            <a:ext cx="968567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28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　この</a:t>
            </a:r>
            <a:r>
              <a:rPr lang="en-US" altLang="ja-JP" sz="28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2</a:t>
            </a:r>
            <a:r>
              <a:rPr lang="ja-JP" altLang="en-US" sz="28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つの三角形を見比べると、以下のことがわかる。</a:t>
            </a:r>
            <a:endParaRPr lang="ja-JP" altLang="en-US" sz="2800"/>
          </a:p>
        </p:txBody>
      </p: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1D07FC66-559C-24C5-6683-4E2FFE02C2BF}"/>
              </a:ext>
            </a:extLst>
          </p:cNvPr>
          <p:cNvGrpSpPr/>
          <p:nvPr/>
        </p:nvGrpSpPr>
        <p:grpSpPr>
          <a:xfrm>
            <a:off x="1060378" y="2017295"/>
            <a:ext cx="3598972" cy="3269289"/>
            <a:chOff x="417642" y="2442791"/>
            <a:chExt cx="2779262" cy="2524668"/>
          </a:xfrm>
        </p:grpSpPr>
        <p:sp>
          <p:nvSpPr>
            <p:cNvPr id="96" name="部分円 95">
              <a:extLst>
                <a:ext uri="{FF2B5EF4-FFF2-40B4-BE49-F238E27FC236}">
                  <a16:creationId xmlns:a16="http://schemas.microsoft.com/office/drawing/2014/main" id="{F07FBFB9-2E47-4C73-E810-2351C6F83C73}"/>
                </a:ext>
              </a:extLst>
            </p:cNvPr>
            <p:cNvSpPr/>
            <p:nvPr/>
          </p:nvSpPr>
          <p:spPr>
            <a:xfrm rot="20430163">
              <a:off x="441761" y="4081793"/>
              <a:ext cx="688807" cy="689353"/>
            </a:xfrm>
            <a:prstGeom prst="pie">
              <a:avLst>
                <a:gd name="adj1" fmla="val 19197057"/>
                <a:gd name="adj2" fmla="val 1160252"/>
              </a:avLst>
            </a:prstGeom>
            <a:solidFill>
              <a:srgbClr val="F3D5E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>
                <a:solidFill>
                  <a:schemeClr val="tx1"/>
                </a:solidFill>
                <a:highlight>
                  <a:srgbClr val="00FFFF"/>
                </a:highlight>
              </a:endParaRPr>
            </a:p>
          </p:txBody>
        </p:sp>
        <p:grpSp>
          <p:nvGrpSpPr>
            <p:cNvPr id="100" name="グループ化 99">
              <a:extLst>
                <a:ext uri="{FF2B5EF4-FFF2-40B4-BE49-F238E27FC236}">
                  <a16:creationId xmlns:a16="http://schemas.microsoft.com/office/drawing/2014/main" id="{C86B7E87-33D7-ECDC-EBDB-E3ECB0FC2E44}"/>
                </a:ext>
              </a:extLst>
            </p:cNvPr>
            <p:cNvGrpSpPr/>
            <p:nvPr/>
          </p:nvGrpSpPr>
          <p:grpSpPr>
            <a:xfrm>
              <a:off x="417642" y="2442791"/>
              <a:ext cx="2779262" cy="2524668"/>
              <a:chOff x="417642" y="2442791"/>
              <a:chExt cx="2779262" cy="2524668"/>
            </a:xfrm>
          </p:grpSpPr>
          <p:sp>
            <p:nvSpPr>
              <p:cNvPr id="103" name="部分円 102">
                <a:extLst>
                  <a:ext uri="{FF2B5EF4-FFF2-40B4-BE49-F238E27FC236}">
                    <a16:creationId xmlns:a16="http://schemas.microsoft.com/office/drawing/2014/main" id="{1945F3CE-4F45-61D9-8919-8721F4B40D85}"/>
                  </a:ext>
                </a:extLst>
              </p:cNvPr>
              <p:cNvSpPr/>
              <p:nvPr/>
            </p:nvSpPr>
            <p:spPr>
              <a:xfrm rot="13199231">
                <a:off x="2508097" y="4081065"/>
                <a:ext cx="688807" cy="689353"/>
              </a:xfrm>
              <a:prstGeom prst="pie">
                <a:avLst>
                  <a:gd name="adj1" fmla="val 19197057"/>
                  <a:gd name="adj2" fmla="val 1160252"/>
                </a:avLst>
              </a:prstGeom>
              <a:solidFill>
                <a:srgbClr val="F3D5E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50">
                  <a:solidFill>
                    <a:schemeClr val="tx1"/>
                  </a:solidFill>
                  <a:highlight>
                    <a:srgbClr val="00FFFF"/>
                  </a:highlight>
                </a:endParaRPr>
              </a:p>
            </p:txBody>
          </p:sp>
          <p:grpSp>
            <p:nvGrpSpPr>
              <p:cNvPr id="104" name="グループ化 103">
                <a:extLst>
                  <a:ext uri="{FF2B5EF4-FFF2-40B4-BE49-F238E27FC236}">
                    <a16:creationId xmlns:a16="http://schemas.microsoft.com/office/drawing/2014/main" id="{BB59E087-E652-AA57-A675-0B1A4A8431CF}"/>
                  </a:ext>
                </a:extLst>
              </p:cNvPr>
              <p:cNvGrpSpPr/>
              <p:nvPr/>
            </p:nvGrpSpPr>
            <p:grpSpPr>
              <a:xfrm>
                <a:off x="417642" y="2442791"/>
                <a:ext cx="2753044" cy="2524668"/>
                <a:chOff x="1358028" y="2572224"/>
                <a:chExt cx="2186801" cy="2005398"/>
              </a:xfrm>
            </p:grpSpPr>
            <p:sp>
              <p:nvSpPr>
                <p:cNvPr id="106" name="テキスト ボックス 105">
                  <a:extLst>
                    <a:ext uri="{FF2B5EF4-FFF2-40B4-BE49-F238E27FC236}">
                      <a16:creationId xmlns:a16="http://schemas.microsoft.com/office/drawing/2014/main" id="{FBB9AD92-CC97-97FD-672E-0488CF9E0B09}"/>
                    </a:ext>
                  </a:extLst>
                </p:cNvPr>
                <p:cNvSpPr txBox="1"/>
                <p:nvPr/>
              </p:nvSpPr>
              <p:spPr>
                <a:xfrm>
                  <a:off x="1358028" y="3995504"/>
                  <a:ext cx="253616" cy="35870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3200">
                      <a:latin typeface="Cambria Math" panose="02040503050406030204" pitchFamily="18" charset="0"/>
                      <a:ea typeface="メイリオ" panose="020B0604030504040204" pitchFamily="50" charset="-128"/>
                    </a:rPr>
                    <a:t>A</a:t>
                  </a:r>
                  <a:endParaRPr lang="ja-JP" altLang="en-US" sz="3200"/>
                </a:p>
              </p:txBody>
            </p:sp>
            <p:sp>
              <p:nvSpPr>
                <p:cNvPr id="107" name="テキスト ボックス 106">
                  <a:extLst>
                    <a:ext uri="{FF2B5EF4-FFF2-40B4-BE49-F238E27FC236}">
                      <a16:creationId xmlns:a16="http://schemas.microsoft.com/office/drawing/2014/main" id="{0F3B0799-F2C5-C273-BE14-C5EA69F91BC6}"/>
                    </a:ext>
                  </a:extLst>
                </p:cNvPr>
                <p:cNvSpPr txBox="1"/>
                <p:nvPr/>
              </p:nvSpPr>
              <p:spPr>
                <a:xfrm>
                  <a:off x="3291213" y="3926787"/>
                  <a:ext cx="253616" cy="35870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3200">
                      <a:latin typeface="Cambria Math" panose="02040503050406030204" pitchFamily="18" charset="0"/>
                      <a:ea typeface="メイリオ" panose="020B0604030504040204" pitchFamily="50" charset="-128"/>
                    </a:rPr>
                    <a:t>B</a:t>
                  </a:r>
                  <a:endParaRPr lang="ja-JP" altLang="en-US" sz="3200"/>
                </a:p>
              </p:txBody>
            </p:sp>
            <p:sp>
              <p:nvSpPr>
                <p:cNvPr id="108" name="テキスト ボックス 107">
                  <a:extLst>
                    <a:ext uri="{FF2B5EF4-FFF2-40B4-BE49-F238E27FC236}">
                      <a16:creationId xmlns:a16="http://schemas.microsoft.com/office/drawing/2014/main" id="{F352BE2B-5487-EA20-EF9C-E8BF9C2CA04D}"/>
                    </a:ext>
                  </a:extLst>
                </p:cNvPr>
                <p:cNvSpPr txBox="1"/>
                <p:nvPr/>
              </p:nvSpPr>
              <p:spPr>
                <a:xfrm>
                  <a:off x="2223172" y="2572224"/>
                  <a:ext cx="253616" cy="35870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3200">
                      <a:latin typeface="Cambria Math" panose="02040503050406030204" pitchFamily="18" charset="0"/>
                      <a:ea typeface="メイリオ" panose="020B0604030504040204" pitchFamily="50" charset="-128"/>
                    </a:rPr>
                    <a:t>C</a:t>
                  </a:r>
                  <a:endParaRPr lang="ja-JP" altLang="en-US" sz="3200"/>
                </a:p>
              </p:txBody>
            </p:sp>
            <p:sp>
              <p:nvSpPr>
                <p:cNvPr id="109" name="円弧 108">
                  <a:extLst>
                    <a:ext uri="{FF2B5EF4-FFF2-40B4-BE49-F238E27FC236}">
                      <a16:creationId xmlns:a16="http://schemas.microsoft.com/office/drawing/2014/main" id="{EDCC8740-3F33-C0CD-9F47-D09EF8BCD309}"/>
                    </a:ext>
                  </a:extLst>
                </p:cNvPr>
                <p:cNvSpPr/>
                <p:nvPr/>
              </p:nvSpPr>
              <p:spPr>
                <a:xfrm rot="16436848">
                  <a:off x="1880296" y="3733607"/>
                  <a:ext cx="431152" cy="908009"/>
                </a:xfrm>
                <a:prstGeom prst="arc">
                  <a:avLst>
                    <a:gd name="adj1" fmla="val 10796952"/>
                    <a:gd name="adj2" fmla="val 16236327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" name="テキスト ボックス 109">
                  <a:extLst>
                    <a:ext uri="{FF2B5EF4-FFF2-40B4-BE49-F238E27FC236}">
                      <a16:creationId xmlns:a16="http://schemas.microsoft.com/office/drawing/2014/main" id="{E86B8945-3B63-8964-D7B1-1409638F155E}"/>
                    </a:ext>
                  </a:extLst>
                </p:cNvPr>
                <p:cNvSpPr txBox="1"/>
                <p:nvPr/>
              </p:nvSpPr>
              <p:spPr>
                <a:xfrm>
                  <a:off x="2234382" y="4218918"/>
                  <a:ext cx="854373" cy="35870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3200">
                      <a:latin typeface="Cambria Math" panose="02040503050406030204" pitchFamily="18" charset="0"/>
                      <a:ea typeface="メイリオ" panose="020B0604030504040204" pitchFamily="50" charset="-128"/>
                    </a:rPr>
                    <a:t>5cm</a:t>
                  </a:r>
                  <a:endParaRPr lang="ja-JP" altLang="en-US" sz="3200"/>
                </a:p>
              </p:txBody>
            </p:sp>
            <p:sp>
              <p:nvSpPr>
                <p:cNvPr id="111" name="円弧 110">
                  <a:extLst>
                    <a:ext uri="{FF2B5EF4-FFF2-40B4-BE49-F238E27FC236}">
                      <a16:creationId xmlns:a16="http://schemas.microsoft.com/office/drawing/2014/main" id="{95FCB6B8-A6CC-2D10-05E0-D7FA84F12CA9}"/>
                    </a:ext>
                  </a:extLst>
                </p:cNvPr>
                <p:cNvSpPr/>
                <p:nvPr/>
              </p:nvSpPr>
              <p:spPr>
                <a:xfrm rot="5400000">
                  <a:off x="2622506" y="3693941"/>
                  <a:ext cx="431152" cy="908009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05" name="二等辺三角形 104">
                <a:extLst>
                  <a:ext uri="{FF2B5EF4-FFF2-40B4-BE49-F238E27FC236}">
                    <a16:creationId xmlns:a16="http://schemas.microsoft.com/office/drawing/2014/main" id="{0534409B-9CC7-8212-3F4F-137A87B1EF1F}"/>
                  </a:ext>
                </a:extLst>
              </p:cNvPr>
              <p:cNvSpPr/>
              <p:nvPr/>
            </p:nvSpPr>
            <p:spPr>
              <a:xfrm>
                <a:off x="781341" y="2668898"/>
                <a:ext cx="2067090" cy="1757026"/>
              </a:xfrm>
              <a:prstGeom prst="triangle">
                <a:avLst>
                  <a:gd name="adj" fmla="val 50983"/>
                </a:avLst>
              </a:prstGeom>
              <a:noFill/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01" name="テキスト ボックス 100">
              <a:extLst>
                <a:ext uri="{FF2B5EF4-FFF2-40B4-BE49-F238E27FC236}">
                  <a16:creationId xmlns:a16="http://schemas.microsoft.com/office/drawing/2014/main" id="{3594258B-589F-28BA-183F-19F448E636EF}"/>
                </a:ext>
              </a:extLst>
            </p:cNvPr>
            <p:cNvSpPr txBox="1"/>
            <p:nvPr/>
          </p:nvSpPr>
          <p:spPr>
            <a:xfrm>
              <a:off x="1114183" y="3920044"/>
              <a:ext cx="567199" cy="3565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2400">
                  <a:latin typeface="Cambria Math" panose="02040503050406030204" pitchFamily="18" charset="0"/>
                  <a:ea typeface="メイリオ" panose="020B0604030504040204" pitchFamily="50" charset="-128"/>
                </a:rPr>
                <a:t>60°</a:t>
              </a:r>
              <a:endParaRPr lang="ja-JP" altLang="en-US" sz="2400"/>
            </a:p>
          </p:txBody>
        </p:sp>
        <p:sp>
          <p:nvSpPr>
            <p:cNvPr id="102" name="テキスト ボックス 101">
              <a:extLst>
                <a:ext uri="{FF2B5EF4-FFF2-40B4-BE49-F238E27FC236}">
                  <a16:creationId xmlns:a16="http://schemas.microsoft.com/office/drawing/2014/main" id="{B2080D1D-CE0C-7EB1-6DD2-C924E895C7AF}"/>
                </a:ext>
              </a:extLst>
            </p:cNvPr>
            <p:cNvSpPr txBox="1"/>
            <p:nvPr/>
          </p:nvSpPr>
          <p:spPr>
            <a:xfrm>
              <a:off x="2099566" y="3897070"/>
              <a:ext cx="567199" cy="3565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2400">
                  <a:latin typeface="Cambria Math" panose="02040503050406030204" pitchFamily="18" charset="0"/>
                  <a:ea typeface="メイリオ" panose="020B0604030504040204" pitchFamily="50" charset="-128"/>
                </a:rPr>
                <a:t>60°</a:t>
              </a:r>
              <a:endParaRPr lang="ja-JP" altLang="en-US" sz="2400"/>
            </a:p>
          </p:txBody>
        </p:sp>
      </p:grpSp>
      <p:grpSp>
        <p:nvGrpSpPr>
          <p:cNvPr id="112" name="グループ化 111">
            <a:extLst>
              <a:ext uri="{FF2B5EF4-FFF2-40B4-BE49-F238E27FC236}">
                <a16:creationId xmlns:a16="http://schemas.microsoft.com/office/drawing/2014/main" id="{4F83E3E4-15AB-3F50-E066-EBC70267B4AA}"/>
              </a:ext>
            </a:extLst>
          </p:cNvPr>
          <p:cNvGrpSpPr/>
          <p:nvPr/>
        </p:nvGrpSpPr>
        <p:grpSpPr>
          <a:xfrm>
            <a:off x="4349552" y="1863598"/>
            <a:ext cx="3492895" cy="3700738"/>
            <a:chOff x="9074299" y="2986444"/>
            <a:chExt cx="2697345" cy="2857849"/>
          </a:xfrm>
        </p:grpSpPr>
        <p:sp>
          <p:nvSpPr>
            <p:cNvPr id="113" name="部分円 112">
              <a:extLst>
                <a:ext uri="{FF2B5EF4-FFF2-40B4-BE49-F238E27FC236}">
                  <a16:creationId xmlns:a16="http://schemas.microsoft.com/office/drawing/2014/main" id="{28E8DB8A-32EB-7EA9-583F-DBACCDA2FBCF}"/>
                </a:ext>
              </a:extLst>
            </p:cNvPr>
            <p:cNvSpPr/>
            <p:nvPr/>
          </p:nvSpPr>
          <p:spPr>
            <a:xfrm rot="9961217">
              <a:off x="11082837" y="3339840"/>
              <a:ext cx="688807" cy="689353"/>
            </a:xfrm>
            <a:prstGeom prst="pie">
              <a:avLst>
                <a:gd name="adj1" fmla="val 19197057"/>
                <a:gd name="adj2" fmla="val 1160252"/>
              </a:avLst>
            </a:prstGeom>
            <a:solidFill>
              <a:srgbClr val="F3D5E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50">
                <a:solidFill>
                  <a:schemeClr val="tx1"/>
                </a:solidFill>
                <a:highlight>
                  <a:srgbClr val="00FFFF"/>
                </a:highlight>
              </a:endParaRPr>
            </a:p>
          </p:txBody>
        </p:sp>
        <p:grpSp>
          <p:nvGrpSpPr>
            <p:cNvPr id="114" name="グループ化 113">
              <a:extLst>
                <a:ext uri="{FF2B5EF4-FFF2-40B4-BE49-F238E27FC236}">
                  <a16:creationId xmlns:a16="http://schemas.microsoft.com/office/drawing/2014/main" id="{1F508192-7E9B-4112-A559-0B2EC95EAB95}"/>
                </a:ext>
              </a:extLst>
            </p:cNvPr>
            <p:cNvGrpSpPr/>
            <p:nvPr/>
          </p:nvGrpSpPr>
          <p:grpSpPr>
            <a:xfrm>
              <a:off x="9074299" y="2986444"/>
              <a:ext cx="2613504" cy="2857849"/>
              <a:chOff x="9074299" y="2986444"/>
              <a:chExt cx="2613504" cy="2857849"/>
            </a:xfrm>
          </p:grpSpPr>
          <p:sp>
            <p:nvSpPr>
              <p:cNvPr id="116" name="部分円 115">
                <a:extLst>
                  <a:ext uri="{FF2B5EF4-FFF2-40B4-BE49-F238E27FC236}">
                    <a16:creationId xmlns:a16="http://schemas.microsoft.com/office/drawing/2014/main" id="{9915AAC3-CDBA-9A6C-2259-0703212E3FD0}"/>
                  </a:ext>
                </a:extLst>
              </p:cNvPr>
              <p:cNvSpPr/>
              <p:nvPr/>
            </p:nvSpPr>
            <p:spPr>
              <a:xfrm rot="2854438">
                <a:off x="9074572" y="3155179"/>
                <a:ext cx="688807" cy="689353"/>
              </a:xfrm>
              <a:prstGeom prst="pie">
                <a:avLst>
                  <a:gd name="adj1" fmla="val 19076498"/>
                  <a:gd name="adj2" fmla="val 1160252"/>
                </a:avLst>
              </a:prstGeom>
              <a:solidFill>
                <a:srgbClr val="F3D5E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050">
                  <a:solidFill>
                    <a:schemeClr val="tx1"/>
                  </a:solidFill>
                  <a:highlight>
                    <a:srgbClr val="00FFFF"/>
                  </a:highlight>
                </a:endParaRPr>
              </a:p>
            </p:txBody>
          </p:sp>
          <p:grpSp>
            <p:nvGrpSpPr>
              <p:cNvPr id="117" name="グループ化 116">
                <a:extLst>
                  <a:ext uri="{FF2B5EF4-FFF2-40B4-BE49-F238E27FC236}">
                    <a16:creationId xmlns:a16="http://schemas.microsoft.com/office/drawing/2014/main" id="{EFDE648A-63E9-F980-27B5-2D1F51932767}"/>
                  </a:ext>
                </a:extLst>
              </p:cNvPr>
              <p:cNvGrpSpPr/>
              <p:nvPr/>
            </p:nvGrpSpPr>
            <p:grpSpPr>
              <a:xfrm>
                <a:off x="9115273" y="2986444"/>
                <a:ext cx="2572530" cy="2857849"/>
                <a:chOff x="9115273" y="2986444"/>
                <a:chExt cx="2572530" cy="2857849"/>
              </a:xfrm>
            </p:grpSpPr>
            <p:sp>
              <p:nvSpPr>
                <p:cNvPr id="119" name="テキスト ボックス 118">
                  <a:extLst>
                    <a:ext uri="{FF2B5EF4-FFF2-40B4-BE49-F238E27FC236}">
                      <a16:creationId xmlns:a16="http://schemas.microsoft.com/office/drawing/2014/main" id="{E8B3E5CA-455C-B5F1-9EDC-DA595D575CD4}"/>
                    </a:ext>
                  </a:extLst>
                </p:cNvPr>
                <p:cNvSpPr txBox="1"/>
                <p:nvPr/>
              </p:nvSpPr>
              <p:spPr>
                <a:xfrm>
                  <a:off x="11368517" y="3353087"/>
                  <a:ext cx="319286" cy="45158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3200">
                      <a:latin typeface="Cambria Math" panose="02040503050406030204" pitchFamily="18" charset="0"/>
                      <a:ea typeface="メイリオ" panose="020B0604030504040204" pitchFamily="50" charset="-128"/>
                    </a:rPr>
                    <a:t>L</a:t>
                  </a:r>
                  <a:endParaRPr lang="ja-JP" altLang="en-US" sz="3200"/>
                </a:p>
              </p:txBody>
            </p:sp>
            <p:sp>
              <p:nvSpPr>
                <p:cNvPr id="120" name="テキスト ボックス 119">
                  <a:extLst>
                    <a:ext uri="{FF2B5EF4-FFF2-40B4-BE49-F238E27FC236}">
                      <a16:creationId xmlns:a16="http://schemas.microsoft.com/office/drawing/2014/main" id="{01AB4F5D-3FA2-4A2B-357E-6E82B39512E9}"/>
                    </a:ext>
                  </a:extLst>
                </p:cNvPr>
                <p:cNvSpPr txBox="1"/>
                <p:nvPr/>
              </p:nvSpPr>
              <p:spPr>
                <a:xfrm>
                  <a:off x="10008881" y="5392708"/>
                  <a:ext cx="319286" cy="45158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3200">
                      <a:latin typeface="Cambria Math" panose="02040503050406030204" pitchFamily="18" charset="0"/>
                      <a:ea typeface="メイリオ" panose="020B0604030504040204" pitchFamily="50" charset="-128"/>
                    </a:rPr>
                    <a:t>K</a:t>
                  </a:r>
                  <a:endParaRPr lang="ja-JP" altLang="en-US" sz="3200"/>
                </a:p>
              </p:txBody>
            </p:sp>
            <p:sp>
              <p:nvSpPr>
                <p:cNvPr id="121" name="テキスト ボックス 120">
                  <a:extLst>
                    <a:ext uri="{FF2B5EF4-FFF2-40B4-BE49-F238E27FC236}">
                      <a16:creationId xmlns:a16="http://schemas.microsoft.com/office/drawing/2014/main" id="{CEBCE86E-DA86-CB9A-8044-68C6004900DD}"/>
                    </a:ext>
                  </a:extLst>
                </p:cNvPr>
                <p:cNvSpPr txBox="1"/>
                <p:nvPr/>
              </p:nvSpPr>
              <p:spPr>
                <a:xfrm>
                  <a:off x="9115273" y="3177072"/>
                  <a:ext cx="319286" cy="45158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3200">
                      <a:latin typeface="Cambria Math" panose="02040503050406030204" pitchFamily="18" charset="0"/>
                      <a:ea typeface="メイリオ" panose="020B0604030504040204" pitchFamily="50" charset="-128"/>
                    </a:rPr>
                    <a:t>J</a:t>
                  </a:r>
                  <a:endParaRPr lang="ja-JP" altLang="en-US" sz="3200"/>
                </a:p>
              </p:txBody>
            </p:sp>
            <p:sp>
              <p:nvSpPr>
                <p:cNvPr id="122" name="円弧 121">
                  <a:extLst>
                    <a:ext uri="{FF2B5EF4-FFF2-40B4-BE49-F238E27FC236}">
                      <a16:creationId xmlns:a16="http://schemas.microsoft.com/office/drawing/2014/main" id="{BE23DD1C-8C82-EA73-D7FD-B0CBEE1329EA}"/>
                    </a:ext>
                  </a:extLst>
                </p:cNvPr>
                <p:cNvSpPr/>
                <p:nvPr/>
              </p:nvSpPr>
              <p:spPr>
                <a:xfrm rot="16464374">
                  <a:off x="9707264" y="2966984"/>
                  <a:ext cx="542793" cy="1143125"/>
                </a:xfrm>
                <a:prstGeom prst="arc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3" name="テキスト ボックス 122">
                  <a:extLst>
                    <a:ext uri="{FF2B5EF4-FFF2-40B4-BE49-F238E27FC236}">
                      <a16:creationId xmlns:a16="http://schemas.microsoft.com/office/drawing/2014/main" id="{E52A4C2A-33D6-20FF-7EFD-4A896337BA65}"/>
                    </a:ext>
                  </a:extLst>
                </p:cNvPr>
                <p:cNvSpPr txBox="1"/>
                <p:nvPr/>
              </p:nvSpPr>
              <p:spPr>
                <a:xfrm>
                  <a:off x="10072722" y="3039622"/>
                  <a:ext cx="1075601" cy="45158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3200">
                      <a:latin typeface="Cambria Math" panose="02040503050406030204" pitchFamily="18" charset="0"/>
                      <a:ea typeface="メイリオ" panose="020B0604030504040204" pitchFamily="50" charset="-128"/>
                    </a:rPr>
                    <a:t>5cm</a:t>
                  </a:r>
                  <a:endParaRPr lang="ja-JP" altLang="en-US" sz="3200"/>
                </a:p>
              </p:txBody>
            </p:sp>
            <p:sp>
              <p:nvSpPr>
                <p:cNvPr id="124" name="円弧 123">
                  <a:extLst>
                    <a:ext uri="{FF2B5EF4-FFF2-40B4-BE49-F238E27FC236}">
                      <a16:creationId xmlns:a16="http://schemas.microsoft.com/office/drawing/2014/main" id="{D99933E0-93EA-72DF-3DDB-F2013EBCDC3B}"/>
                    </a:ext>
                  </a:extLst>
                </p:cNvPr>
                <p:cNvSpPr/>
                <p:nvPr/>
              </p:nvSpPr>
              <p:spPr>
                <a:xfrm rot="5919180">
                  <a:off x="10598614" y="3019476"/>
                  <a:ext cx="542793" cy="1143125"/>
                </a:xfrm>
                <a:prstGeom prst="arc">
                  <a:avLst>
                    <a:gd name="adj1" fmla="val 10796952"/>
                    <a:gd name="adj2" fmla="val 16236327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5" name="二等辺三角形 124">
                  <a:extLst>
                    <a:ext uri="{FF2B5EF4-FFF2-40B4-BE49-F238E27FC236}">
                      <a16:creationId xmlns:a16="http://schemas.microsoft.com/office/drawing/2014/main" id="{B84CCE37-0167-02D4-E54E-832A784AC763}"/>
                    </a:ext>
                  </a:extLst>
                </p:cNvPr>
                <p:cNvSpPr/>
                <p:nvPr/>
              </p:nvSpPr>
              <p:spPr>
                <a:xfrm rot="18315711">
                  <a:off x="9082031" y="3141476"/>
                  <a:ext cx="2067090" cy="1757026"/>
                </a:xfrm>
                <a:prstGeom prst="triangle">
                  <a:avLst>
                    <a:gd name="adj" fmla="val 50983"/>
                  </a:avLst>
                </a:prstGeom>
                <a:noFill/>
                <a:ln w="28575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18" name="テキスト ボックス 117">
                <a:extLst>
                  <a:ext uri="{FF2B5EF4-FFF2-40B4-BE49-F238E27FC236}">
                    <a16:creationId xmlns:a16="http://schemas.microsoft.com/office/drawing/2014/main" id="{8967D313-90B4-A92B-B2B7-01BE29E01630}"/>
                  </a:ext>
                </a:extLst>
              </p:cNvPr>
              <p:cNvSpPr txBox="1"/>
              <p:nvPr/>
            </p:nvSpPr>
            <p:spPr>
              <a:xfrm>
                <a:off x="9568993" y="3668140"/>
                <a:ext cx="567199" cy="356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24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60°</a:t>
                </a:r>
                <a:endParaRPr lang="ja-JP" altLang="en-US" sz="2400"/>
              </a:p>
            </p:txBody>
          </p:sp>
        </p:grpSp>
        <p:sp>
          <p:nvSpPr>
            <p:cNvPr id="115" name="テキスト ボックス 114">
              <a:extLst>
                <a:ext uri="{FF2B5EF4-FFF2-40B4-BE49-F238E27FC236}">
                  <a16:creationId xmlns:a16="http://schemas.microsoft.com/office/drawing/2014/main" id="{494D4BDD-3534-5A18-AA26-7884CE4A8B63}"/>
                </a:ext>
              </a:extLst>
            </p:cNvPr>
            <p:cNvSpPr txBox="1"/>
            <p:nvPr/>
          </p:nvSpPr>
          <p:spPr>
            <a:xfrm>
              <a:off x="10648128" y="3750367"/>
              <a:ext cx="567199" cy="3565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2400">
                  <a:latin typeface="Cambria Math" panose="02040503050406030204" pitchFamily="18" charset="0"/>
                  <a:ea typeface="メイリオ" panose="020B0604030504040204" pitchFamily="50" charset="-128"/>
                </a:rPr>
                <a:t>60°</a:t>
              </a:r>
              <a:endParaRPr lang="ja-JP" altLang="en-US" sz="2400"/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696896E-4206-4723-7AAC-34A54CA84A3C}"/>
              </a:ext>
            </a:extLst>
          </p:cNvPr>
          <p:cNvSpPr txBox="1"/>
          <p:nvPr/>
        </p:nvSpPr>
        <p:spPr>
          <a:xfrm>
            <a:off x="1000560" y="1640072"/>
            <a:ext cx="518358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3200" b="1"/>
              <a:t>㋐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0E52C6B-3227-5F98-0D9B-10B270A458B1}"/>
              </a:ext>
            </a:extLst>
          </p:cNvPr>
          <p:cNvSpPr txBox="1"/>
          <p:nvPr/>
        </p:nvSpPr>
        <p:spPr>
          <a:xfrm>
            <a:off x="4683724" y="1615243"/>
            <a:ext cx="518358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3200" b="1"/>
              <a:t>㋓</a:t>
            </a:r>
          </a:p>
        </p:txBody>
      </p:sp>
    </p:spTree>
    <p:extLst>
      <p:ext uri="{BB962C8B-B14F-4D97-AF65-F5344CB8AC3E}">
        <p14:creationId xmlns:p14="http://schemas.microsoft.com/office/powerpoint/2010/main" val="1911055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4BC03-5765-AF8B-881D-E767DF6D8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54DD8CA-5452-2D52-DBAC-87D0311966D2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6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三角形の合同条件</a:t>
            </a:r>
            <a:endParaRPr kumimoji="1" lang="ja-JP" altLang="en-US" sz="6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E5DCB69-BFF1-EF16-1BCE-A01F26053971}"/>
              </a:ext>
            </a:extLst>
          </p:cNvPr>
          <p:cNvSpPr/>
          <p:nvPr/>
        </p:nvSpPr>
        <p:spPr>
          <a:xfrm>
            <a:off x="752476" y="1999378"/>
            <a:ext cx="1115377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32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２つの三角形は、次のどれかが成り立つとき</a:t>
            </a:r>
            <a:r>
              <a:rPr lang="ja-JP" altLang="en-US" sz="32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合同</a:t>
            </a:r>
            <a:r>
              <a:rPr lang="ja-JP" altLang="en-US" sz="32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である。</a:t>
            </a:r>
            <a:endParaRPr lang="en-US" altLang="ja-JP" sz="320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51FB2D2-2E6A-37F8-6646-C3C89CA31B8A}"/>
              </a:ext>
            </a:extLst>
          </p:cNvPr>
          <p:cNvSpPr/>
          <p:nvPr/>
        </p:nvSpPr>
        <p:spPr>
          <a:xfrm>
            <a:off x="1158877" y="3036362"/>
            <a:ext cx="12207940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36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①　３組の辺がそれぞれ等しい。</a:t>
            </a:r>
            <a:endParaRPr lang="en-US" altLang="ja-JP" sz="3600">
              <a:solidFill>
                <a:srgbClr val="FF0000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  <a:p>
            <a:endParaRPr lang="en-US" altLang="ja-JP" sz="3600">
              <a:solidFill>
                <a:srgbClr val="FF0000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  <a:p>
            <a:r>
              <a:rPr lang="ja-JP" altLang="en-US" sz="36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②　２組の辺とその間の角がそれぞれ等しい。</a:t>
            </a:r>
            <a:endParaRPr lang="en-US" altLang="ja-JP" sz="3600">
              <a:solidFill>
                <a:srgbClr val="FF0000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  <a:p>
            <a:endParaRPr lang="en-US" altLang="ja-JP" sz="3600">
              <a:solidFill>
                <a:srgbClr val="FF0000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  <a:p>
            <a:r>
              <a:rPr lang="ja-JP" altLang="en-US" sz="36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③　１組の辺とその両端の角がそれぞれ等しい。</a:t>
            </a:r>
            <a:endParaRPr lang="en-US" altLang="ja-JP" sz="3600">
              <a:solidFill>
                <a:srgbClr val="FF0000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30070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72048-3A96-E0E5-4C3A-203875DDD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蜜蝋, 蜂蜜, ミツバチ, ハニカム, 勤勉, ワックス, 黄">
            <a:extLst>
              <a:ext uri="{FF2B5EF4-FFF2-40B4-BE49-F238E27FC236}">
                <a16:creationId xmlns:a16="http://schemas.microsoft.com/office/drawing/2014/main" id="{17E4C8E2-9D9E-2DE2-A1FD-57829C64A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151" y="0"/>
            <a:ext cx="10291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BB5CE7A-9537-6249-437E-2E867AC11CE0}"/>
              </a:ext>
            </a:extLst>
          </p:cNvPr>
          <p:cNvSpPr/>
          <p:nvPr/>
        </p:nvSpPr>
        <p:spPr>
          <a:xfrm>
            <a:off x="24242" y="0"/>
            <a:ext cx="12409714" cy="7068457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008887A1-C3BC-675C-C0D2-0C0A99D4D01D}"/>
              </a:ext>
            </a:extLst>
          </p:cNvPr>
          <p:cNvSpPr/>
          <p:nvPr/>
        </p:nvSpPr>
        <p:spPr>
          <a:xfrm>
            <a:off x="8417968" y="5902440"/>
            <a:ext cx="3694545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ja-JP" altLang="en-US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＃ハニカム構造</a:t>
            </a:r>
            <a:endParaRPr lang="en-US" altLang="ja-JP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  <a:p>
            <a:pPr algn="r"/>
            <a:r>
              <a:rPr lang="ja-JP" altLang="en-US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合同は自然界でも活躍しています</a:t>
            </a:r>
            <a:endParaRPr lang="en-US" altLang="ja-JP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  <a:p>
            <a:pPr algn="r"/>
            <a:r>
              <a:rPr lang="ja-JP" altLang="en-US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ミツバチ</a:t>
            </a:r>
            <a:endParaRPr lang="en-US" altLang="ja-JP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pic>
        <p:nvPicPr>
          <p:cNvPr id="2052" name="Picture 4" descr="ミツバチのイラスト">
            <a:extLst>
              <a:ext uri="{FF2B5EF4-FFF2-40B4-BE49-F238E27FC236}">
                <a16:creationId xmlns:a16="http://schemas.microsoft.com/office/drawing/2014/main" id="{72A4B42A-E812-3FDA-A1CD-C53137C8F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169" y="178386"/>
            <a:ext cx="975626" cy="96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38B7C63-182C-6E0D-1847-A5DBDD7CF94D}"/>
              </a:ext>
            </a:extLst>
          </p:cNvPr>
          <p:cNvSpPr/>
          <p:nvPr/>
        </p:nvSpPr>
        <p:spPr>
          <a:xfrm>
            <a:off x="0" y="1473669"/>
            <a:ext cx="12192000" cy="18501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72431DA-B1EA-3509-9686-C18A4E4241B2}"/>
              </a:ext>
            </a:extLst>
          </p:cNvPr>
          <p:cNvSpPr/>
          <p:nvPr/>
        </p:nvSpPr>
        <p:spPr>
          <a:xfrm>
            <a:off x="1579379" y="1515402"/>
            <a:ext cx="9033242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平行と合同</a:t>
            </a:r>
            <a:endParaRPr lang="ja-JP" altLang="en-US" sz="13800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B18E9AF-DDB6-359A-6D2B-041AFE2D5532}"/>
              </a:ext>
            </a:extLst>
          </p:cNvPr>
          <p:cNvSpPr/>
          <p:nvPr/>
        </p:nvSpPr>
        <p:spPr>
          <a:xfrm>
            <a:off x="1" y="3473278"/>
            <a:ext cx="12191999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6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合同な図形</a:t>
            </a:r>
            <a:endParaRPr kumimoji="1" lang="ja-JP" altLang="en-US" sz="6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958F4B2-536E-36E5-2C59-981756D71DA3}"/>
              </a:ext>
            </a:extLst>
          </p:cNvPr>
          <p:cNvSpPr/>
          <p:nvPr/>
        </p:nvSpPr>
        <p:spPr>
          <a:xfrm>
            <a:off x="10425576" y="3541907"/>
            <a:ext cx="1696714" cy="1442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ja-JP" altLang="en-US" sz="4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おわり</a:t>
            </a:r>
            <a:endParaRPr lang="en-US" altLang="ja-JP" sz="4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1" name="Picture 4" descr="ミツバチのイラスト">
            <a:extLst>
              <a:ext uri="{FF2B5EF4-FFF2-40B4-BE49-F238E27FC236}">
                <a16:creationId xmlns:a16="http://schemas.microsoft.com/office/drawing/2014/main" id="{CEBFAE0C-EBBC-4D50-3797-476A59C1C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2203" y="5732196"/>
            <a:ext cx="977896" cy="96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941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0003312-1759-579C-8E10-5CF327E108E2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6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三角形の合同条件</a:t>
            </a:r>
            <a:endParaRPr kumimoji="1" lang="ja-JP" altLang="en-US" sz="6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6A361B5-01CC-62DE-B15B-2D57CECAE63D}"/>
              </a:ext>
            </a:extLst>
          </p:cNvPr>
          <p:cNvSpPr/>
          <p:nvPr/>
        </p:nvSpPr>
        <p:spPr>
          <a:xfrm>
            <a:off x="752476" y="1999378"/>
            <a:ext cx="1115377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32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２つの三角形は、次のどれかが成り立つとき</a:t>
            </a:r>
            <a:r>
              <a:rPr lang="ja-JP" altLang="en-US" sz="32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合同</a:t>
            </a:r>
            <a:r>
              <a:rPr lang="ja-JP" altLang="en-US" sz="32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である。</a:t>
            </a:r>
            <a:endParaRPr lang="en-US" altLang="ja-JP" sz="320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F152DB2E-B677-6C34-5CCD-300B3EC1C8C3}"/>
              </a:ext>
            </a:extLst>
          </p:cNvPr>
          <p:cNvGrpSpPr/>
          <p:nvPr/>
        </p:nvGrpSpPr>
        <p:grpSpPr>
          <a:xfrm>
            <a:off x="1158877" y="2822774"/>
            <a:ext cx="12207940" cy="3705225"/>
            <a:chOff x="295277" y="2810074"/>
            <a:chExt cx="12207940" cy="3705225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B0875D57-4616-3764-E940-B3141556B144}"/>
                </a:ext>
              </a:extLst>
            </p:cNvPr>
            <p:cNvSpPr/>
            <p:nvPr/>
          </p:nvSpPr>
          <p:spPr>
            <a:xfrm>
              <a:off x="295277" y="3023662"/>
              <a:ext cx="12207940" cy="28623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r>
                <a:rPr lang="ja-JP" altLang="en-US" sz="3600">
                  <a:solidFill>
                    <a:schemeClr val="tx1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①　</a:t>
              </a:r>
              <a:r>
                <a:rPr lang="ja-JP" altLang="en-US" sz="3600">
                  <a:solidFill>
                    <a:srgbClr val="FF0000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３組の辺</a:t>
              </a:r>
              <a:r>
                <a:rPr lang="ja-JP" altLang="en-US" sz="3600">
                  <a:solidFill>
                    <a:schemeClr val="tx1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がそれぞれ等しい。</a:t>
              </a:r>
              <a:endParaRPr lang="en-US" altLang="ja-JP" sz="36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endParaRPr>
            </a:p>
            <a:p>
              <a:endParaRPr lang="en-US" altLang="ja-JP" sz="36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endParaRPr>
            </a:p>
            <a:p>
              <a:r>
                <a:rPr lang="ja-JP" altLang="en-US" sz="3600">
                  <a:solidFill>
                    <a:schemeClr val="tx1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②　</a:t>
              </a:r>
              <a:r>
                <a:rPr lang="ja-JP" altLang="en-US" sz="3600">
                  <a:solidFill>
                    <a:srgbClr val="FF0000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２組の辺</a:t>
              </a:r>
              <a:r>
                <a:rPr lang="ja-JP" altLang="en-US" sz="3600">
                  <a:solidFill>
                    <a:schemeClr val="tx1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とその間の角がそれぞれ等しい。</a:t>
              </a:r>
              <a:endParaRPr lang="en-US" altLang="ja-JP" sz="36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endParaRPr>
            </a:p>
            <a:p>
              <a:endParaRPr lang="en-US" altLang="ja-JP" sz="36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endParaRPr>
            </a:p>
            <a:p>
              <a:r>
                <a:rPr lang="ja-JP" altLang="en-US" sz="3600">
                  <a:solidFill>
                    <a:schemeClr val="tx1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③　</a:t>
              </a:r>
              <a:r>
                <a:rPr lang="ja-JP" altLang="en-US" sz="3600">
                  <a:solidFill>
                    <a:srgbClr val="FF0000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１組の辺</a:t>
              </a:r>
              <a:r>
                <a:rPr lang="ja-JP" altLang="en-US" sz="3600">
                  <a:solidFill>
                    <a:schemeClr val="tx1"/>
                  </a:solidFill>
                  <a:latin typeface="Cambria Math" panose="02040503050406030204" pitchFamily="18" charset="0"/>
                  <a:ea typeface="メイリオ" panose="020B0604030504040204" pitchFamily="50" charset="-128"/>
                </a:rPr>
                <a:t>とその両端の角がそれぞれ等しい。</a:t>
              </a:r>
              <a:endParaRPr lang="en-US" altLang="ja-JP" sz="36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endParaRPr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D3D86A9C-FCDF-8D6D-A4C0-E413533FD775}"/>
                </a:ext>
              </a:extLst>
            </p:cNvPr>
            <p:cNvSpPr/>
            <p:nvPr/>
          </p:nvSpPr>
          <p:spPr bwMode="white">
            <a:xfrm>
              <a:off x="3613685" y="2810074"/>
              <a:ext cx="7334250" cy="37052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075FFDBD-44FA-ED05-12B7-0BF1A95A42F8}"/>
                </a:ext>
              </a:extLst>
            </p:cNvPr>
            <p:cNvCxnSpPr/>
            <p:nvPr/>
          </p:nvCxnSpPr>
          <p:spPr>
            <a:xfrm>
              <a:off x="3761322" y="3811203"/>
              <a:ext cx="553402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521EC685-E9C9-DC6E-0367-B5EA7BA16DF5}"/>
                </a:ext>
              </a:extLst>
            </p:cNvPr>
            <p:cNvCxnSpPr/>
            <p:nvPr/>
          </p:nvCxnSpPr>
          <p:spPr>
            <a:xfrm>
              <a:off x="3761321" y="4758940"/>
              <a:ext cx="553402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B949F1D2-F2EE-83EA-C8A7-B9B90C90B315}"/>
                </a:ext>
              </a:extLst>
            </p:cNvPr>
            <p:cNvCxnSpPr/>
            <p:nvPr/>
          </p:nvCxnSpPr>
          <p:spPr>
            <a:xfrm>
              <a:off x="3761321" y="5692390"/>
              <a:ext cx="553402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7186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0003312-1759-579C-8E10-5CF327E108E2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6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三角形の合同条件</a:t>
            </a:r>
            <a:endParaRPr kumimoji="1" lang="ja-JP" altLang="en-US" sz="6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AECB1DBA-A397-126B-3837-564F857EF1FC}"/>
              </a:ext>
            </a:extLst>
          </p:cNvPr>
          <p:cNvGrpSpPr/>
          <p:nvPr/>
        </p:nvGrpSpPr>
        <p:grpSpPr>
          <a:xfrm>
            <a:off x="1336473" y="2822524"/>
            <a:ext cx="9440930" cy="3660917"/>
            <a:chOff x="1336473" y="2822524"/>
            <a:chExt cx="9440930" cy="3660917"/>
          </a:xfrm>
        </p:grpSpPr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0E1481D5-86F3-9497-F9BA-31BC64051233}"/>
                </a:ext>
              </a:extLst>
            </p:cNvPr>
            <p:cNvGrpSpPr/>
            <p:nvPr/>
          </p:nvGrpSpPr>
          <p:grpSpPr>
            <a:xfrm>
              <a:off x="1336473" y="2822524"/>
              <a:ext cx="4124957" cy="3660917"/>
              <a:chOff x="545898" y="2822524"/>
              <a:chExt cx="4124957" cy="3660917"/>
            </a:xfrm>
          </p:grpSpPr>
          <p:sp>
            <p:nvSpPr>
              <p:cNvPr id="13" name="二等辺三角形 12">
                <a:extLst>
                  <a:ext uri="{FF2B5EF4-FFF2-40B4-BE49-F238E27FC236}">
                    <a16:creationId xmlns:a16="http://schemas.microsoft.com/office/drawing/2014/main" id="{8F8812F5-C2CD-EDAD-D500-947C7C9A4FC1}"/>
                  </a:ext>
                </a:extLst>
              </p:cNvPr>
              <p:cNvSpPr/>
              <p:nvPr/>
            </p:nvSpPr>
            <p:spPr>
              <a:xfrm>
                <a:off x="1085851" y="3517900"/>
                <a:ext cx="3221372" cy="2768367"/>
              </a:xfrm>
              <a:prstGeom prst="triangle">
                <a:avLst>
                  <a:gd name="adj" fmla="val 69792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307759F8-81F1-B304-0547-70C2DCB29353}"/>
                  </a:ext>
                </a:extLst>
              </p:cNvPr>
              <p:cNvSpPr txBox="1"/>
              <p:nvPr/>
            </p:nvSpPr>
            <p:spPr>
              <a:xfrm>
                <a:off x="3269091" y="2822524"/>
                <a:ext cx="352641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40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A</a:t>
                </a:r>
                <a:endParaRPr lang="ja-JP" altLang="en-US" sz="4000"/>
              </a:p>
            </p:txBody>
          </p:sp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BCA1766C-5CDD-9370-E765-9FDE636D76DA}"/>
                  </a:ext>
                </a:extLst>
              </p:cNvPr>
              <p:cNvSpPr txBox="1"/>
              <p:nvPr/>
            </p:nvSpPr>
            <p:spPr>
              <a:xfrm>
                <a:off x="545898" y="5775555"/>
                <a:ext cx="352641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40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B</a:t>
                </a:r>
                <a:endParaRPr lang="ja-JP" altLang="en-US" sz="4000"/>
              </a:p>
            </p:txBody>
          </p:sp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353D3350-95BD-283B-3985-6583E25FAF7F}"/>
                  </a:ext>
                </a:extLst>
              </p:cNvPr>
              <p:cNvSpPr txBox="1"/>
              <p:nvPr/>
            </p:nvSpPr>
            <p:spPr>
              <a:xfrm>
                <a:off x="4318214" y="5775555"/>
                <a:ext cx="352641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40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C</a:t>
                </a:r>
                <a:endParaRPr lang="ja-JP" altLang="en-US" sz="4000"/>
              </a:p>
            </p:txBody>
          </p:sp>
        </p:grpSp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BDBD0623-9485-80AB-F3F2-41F8F5F655B4}"/>
                </a:ext>
              </a:extLst>
            </p:cNvPr>
            <p:cNvGrpSpPr/>
            <p:nvPr/>
          </p:nvGrpSpPr>
          <p:grpSpPr>
            <a:xfrm>
              <a:off x="6345753" y="2822524"/>
              <a:ext cx="4431650" cy="3660917"/>
              <a:chOff x="532161" y="2822524"/>
              <a:chExt cx="4431650" cy="3660917"/>
            </a:xfrm>
          </p:grpSpPr>
          <p:sp>
            <p:nvSpPr>
              <p:cNvPr id="23" name="二等辺三角形 22">
                <a:extLst>
                  <a:ext uri="{FF2B5EF4-FFF2-40B4-BE49-F238E27FC236}">
                    <a16:creationId xmlns:a16="http://schemas.microsoft.com/office/drawing/2014/main" id="{58EB44A5-775F-4F2B-9B5E-96AC2ECCF7AD}"/>
                  </a:ext>
                </a:extLst>
              </p:cNvPr>
              <p:cNvSpPr/>
              <p:nvPr/>
            </p:nvSpPr>
            <p:spPr>
              <a:xfrm>
                <a:off x="1085851" y="3517900"/>
                <a:ext cx="3221372" cy="2768367"/>
              </a:xfrm>
              <a:prstGeom prst="triangle">
                <a:avLst>
                  <a:gd name="adj" fmla="val 69792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DA987518-6E2F-418F-0726-F06E473492D1}"/>
                  </a:ext>
                </a:extLst>
              </p:cNvPr>
              <p:cNvSpPr txBox="1"/>
              <p:nvPr/>
            </p:nvSpPr>
            <p:spPr>
              <a:xfrm>
                <a:off x="3269091" y="2822524"/>
                <a:ext cx="680442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40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A</a:t>
                </a:r>
                <a:r>
                  <a:rPr lang="ja-JP" altLang="en-US" sz="40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’</a:t>
                </a:r>
                <a:endParaRPr lang="ja-JP" altLang="en-US" sz="4000"/>
              </a:p>
            </p:txBody>
          </p:sp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F42D5CD0-DD38-AE61-8771-496AF8290705}"/>
                  </a:ext>
                </a:extLst>
              </p:cNvPr>
              <p:cNvSpPr txBox="1"/>
              <p:nvPr/>
            </p:nvSpPr>
            <p:spPr>
              <a:xfrm>
                <a:off x="532161" y="5762946"/>
                <a:ext cx="645597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40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B</a:t>
                </a:r>
                <a:r>
                  <a:rPr lang="ja-JP" altLang="en-US" sz="40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‘</a:t>
                </a:r>
                <a:endParaRPr lang="ja-JP" altLang="en-US" sz="4000"/>
              </a:p>
            </p:txBody>
          </p:sp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1FEAEAA-E458-9E5C-62D7-55CA4D3EC706}"/>
                  </a:ext>
                </a:extLst>
              </p:cNvPr>
              <p:cNvSpPr txBox="1"/>
              <p:nvPr/>
            </p:nvSpPr>
            <p:spPr>
              <a:xfrm>
                <a:off x="4318214" y="5775555"/>
                <a:ext cx="645597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40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C</a:t>
                </a:r>
                <a:r>
                  <a:rPr lang="ja-JP" altLang="en-US" sz="40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’</a:t>
                </a:r>
                <a:endParaRPr lang="ja-JP" altLang="en-US" sz="4000"/>
              </a:p>
            </p:txBody>
          </p:sp>
        </p:grp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9B7EBDC6-20C6-95E7-CA70-5D3E73E314D6}"/>
                </a:ext>
              </a:extLst>
            </p:cNvPr>
            <p:cNvCxnSpPr/>
            <p:nvPr/>
          </p:nvCxnSpPr>
          <p:spPr>
            <a:xfrm>
              <a:off x="2905125" y="4838700"/>
              <a:ext cx="190500" cy="13335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74ACB1CE-13BC-48A2-7A43-4D4740D146CA}"/>
                </a:ext>
              </a:extLst>
            </p:cNvPr>
            <p:cNvCxnSpPr/>
            <p:nvPr/>
          </p:nvCxnSpPr>
          <p:spPr>
            <a:xfrm>
              <a:off x="7991475" y="4772025"/>
              <a:ext cx="190500" cy="13335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A06C0552-8A94-5C05-288E-E794B1E74EE2}"/>
                </a:ext>
              </a:extLst>
            </p:cNvPr>
            <p:cNvCxnSpPr>
              <a:cxnSpLocks/>
            </p:cNvCxnSpPr>
            <p:nvPr/>
          </p:nvCxnSpPr>
          <p:spPr>
            <a:xfrm>
              <a:off x="3253846" y="6167598"/>
              <a:ext cx="0" cy="22344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AB6F5108-E5FF-9F98-3E34-89F9770F80AB}"/>
                </a:ext>
              </a:extLst>
            </p:cNvPr>
            <p:cNvCxnSpPr>
              <a:cxnSpLocks/>
            </p:cNvCxnSpPr>
            <p:nvPr/>
          </p:nvCxnSpPr>
          <p:spPr>
            <a:xfrm>
              <a:off x="3330046" y="6167598"/>
              <a:ext cx="0" cy="22344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AA6380C8-D86C-1B4D-2D54-0FB512CFA753}"/>
                </a:ext>
              </a:extLst>
            </p:cNvPr>
            <p:cNvCxnSpPr>
              <a:cxnSpLocks/>
            </p:cNvCxnSpPr>
            <p:nvPr/>
          </p:nvCxnSpPr>
          <p:spPr>
            <a:xfrm>
              <a:off x="8730721" y="6167598"/>
              <a:ext cx="0" cy="22344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6802E4F3-5FBF-417C-C46B-D053E1C7CC58}"/>
                </a:ext>
              </a:extLst>
            </p:cNvPr>
            <p:cNvCxnSpPr>
              <a:cxnSpLocks/>
            </p:cNvCxnSpPr>
            <p:nvPr/>
          </p:nvCxnSpPr>
          <p:spPr>
            <a:xfrm>
              <a:off x="8806921" y="6167598"/>
              <a:ext cx="0" cy="22344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グループ化 55">
              <a:extLst>
                <a:ext uri="{FF2B5EF4-FFF2-40B4-BE49-F238E27FC236}">
                  <a16:creationId xmlns:a16="http://schemas.microsoft.com/office/drawing/2014/main" id="{DE3CBBB1-91EF-32CD-5D05-825AD111EC6C}"/>
                </a:ext>
              </a:extLst>
            </p:cNvPr>
            <p:cNvGrpSpPr/>
            <p:nvPr/>
          </p:nvGrpSpPr>
          <p:grpSpPr>
            <a:xfrm>
              <a:off x="4466192" y="4754367"/>
              <a:ext cx="261656" cy="138191"/>
              <a:chOff x="4466192" y="4754367"/>
              <a:chExt cx="261656" cy="138191"/>
            </a:xfrm>
          </p:grpSpPr>
          <p:grpSp>
            <p:nvGrpSpPr>
              <p:cNvPr id="50" name="グループ化 49">
                <a:extLst>
                  <a:ext uri="{FF2B5EF4-FFF2-40B4-BE49-F238E27FC236}">
                    <a16:creationId xmlns:a16="http://schemas.microsoft.com/office/drawing/2014/main" id="{EF9F890B-D0E5-B2AA-F164-32F18C8728EA}"/>
                  </a:ext>
                </a:extLst>
              </p:cNvPr>
              <p:cNvGrpSpPr/>
              <p:nvPr/>
            </p:nvGrpSpPr>
            <p:grpSpPr>
              <a:xfrm rot="4261116">
                <a:off x="4543849" y="4676710"/>
                <a:ext cx="70195" cy="225509"/>
                <a:chOff x="10107586" y="4479608"/>
                <a:chExt cx="70195" cy="225509"/>
              </a:xfrm>
            </p:grpSpPr>
            <p:cxnSp>
              <p:nvCxnSpPr>
                <p:cNvPr id="52" name="直線コネクタ 51">
                  <a:extLst>
                    <a:ext uri="{FF2B5EF4-FFF2-40B4-BE49-F238E27FC236}">
                      <a16:creationId xmlns:a16="http://schemas.microsoft.com/office/drawing/2014/main" id="{CD03697A-128B-4F13-D623-3C39734062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107586" y="4481673"/>
                  <a:ext cx="0" cy="223444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線コネクタ 52">
                  <a:extLst>
                    <a:ext uri="{FF2B5EF4-FFF2-40B4-BE49-F238E27FC236}">
                      <a16:creationId xmlns:a16="http://schemas.microsoft.com/office/drawing/2014/main" id="{4A03D58D-607D-1C93-6696-803B14925D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177781" y="4479608"/>
                  <a:ext cx="0" cy="223444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5" name="直線コネクタ 54">
                <a:extLst>
                  <a:ext uri="{FF2B5EF4-FFF2-40B4-BE49-F238E27FC236}">
                    <a16:creationId xmlns:a16="http://schemas.microsoft.com/office/drawing/2014/main" id="{2BF40E09-C135-FA9B-D5BC-05C8CC3A764D}"/>
                  </a:ext>
                </a:extLst>
              </p:cNvPr>
              <p:cNvCxnSpPr>
                <a:cxnSpLocks/>
              </p:cNvCxnSpPr>
              <p:nvPr/>
            </p:nvCxnSpPr>
            <p:spPr>
              <a:xfrm rot="4261116">
                <a:off x="4616126" y="4780836"/>
                <a:ext cx="0" cy="22344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グループ化 56">
              <a:extLst>
                <a:ext uri="{FF2B5EF4-FFF2-40B4-BE49-F238E27FC236}">
                  <a16:creationId xmlns:a16="http://schemas.microsoft.com/office/drawing/2014/main" id="{90B9A203-EB6E-65F9-92EE-3AEA1D887424}"/>
                </a:ext>
              </a:extLst>
            </p:cNvPr>
            <p:cNvGrpSpPr/>
            <p:nvPr/>
          </p:nvGrpSpPr>
          <p:grpSpPr>
            <a:xfrm>
              <a:off x="9501469" y="4855077"/>
              <a:ext cx="261656" cy="138191"/>
              <a:chOff x="4466192" y="4754367"/>
              <a:chExt cx="261656" cy="138191"/>
            </a:xfrm>
          </p:grpSpPr>
          <p:grpSp>
            <p:nvGrpSpPr>
              <p:cNvPr id="58" name="グループ化 57">
                <a:extLst>
                  <a:ext uri="{FF2B5EF4-FFF2-40B4-BE49-F238E27FC236}">
                    <a16:creationId xmlns:a16="http://schemas.microsoft.com/office/drawing/2014/main" id="{ACBFDC1F-D024-6ECD-F517-4A0BBEB7859B}"/>
                  </a:ext>
                </a:extLst>
              </p:cNvPr>
              <p:cNvGrpSpPr/>
              <p:nvPr/>
            </p:nvGrpSpPr>
            <p:grpSpPr>
              <a:xfrm rot="4261116">
                <a:off x="4543849" y="4676710"/>
                <a:ext cx="70195" cy="225509"/>
                <a:chOff x="10107586" y="4479608"/>
                <a:chExt cx="70195" cy="225509"/>
              </a:xfrm>
            </p:grpSpPr>
            <p:cxnSp>
              <p:nvCxnSpPr>
                <p:cNvPr id="60" name="直線コネクタ 59">
                  <a:extLst>
                    <a:ext uri="{FF2B5EF4-FFF2-40B4-BE49-F238E27FC236}">
                      <a16:creationId xmlns:a16="http://schemas.microsoft.com/office/drawing/2014/main" id="{85E2F5EF-8BE6-8D6F-FAEC-225D787EDC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107586" y="4481673"/>
                  <a:ext cx="0" cy="223444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線コネクタ 60">
                  <a:extLst>
                    <a:ext uri="{FF2B5EF4-FFF2-40B4-BE49-F238E27FC236}">
                      <a16:creationId xmlns:a16="http://schemas.microsoft.com/office/drawing/2014/main" id="{B5677AEA-DC53-174B-3E2F-202A78E38E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177781" y="4479608"/>
                  <a:ext cx="0" cy="223444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9" name="直線コネクタ 58">
                <a:extLst>
                  <a:ext uri="{FF2B5EF4-FFF2-40B4-BE49-F238E27FC236}">
                    <a16:creationId xmlns:a16="http://schemas.microsoft.com/office/drawing/2014/main" id="{14E5CF58-92CD-5D13-184D-A2C217F8B956}"/>
                  </a:ext>
                </a:extLst>
              </p:cNvPr>
              <p:cNvCxnSpPr>
                <a:cxnSpLocks/>
              </p:cNvCxnSpPr>
              <p:nvPr/>
            </p:nvCxnSpPr>
            <p:spPr>
              <a:xfrm rot="4261116">
                <a:off x="4616126" y="4780836"/>
                <a:ext cx="0" cy="22344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EF908872-56DC-DFF0-FC78-922F69E36793}"/>
              </a:ext>
            </a:extLst>
          </p:cNvPr>
          <p:cNvSpPr/>
          <p:nvPr/>
        </p:nvSpPr>
        <p:spPr>
          <a:xfrm>
            <a:off x="1512793" y="1762553"/>
            <a:ext cx="10058400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4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①　</a:t>
            </a:r>
            <a:r>
              <a:rPr lang="ja-JP" altLang="en-US" sz="44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３組の辺</a:t>
            </a:r>
            <a:r>
              <a:rPr lang="ja-JP" altLang="en-US" sz="4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がそれぞれ </a:t>
            </a:r>
            <a:r>
              <a:rPr lang="ja-JP" altLang="en-US" sz="44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等しい</a:t>
            </a:r>
            <a:r>
              <a:rPr lang="ja-JP" altLang="en-US" sz="4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。</a:t>
            </a:r>
            <a:endParaRPr lang="en-US" altLang="ja-JP" sz="440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8D30C6E9-5810-65E1-6020-D5A0626C6176}"/>
              </a:ext>
            </a:extLst>
          </p:cNvPr>
          <p:cNvSpPr/>
          <p:nvPr/>
        </p:nvSpPr>
        <p:spPr>
          <a:xfrm>
            <a:off x="7820026" y="1794383"/>
            <a:ext cx="1725730" cy="62976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>
                <a:solidFill>
                  <a:srgbClr val="FF0000"/>
                </a:solidFill>
              </a:rPr>
              <a:t>?</a:t>
            </a:r>
            <a:endParaRPr kumimoji="1" lang="ja-JP" altLang="en-US" sz="3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477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0003312-1759-579C-8E10-5CF327E108E2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6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三角形の合同条件</a:t>
            </a:r>
            <a:endParaRPr kumimoji="1" lang="ja-JP" altLang="en-US" sz="6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0E1481D5-86F3-9497-F9BA-31BC64051233}"/>
              </a:ext>
            </a:extLst>
          </p:cNvPr>
          <p:cNvGrpSpPr/>
          <p:nvPr/>
        </p:nvGrpSpPr>
        <p:grpSpPr>
          <a:xfrm>
            <a:off x="1336473" y="2822524"/>
            <a:ext cx="4124957" cy="3660917"/>
            <a:chOff x="545898" y="2822524"/>
            <a:chExt cx="4124957" cy="3660917"/>
          </a:xfrm>
        </p:grpSpPr>
        <p:sp>
          <p:nvSpPr>
            <p:cNvPr id="13" name="二等辺三角形 12">
              <a:extLst>
                <a:ext uri="{FF2B5EF4-FFF2-40B4-BE49-F238E27FC236}">
                  <a16:creationId xmlns:a16="http://schemas.microsoft.com/office/drawing/2014/main" id="{8F8812F5-C2CD-EDAD-D500-947C7C9A4FC1}"/>
                </a:ext>
              </a:extLst>
            </p:cNvPr>
            <p:cNvSpPr/>
            <p:nvPr/>
          </p:nvSpPr>
          <p:spPr>
            <a:xfrm>
              <a:off x="1085851" y="3517900"/>
              <a:ext cx="3221372" cy="2768367"/>
            </a:xfrm>
            <a:prstGeom prst="triangle">
              <a:avLst>
                <a:gd name="adj" fmla="val 69792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307759F8-81F1-B304-0547-70C2DCB29353}"/>
                </a:ext>
              </a:extLst>
            </p:cNvPr>
            <p:cNvSpPr txBox="1"/>
            <p:nvPr/>
          </p:nvSpPr>
          <p:spPr>
            <a:xfrm>
              <a:off x="3269091" y="2822524"/>
              <a:ext cx="352641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ja-JP" sz="4000">
                  <a:latin typeface="Cambria Math" panose="02040503050406030204" pitchFamily="18" charset="0"/>
                  <a:ea typeface="メイリオ" panose="020B0604030504040204" pitchFamily="50" charset="-128"/>
                </a:rPr>
                <a:t>A</a:t>
              </a:r>
              <a:endParaRPr lang="ja-JP" altLang="en-US" sz="4000"/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BCA1766C-5CDD-9370-E765-9FDE636D76DA}"/>
                </a:ext>
              </a:extLst>
            </p:cNvPr>
            <p:cNvSpPr txBox="1"/>
            <p:nvPr/>
          </p:nvSpPr>
          <p:spPr>
            <a:xfrm>
              <a:off x="545898" y="5775555"/>
              <a:ext cx="352641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ja-JP" sz="4000">
                  <a:latin typeface="Cambria Math" panose="02040503050406030204" pitchFamily="18" charset="0"/>
                  <a:ea typeface="メイリオ" panose="020B0604030504040204" pitchFamily="50" charset="-128"/>
                </a:rPr>
                <a:t>B</a:t>
              </a:r>
              <a:endParaRPr lang="ja-JP" altLang="en-US" sz="4000"/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353D3350-95BD-283B-3985-6583E25FAF7F}"/>
                </a:ext>
              </a:extLst>
            </p:cNvPr>
            <p:cNvSpPr txBox="1"/>
            <p:nvPr/>
          </p:nvSpPr>
          <p:spPr>
            <a:xfrm>
              <a:off x="4318214" y="5775555"/>
              <a:ext cx="352641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ja-JP" sz="4000">
                  <a:latin typeface="Cambria Math" panose="02040503050406030204" pitchFamily="18" charset="0"/>
                  <a:ea typeface="メイリオ" panose="020B0604030504040204" pitchFamily="50" charset="-128"/>
                </a:rPr>
                <a:t>C</a:t>
              </a:r>
              <a:endParaRPr lang="ja-JP" altLang="en-US" sz="4000"/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BDBD0623-9485-80AB-F3F2-41F8F5F655B4}"/>
              </a:ext>
            </a:extLst>
          </p:cNvPr>
          <p:cNvGrpSpPr/>
          <p:nvPr/>
        </p:nvGrpSpPr>
        <p:grpSpPr>
          <a:xfrm>
            <a:off x="6345753" y="2822524"/>
            <a:ext cx="4431650" cy="3660917"/>
            <a:chOff x="532161" y="2822524"/>
            <a:chExt cx="4431650" cy="3660917"/>
          </a:xfrm>
        </p:grpSpPr>
        <p:sp>
          <p:nvSpPr>
            <p:cNvPr id="23" name="二等辺三角形 22">
              <a:extLst>
                <a:ext uri="{FF2B5EF4-FFF2-40B4-BE49-F238E27FC236}">
                  <a16:creationId xmlns:a16="http://schemas.microsoft.com/office/drawing/2014/main" id="{58EB44A5-775F-4F2B-9B5E-96AC2ECCF7AD}"/>
                </a:ext>
              </a:extLst>
            </p:cNvPr>
            <p:cNvSpPr/>
            <p:nvPr/>
          </p:nvSpPr>
          <p:spPr>
            <a:xfrm>
              <a:off x="1085851" y="3517900"/>
              <a:ext cx="3221372" cy="2768367"/>
            </a:xfrm>
            <a:prstGeom prst="triangle">
              <a:avLst>
                <a:gd name="adj" fmla="val 69792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DA987518-6E2F-418F-0726-F06E473492D1}"/>
                </a:ext>
              </a:extLst>
            </p:cNvPr>
            <p:cNvSpPr txBox="1"/>
            <p:nvPr/>
          </p:nvSpPr>
          <p:spPr>
            <a:xfrm>
              <a:off x="3269091" y="2822524"/>
              <a:ext cx="68044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ja-JP" sz="4000">
                  <a:latin typeface="Cambria Math" panose="02040503050406030204" pitchFamily="18" charset="0"/>
                  <a:ea typeface="メイリオ" panose="020B0604030504040204" pitchFamily="50" charset="-128"/>
                </a:rPr>
                <a:t>A</a:t>
              </a:r>
              <a:r>
                <a:rPr lang="ja-JP" altLang="en-US" sz="4000">
                  <a:latin typeface="Cambria Math" panose="02040503050406030204" pitchFamily="18" charset="0"/>
                  <a:ea typeface="メイリオ" panose="020B0604030504040204" pitchFamily="50" charset="-128"/>
                </a:rPr>
                <a:t>’</a:t>
              </a:r>
              <a:endParaRPr lang="ja-JP" altLang="en-US" sz="4000"/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F42D5CD0-DD38-AE61-8771-496AF8290705}"/>
                </a:ext>
              </a:extLst>
            </p:cNvPr>
            <p:cNvSpPr txBox="1"/>
            <p:nvPr/>
          </p:nvSpPr>
          <p:spPr>
            <a:xfrm>
              <a:off x="532161" y="5762946"/>
              <a:ext cx="645597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ja-JP" sz="4000">
                  <a:latin typeface="Cambria Math" panose="02040503050406030204" pitchFamily="18" charset="0"/>
                  <a:ea typeface="メイリオ" panose="020B0604030504040204" pitchFamily="50" charset="-128"/>
                </a:rPr>
                <a:t>B</a:t>
              </a:r>
              <a:r>
                <a:rPr lang="ja-JP" altLang="en-US" sz="4000">
                  <a:latin typeface="Cambria Math" panose="02040503050406030204" pitchFamily="18" charset="0"/>
                  <a:ea typeface="メイリオ" panose="020B0604030504040204" pitchFamily="50" charset="-128"/>
                </a:rPr>
                <a:t>‘</a:t>
              </a:r>
              <a:endParaRPr lang="ja-JP" altLang="en-US" sz="4000"/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B1FEAEAA-E458-9E5C-62D7-55CA4D3EC706}"/>
                </a:ext>
              </a:extLst>
            </p:cNvPr>
            <p:cNvSpPr txBox="1"/>
            <p:nvPr/>
          </p:nvSpPr>
          <p:spPr>
            <a:xfrm>
              <a:off x="4318214" y="5775555"/>
              <a:ext cx="645597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ja-JP" sz="4000">
                  <a:latin typeface="Cambria Math" panose="02040503050406030204" pitchFamily="18" charset="0"/>
                  <a:ea typeface="メイリオ" panose="020B0604030504040204" pitchFamily="50" charset="-128"/>
                </a:rPr>
                <a:t>C</a:t>
              </a:r>
              <a:r>
                <a:rPr lang="ja-JP" altLang="en-US" sz="4000">
                  <a:latin typeface="Cambria Math" panose="02040503050406030204" pitchFamily="18" charset="0"/>
                  <a:ea typeface="メイリオ" panose="020B0604030504040204" pitchFamily="50" charset="-128"/>
                </a:rPr>
                <a:t>’</a:t>
              </a:r>
              <a:endParaRPr lang="ja-JP" altLang="en-US" sz="4000"/>
            </a:p>
          </p:txBody>
        </p:sp>
      </p:grp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9B7EBDC6-20C6-95E7-CA70-5D3E73E314D6}"/>
              </a:ext>
            </a:extLst>
          </p:cNvPr>
          <p:cNvCxnSpPr/>
          <p:nvPr/>
        </p:nvCxnSpPr>
        <p:spPr>
          <a:xfrm>
            <a:off x="2905125" y="4838700"/>
            <a:ext cx="190500" cy="1333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74ACB1CE-13BC-48A2-7A43-4D4740D146CA}"/>
              </a:ext>
            </a:extLst>
          </p:cNvPr>
          <p:cNvCxnSpPr/>
          <p:nvPr/>
        </p:nvCxnSpPr>
        <p:spPr>
          <a:xfrm>
            <a:off x="7991475" y="4772025"/>
            <a:ext cx="190500" cy="1333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A06C0552-8A94-5C05-288E-E794B1E74EE2}"/>
              </a:ext>
            </a:extLst>
          </p:cNvPr>
          <p:cNvCxnSpPr>
            <a:cxnSpLocks/>
          </p:cNvCxnSpPr>
          <p:nvPr/>
        </p:nvCxnSpPr>
        <p:spPr>
          <a:xfrm>
            <a:off x="3253846" y="6167598"/>
            <a:ext cx="0" cy="22344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AB6F5108-E5FF-9F98-3E34-89F9770F80AB}"/>
              </a:ext>
            </a:extLst>
          </p:cNvPr>
          <p:cNvCxnSpPr>
            <a:cxnSpLocks/>
          </p:cNvCxnSpPr>
          <p:nvPr/>
        </p:nvCxnSpPr>
        <p:spPr>
          <a:xfrm>
            <a:off x="3330046" y="6167598"/>
            <a:ext cx="0" cy="22344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AA6380C8-D86C-1B4D-2D54-0FB512CFA753}"/>
              </a:ext>
            </a:extLst>
          </p:cNvPr>
          <p:cNvCxnSpPr>
            <a:cxnSpLocks/>
          </p:cNvCxnSpPr>
          <p:nvPr/>
        </p:nvCxnSpPr>
        <p:spPr>
          <a:xfrm>
            <a:off x="8730721" y="6167598"/>
            <a:ext cx="0" cy="22344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6802E4F3-5FBF-417C-C46B-D053E1C7CC58}"/>
              </a:ext>
            </a:extLst>
          </p:cNvPr>
          <p:cNvCxnSpPr>
            <a:cxnSpLocks/>
          </p:cNvCxnSpPr>
          <p:nvPr/>
        </p:nvCxnSpPr>
        <p:spPr>
          <a:xfrm>
            <a:off x="8806921" y="6167598"/>
            <a:ext cx="0" cy="22344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DE3CBBB1-91EF-32CD-5D05-825AD111EC6C}"/>
              </a:ext>
            </a:extLst>
          </p:cNvPr>
          <p:cNvGrpSpPr/>
          <p:nvPr/>
        </p:nvGrpSpPr>
        <p:grpSpPr>
          <a:xfrm>
            <a:off x="4466192" y="4754367"/>
            <a:ext cx="261656" cy="138191"/>
            <a:chOff x="4466192" y="4754367"/>
            <a:chExt cx="261656" cy="138191"/>
          </a:xfrm>
        </p:grpSpPr>
        <p:grpSp>
          <p:nvGrpSpPr>
            <p:cNvPr id="50" name="グループ化 49">
              <a:extLst>
                <a:ext uri="{FF2B5EF4-FFF2-40B4-BE49-F238E27FC236}">
                  <a16:creationId xmlns:a16="http://schemas.microsoft.com/office/drawing/2014/main" id="{EF9F890B-D0E5-B2AA-F164-32F18C8728EA}"/>
                </a:ext>
              </a:extLst>
            </p:cNvPr>
            <p:cNvGrpSpPr/>
            <p:nvPr/>
          </p:nvGrpSpPr>
          <p:grpSpPr>
            <a:xfrm rot="4261116">
              <a:off x="4543849" y="4676710"/>
              <a:ext cx="70195" cy="225509"/>
              <a:chOff x="10107586" y="4479608"/>
              <a:chExt cx="70195" cy="225509"/>
            </a:xfrm>
          </p:grpSpPr>
          <p:cxnSp>
            <p:nvCxnSpPr>
              <p:cNvPr id="52" name="直線コネクタ 51">
                <a:extLst>
                  <a:ext uri="{FF2B5EF4-FFF2-40B4-BE49-F238E27FC236}">
                    <a16:creationId xmlns:a16="http://schemas.microsoft.com/office/drawing/2014/main" id="{CD03697A-128B-4F13-D623-3C39734062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07586" y="4481673"/>
                <a:ext cx="0" cy="22344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コネクタ 52">
                <a:extLst>
                  <a:ext uri="{FF2B5EF4-FFF2-40B4-BE49-F238E27FC236}">
                    <a16:creationId xmlns:a16="http://schemas.microsoft.com/office/drawing/2014/main" id="{4A03D58D-607D-1C93-6696-803B14925D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77781" y="4479608"/>
                <a:ext cx="0" cy="22344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5" name="直線コネクタ 54">
              <a:extLst>
                <a:ext uri="{FF2B5EF4-FFF2-40B4-BE49-F238E27FC236}">
                  <a16:creationId xmlns:a16="http://schemas.microsoft.com/office/drawing/2014/main" id="{2BF40E09-C135-FA9B-D5BC-05C8CC3A764D}"/>
                </a:ext>
              </a:extLst>
            </p:cNvPr>
            <p:cNvCxnSpPr>
              <a:cxnSpLocks/>
            </p:cNvCxnSpPr>
            <p:nvPr/>
          </p:nvCxnSpPr>
          <p:spPr>
            <a:xfrm rot="4261116">
              <a:off x="4616126" y="4780836"/>
              <a:ext cx="0" cy="22344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90B9A203-EB6E-65F9-92EE-3AEA1D887424}"/>
              </a:ext>
            </a:extLst>
          </p:cNvPr>
          <p:cNvGrpSpPr/>
          <p:nvPr/>
        </p:nvGrpSpPr>
        <p:grpSpPr>
          <a:xfrm>
            <a:off x="9501469" y="4855077"/>
            <a:ext cx="261656" cy="138191"/>
            <a:chOff x="4466192" y="4754367"/>
            <a:chExt cx="261656" cy="138191"/>
          </a:xfrm>
        </p:grpSpPr>
        <p:grpSp>
          <p:nvGrpSpPr>
            <p:cNvPr id="58" name="グループ化 57">
              <a:extLst>
                <a:ext uri="{FF2B5EF4-FFF2-40B4-BE49-F238E27FC236}">
                  <a16:creationId xmlns:a16="http://schemas.microsoft.com/office/drawing/2014/main" id="{ACBFDC1F-D024-6ECD-F517-4A0BBEB7859B}"/>
                </a:ext>
              </a:extLst>
            </p:cNvPr>
            <p:cNvGrpSpPr/>
            <p:nvPr/>
          </p:nvGrpSpPr>
          <p:grpSpPr>
            <a:xfrm rot="4261116">
              <a:off x="4543849" y="4676710"/>
              <a:ext cx="70195" cy="225509"/>
              <a:chOff x="10107586" y="4479608"/>
              <a:chExt cx="70195" cy="225509"/>
            </a:xfrm>
          </p:grpSpPr>
          <p:cxnSp>
            <p:nvCxnSpPr>
              <p:cNvPr id="60" name="直線コネクタ 59">
                <a:extLst>
                  <a:ext uri="{FF2B5EF4-FFF2-40B4-BE49-F238E27FC236}">
                    <a16:creationId xmlns:a16="http://schemas.microsoft.com/office/drawing/2014/main" id="{85E2F5EF-8BE6-8D6F-FAEC-225D787EDC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07586" y="4481673"/>
                <a:ext cx="0" cy="22344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線コネクタ 60">
                <a:extLst>
                  <a:ext uri="{FF2B5EF4-FFF2-40B4-BE49-F238E27FC236}">
                    <a16:creationId xmlns:a16="http://schemas.microsoft.com/office/drawing/2014/main" id="{B5677AEA-DC53-174B-3E2F-202A78E38E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77781" y="4479608"/>
                <a:ext cx="0" cy="22344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14E5CF58-92CD-5D13-184D-A2C217F8B956}"/>
                </a:ext>
              </a:extLst>
            </p:cNvPr>
            <p:cNvCxnSpPr>
              <a:cxnSpLocks/>
            </p:cNvCxnSpPr>
            <p:nvPr/>
          </p:nvCxnSpPr>
          <p:spPr>
            <a:xfrm rot="4261116">
              <a:off x="4616126" y="4780836"/>
              <a:ext cx="0" cy="22344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830B9A2-0DDE-7C76-93C4-CBA20F76FA05}"/>
              </a:ext>
            </a:extLst>
          </p:cNvPr>
          <p:cNvSpPr/>
          <p:nvPr/>
        </p:nvSpPr>
        <p:spPr>
          <a:xfrm>
            <a:off x="1512793" y="1762553"/>
            <a:ext cx="10058400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4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①　</a:t>
            </a:r>
            <a:r>
              <a:rPr lang="ja-JP" altLang="en-US" sz="44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３組の辺</a:t>
            </a:r>
            <a:r>
              <a:rPr lang="ja-JP" altLang="en-US" sz="4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がそれぞれ </a:t>
            </a:r>
            <a:r>
              <a:rPr lang="ja-JP" altLang="en-US" sz="44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等しい</a:t>
            </a:r>
            <a:r>
              <a:rPr lang="ja-JP" altLang="en-US" sz="4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。</a:t>
            </a:r>
            <a:endParaRPr lang="en-US" altLang="ja-JP" sz="440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3588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0003312-1759-579C-8E10-5CF327E108E2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6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三角形の合同条件</a:t>
            </a:r>
            <a:endParaRPr kumimoji="1" lang="ja-JP" altLang="en-US" sz="6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D30FC3D8-D571-AA72-CD1B-70FEB3340DB6}"/>
              </a:ext>
            </a:extLst>
          </p:cNvPr>
          <p:cNvGrpSpPr/>
          <p:nvPr/>
        </p:nvGrpSpPr>
        <p:grpSpPr>
          <a:xfrm>
            <a:off x="390720" y="2894202"/>
            <a:ext cx="8019127" cy="3625820"/>
            <a:chOff x="1013449" y="2822524"/>
            <a:chExt cx="10328418" cy="4669959"/>
          </a:xfrm>
        </p:grpSpPr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0E1481D5-86F3-9497-F9BA-31BC64051233}"/>
                </a:ext>
              </a:extLst>
            </p:cNvPr>
            <p:cNvGrpSpPr/>
            <p:nvPr/>
          </p:nvGrpSpPr>
          <p:grpSpPr>
            <a:xfrm>
              <a:off x="1013449" y="2822524"/>
              <a:ext cx="4722766" cy="4640585"/>
              <a:chOff x="222874" y="2822524"/>
              <a:chExt cx="4722766" cy="4640585"/>
            </a:xfrm>
          </p:grpSpPr>
          <p:sp>
            <p:nvSpPr>
              <p:cNvPr id="13" name="二等辺三角形 12">
                <a:extLst>
                  <a:ext uri="{FF2B5EF4-FFF2-40B4-BE49-F238E27FC236}">
                    <a16:creationId xmlns:a16="http://schemas.microsoft.com/office/drawing/2014/main" id="{8F8812F5-C2CD-EDAD-D500-947C7C9A4FC1}"/>
                  </a:ext>
                </a:extLst>
              </p:cNvPr>
              <p:cNvSpPr/>
              <p:nvPr/>
            </p:nvSpPr>
            <p:spPr>
              <a:xfrm>
                <a:off x="1085851" y="3517900"/>
                <a:ext cx="3221372" cy="2768367"/>
              </a:xfrm>
              <a:prstGeom prst="triangle">
                <a:avLst>
                  <a:gd name="adj" fmla="val 69792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307759F8-81F1-B304-0547-70C2DCB29353}"/>
                  </a:ext>
                </a:extLst>
              </p:cNvPr>
              <p:cNvSpPr txBox="1"/>
              <p:nvPr/>
            </p:nvSpPr>
            <p:spPr>
              <a:xfrm>
                <a:off x="3472910" y="2822524"/>
                <a:ext cx="352642" cy="707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40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A</a:t>
                </a:r>
                <a:endParaRPr lang="ja-JP" altLang="en-US" sz="4000"/>
              </a:p>
            </p:txBody>
          </p:sp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BCA1766C-5CDD-9370-E765-9FDE636D76DA}"/>
                  </a:ext>
                </a:extLst>
              </p:cNvPr>
              <p:cNvSpPr txBox="1"/>
              <p:nvPr/>
            </p:nvSpPr>
            <p:spPr>
              <a:xfrm>
                <a:off x="222874" y="6249946"/>
                <a:ext cx="942159" cy="12131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40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B</a:t>
                </a:r>
                <a:endParaRPr lang="ja-JP" altLang="en-US" sz="4000"/>
              </a:p>
            </p:txBody>
          </p:sp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353D3350-95BD-283B-3985-6583E25FAF7F}"/>
                  </a:ext>
                </a:extLst>
              </p:cNvPr>
              <p:cNvSpPr txBox="1"/>
              <p:nvPr/>
            </p:nvSpPr>
            <p:spPr>
              <a:xfrm>
                <a:off x="3795860" y="6249946"/>
                <a:ext cx="1149780" cy="12131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40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C</a:t>
                </a:r>
                <a:endParaRPr lang="ja-JP" altLang="en-US" sz="4000"/>
              </a:p>
            </p:txBody>
          </p:sp>
        </p:grpSp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BDBD0623-9485-80AB-F3F2-41F8F5F655B4}"/>
                </a:ext>
              </a:extLst>
            </p:cNvPr>
            <p:cNvGrpSpPr/>
            <p:nvPr/>
          </p:nvGrpSpPr>
          <p:grpSpPr>
            <a:xfrm>
              <a:off x="6228935" y="2822524"/>
              <a:ext cx="5112932" cy="4669959"/>
              <a:chOff x="415343" y="2822524"/>
              <a:chExt cx="5112932" cy="4669959"/>
            </a:xfrm>
          </p:grpSpPr>
          <p:sp>
            <p:nvSpPr>
              <p:cNvPr id="23" name="二等辺三角形 22">
                <a:extLst>
                  <a:ext uri="{FF2B5EF4-FFF2-40B4-BE49-F238E27FC236}">
                    <a16:creationId xmlns:a16="http://schemas.microsoft.com/office/drawing/2014/main" id="{58EB44A5-775F-4F2B-9B5E-96AC2ECCF7AD}"/>
                  </a:ext>
                </a:extLst>
              </p:cNvPr>
              <p:cNvSpPr/>
              <p:nvPr/>
            </p:nvSpPr>
            <p:spPr>
              <a:xfrm>
                <a:off x="1085851" y="3517900"/>
                <a:ext cx="3221372" cy="2768367"/>
              </a:xfrm>
              <a:prstGeom prst="triangle">
                <a:avLst>
                  <a:gd name="adj" fmla="val 69792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DA987518-6E2F-418F-0726-F06E473492D1}"/>
                  </a:ext>
                </a:extLst>
              </p:cNvPr>
              <p:cNvSpPr txBox="1"/>
              <p:nvPr/>
            </p:nvSpPr>
            <p:spPr>
              <a:xfrm>
                <a:off x="3441824" y="2822524"/>
                <a:ext cx="1302949" cy="12131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40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A</a:t>
                </a:r>
                <a:r>
                  <a:rPr lang="ja-JP" altLang="en-US" sz="40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’</a:t>
                </a:r>
                <a:endParaRPr lang="ja-JP" altLang="en-US" sz="4000"/>
              </a:p>
            </p:txBody>
          </p:sp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F42D5CD0-DD38-AE61-8771-496AF8290705}"/>
                  </a:ext>
                </a:extLst>
              </p:cNvPr>
              <p:cNvSpPr txBox="1"/>
              <p:nvPr/>
            </p:nvSpPr>
            <p:spPr>
              <a:xfrm>
                <a:off x="415343" y="6279320"/>
                <a:ext cx="1341016" cy="12131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40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B</a:t>
                </a:r>
                <a:r>
                  <a:rPr lang="ja-JP" altLang="en-US" sz="40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’</a:t>
                </a:r>
                <a:endParaRPr lang="ja-JP" altLang="en-US" sz="4000"/>
              </a:p>
            </p:txBody>
          </p:sp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1FEAEAA-E458-9E5C-62D7-55CA4D3EC706}"/>
                  </a:ext>
                </a:extLst>
              </p:cNvPr>
              <p:cNvSpPr txBox="1"/>
              <p:nvPr/>
            </p:nvSpPr>
            <p:spPr>
              <a:xfrm>
                <a:off x="3968544" y="6167599"/>
                <a:ext cx="1559731" cy="12131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40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C</a:t>
                </a:r>
                <a:r>
                  <a:rPr lang="ja-JP" altLang="en-US" sz="40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’</a:t>
                </a:r>
                <a:endParaRPr lang="ja-JP" altLang="en-US" sz="4000"/>
              </a:p>
            </p:txBody>
          </p:sp>
        </p:grp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9B7EBDC6-20C6-95E7-CA70-5D3E73E314D6}"/>
                </a:ext>
              </a:extLst>
            </p:cNvPr>
            <p:cNvCxnSpPr/>
            <p:nvPr/>
          </p:nvCxnSpPr>
          <p:spPr>
            <a:xfrm>
              <a:off x="2905125" y="4838700"/>
              <a:ext cx="190500" cy="13335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74ACB1CE-13BC-48A2-7A43-4D4740D146CA}"/>
                </a:ext>
              </a:extLst>
            </p:cNvPr>
            <p:cNvCxnSpPr/>
            <p:nvPr/>
          </p:nvCxnSpPr>
          <p:spPr>
            <a:xfrm>
              <a:off x="7991475" y="4772025"/>
              <a:ext cx="190500" cy="13335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A06C0552-8A94-5C05-288E-E794B1E74EE2}"/>
                </a:ext>
              </a:extLst>
            </p:cNvPr>
            <p:cNvCxnSpPr>
              <a:cxnSpLocks/>
            </p:cNvCxnSpPr>
            <p:nvPr/>
          </p:nvCxnSpPr>
          <p:spPr>
            <a:xfrm>
              <a:off x="3253846" y="6167598"/>
              <a:ext cx="0" cy="22344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AB6F5108-E5FF-9F98-3E34-89F9770F80AB}"/>
                </a:ext>
              </a:extLst>
            </p:cNvPr>
            <p:cNvCxnSpPr>
              <a:cxnSpLocks/>
            </p:cNvCxnSpPr>
            <p:nvPr/>
          </p:nvCxnSpPr>
          <p:spPr>
            <a:xfrm>
              <a:off x="3330046" y="6167598"/>
              <a:ext cx="0" cy="22344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AA6380C8-D86C-1B4D-2D54-0FB512CFA753}"/>
                </a:ext>
              </a:extLst>
            </p:cNvPr>
            <p:cNvCxnSpPr>
              <a:cxnSpLocks/>
            </p:cNvCxnSpPr>
            <p:nvPr/>
          </p:nvCxnSpPr>
          <p:spPr>
            <a:xfrm>
              <a:off x="8730721" y="6167598"/>
              <a:ext cx="0" cy="22344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6802E4F3-5FBF-417C-C46B-D053E1C7CC58}"/>
                </a:ext>
              </a:extLst>
            </p:cNvPr>
            <p:cNvCxnSpPr>
              <a:cxnSpLocks/>
            </p:cNvCxnSpPr>
            <p:nvPr/>
          </p:nvCxnSpPr>
          <p:spPr>
            <a:xfrm>
              <a:off x="8806921" y="6167598"/>
              <a:ext cx="0" cy="22344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グループ化 55">
              <a:extLst>
                <a:ext uri="{FF2B5EF4-FFF2-40B4-BE49-F238E27FC236}">
                  <a16:creationId xmlns:a16="http://schemas.microsoft.com/office/drawing/2014/main" id="{DE3CBBB1-91EF-32CD-5D05-825AD111EC6C}"/>
                </a:ext>
              </a:extLst>
            </p:cNvPr>
            <p:cNvGrpSpPr/>
            <p:nvPr/>
          </p:nvGrpSpPr>
          <p:grpSpPr>
            <a:xfrm>
              <a:off x="4466192" y="4754367"/>
              <a:ext cx="261656" cy="138191"/>
              <a:chOff x="4466192" y="4754367"/>
              <a:chExt cx="261656" cy="138191"/>
            </a:xfrm>
          </p:grpSpPr>
          <p:grpSp>
            <p:nvGrpSpPr>
              <p:cNvPr id="50" name="グループ化 49">
                <a:extLst>
                  <a:ext uri="{FF2B5EF4-FFF2-40B4-BE49-F238E27FC236}">
                    <a16:creationId xmlns:a16="http://schemas.microsoft.com/office/drawing/2014/main" id="{EF9F890B-D0E5-B2AA-F164-32F18C8728EA}"/>
                  </a:ext>
                </a:extLst>
              </p:cNvPr>
              <p:cNvGrpSpPr/>
              <p:nvPr/>
            </p:nvGrpSpPr>
            <p:grpSpPr>
              <a:xfrm rot="4261116">
                <a:off x="4543849" y="4676710"/>
                <a:ext cx="70195" cy="225509"/>
                <a:chOff x="10107586" y="4479608"/>
                <a:chExt cx="70195" cy="225509"/>
              </a:xfrm>
            </p:grpSpPr>
            <p:cxnSp>
              <p:nvCxnSpPr>
                <p:cNvPr id="52" name="直線コネクタ 51">
                  <a:extLst>
                    <a:ext uri="{FF2B5EF4-FFF2-40B4-BE49-F238E27FC236}">
                      <a16:creationId xmlns:a16="http://schemas.microsoft.com/office/drawing/2014/main" id="{CD03697A-128B-4F13-D623-3C39734062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107586" y="4481673"/>
                  <a:ext cx="0" cy="223444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線コネクタ 52">
                  <a:extLst>
                    <a:ext uri="{FF2B5EF4-FFF2-40B4-BE49-F238E27FC236}">
                      <a16:creationId xmlns:a16="http://schemas.microsoft.com/office/drawing/2014/main" id="{4A03D58D-607D-1C93-6696-803B14925D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177781" y="4479608"/>
                  <a:ext cx="0" cy="223444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5" name="直線コネクタ 54">
                <a:extLst>
                  <a:ext uri="{FF2B5EF4-FFF2-40B4-BE49-F238E27FC236}">
                    <a16:creationId xmlns:a16="http://schemas.microsoft.com/office/drawing/2014/main" id="{2BF40E09-C135-FA9B-D5BC-05C8CC3A764D}"/>
                  </a:ext>
                </a:extLst>
              </p:cNvPr>
              <p:cNvCxnSpPr>
                <a:cxnSpLocks/>
              </p:cNvCxnSpPr>
              <p:nvPr/>
            </p:nvCxnSpPr>
            <p:spPr>
              <a:xfrm rot="4261116">
                <a:off x="4616126" y="4780836"/>
                <a:ext cx="0" cy="22344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グループ化 56">
              <a:extLst>
                <a:ext uri="{FF2B5EF4-FFF2-40B4-BE49-F238E27FC236}">
                  <a16:creationId xmlns:a16="http://schemas.microsoft.com/office/drawing/2014/main" id="{90B9A203-EB6E-65F9-92EE-3AEA1D887424}"/>
                </a:ext>
              </a:extLst>
            </p:cNvPr>
            <p:cNvGrpSpPr/>
            <p:nvPr/>
          </p:nvGrpSpPr>
          <p:grpSpPr>
            <a:xfrm>
              <a:off x="9501469" y="4855077"/>
              <a:ext cx="261656" cy="138191"/>
              <a:chOff x="4466192" y="4754367"/>
              <a:chExt cx="261656" cy="138191"/>
            </a:xfrm>
          </p:grpSpPr>
          <p:grpSp>
            <p:nvGrpSpPr>
              <p:cNvPr id="58" name="グループ化 57">
                <a:extLst>
                  <a:ext uri="{FF2B5EF4-FFF2-40B4-BE49-F238E27FC236}">
                    <a16:creationId xmlns:a16="http://schemas.microsoft.com/office/drawing/2014/main" id="{ACBFDC1F-D024-6ECD-F517-4A0BBEB7859B}"/>
                  </a:ext>
                </a:extLst>
              </p:cNvPr>
              <p:cNvGrpSpPr/>
              <p:nvPr/>
            </p:nvGrpSpPr>
            <p:grpSpPr>
              <a:xfrm rot="4261116">
                <a:off x="4543849" y="4676710"/>
                <a:ext cx="70195" cy="225509"/>
                <a:chOff x="10107586" y="4479608"/>
                <a:chExt cx="70195" cy="225509"/>
              </a:xfrm>
            </p:grpSpPr>
            <p:cxnSp>
              <p:nvCxnSpPr>
                <p:cNvPr id="60" name="直線コネクタ 59">
                  <a:extLst>
                    <a:ext uri="{FF2B5EF4-FFF2-40B4-BE49-F238E27FC236}">
                      <a16:creationId xmlns:a16="http://schemas.microsoft.com/office/drawing/2014/main" id="{85E2F5EF-8BE6-8D6F-FAEC-225D787EDC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107586" y="4481673"/>
                  <a:ext cx="0" cy="223444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線コネクタ 60">
                  <a:extLst>
                    <a:ext uri="{FF2B5EF4-FFF2-40B4-BE49-F238E27FC236}">
                      <a16:creationId xmlns:a16="http://schemas.microsoft.com/office/drawing/2014/main" id="{B5677AEA-DC53-174B-3E2F-202A78E38E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177781" y="4479608"/>
                  <a:ext cx="0" cy="223444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9" name="直線コネクタ 58">
                <a:extLst>
                  <a:ext uri="{FF2B5EF4-FFF2-40B4-BE49-F238E27FC236}">
                    <a16:creationId xmlns:a16="http://schemas.microsoft.com/office/drawing/2014/main" id="{14E5CF58-92CD-5D13-184D-A2C217F8B956}"/>
                  </a:ext>
                </a:extLst>
              </p:cNvPr>
              <p:cNvCxnSpPr>
                <a:cxnSpLocks/>
              </p:cNvCxnSpPr>
              <p:nvPr/>
            </p:nvCxnSpPr>
            <p:spPr>
              <a:xfrm rot="4261116">
                <a:off x="4616126" y="4780836"/>
                <a:ext cx="0" cy="22344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830B9A2-0DDE-7C76-93C4-CBA20F76FA05}"/>
              </a:ext>
            </a:extLst>
          </p:cNvPr>
          <p:cNvSpPr/>
          <p:nvPr/>
        </p:nvSpPr>
        <p:spPr>
          <a:xfrm>
            <a:off x="1512793" y="1762553"/>
            <a:ext cx="10058400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4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①　</a:t>
            </a:r>
            <a:r>
              <a:rPr lang="ja-JP" altLang="en-US" sz="44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３組の辺</a:t>
            </a:r>
            <a:r>
              <a:rPr lang="ja-JP" altLang="en-US" sz="4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がそれぞれ </a:t>
            </a:r>
            <a:r>
              <a:rPr lang="ja-JP" altLang="en-US" sz="44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等しい</a:t>
            </a:r>
            <a:r>
              <a:rPr lang="ja-JP" altLang="en-US" sz="44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。</a:t>
            </a:r>
            <a:endParaRPr lang="en-US" altLang="ja-JP" sz="440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DC2C017-886A-F54E-C175-6C2351E7A717}"/>
              </a:ext>
            </a:extLst>
          </p:cNvPr>
          <p:cNvSpPr/>
          <p:nvPr/>
        </p:nvSpPr>
        <p:spPr>
          <a:xfrm>
            <a:off x="8549251" y="3556566"/>
            <a:ext cx="2342511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altLang="ja-JP" sz="44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AB=A'B'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EC80714-B5C8-911D-39F8-33938DECEF0C}"/>
              </a:ext>
            </a:extLst>
          </p:cNvPr>
          <p:cNvSpPr/>
          <p:nvPr/>
        </p:nvSpPr>
        <p:spPr>
          <a:xfrm>
            <a:off x="8549251" y="4214970"/>
            <a:ext cx="2342511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altLang="ja-JP" sz="44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BC=B'C'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87C8C5B-32AE-E9CE-950B-90D33E6A38BA}"/>
              </a:ext>
            </a:extLst>
          </p:cNvPr>
          <p:cNvSpPr/>
          <p:nvPr/>
        </p:nvSpPr>
        <p:spPr>
          <a:xfrm>
            <a:off x="8549251" y="4873374"/>
            <a:ext cx="2342511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altLang="ja-JP" sz="44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CA=C</a:t>
            </a:r>
            <a:r>
              <a:rPr lang="ja-JP" altLang="en-US" sz="44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’</a:t>
            </a:r>
            <a:r>
              <a:rPr lang="en-US" altLang="ja-JP" sz="44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A</a:t>
            </a:r>
            <a:r>
              <a:rPr lang="ja-JP" altLang="en-US" sz="44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’</a:t>
            </a:r>
            <a:endParaRPr lang="en-US" altLang="ja-JP" sz="4400">
              <a:solidFill>
                <a:srgbClr val="FF0000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8" name="左中かっこ 7">
            <a:extLst>
              <a:ext uri="{FF2B5EF4-FFF2-40B4-BE49-F238E27FC236}">
                <a16:creationId xmlns:a16="http://schemas.microsoft.com/office/drawing/2014/main" id="{6DB2C835-5947-0A97-336C-87D8D4462CC0}"/>
              </a:ext>
            </a:extLst>
          </p:cNvPr>
          <p:cNvSpPr/>
          <p:nvPr/>
        </p:nvSpPr>
        <p:spPr>
          <a:xfrm>
            <a:off x="8193264" y="3669419"/>
            <a:ext cx="433167" cy="1810529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077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0003312-1759-579C-8E10-5CF327E108E2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6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三角形の合同条件</a:t>
            </a:r>
            <a:endParaRPr kumimoji="1" lang="ja-JP" altLang="en-US" sz="6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9B7EBDC6-20C6-95E7-CA70-5D3E73E314D6}"/>
              </a:ext>
            </a:extLst>
          </p:cNvPr>
          <p:cNvCxnSpPr/>
          <p:nvPr/>
        </p:nvCxnSpPr>
        <p:spPr>
          <a:xfrm>
            <a:off x="2905125" y="4838700"/>
            <a:ext cx="190500" cy="1333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74ACB1CE-13BC-48A2-7A43-4D4740D146CA}"/>
              </a:ext>
            </a:extLst>
          </p:cNvPr>
          <p:cNvCxnSpPr/>
          <p:nvPr/>
        </p:nvCxnSpPr>
        <p:spPr>
          <a:xfrm>
            <a:off x="7991475" y="4772025"/>
            <a:ext cx="190500" cy="1333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A06C0552-8A94-5C05-288E-E794B1E74EE2}"/>
              </a:ext>
            </a:extLst>
          </p:cNvPr>
          <p:cNvCxnSpPr>
            <a:cxnSpLocks/>
          </p:cNvCxnSpPr>
          <p:nvPr/>
        </p:nvCxnSpPr>
        <p:spPr>
          <a:xfrm>
            <a:off x="3253846" y="6167598"/>
            <a:ext cx="0" cy="22344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AB6F5108-E5FF-9F98-3E34-89F9770F80AB}"/>
              </a:ext>
            </a:extLst>
          </p:cNvPr>
          <p:cNvCxnSpPr>
            <a:cxnSpLocks/>
          </p:cNvCxnSpPr>
          <p:nvPr/>
        </p:nvCxnSpPr>
        <p:spPr>
          <a:xfrm>
            <a:off x="3330046" y="6167598"/>
            <a:ext cx="0" cy="22344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AA6380C8-D86C-1B4D-2D54-0FB512CFA753}"/>
              </a:ext>
            </a:extLst>
          </p:cNvPr>
          <p:cNvCxnSpPr>
            <a:cxnSpLocks/>
          </p:cNvCxnSpPr>
          <p:nvPr/>
        </p:nvCxnSpPr>
        <p:spPr>
          <a:xfrm>
            <a:off x="8730721" y="6167598"/>
            <a:ext cx="0" cy="22344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6802E4F3-5FBF-417C-C46B-D053E1C7CC58}"/>
              </a:ext>
            </a:extLst>
          </p:cNvPr>
          <p:cNvCxnSpPr>
            <a:cxnSpLocks/>
          </p:cNvCxnSpPr>
          <p:nvPr/>
        </p:nvCxnSpPr>
        <p:spPr>
          <a:xfrm>
            <a:off x="8806921" y="6167598"/>
            <a:ext cx="0" cy="22344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EF908872-56DC-DFF0-FC78-922F69E36793}"/>
              </a:ext>
            </a:extLst>
          </p:cNvPr>
          <p:cNvSpPr/>
          <p:nvPr/>
        </p:nvSpPr>
        <p:spPr>
          <a:xfrm>
            <a:off x="326163" y="1910676"/>
            <a:ext cx="1159560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4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②　</a:t>
            </a:r>
            <a:r>
              <a:rPr lang="ja-JP" altLang="en-US" sz="40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２組の辺</a:t>
            </a:r>
            <a:r>
              <a:rPr lang="ja-JP" altLang="en-US" sz="4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とその間の角がそれぞれ等しい。</a:t>
            </a:r>
            <a:endParaRPr lang="en-US" altLang="ja-JP" sz="400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8D30C6E9-5810-65E1-6020-D5A0626C6176}"/>
              </a:ext>
            </a:extLst>
          </p:cNvPr>
          <p:cNvSpPr/>
          <p:nvPr/>
        </p:nvSpPr>
        <p:spPr>
          <a:xfrm>
            <a:off x="3964932" y="1893757"/>
            <a:ext cx="2544925" cy="62976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>
                <a:solidFill>
                  <a:srgbClr val="FF0000"/>
                </a:solidFill>
              </a:rPr>
              <a:t>?</a:t>
            </a:r>
            <a:endParaRPr kumimoji="1" lang="ja-JP" altLang="en-US" sz="3200" b="1">
              <a:solidFill>
                <a:srgbClr val="FF0000"/>
              </a:solidFill>
            </a:endParaRP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0E1481D5-86F3-9497-F9BA-31BC64051233}"/>
              </a:ext>
            </a:extLst>
          </p:cNvPr>
          <p:cNvGrpSpPr/>
          <p:nvPr/>
        </p:nvGrpSpPr>
        <p:grpSpPr>
          <a:xfrm>
            <a:off x="1336473" y="2822524"/>
            <a:ext cx="4124957" cy="3660917"/>
            <a:chOff x="545898" y="2822524"/>
            <a:chExt cx="4124957" cy="3660917"/>
          </a:xfrm>
        </p:grpSpPr>
        <p:sp>
          <p:nvSpPr>
            <p:cNvPr id="13" name="二等辺三角形 12">
              <a:extLst>
                <a:ext uri="{FF2B5EF4-FFF2-40B4-BE49-F238E27FC236}">
                  <a16:creationId xmlns:a16="http://schemas.microsoft.com/office/drawing/2014/main" id="{8F8812F5-C2CD-EDAD-D500-947C7C9A4FC1}"/>
                </a:ext>
              </a:extLst>
            </p:cNvPr>
            <p:cNvSpPr/>
            <p:nvPr/>
          </p:nvSpPr>
          <p:spPr>
            <a:xfrm>
              <a:off x="1085851" y="3517900"/>
              <a:ext cx="3221372" cy="2768367"/>
            </a:xfrm>
            <a:prstGeom prst="triangle">
              <a:avLst>
                <a:gd name="adj" fmla="val 69792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307759F8-81F1-B304-0547-70C2DCB29353}"/>
                </a:ext>
              </a:extLst>
            </p:cNvPr>
            <p:cNvSpPr txBox="1"/>
            <p:nvPr/>
          </p:nvSpPr>
          <p:spPr>
            <a:xfrm>
              <a:off x="3269091" y="2822524"/>
              <a:ext cx="352641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ja-JP" sz="4000">
                  <a:latin typeface="Cambria Math" panose="02040503050406030204" pitchFamily="18" charset="0"/>
                  <a:ea typeface="メイリオ" panose="020B0604030504040204" pitchFamily="50" charset="-128"/>
                </a:rPr>
                <a:t>A</a:t>
              </a:r>
              <a:endParaRPr lang="ja-JP" altLang="en-US" sz="4000"/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BCA1766C-5CDD-9370-E765-9FDE636D76DA}"/>
                </a:ext>
              </a:extLst>
            </p:cNvPr>
            <p:cNvSpPr txBox="1"/>
            <p:nvPr/>
          </p:nvSpPr>
          <p:spPr>
            <a:xfrm>
              <a:off x="545898" y="5775555"/>
              <a:ext cx="352641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ja-JP" sz="4000">
                  <a:latin typeface="Cambria Math" panose="02040503050406030204" pitchFamily="18" charset="0"/>
                  <a:ea typeface="メイリオ" panose="020B0604030504040204" pitchFamily="50" charset="-128"/>
                </a:rPr>
                <a:t>B</a:t>
              </a:r>
              <a:endParaRPr lang="ja-JP" altLang="en-US" sz="4000"/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353D3350-95BD-283B-3985-6583E25FAF7F}"/>
                </a:ext>
              </a:extLst>
            </p:cNvPr>
            <p:cNvSpPr txBox="1"/>
            <p:nvPr/>
          </p:nvSpPr>
          <p:spPr>
            <a:xfrm>
              <a:off x="4318214" y="5775555"/>
              <a:ext cx="352641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ja-JP" sz="4000">
                  <a:latin typeface="Cambria Math" panose="02040503050406030204" pitchFamily="18" charset="0"/>
                  <a:ea typeface="メイリオ" panose="020B0604030504040204" pitchFamily="50" charset="-128"/>
                </a:rPr>
                <a:t>C</a:t>
              </a:r>
              <a:endParaRPr lang="ja-JP" altLang="en-US" sz="4000"/>
            </a:p>
          </p:txBody>
        </p:sp>
      </p:grpSp>
      <p:sp>
        <p:nvSpPr>
          <p:cNvPr id="4" name="部分円 3">
            <a:extLst>
              <a:ext uri="{FF2B5EF4-FFF2-40B4-BE49-F238E27FC236}">
                <a16:creationId xmlns:a16="http://schemas.microsoft.com/office/drawing/2014/main" id="{DEC27F6F-CE58-9DE4-2788-ADF9ADE77DFE}"/>
              </a:ext>
            </a:extLst>
          </p:cNvPr>
          <p:cNvSpPr/>
          <p:nvPr/>
        </p:nvSpPr>
        <p:spPr>
          <a:xfrm rot="9413973">
            <a:off x="6111083" y="5502774"/>
            <a:ext cx="1584779" cy="1586036"/>
          </a:xfrm>
          <a:prstGeom prst="pie">
            <a:avLst>
              <a:gd name="adj1" fmla="val 9134889"/>
              <a:gd name="adj2" fmla="val 12164692"/>
            </a:avLst>
          </a:prstGeom>
          <a:solidFill>
            <a:srgbClr val="FF75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highlight>
                <a:srgbClr val="00FFFF"/>
              </a:highlight>
            </a:endParaRP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BDBD0623-9485-80AB-F3F2-41F8F5F655B4}"/>
              </a:ext>
            </a:extLst>
          </p:cNvPr>
          <p:cNvGrpSpPr/>
          <p:nvPr/>
        </p:nvGrpSpPr>
        <p:grpSpPr>
          <a:xfrm>
            <a:off x="6345753" y="2822524"/>
            <a:ext cx="4431650" cy="3660917"/>
            <a:chOff x="532161" y="2822524"/>
            <a:chExt cx="4431650" cy="3660917"/>
          </a:xfrm>
        </p:grpSpPr>
        <p:sp>
          <p:nvSpPr>
            <p:cNvPr id="23" name="二等辺三角形 22">
              <a:extLst>
                <a:ext uri="{FF2B5EF4-FFF2-40B4-BE49-F238E27FC236}">
                  <a16:creationId xmlns:a16="http://schemas.microsoft.com/office/drawing/2014/main" id="{58EB44A5-775F-4F2B-9B5E-96AC2ECCF7AD}"/>
                </a:ext>
              </a:extLst>
            </p:cNvPr>
            <p:cNvSpPr/>
            <p:nvPr/>
          </p:nvSpPr>
          <p:spPr>
            <a:xfrm>
              <a:off x="1085851" y="3517900"/>
              <a:ext cx="3221372" cy="2768367"/>
            </a:xfrm>
            <a:prstGeom prst="triangle">
              <a:avLst>
                <a:gd name="adj" fmla="val 69792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DA987518-6E2F-418F-0726-F06E473492D1}"/>
                </a:ext>
              </a:extLst>
            </p:cNvPr>
            <p:cNvSpPr txBox="1"/>
            <p:nvPr/>
          </p:nvSpPr>
          <p:spPr>
            <a:xfrm>
              <a:off x="3269091" y="2822524"/>
              <a:ext cx="68044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ja-JP" sz="4000">
                  <a:latin typeface="Cambria Math" panose="02040503050406030204" pitchFamily="18" charset="0"/>
                  <a:ea typeface="メイリオ" panose="020B0604030504040204" pitchFamily="50" charset="-128"/>
                </a:rPr>
                <a:t>A</a:t>
              </a:r>
              <a:r>
                <a:rPr lang="ja-JP" altLang="en-US" sz="4000">
                  <a:latin typeface="Cambria Math" panose="02040503050406030204" pitchFamily="18" charset="0"/>
                  <a:ea typeface="メイリオ" panose="020B0604030504040204" pitchFamily="50" charset="-128"/>
                </a:rPr>
                <a:t>’</a:t>
              </a:r>
              <a:endParaRPr lang="ja-JP" altLang="en-US" sz="4000"/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F42D5CD0-DD38-AE61-8771-496AF8290705}"/>
                </a:ext>
              </a:extLst>
            </p:cNvPr>
            <p:cNvSpPr txBox="1"/>
            <p:nvPr/>
          </p:nvSpPr>
          <p:spPr>
            <a:xfrm>
              <a:off x="532161" y="5762946"/>
              <a:ext cx="645597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ja-JP" sz="4000">
                  <a:latin typeface="Cambria Math" panose="02040503050406030204" pitchFamily="18" charset="0"/>
                  <a:ea typeface="メイリオ" panose="020B0604030504040204" pitchFamily="50" charset="-128"/>
                </a:rPr>
                <a:t>B</a:t>
              </a:r>
              <a:r>
                <a:rPr lang="ja-JP" altLang="en-US" sz="4000">
                  <a:latin typeface="Cambria Math" panose="02040503050406030204" pitchFamily="18" charset="0"/>
                  <a:ea typeface="メイリオ" panose="020B0604030504040204" pitchFamily="50" charset="-128"/>
                </a:rPr>
                <a:t>‘</a:t>
              </a:r>
              <a:endParaRPr lang="ja-JP" altLang="en-US" sz="4000"/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B1FEAEAA-E458-9E5C-62D7-55CA4D3EC706}"/>
                </a:ext>
              </a:extLst>
            </p:cNvPr>
            <p:cNvSpPr txBox="1"/>
            <p:nvPr/>
          </p:nvSpPr>
          <p:spPr>
            <a:xfrm>
              <a:off x="4318214" y="5775555"/>
              <a:ext cx="645597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ja-JP" sz="4000">
                  <a:latin typeface="Cambria Math" panose="02040503050406030204" pitchFamily="18" charset="0"/>
                  <a:ea typeface="メイリオ" panose="020B0604030504040204" pitchFamily="50" charset="-128"/>
                </a:rPr>
                <a:t>C</a:t>
              </a:r>
              <a:r>
                <a:rPr lang="ja-JP" altLang="en-US" sz="4000">
                  <a:latin typeface="Cambria Math" panose="02040503050406030204" pitchFamily="18" charset="0"/>
                  <a:ea typeface="メイリオ" panose="020B0604030504040204" pitchFamily="50" charset="-128"/>
                </a:rPr>
                <a:t>’</a:t>
              </a:r>
              <a:endParaRPr lang="ja-JP" altLang="en-US" sz="4000"/>
            </a:p>
          </p:txBody>
        </p:sp>
      </p:grpSp>
      <p:sp>
        <p:nvSpPr>
          <p:cNvPr id="5" name="部分円 4">
            <a:extLst>
              <a:ext uri="{FF2B5EF4-FFF2-40B4-BE49-F238E27FC236}">
                <a16:creationId xmlns:a16="http://schemas.microsoft.com/office/drawing/2014/main" id="{1A47CEC6-D2FE-0F1B-58C6-8CF28F852FFC}"/>
              </a:ext>
            </a:extLst>
          </p:cNvPr>
          <p:cNvSpPr/>
          <p:nvPr/>
        </p:nvSpPr>
        <p:spPr>
          <a:xfrm rot="9413973">
            <a:off x="1104037" y="5486301"/>
            <a:ext cx="1584779" cy="1586036"/>
          </a:xfrm>
          <a:prstGeom prst="pie">
            <a:avLst>
              <a:gd name="adj1" fmla="val 9134889"/>
              <a:gd name="adj2" fmla="val 12164692"/>
            </a:avLst>
          </a:prstGeom>
          <a:solidFill>
            <a:srgbClr val="FF75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80951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部分円 5">
            <a:extLst>
              <a:ext uri="{FF2B5EF4-FFF2-40B4-BE49-F238E27FC236}">
                <a16:creationId xmlns:a16="http://schemas.microsoft.com/office/drawing/2014/main" id="{9D537565-696C-69C7-14F2-3D809C3E480F}"/>
              </a:ext>
            </a:extLst>
          </p:cNvPr>
          <p:cNvSpPr/>
          <p:nvPr/>
        </p:nvSpPr>
        <p:spPr>
          <a:xfrm rot="9413973">
            <a:off x="1104037" y="5486301"/>
            <a:ext cx="1584779" cy="1586036"/>
          </a:xfrm>
          <a:prstGeom prst="pie">
            <a:avLst>
              <a:gd name="adj1" fmla="val 9134889"/>
              <a:gd name="adj2" fmla="val 12164692"/>
            </a:avLst>
          </a:prstGeom>
          <a:solidFill>
            <a:srgbClr val="FF75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highlight>
                <a:srgbClr val="00FFFF"/>
              </a:highlight>
            </a:endParaRPr>
          </a:p>
        </p:txBody>
      </p:sp>
      <p:sp>
        <p:nvSpPr>
          <p:cNvPr id="7" name="部分円 6">
            <a:extLst>
              <a:ext uri="{FF2B5EF4-FFF2-40B4-BE49-F238E27FC236}">
                <a16:creationId xmlns:a16="http://schemas.microsoft.com/office/drawing/2014/main" id="{05649482-56CE-66C4-92DB-160DDC6F3D88}"/>
              </a:ext>
            </a:extLst>
          </p:cNvPr>
          <p:cNvSpPr/>
          <p:nvPr/>
        </p:nvSpPr>
        <p:spPr>
          <a:xfrm rot="9413973">
            <a:off x="6111083" y="5502774"/>
            <a:ext cx="1584779" cy="1586036"/>
          </a:xfrm>
          <a:prstGeom prst="pie">
            <a:avLst>
              <a:gd name="adj1" fmla="val 9134889"/>
              <a:gd name="adj2" fmla="val 12164692"/>
            </a:avLst>
          </a:prstGeom>
          <a:solidFill>
            <a:srgbClr val="FF75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highlight>
                <a:srgbClr val="00FFFF"/>
              </a:highlight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0003312-1759-579C-8E10-5CF327E108E2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6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三角形の合同条件</a:t>
            </a:r>
            <a:endParaRPr kumimoji="1" lang="ja-JP" altLang="en-US" sz="6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0E1481D5-86F3-9497-F9BA-31BC64051233}"/>
              </a:ext>
            </a:extLst>
          </p:cNvPr>
          <p:cNvGrpSpPr/>
          <p:nvPr/>
        </p:nvGrpSpPr>
        <p:grpSpPr>
          <a:xfrm>
            <a:off x="1336473" y="2822524"/>
            <a:ext cx="4124957" cy="3660917"/>
            <a:chOff x="545898" y="2822524"/>
            <a:chExt cx="4124957" cy="3660917"/>
          </a:xfrm>
        </p:grpSpPr>
        <p:sp>
          <p:nvSpPr>
            <p:cNvPr id="13" name="二等辺三角形 12">
              <a:extLst>
                <a:ext uri="{FF2B5EF4-FFF2-40B4-BE49-F238E27FC236}">
                  <a16:creationId xmlns:a16="http://schemas.microsoft.com/office/drawing/2014/main" id="{8F8812F5-C2CD-EDAD-D500-947C7C9A4FC1}"/>
                </a:ext>
              </a:extLst>
            </p:cNvPr>
            <p:cNvSpPr/>
            <p:nvPr/>
          </p:nvSpPr>
          <p:spPr>
            <a:xfrm>
              <a:off x="1085851" y="3517900"/>
              <a:ext cx="3221372" cy="2768367"/>
            </a:xfrm>
            <a:prstGeom prst="triangle">
              <a:avLst>
                <a:gd name="adj" fmla="val 69792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307759F8-81F1-B304-0547-70C2DCB29353}"/>
                </a:ext>
              </a:extLst>
            </p:cNvPr>
            <p:cNvSpPr txBox="1"/>
            <p:nvPr/>
          </p:nvSpPr>
          <p:spPr>
            <a:xfrm>
              <a:off x="3269091" y="2822524"/>
              <a:ext cx="352641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ja-JP" sz="4000">
                  <a:latin typeface="Cambria Math" panose="02040503050406030204" pitchFamily="18" charset="0"/>
                  <a:ea typeface="メイリオ" panose="020B0604030504040204" pitchFamily="50" charset="-128"/>
                </a:rPr>
                <a:t>A</a:t>
              </a:r>
              <a:endParaRPr lang="ja-JP" altLang="en-US" sz="4000"/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BCA1766C-5CDD-9370-E765-9FDE636D76DA}"/>
                </a:ext>
              </a:extLst>
            </p:cNvPr>
            <p:cNvSpPr txBox="1"/>
            <p:nvPr/>
          </p:nvSpPr>
          <p:spPr>
            <a:xfrm>
              <a:off x="545898" y="5775555"/>
              <a:ext cx="352641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ja-JP" sz="4000">
                  <a:latin typeface="Cambria Math" panose="02040503050406030204" pitchFamily="18" charset="0"/>
                  <a:ea typeface="メイリオ" panose="020B0604030504040204" pitchFamily="50" charset="-128"/>
                </a:rPr>
                <a:t>B</a:t>
              </a:r>
              <a:endParaRPr lang="ja-JP" altLang="en-US" sz="4000"/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353D3350-95BD-283B-3985-6583E25FAF7F}"/>
                </a:ext>
              </a:extLst>
            </p:cNvPr>
            <p:cNvSpPr txBox="1"/>
            <p:nvPr/>
          </p:nvSpPr>
          <p:spPr>
            <a:xfrm>
              <a:off x="4318214" y="5775555"/>
              <a:ext cx="352641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ja-JP" sz="4000">
                  <a:latin typeface="Cambria Math" panose="02040503050406030204" pitchFamily="18" charset="0"/>
                  <a:ea typeface="メイリオ" panose="020B0604030504040204" pitchFamily="50" charset="-128"/>
                </a:rPr>
                <a:t>C</a:t>
              </a:r>
              <a:endParaRPr lang="ja-JP" altLang="en-US" sz="4000"/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BDBD0623-9485-80AB-F3F2-41F8F5F655B4}"/>
              </a:ext>
            </a:extLst>
          </p:cNvPr>
          <p:cNvGrpSpPr/>
          <p:nvPr/>
        </p:nvGrpSpPr>
        <p:grpSpPr>
          <a:xfrm>
            <a:off x="6345753" y="2822524"/>
            <a:ext cx="4431650" cy="3660917"/>
            <a:chOff x="532161" y="2822524"/>
            <a:chExt cx="4431650" cy="3660917"/>
          </a:xfrm>
        </p:grpSpPr>
        <p:sp>
          <p:nvSpPr>
            <p:cNvPr id="23" name="二等辺三角形 22">
              <a:extLst>
                <a:ext uri="{FF2B5EF4-FFF2-40B4-BE49-F238E27FC236}">
                  <a16:creationId xmlns:a16="http://schemas.microsoft.com/office/drawing/2014/main" id="{58EB44A5-775F-4F2B-9B5E-96AC2ECCF7AD}"/>
                </a:ext>
              </a:extLst>
            </p:cNvPr>
            <p:cNvSpPr/>
            <p:nvPr/>
          </p:nvSpPr>
          <p:spPr>
            <a:xfrm>
              <a:off x="1085851" y="3517900"/>
              <a:ext cx="3221372" cy="2768367"/>
            </a:xfrm>
            <a:prstGeom prst="triangle">
              <a:avLst>
                <a:gd name="adj" fmla="val 69792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DA987518-6E2F-418F-0726-F06E473492D1}"/>
                </a:ext>
              </a:extLst>
            </p:cNvPr>
            <p:cNvSpPr txBox="1"/>
            <p:nvPr/>
          </p:nvSpPr>
          <p:spPr>
            <a:xfrm>
              <a:off x="3269091" y="2822524"/>
              <a:ext cx="68044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ja-JP" sz="4000">
                  <a:latin typeface="Cambria Math" panose="02040503050406030204" pitchFamily="18" charset="0"/>
                  <a:ea typeface="メイリオ" panose="020B0604030504040204" pitchFamily="50" charset="-128"/>
                </a:rPr>
                <a:t>A</a:t>
              </a:r>
              <a:r>
                <a:rPr lang="ja-JP" altLang="en-US" sz="4000">
                  <a:latin typeface="Cambria Math" panose="02040503050406030204" pitchFamily="18" charset="0"/>
                  <a:ea typeface="メイリオ" panose="020B0604030504040204" pitchFamily="50" charset="-128"/>
                </a:rPr>
                <a:t>’</a:t>
              </a:r>
              <a:endParaRPr lang="ja-JP" altLang="en-US" sz="4000"/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F42D5CD0-DD38-AE61-8771-496AF8290705}"/>
                </a:ext>
              </a:extLst>
            </p:cNvPr>
            <p:cNvSpPr txBox="1"/>
            <p:nvPr/>
          </p:nvSpPr>
          <p:spPr>
            <a:xfrm>
              <a:off x="532161" y="5762946"/>
              <a:ext cx="645597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ja-JP" sz="4000">
                  <a:latin typeface="Cambria Math" panose="02040503050406030204" pitchFamily="18" charset="0"/>
                  <a:ea typeface="メイリオ" panose="020B0604030504040204" pitchFamily="50" charset="-128"/>
                </a:rPr>
                <a:t>B</a:t>
              </a:r>
              <a:r>
                <a:rPr lang="ja-JP" altLang="en-US" sz="4000">
                  <a:latin typeface="Cambria Math" panose="02040503050406030204" pitchFamily="18" charset="0"/>
                  <a:ea typeface="メイリオ" panose="020B0604030504040204" pitchFamily="50" charset="-128"/>
                </a:rPr>
                <a:t>‘</a:t>
              </a:r>
              <a:endParaRPr lang="ja-JP" altLang="en-US" sz="4000"/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B1FEAEAA-E458-9E5C-62D7-55CA4D3EC706}"/>
                </a:ext>
              </a:extLst>
            </p:cNvPr>
            <p:cNvSpPr txBox="1"/>
            <p:nvPr/>
          </p:nvSpPr>
          <p:spPr>
            <a:xfrm>
              <a:off x="4318214" y="5775555"/>
              <a:ext cx="645597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ja-JP" sz="4000">
                  <a:latin typeface="Cambria Math" panose="02040503050406030204" pitchFamily="18" charset="0"/>
                  <a:ea typeface="メイリオ" panose="020B0604030504040204" pitchFamily="50" charset="-128"/>
                </a:rPr>
                <a:t>C</a:t>
              </a:r>
              <a:r>
                <a:rPr lang="ja-JP" altLang="en-US" sz="4000">
                  <a:latin typeface="Cambria Math" panose="02040503050406030204" pitchFamily="18" charset="0"/>
                  <a:ea typeface="メイリオ" panose="020B0604030504040204" pitchFamily="50" charset="-128"/>
                </a:rPr>
                <a:t>’</a:t>
              </a:r>
              <a:endParaRPr lang="ja-JP" altLang="en-US" sz="4000"/>
            </a:p>
          </p:txBody>
        </p:sp>
      </p:grp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9B7EBDC6-20C6-95E7-CA70-5D3E73E314D6}"/>
              </a:ext>
            </a:extLst>
          </p:cNvPr>
          <p:cNvCxnSpPr/>
          <p:nvPr/>
        </p:nvCxnSpPr>
        <p:spPr>
          <a:xfrm>
            <a:off x="2905125" y="4838700"/>
            <a:ext cx="190500" cy="1333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74ACB1CE-13BC-48A2-7A43-4D4740D146CA}"/>
              </a:ext>
            </a:extLst>
          </p:cNvPr>
          <p:cNvCxnSpPr/>
          <p:nvPr/>
        </p:nvCxnSpPr>
        <p:spPr>
          <a:xfrm>
            <a:off x="7991475" y="4772025"/>
            <a:ext cx="190500" cy="1333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A06C0552-8A94-5C05-288E-E794B1E74EE2}"/>
              </a:ext>
            </a:extLst>
          </p:cNvPr>
          <p:cNvCxnSpPr>
            <a:cxnSpLocks/>
          </p:cNvCxnSpPr>
          <p:nvPr/>
        </p:nvCxnSpPr>
        <p:spPr>
          <a:xfrm>
            <a:off x="3253846" y="6167598"/>
            <a:ext cx="0" cy="22344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AB6F5108-E5FF-9F98-3E34-89F9770F80AB}"/>
              </a:ext>
            </a:extLst>
          </p:cNvPr>
          <p:cNvCxnSpPr>
            <a:cxnSpLocks/>
          </p:cNvCxnSpPr>
          <p:nvPr/>
        </p:nvCxnSpPr>
        <p:spPr>
          <a:xfrm>
            <a:off x="3330046" y="6167598"/>
            <a:ext cx="0" cy="22344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AA6380C8-D86C-1B4D-2D54-0FB512CFA753}"/>
              </a:ext>
            </a:extLst>
          </p:cNvPr>
          <p:cNvCxnSpPr>
            <a:cxnSpLocks/>
          </p:cNvCxnSpPr>
          <p:nvPr/>
        </p:nvCxnSpPr>
        <p:spPr>
          <a:xfrm>
            <a:off x="8730721" y="6167598"/>
            <a:ext cx="0" cy="22344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6802E4F3-5FBF-417C-C46B-D053E1C7CC58}"/>
              </a:ext>
            </a:extLst>
          </p:cNvPr>
          <p:cNvCxnSpPr>
            <a:cxnSpLocks/>
          </p:cNvCxnSpPr>
          <p:nvPr/>
        </p:nvCxnSpPr>
        <p:spPr>
          <a:xfrm>
            <a:off x="8806921" y="6167598"/>
            <a:ext cx="0" cy="22344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C46C4E6-6E7F-35F7-4426-BD2498AF06EA}"/>
              </a:ext>
            </a:extLst>
          </p:cNvPr>
          <p:cNvSpPr/>
          <p:nvPr/>
        </p:nvSpPr>
        <p:spPr>
          <a:xfrm>
            <a:off x="326163" y="1910676"/>
            <a:ext cx="1159560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4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②　</a:t>
            </a:r>
            <a:r>
              <a:rPr lang="ja-JP" altLang="en-US" sz="40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２組の辺</a:t>
            </a:r>
            <a:r>
              <a:rPr lang="ja-JP" altLang="en-US" sz="4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と</a:t>
            </a:r>
            <a:r>
              <a:rPr lang="ja-JP" altLang="en-US" sz="40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その間の角</a:t>
            </a:r>
            <a:r>
              <a:rPr lang="ja-JP" altLang="en-US" sz="4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がそれぞれ等しい。</a:t>
            </a:r>
            <a:endParaRPr lang="en-US" altLang="ja-JP" sz="400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9299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0003312-1759-579C-8E10-5CF327E108E2}"/>
              </a:ext>
            </a:extLst>
          </p:cNvPr>
          <p:cNvSpPr/>
          <p:nvPr/>
        </p:nvSpPr>
        <p:spPr>
          <a:xfrm>
            <a:off x="176169" y="144456"/>
            <a:ext cx="11895590" cy="1442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6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三角形の合同条件</a:t>
            </a:r>
            <a:endParaRPr kumimoji="1" lang="ja-JP" altLang="en-US" sz="6000" dirty="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12C0C365-4967-0BE1-D598-24C9D4D2CC52}"/>
              </a:ext>
            </a:extLst>
          </p:cNvPr>
          <p:cNvGrpSpPr/>
          <p:nvPr/>
        </p:nvGrpSpPr>
        <p:grpSpPr>
          <a:xfrm>
            <a:off x="415063" y="3429000"/>
            <a:ext cx="7009038" cy="3087394"/>
            <a:chOff x="1055462" y="2822524"/>
            <a:chExt cx="9721941" cy="4282394"/>
          </a:xfrm>
        </p:grpSpPr>
        <p:sp>
          <p:nvSpPr>
            <p:cNvPr id="6" name="部分円 5">
              <a:extLst>
                <a:ext uri="{FF2B5EF4-FFF2-40B4-BE49-F238E27FC236}">
                  <a16:creationId xmlns:a16="http://schemas.microsoft.com/office/drawing/2014/main" id="{9D537565-696C-69C7-14F2-3D809C3E480F}"/>
                </a:ext>
              </a:extLst>
            </p:cNvPr>
            <p:cNvSpPr/>
            <p:nvPr/>
          </p:nvSpPr>
          <p:spPr>
            <a:xfrm rot="9413973">
              <a:off x="1055462" y="5518882"/>
              <a:ext cx="1584779" cy="1586036"/>
            </a:xfrm>
            <a:prstGeom prst="pie">
              <a:avLst>
                <a:gd name="adj1" fmla="val 9134889"/>
                <a:gd name="adj2" fmla="val 12164692"/>
              </a:avLst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  <a:highlight>
                  <a:srgbClr val="00FFFF"/>
                </a:highlight>
              </a:endParaRPr>
            </a:p>
          </p:txBody>
        </p:sp>
        <p:sp>
          <p:nvSpPr>
            <p:cNvPr id="7" name="部分円 6">
              <a:extLst>
                <a:ext uri="{FF2B5EF4-FFF2-40B4-BE49-F238E27FC236}">
                  <a16:creationId xmlns:a16="http://schemas.microsoft.com/office/drawing/2014/main" id="{05649482-56CE-66C4-92DB-160DDC6F3D88}"/>
                </a:ext>
              </a:extLst>
            </p:cNvPr>
            <p:cNvSpPr/>
            <p:nvPr/>
          </p:nvSpPr>
          <p:spPr>
            <a:xfrm rot="9413973">
              <a:off x="6111083" y="5502774"/>
              <a:ext cx="1584779" cy="1586036"/>
            </a:xfrm>
            <a:prstGeom prst="pie">
              <a:avLst>
                <a:gd name="adj1" fmla="val 9134889"/>
                <a:gd name="adj2" fmla="val 12164692"/>
              </a:avLst>
            </a:prstGeom>
            <a:solidFill>
              <a:srgbClr val="FF757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  <a:highlight>
                  <a:srgbClr val="00FFFF"/>
                </a:highlight>
              </a:endParaRPr>
            </a:p>
          </p:txBody>
        </p: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0E1481D5-86F3-9497-F9BA-31BC64051233}"/>
                </a:ext>
              </a:extLst>
            </p:cNvPr>
            <p:cNvGrpSpPr/>
            <p:nvPr/>
          </p:nvGrpSpPr>
          <p:grpSpPr>
            <a:xfrm>
              <a:off x="1336473" y="2822524"/>
              <a:ext cx="4124958" cy="3593387"/>
              <a:chOff x="545898" y="2822524"/>
              <a:chExt cx="4124958" cy="3593387"/>
            </a:xfrm>
          </p:grpSpPr>
          <p:sp>
            <p:nvSpPr>
              <p:cNvPr id="13" name="二等辺三角形 12">
                <a:extLst>
                  <a:ext uri="{FF2B5EF4-FFF2-40B4-BE49-F238E27FC236}">
                    <a16:creationId xmlns:a16="http://schemas.microsoft.com/office/drawing/2014/main" id="{8F8812F5-C2CD-EDAD-D500-947C7C9A4FC1}"/>
                  </a:ext>
                </a:extLst>
              </p:cNvPr>
              <p:cNvSpPr/>
              <p:nvPr/>
            </p:nvSpPr>
            <p:spPr>
              <a:xfrm>
                <a:off x="1085851" y="3517900"/>
                <a:ext cx="3221372" cy="2768367"/>
              </a:xfrm>
              <a:prstGeom prst="triangle">
                <a:avLst>
                  <a:gd name="adj" fmla="val 69792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307759F8-81F1-B304-0547-70C2DCB29353}"/>
                  </a:ext>
                </a:extLst>
              </p:cNvPr>
              <p:cNvSpPr txBox="1"/>
              <p:nvPr/>
            </p:nvSpPr>
            <p:spPr>
              <a:xfrm>
                <a:off x="3269091" y="2822524"/>
                <a:ext cx="352641" cy="6403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24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A</a:t>
                </a:r>
                <a:endParaRPr lang="ja-JP" altLang="en-US" sz="2400"/>
              </a:p>
            </p:txBody>
          </p:sp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BCA1766C-5CDD-9370-E765-9FDE636D76DA}"/>
                  </a:ext>
                </a:extLst>
              </p:cNvPr>
              <p:cNvSpPr txBox="1"/>
              <p:nvPr/>
            </p:nvSpPr>
            <p:spPr>
              <a:xfrm>
                <a:off x="545898" y="5775555"/>
                <a:ext cx="352641" cy="6403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24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B</a:t>
                </a:r>
                <a:endParaRPr lang="ja-JP" altLang="en-US" sz="2400"/>
              </a:p>
            </p:txBody>
          </p:sp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353D3350-95BD-283B-3985-6583E25FAF7F}"/>
                  </a:ext>
                </a:extLst>
              </p:cNvPr>
              <p:cNvSpPr txBox="1"/>
              <p:nvPr/>
            </p:nvSpPr>
            <p:spPr>
              <a:xfrm>
                <a:off x="4285648" y="5501564"/>
                <a:ext cx="385208" cy="6403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24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C</a:t>
                </a:r>
                <a:endParaRPr lang="ja-JP" altLang="en-US" sz="2400"/>
              </a:p>
            </p:txBody>
          </p:sp>
        </p:grpSp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BDBD0623-9485-80AB-F3F2-41F8F5F655B4}"/>
                </a:ext>
              </a:extLst>
            </p:cNvPr>
            <p:cNvGrpSpPr/>
            <p:nvPr/>
          </p:nvGrpSpPr>
          <p:grpSpPr>
            <a:xfrm>
              <a:off x="6345753" y="2822524"/>
              <a:ext cx="4431650" cy="3463743"/>
              <a:chOff x="532161" y="2822524"/>
              <a:chExt cx="4431650" cy="3463743"/>
            </a:xfrm>
          </p:grpSpPr>
          <p:sp>
            <p:nvSpPr>
              <p:cNvPr id="23" name="二等辺三角形 22">
                <a:extLst>
                  <a:ext uri="{FF2B5EF4-FFF2-40B4-BE49-F238E27FC236}">
                    <a16:creationId xmlns:a16="http://schemas.microsoft.com/office/drawing/2014/main" id="{58EB44A5-775F-4F2B-9B5E-96AC2ECCF7AD}"/>
                  </a:ext>
                </a:extLst>
              </p:cNvPr>
              <p:cNvSpPr/>
              <p:nvPr/>
            </p:nvSpPr>
            <p:spPr>
              <a:xfrm>
                <a:off x="1085851" y="3517900"/>
                <a:ext cx="3221372" cy="2768367"/>
              </a:xfrm>
              <a:prstGeom prst="triangle">
                <a:avLst>
                  <a:gd name="adj" fmla="val 69792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DA987518-6E2F-418F-0726-F06E473492D1}"/>
                  </a:ext>
                </a:extLst>
              </p:cNvPr>
              <p:cNvSpPr txBox="1"/>
              <p:nvPr/>
            </p:nvSpPr>
            <p:spPr>
              <a:xfrm>
                <a:off x="3269091" y="2822524"/>
                <a:ext cx="680442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24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A</a:t>
                </a:r>
                <a:r>
                  <a:rPr lang="ja-JP" altLang="en-US" sz="24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’</a:t>
                </a:r>
                <a:endParaRPr lang="ja-JP" altLang="en-US" sz="2400"/>
              </a:p>
            </p:txBody>
          </p:sp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F42D5CD0-DD38-AE61-8771-496AF8290705}"/>
                  </a:ext>
                </a:extLst>
              </p:cNvPr>
              <p:cNvSpPr txBox="1"/>
              <p:nvPr/>
            </p:nvSpPr>
            <p:spPr>
              <a:xfrm>
                <a:off x="532161" y="5762946"/>
                <a:ext cx="645597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24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B</a:t>
                </a:r>
                <a:r>
                  <a:rPr lang="ja-JP" altLang="en-US" sz="24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’</a:t>
                </a:r>
                <a:endParaRPr lang="ja-JP" altLang="en-US" sz="2400"/>
              </a:p>
            </p:txBody>
          </p:sp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1FEAEAA-E458-9E5C-62D7-55CA4D3EC706}"/>
                  </a:ext>
                </a:extLst>
              </p:cNvPr>
              <p:cNvSpPr txBox="1"/>
              <p:nvPr/>
            </p:nvSpPr>
            <p:spPr>
              <a:xfrm>
                <a:off x="4318214" y="5775555"/>
                <a:ext cx="645597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24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C</a:t>
                </a:r>
                <a:r>
                  <a:rPr lang="ja-JP" altLang="en-US" sz="2400">
                    <a:latin typeface="Cambria Math" panose="02040503050406030204" pitchFamily="18" charset="0"/>
                    <a:ea typeface="メイリオ" panose="020B0604030504040204" pitchFamily="50" charset="-128"/>
                  </a:rPr>
                  <a:t>’</a:t>
                </a:r>
                <a:endParaRPr lang="ja-JP" altLang="en-US" sz="2400"/>
              </a:p>
            </p:txBody>
          </p:sp>
        </p:grp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9B7EBDC6-20C6-95E7-CA70-5D3E73E314D6}"/>
                </a:ext>
              </a:extLst>
            </p:cNvPr>
            <p:cNvCxnSpPr/>
            <p:nvPr/>
          </p:nvCxnSpPr>
          <p:spPr>
            <a:xfrm>
              <a:off x="2905125" y="4838700"/>
              <a:ext cx="190500" cy="13335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74ACB1CE-13BC-48A2-7A43-4D4740D146CA}"/>
                </a:ext>
              </a:extLst>
            </p:cNvPr>
            <p:cNvCxnSpPr/>
            <p:nvPr/>
          </p:nvCxnSpPr>
          <p:spPr>
            <a:xfrm>
              <a:off x="7991475" y="4772025"/>
              <a:ext cx="190500" cy="13335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A06C0552-8A94-5C05-288E-E794B1E74EE2}"/>
                </a:ext>
              </a:extLst>
            </p:cNvPr>
            <p:cNvCxnSpPr>
              <a:cxnSpLocks/>
            </p:cNvCxnSpPr>
            <p:nvPr/>
          </p:nvCxnSpPr>
          <p:spPr>
            <a:xfrm>
              <a:off x="3253846" y="6167598"/>
              <a:ext cx="0" cy="22344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AB6F5108-E5FF-9F98-3E34-89F9770F80AB}"/>
                </a:ext>
              </a:extLst>
            </p:cNvPr>
            <p:cNvCxnSpPr>
              <a:cxnSpLocks/>
            </p:cNvCxnSpPr>
            <p:nvPr/>
          </p:nvCxnSpPr>
          <p:spPr>
            <a:xfrm>
              <a:off x="3330046" y="6167598"/>
              <a:ext cx="0" cy="22344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AA6380C8-D86C-1B4D-2D54-0FB512CFA753}"/>
                </a:ext>
              </a:extLst>
            </p:cNvPr>
            <p:cNvCxnSpPr>
              <a:cxnSpLocks/>
            </p:cNvCxnSpPr>
            <p:nvPr/>
          </p:nvCxnSpPr>
          <p:spPr>
            <a:xfrm>
              <a:off x="8730721" y="6167598"/>
              <a:ext cx="0" cy="22344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6802E4F3-5FBF-417C-C46B-D053E1C7CC58}"/>
                </a:ext>
              </a:extLst>
            </p:cNvPr>
            <p:cNvCxnSpPr>
              <a:cxnSpLocks/>
            </p:cNvCxnSpPr>
            <p:nvPr/>
          </p:nvCxnSpPr>
          <p:spPr>
            <a:xfrm>
              <a:off x="8806921" y="6167598"/>
              <a:ext cx="0" cy="22344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C46C4E6-6E7F-35F7-4426-BD2498AF06EA}"/>
              </a:ext>
            </a:extLst>
          </p:cNvPr>
          <p:cNvSpPr/>
          <p:nvPr/>
        </p:nvSpPr>
        <p:spPr>
          <a:xfrm>
            <a:off x="326163" y="1910676"/>
            <a:ext cx="1159560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4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②　</a:t>
            </a:r>
            <a:r>
              <a:rPr lang="ja-JP" altLang="en-US" sz="40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２組の辺</a:t>
            </a:r>
            <a:r>
              <a:rPr lang="ja-JP" altLang="en-US" sz="4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と</a:t>
            </a:r>
            <a:r>
              <a:rPr lang="ja-JP" altLang="en-US" sz="40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その間の角</a:t>
            </a:r>
            <a:r>
              <a:rPr lang="ja-JP" altLang="en-US" sz="4000">
                <a:solidFill>
                  <a:schemeClr val="tx1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がそれぞれ等しい。</a:t>
            </a:r>
            <a:endParaRPr lang="en-US" altLang="ja-JP" sz="4000">
              <a:solidFill>
                <a:schemeClr val="tx1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0CA0C31-3199-B6F0-A68F-B96AC42D06BD}"/>
              </a:ext>
            </a:extLst>
          </p:cNvPr>
          <p:cNvSpPr/>
          <p:nvPr/>
        </p:nvSpPr>
        <p:spPr>
          <a:xfrm>
            <a:off x="8549251" y="3556566"/>
            <a:ext cx="2342511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altLang="ja-JP" sz="44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AB=A'B'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0280AF5-1F1D-A85C-800C-17DF5250675B}"/>
              </a:ext>
            </a:extLst>
          </p:cNvPr>
          <p:cNvSpPr/>
          <p:nvPr/>
        </p:nvSpPr>
        <p:spPr>
          <a:xfrm>
            <a:off x="8549251" y="4214970"/>
            <a:ext cx="2342511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altLang="ja-JP" sz="44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BC=B'C'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F8C9729-D9CE-2265-50F9-FBDE322F8782}"/>
              </a:ext>
            </a:extLst>
          </p:cNvPr>
          <p:cNvSpPr/>
          <p:nvPr/>
        </p:nvSpPr>
        <p:spPr>
          <a:xfrm>
            <a:off x="8549251" y="4873374"/>
            <a:ext cx="2342511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44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∠</a:t>
            </a:r>
            <a:r>
              <a:rPr lang="en-US" altLang="ja-JP" sz="44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B=</a:t>
            </a:r>
            <a:r>
              <a:rPr lang="ja-JP" altLang="en-US" sz="44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∠</a:t>
            </a:r>
            <a:r>
              <a:rPr lang="en-US" altLang="ja-JP" sz="44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B</a:t>
            </a:r>
            <a:r>
              <a:rPr lang="ja-JP" altLang="en-US" sz="4400">
                <a:solidFill>
                  <a:srgbClr val="FF0000"/>
                </a:solidFill>
                <a:latin typeface="Cambria Math" panose="02040503050406030204" pitchFamily="18" charset="0"/>
                <a:ea typeface="メイリオ" panose="020B0604030504040204" pitchFamily="50" charset="-128"/>
              </a:rPr>
              <a:t>’</a:t>
            </a:r>
            <a:endParaRPr lang="en-US" altLang="ja-JP" sz="4400">
              <a:solidFill>
                <a:srgbClr val="FF0000"/>
              </a:solidFill>
              <a:latin typeface="Cambria Math" panose="02040503050406030204" pitchFamily="18" charset="0"/>
              <a:ea typeface="メイリオ" panose="020B0604030504040204" pitchFamily="50" charset="-128"/>
            </a:endParaRPr>
          </a:p>
        </p:txBody>
      </p:sp>
      <p:sp>
        <p:nvSpPr>
          <p:cNvPr id="10" name="左中かっこ 9">
            <a:extLst>
              <a:ext uri="{FF2B5EF4-FFF2-40B4-BE49-F238E27FC236}">
                <a16:creationId xmlns:a16="http://schemas.microsoft.com/office/drawing/2014/main" id="{E1653662-9DB3-89F5-FE8A-78D1236BC064}"/>
              </a:ext>
            </a:extLst>
          </p:cNvPr>
          <p:cNvSpPr/>
          <p:nvPr/>
        </p:nvSpPr>
        <p:spPr>
          <a:xfrm>
            <a:off x="8193264" y="3669419"/>
            <a:ext cx="433167" cy="1810529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319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1211</Words>
  <Application>Microsoft Office PowerPoint</Application>
  <PresentationFormat>ワイド画面</PresentationFormat>
  <Paragraphs>373</Paragraphs>
  <Slides>26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2" baseType="lpstr">
      <vt:lpstr>メイリオ</vt:lpstr>
      <vt:lpstr>游ゴシック</vt:lpstr>
      <vt:lpstr>游ゴシック Light</vt:lpstr>
      <vt:lpstr>Arial</vt:lpstr>
      <vt:lpstr>Cambria Math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福原 千種</dc:creator>
  <cp:lastModifiedBy>福原 千種</cp:lastModifiedBy>
  <cp:revision>13</cp:revision>
  <cp:lastPrinted>2024-02-19T02:28:18Z</cp:lastPrinted>
  <dcterms:created xsi:type="dcterms:W3CDTF">2024-01-31T23:48:06Z</dcterms:created>
  <dcterms:modified xsi:type="dcterms:W3CDTF">2024-03-13T04:44:04Z</dcterms:modified>
</cp:coreProperties>
</file>