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367" r:id="rId3"/>
    <p:sldId id="304" r:id="rId4"/>
    <p:sldId id="305" r:id="rId5"/>
    <p:sldId id="306" r:id="rId6"/>
    <p:sldId id="307" r:id="rId7"/>
    <p:sldId id="303" r:id="rId8"/>
    <p:sldId id="308" r:id="rId9"/>
    <p:sldId id="309" r:id="rId10"/>
    <p:sldId id="312" r:id="rId11"/>
    <p:sldId id="313" r:id="rId12"/>
    <p:sldId id="310" r:id="rId13"/>
    <p:sldId id="311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68" r:id="rId25"/>
    <p:sldId id="354" r:id="rId26"/>
    <p:sldId id="324" r:id="rId27"/>
    <p:sldId id="346" r:id="rId28"/>
    <p:sldId id="355" r:id="rId29"/>
    <p:sldId id="336" r:id="rId30"/>
    <p:sldId id="347" r:id="rId31"/>
    <p:sldId id="348" r:id="rId32"/>
    <p:sldId id="349" r:id="rId33"/>
    <p:sldId id="356" r:id="rId34"/>
    <p:sldId id="351" r:id="rId35"/>
    <p:sldId id="352" r:id="rId36"/>
    <p:sldId id="357" r:id="rId37"/>
    <p:sldId id="358" r:id="rId38"/>
    <p:sldId id="359" r:id="rId39"/>
    <p:sldId id="301" r:id="rId40"/>
    <p:sldId id="360" r:id="rId41"/>
    <p:sldId id="361" r:id="rId42"/>
    <p:sldId id="362" r:id="rId43"/>
    <p:sldId id="363" r:id="rId44"/>
    <p:sldId id="364" r:id="rId45"/>
    <p:sldId id="365" r:id="rId46"/>
    <p:sldId id="369" r:id="rId47"/>
    <p:sldId id="366" r:id="rId48"/>
  </p:sldIdLst>
  <p:sldSz cx="12192000" cy="6858000"/>
  <p:notesSz cx="9872663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FF7575"/>
    <a:srgbClr val="FF9B9B"/>
    <a:srgbClr val="FF8585"/>
    <a:srgbClr val="8EEE78"/>
    <a:srgbClr val="EEB678"/>
    <a:srgbClr val="86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3446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>
        <p:guide orient="horz" pos="2160"/>
        <p:guide pos="3840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30BC-C29E-4B4D-94F3-BE4AF0446071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01DF-4A66-47BA-ABD5-4C7AC910A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8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01DF-4A66-47BA-ABD5-4C7AC910A0E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24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01DF-4A66-47BA-ABD5-4C7AC910A0E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21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801DF-4A66-47BA-ABD5-4C7AC910A0EA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4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37A38-F9B2-4B5A-852B-A130273D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7D1AC9-DEF8-4048-95C9-53C946D4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40B0D3-7E4B-4E60-8C92-531CAFB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A5CE8-AA93-415E-B8D0-8AE8853A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24B1D-9846-4F98-A7F4-0AD8980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2B3A9-DDD1-4C6F-88E9-A7BD9341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637062-8C6E-4804-9DB9-BE9098B5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B5CE8-459E-4019-9AD0-3C477F44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B33C5-B9AD-409A-A36A-B862A5B8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1DD72-EE98-42B9-B9E9-7379D4F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09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8D54C8-8B3C-4579-B85C-452FC5F5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37FA34-8214-4798-ADE6-190A7D2D7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A110C-32BC-43F9-8E09-8CD1F848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2DD160-CD59-445D-86D6-E99C75C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6BE9B2-9E0B-4FDD-8680-B2DF938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2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99403-1F9A-4AF5-A27B-5051A3F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A5E1D-FC04-429B-A22F-20EE1A30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5019F-DE95-4937-8F10-720D0ACF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0EB7C-AA3F-4D77-B816-50622239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A8241-AF56-454E-A6D7-F7E587CA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161B1-4522-4A4E-9713-BCB7842E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657058-2871-414E-B5EF-7ED827F3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6A1A9-7A1A-458C-A6E3-3B03BE7C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3082B-CDB3-45B7-ABA8-B8303793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8B3D5-AB94-46C2-BDE4-6F5CE8D1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A46CE-D8E5-4A98-B414-1D0BBF07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CA1D9-D6AF-4D61-AE07-F9115B65A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10E15A-187A-4C0A-AAAB-50970C41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201FE-F19C-4C6B-AFCB-B59DCB1D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5415E4-AA8D-4D7B-88A0-8DEB44D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46B187-89AE-476D-8F90-9FE65D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9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F1B9A-E426-49D2-878A-1A43B3D0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10B9FD-4190-4F96-9DD8-151BB95C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07A8F-2BC5-4D72-BB82-14EE162A8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32C383-2152-4651-80F8-4E1D09B0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801F00-AF9C-4054-A831-C8C5B391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07088B-0184-457A-B0A4-39576A7D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0B97FC-D493-4DB2-B59C-A7350100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048C7F-F21D-4B62-89C2-E872117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6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6C9D3-D87E-44D7-91B0-AADA093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533F9-BD62-4C1E-9944-C02332A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D3747A-E4D5-48ED-B42A-803CCBB6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AB55D2-1C0B-4CE8-9FE3-D3F3716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B16D25-B8AB-413C-A3AA-DD7A7DC0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B2E6F5-C239-4BC1-8547-772E50E0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F2A3C8-CEEF-444B-A09F-7CA37171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1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2AC8D-A8CC-4DB4-8F53-3734223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BEB64-8FD2-4B3E-B3F4-9A1650EA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4FF369-CFE0-452C-8BA2-85581904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5EF6A-3639-4595-9260-E6C341EB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99866-3A36-42E6-82E2-ACC1C7E7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DC943-5EF5-4EC4-9C6A-C571BCFF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042E3-EF0F-4921-972E-98AAF332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383A49-4152-4B33-9072-CEE8C0537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1EACBA-82B8-4964-9E40-D53E0A40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BE39F-E191-4409-8157-1749C85F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0FAB6A-3EF8-4506-8CE1-21FD7F76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63B79-AFC2-4E15-BB42-275B109A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CEACBC-28D4-4E27-94C1-04BB7A7C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7D6B7-A460-4A79-AA5E-23E7E6F5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3DEBE-D953-4118-BCE6-977CBE458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DA21-86E8-48B8-B433-7C2D2473500F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0305A-8C68-4BF5-828A-503E0BEA4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083C4-20CF-4A7A-B87F-5CA51D68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64236" y="2561674"/>
            <a:ext cx="669125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3800" b="1"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関数</a:t>
            </a:r>
            <a:endParaRPr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33607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427B09-90F6-E7B9-54BA-06098C2FE0C4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16600" dirty="0">
                <a:solidFill>
                  <a:schemeClr val="bg1"/>
                </a:solidFill>
              </a:rPr>
              <a:t>4</a:t>
            </a:r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7D3BB7-9496-96CB-402F-C83901868160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kumimoji="1" lang="ja-JP" altLang="en-US" sz="115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33C413-E81D-BCA0-5A80-72E8E8F43D0D}"/>
              </a:ext>
            </a:extLst>
          </p:cNvPr>
          <p:cNvSpPr txBox="1"/>
          <p:nvPr/>
        </p:nvSpPr>
        <p:spPr>
          <a:xfrm>
            <a:off x="287230" y="-133171"/>
            <a:ext cx="62338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y=4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7CA502-A0CF-3F14-71F4-637AEC2CB02A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2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0417A3-B28C-383F-6586-A163088781A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16600" dirty="0">
                <a:solidFill>
                  <a:schemeClr val="bg1"/>
                </a:solidFill>
              </a:rPr>
              <a:t>4</a:t>
            </a:r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1E1FE6-C9EE-B15C-3B8C-DBAB6D7B467A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16600" dirty="0">
                <a:solidFill>
                  <a:schemeClr val="bg1"/>
                </a:solidFill>
              </a:rPr>
              <a:t>3</a:t>
            </a:r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F3ED1C-3E58-B950-B991-5F952FBE508E}"/>
              </a:ext>
            </a:extLst>
          </p:cNvPr>
          <p:cNvSpPr txBox="1"/>
          <p:nvPr/>
        </p:nvSpPr>
        <p:spPr>
          <a:xfrm>
            <a:off x="287230" y="-133171"/>
            <a:ext cx="62338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y=4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3C8FB3-DC3E-C168-E338-51423AF0DFBB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5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24F54-15B6-D80B-5749-C37DB2127A9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</a:t>
            </a:r>
            <a:r>
              <a:rPr kumimoji="1" lang="en-US" altLang="ja-JP" sz="6000" dirty="0">
                <a:solidFill>
                  <a:schemeClr val="tx1"/>
                </a:solidFill>
              </a:rPr>
              <a:t>2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637DC4-B921-C1A4-4F8B-61078FD799C5}"/>
              </a:ext>
            </a:extLst>
          </p:cNvPr>
          <p:cNvSpPr/>
          <p:nvPr/>
        </p:nvSpPr>
        <p:spPr>
          <a:xfrm>
            <a:off x="296410" y="1192696"/>
            <a:ext cx="11895590" cy="534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6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１次関数　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𝑥－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  の</a:t>
            </a:r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グラフの傾きと切片をいいなさい。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64CF79-1A9C-8176-C32C-FBF8E3833334}"/>
              </a:ext>
            </a:extLst>
          </p:cNvPr>
          <p:cNvSpPr txBox="1"/>
          <p:nvPr/>
        </p:nvSpPr>
        <p:spPr>
          <a:xfrm>
            <a:off x="120241" y="-181137"/>
            <a:ext cx="614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𝑥－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448F19-74EB-F259-BA38-CC3B8CBD11F4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0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66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99D939-1D1C-5B06-050D-82D36588E14C}"/>
              </a:ext>
            </a:extLst>
          </p:cNvPr>
          <p:cNvSpPr txBox="1"/>
          <p:nvPr/>
        </p:nvSpPr>
        <p:spPr>
          <a:xfrm>
            <a:off x="120241" y="-181137"/>
            <a:ext cx="614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𝑥－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C38B09-725D-29C1-ADA7-022D4B5E1DE0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66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1500" b="1" dirty="0">
                <a:solidFill>
                  <a:schemeClr val="bg1"/>
                </a:solidFill>
              </a:rPr>
              <a:t>－２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BE47A-5BE8-A5D5-29EE-DAE715A6C8F6}"/>
              </a:ext>
            </a:extLst>
          </p:cNvPr>
          <p:cNvSpPr txBox="1"/>
          <p:nvPr/>
        </p:nvSpPr>
        <p:spPr>
          <a:xfrm>
            <a:off x="120241" y="-181137"/>
            <a:ext cx="614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𝑥－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CBEB90-1F3B-E118-F5C3-7A7397595FB5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3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24F54-15B6-D80B-5749-C37DB2127A9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</a:t>
            </a:r>
            <a:r>
              <a:rPr kumimoji="1" lang="en-US" altLang="ja-JP" sz="6000" dirty="0">
                <a:solidFill>
                  <a:schemeClr val="tx1"/>
                </a:solidFill>
              </a:rPr>
              <a:t>3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637DC4-B921-C1A4-4F8B-61078FD799C5}"/>
              </a:ext>
            </a:extLst>
          </p:cNvPr>
          <p:cNvSpPr/>
          <p:nvPr/>
        </p:nvSpPr>
        <p:spPr>
          <a:xfrm>
            <a:off x="296410" y="1192696"/>
            <a:ext cx="11895590" cy="534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6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１次関数　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－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  の</a:t>
            </a:r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グラフの傾きと切片をいいなさい。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6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24F54-15B6-D80B-5749-C37DB2127A9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852AD7-54FC-21E2-B47B-39CF890471DC}"/>
              </a:ext>
            </a:extLst>
          </p:cNvPr>
          <p:cNvSpPr txBox="1"/>
          <p:nvPr/>
        </p:nvSpPr>
        <p:spPr>
          <a:xfrm>
            <a:off x="120241" y="-64307"/>
            <a:ext cx="46153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－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750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1500" b="1" dirty="0">
                <a:solidFill>
                  <a:schemeClr val="bg1"/>
                </a:solidFill>
              </a:rPr>
              <a:t>－</a:t>
            </a:r>
            <a:r>
              <a:rPr kumimoji="1" lang="en-US" altLang="ja-JP" sz="11500" b="1" dirty="0">
                <a:solidFill>
                  <a:schemeClr val="bg1"/>
                </a:solidFill>
              </a:rPr>
              <a:t>3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55AD0D-272C-D362-1C22-3F8C95D63372}"/>
              </a:ext>
            </a:extLst>
          </p:cNvPr>
          <p:cNvSpPr txBox="1"/>
          <p:nvPr/>
        </p:nvSpPr>
        <p:spPr>
          <a:xfrm>
            <a:off x="120241" y="-64307"/>
            <a:ext cx="46153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－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F7019B-8B69-DA72-20F6-560DF47BD443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9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en-US" altLang="ja-JP" sz="11500" b="1" dirty="0">
                <a:solidFill>
                  <a:schemeClr val="bg1"/>
                </a:solidFill>
              </a:rPr>
              <a:t>0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B281B4-552E-376C-8631-91C80C686E93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1500" b="1" dirty="0">
                <a:solidFill>
                  <a:schemeClr val="bg1"/>
                </a:solidFill>
              </a:rPr>
              <a:t>－</a:t>
            </a:r>
            <a:r>
              <a:rPr kumimoji="1" lang="en-US" altLang="ja-JP" sz="11500" b="1" dirty="0">
                <a:solidFill>
                  <a:schemeClr val="bg1"/>
                </a:solidFill>
              </a:rPr>
              <a:t>3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220295-4C1A-D0D6-C102-3825380191F5}"/>
              </a:ext>
            </a:extLst>
          </p:cNvPr>
          <p:cNvSpPr txBox="1"/>
          <p:nvPr/>
        </p:nvSpPr>
        <p:spPr>
          <a:xfrm>
            <a:off x="120241" y="-64307"/>
            <a:ext cx="46153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－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916EBD0-5A0D-1B13-6A9C-0539C7204575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061D5A-489D-05BC-2E9B-7A97E9B4C465}"/>
              </a:ext>
            </a:extLst>
          </p:cNvPr>
          <p:cNvSpPr/>
          <p:nvPr/>
        </p:nvSpPr>
        <p:spPr>
          <a:xfrm rot="5400000">
            <a:off x="7769121" y="2435121"/>
            <a:ext cx="6858000" cy="1987758"/>
          </a:xfrm>
          <a:prstGeom prst="rect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C1EFCE-3644-73FA-161D-1BBCE627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21" y="0"/>
            <a:ext cx="8185321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4A2EEE-B3FB-1A19-306D-42E58D3BA78C}"/>
              </a:ext>
            </a:extLst>
          </p:cNvPr>
          <p:cNvSpPr/>
          <p:nvPr/>
        </p:nvSpPr>
        <p:spPr>
          <a:xfrm rot="5400000">
            <a:off x="-2419540" y="2419539"/>
            <a:ext cx="6858000" cy="2018921"/>
          </a:xfrm>
          <a:prstGeom prst="rect">
            <a:avLst/>
          </a:prstGeom>
          <a:solidFill>
            <a:srgbClr val="8FAA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C33E8C-7F6E-CC7F-40A2-0404BD14ECC6}"/>
              </a:ext>
            </a:extLst>
          </p:cNvPr>
          <p:cNvSpPr/>
          <p:nvPr/>
        </p:nvSpPr>
        <p:spPr>
          <a:xfrm>
            <a:off x="0" y="3522656"/>
            <a:ext cx="12191999" cy="1442024"/>
          </a:xfrm>
          <a:prstGeom prst="rect">
            <a:avLst/>
          </a:prstGeom>
          <a:solidFill>
            <a:srgbClr val="8FAAD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b="1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１次関数　</a:t>
            </a:r>
            <a:r>
              <a:rPr lang="en-US" altLang="ja-JP" sz="6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y=a</a:t>
            </a:r>
            <a:r>
              <a:rPr lang="ja-JP" altLang="en-US" sz="6000" b="1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6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6000" b="1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のグラフ</a:t>
            </a:r>
            <a:endParaRPr kumimoji="1" lang="ja-JP" altLang="en-US" sz="6000" b="1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69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24F54-15B6-D80B-5749-C37DB2127A9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</a:t>
            </a:r>
            <a:r>
              <a:rPr kumimoji="1" lang="en-US" altLang="ja-JP" sz="6000" dirty="0">
                <a:solidFill>
                  <a:schemeClr val="tx1"/>
                </a:solidFill>
              </a:rPr>
              <a:t>4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637DC4-B921-C1A4-4F8B-61078FD799C5}"/>
              </a:ext>
            </a:extLst>
          </p:cNvPr>
          <p:cNvSpPr/>
          <p:nvPr/>
        </p:nvSpPr>
        <p:spPr>
          <a:xfrm>
            <a:off x="296410" y="1192696"/>
            <a:ext cx="11895590" cy="534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6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１次関数　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𝑥－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</a:t>
            </a:r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  の</a:t>
            </a:r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グラフの傾きと切片をいいなさい。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7FF853-ACF6-DA03-DF7C-287D833A95E6}"/>
              </a:ext>
            </a:extLst>
          </p:cNvPr>
          <p:cNvSpPr txBox="1"/>
          <p:nvPr/>
        </p:nvSpPr>
        <p:spPr>
          <a:xfrm>
            <a:off x="6329069" y="3057851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dirty="0"/>
              <a:t>2</a:t>
            </a:r>
            <a:endParaRPr kumimoji="1" lang="ja-JP" altLang="en-US" sz="115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53A0D6-1D01-0459-BF96-55502A01D507}"/>
              </a:ext>
            </a:extLst>
          </p:cNvPr>
          <p:cNvSpPr txBox="1"/>
          <p:nvPr/>
        </p:nvSpPr>
        <p:spPr>
          <a:xfrm>
            <a:off x="6250428" y="1083860"/>
            <a:ext cx="11689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800" dirty="0"/>
              <a:t>5</a:t>
            </a:r>
            <a:endParaRPr kumimoji="1" lang="ja-JP" altLang="en-US" sz="13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8FC21D-54C0-3BB2-23BF-5440D6F63F36}"/>
              </a:ext>
            </a:extLst>
          </p:cNvPr>
          <p:cNvCxnSpPr/>
          <p:nvPr/>
        </p:nvCxnSpPr>
        <p:spPr>
          <a:xfrm>
            <a:off x="6244205" y="2963537"/>
            <a:ext cx="117513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3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2885C3C-0505-14F1-BA63-A83898D688ED}"/>
              </a:ext>
            </a:extLst>
          </p:cNvPr>
          <p:cNvGrpSpPr/>
          <p:nvPr/>
        </p:nvGrpSpPr>
        <p:grpSpPr>
          <a:xfrm>
            <a:off x="-50800" y="30862"/>
            <a:ext cx="4786428" cy="1543756"/>
            <a:chOff x="-50800" y="30862"/>
            <a:chExt cx="4786428" cy="154375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0BCBE90-82D0-8C36-BD63-5B9F1E738FC7}"/>
                </a:ext>
              </a:extLst>
            </p:cNvPr>
            <p:cNvSpPr txBox="1"/>
            <p:nvPr/>
          </p:nvSpPr>
          <p:spPr>
            <a:xfrm>
              <a:off x="-50800" y="154830"/>
              <a:ext cx="47864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200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y=</a:t>
              </a:r>
              <a:r>
                <a:rPr lang="ja-JP" altLang="en-US" sz="7200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　𝑥－</a:t>
              </a:r>
              <a:r>
                <a:rPr lang="en-US" altLang="ja-JP" sz="7200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5</a:t>
              </a:r>
              <a:r>
                <a:rPr lang="ja-JP" altLang="en-US" sz="800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 </a:t>
              </a:r>
              <a:endParaRPr lang="ja-JP" alt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92BC0920-3E79-ECD1-5BE9-4D1FD318AE68}"/>
                    </a:ext>
                  </a:extLst>
                </p:cNvPr>
                <p:cNvSpPr txBox="1"/>
                <p:nvPr/>
              </p:nvSpPr>
              <p:spPr>
                <a:xfrm>
                  <a:off x="1294233" y="30862"/>
                  <a:ext cx="768455" cy="15437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altLang="ja-JP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ja-JP" altLang="en-US" sz="4800" b="1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92BC0920-3E79-ECD1-5BE9-4D1FD318A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4233" y="30862"/>
                  <a:ext cx="768455" cy="154375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A2AA4E-E49B-2A71-7D9D-60F5B918F55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2E3FC2-7AC1-043F-01DE-D4AF7CA10413}"/>
              </a:ext>
            </a:extLst>
          </p:cNvPr>
          <p:cNvSpPr txBox="1"/>
          <p:nvPr/>
        </p:nvSpPr>
        <p:spPr bwMode="white">
          <a:xfrm>
            <a:off x="6248224" y="2165124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>
                <a:solidFill>
                  <a:schemeClr val="bg1"/>
                </a:solidFill>
              </a:rPr>
              <a:t>2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26550C-41CF-6D72-369B-B35EA97D6151}"/>
              </a:ext>
            </a:extLst>
          </p:cNvPr>
          <p:cNvSpPr txBox="1"/>
          <p:nvPr/>
        </p:nvSpPr>
        <p:spPr bwMode="white">
          <a:xfrm>
            <a:off x="6189229" y="101432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>
                <a:solidFill>
                  <a:schemeClr val="bg1"/>
                </a:solidFill>
              </a:rPr>
              <a:t>5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6EE6F26-F890-7A28-0B80-0F5ACF837C7C}"/>
              </a:ext>
            </a:extLst>
          </p:cNvPr>
          <p:cNvCxnSpPr/>
          <p:nvPr/>
        </p:nvCxnSpPr>
        <p:spPr bwMode="white">
          <a:xfrm>
            <a:off x="5950475" y="2042163"/>
            <a:ext cx="1175133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06B384-8608-DB8E-A0DB-E5F80BE68D28}"/>
              </a:ext>
            </a:extLst>
          </p:cNvPr>
          <p:cNvSpPr txBox="1"/>
          <p:nvPr/>
        </p:nvSpPr>
        <p:spPr>
          <a:xfrm>
            <a:off x="-50800" y="154830"/>
            <a:ext cx="4786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𝑥－</a:t>
            </a:r>
            <a:r>
              <a:rPr lang="en-US" altLang="ja-JP" sz="7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</a:t>
            </a:r>
            <a:r>
              <a:rPr lang="ja-JP" altLang="en-US" sz="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BAB963-6D71-483D-B4D4-A62809D9A836}"/>
                  </a:ext>
                </a:extLst>
              </p:cNvPr>
              <p:cNvSpPr txBox="1"/>
              <p:nvPr/>
            </p:nvSpPr>
            <p:spPr>
              <a:xfrm>
                <a:off x="1294233" y="30862"/>
                <a:ext cx="768455" cy="1543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ja-JP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4800" b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BAB963-6D71-483D-B4D4-A62809D9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233" y="30862"/>
                <a:ext cx="768455" cy="1543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64C1FE-8D04-E8BF-DEFD-150747419AC6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lang="en-US" altLang="ja-JP" sz="6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6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F13693-1BBD-3F8E-C9A5-C301A3ED045C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66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24DBE-6D22-A17E-90C1-A9765F23E5C3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1500" b="1" dirty="0">
                <a:solidFill>
                  <a:schemeClr val="bg1"/>
                </a:solidFill>
              </a:rPr>
              <a:t>－</a:t>
            </a:r>
            <a:r>
              <a:rPr kumimoji="1" lang="en-US" altLang="ja-JP" sz="11500" b="1" dirty="0">
                <a:solidFill>
                  <a:schemeClr val="bg1"/>
                </a:solidFill>
              </a:rPr>
              <a:t>5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9187C0-58B9-BC52-26AE-2D8C7A26EB04}"/>
              </a:ext>
            </a:extLst>
          </p:cNvPr>
          <p:cNvSpPr txBox="1"/>
          <p:nvPr/>
        </p:nvSpPr>
        <p:spPr bwMode="white">
          <a:xfrm>
            <a:off x="6248224" y="2165124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>
                <a:solidFill>
                  <a:schemeClr val="bg1"/>
                </a:solidFill>
              </a:rPr>
              <a:t>2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85AF31-142F-1B54-5840-AE9356F3EAFB}"/>
              </a:ext>
            </a:extLst>
          </p:cNvPr>
          <p:cNvSpPr txBox="1"/>
          <p:nvPr/>
        </p:nvSpPr>
        <p:spPr bwMode="white">
          <a:xfrm>
            <a:off x="6189229" y="101432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>
                <a:solidFill>
                  <a:schemeClr val="bg1"/>
                </a:solidFill>
              </a:rPr>
              <a:t>5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A393F17-C2C6-5300-55CA-1B2D736F8390}"/>
              </a:ext>
            </a:extLst>
          </p:cNvPr>
          <p:cNvCxnSpPr/>
          <p:nvPr/>
        </p:nvCxnSpPr>
        <p:spPr bwMode="white">
          <a:xfrm>
            <a:off x="5950475" y="2042163"/>
            <a:ext cx="1175133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910AB6-6366-1AA7-9CC0-98F3561938EB}"/>
              </a:ext>
            </a:extLst>
          </p:cNvPr>
          <p:cNvSpPr txBox="1"/>
          <p:nvPr/>
        </p:nvSpPr>
        <p:spPr>
          <a:xfrm>
            <a:off x="-50800" y="154830"/>
            <a:ext cx="4786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𝑥－</a:t>
            </a:r>
            <a:r>
              <a:rPr lang="en-US" altLang="ja-JP" sz="7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</a:t>
            </a:r>
            <a:r>
              <a:rPr lang="ja-JP" altLang="en-US" sz="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D6D666E-6EF3-CC84-BFD4-800CF44FC5B3}"/>
                  </a:ext>
                </a:extLst>
              </p:cNvPr>
              <p:cNvSpPr txBox="1"/>
              <p:nvPr/>
            </p:nvSpPr>
            <p:spPr>
              <a:xfrm>
                <a:off x="1294233" y="30862"/>
                <a:ext cx="768455" cy="1543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ja-JP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4800" b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D6D666E-6EF3-CC84-BFD4-800CF44FC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233" y="30862"/>
                <a:ext cx="768455" cy="1543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4E8172-A9BA-2732-EB53-632FD013C3B4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2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6DB62C4-3E10-B36C-8424-0B731E9E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3" y="1688845"/>
            <a:ext cx="5757862" cy="5083427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6A116D9-9DAB-4260-E356-6117CFE454FF}"/>
              </a:ext>
            </a:extLst>
          </p:cNvPr>
          <p:cNvCxnSpPr>
            <a:cxnSpLocks/>
          </p:cNvCxnSpPr>
          <p:nvPr/>
        </p:nvCxnSpPr>
        <p:spPr>
          <a:xfrm flipV="1">
            <a:off x="10129837" y="3024187"/>
            <a:ext cx="0" cy="1014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7202F69-D689-912D-99C3-A0F56AFB6D1A}"/>
              </a:ext>
            </a:extLst>
          </p:cNvPr>
          <p:cNvCxnSpPr>
            <a:cxnSpLocks/>
          </p:cNvCxnSpPr>
          <p:nvPr/>
        </p:nvCxnSpPr>
        <p:spPr>
          <a:xfrm>
            <a:off x="10129837" y="3024187"/>
            <a:ext cx="10906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5CDDD3-BA23-104C-B92A-E9ECB858CB2F}"/>
              </a:ext>
            </a:extLst>
          </p:cNvPr>
          <p:cNvSpPr txBox="1"/>
          <p:nvPr/>
        </p:nvSpPr>
        <p:spPr>
          <a:xfrm>
            <a:off x="155732" y="3531392"/>
            <a:ext cx="5898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u="sng" dirty="0">
                <a:solidFill>
                  <a:srgbClr val="FF0000"/>
                </a:solidFill>
              </a:rPr>
              <a:t>切片</a:t>
            </a:r>
            <a:r>
              <a:rPr kumimoji="1" lang="ja-JP" altLang="en-US" sz="8800" b="1" dirty="0"/>
              <a:t>と</a:t>
            </a:r>
            <a:r>
              <a:rPr kumimoji="1" lang="ja-JP" altLang="en-US" sz="8800" b="1" u="sng" dirty="0">
                <a:solidFill>
                  <a:srgbClr val="FF0000"/>
                </a:solidFill>
              </a:rPr>
              <a:t>傾き</a:t>
            </a:r>
            <a:endParaRPr kumimoji="1" lang="en-US" altLang="ja-JP" sz="8800" b="1" u="sng" dirty="0">
              <a:solidFill>
                <a:srgbClr val="FF0000"/>
              </a:solidFill>
            </a:endParaRPr>
          </a:p>
          <a:p>
            <a:endParaRPr kumimoji="1" lang="en-US" altLang="ja-JP" sz="88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3BB542-A1BF-94D3-FFC7-E368F5219C73}"/>
              </a:ext>
            </a:extLst>
          </p:cNvPr>
          <p:cNvSpPr txBox="1"/>
          <p:nvPr/>
        </p:nvSpPr>
        <p:spPr>
          <a:xfrm>
            <a:off x="2162131" y="6088278"/>
            <a:ext cx="510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/>
              <a:t>を読みとる</a:t>
            </a:r>
            <a:r>
              <a:rPr kumimoji="1" lang="ja-JP" altLang="en-US" sz="4000" dirty="0"/>
              <a:t>。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FABF7638-FECF-6E8D-DDA7-5F843B7C418F}"/>
              </a:ext>
            </a:extLst>
          </p:cNvPr>
          <p:cNvSpPr/>
          <p:nvPr/>
        </p:nvSpPr>
        <p:spPr>
          <a:xfrm rot="5400000">
            <a:off x="9520235" y="4861973"/>
            <a:ext cx="428625" cy="614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817262F-A73E-DEA8-7721-D254C8EEF22E}"/>
              </a:ext>
            </a:extLst>
          </p:cNvPr>
          <p:cNvSpPr txBox="1"/>
          <p:nvPr/>
        </p:nvSpPr>
        <p:spPr>
          <a:xfrm>
            <a:off x="10060780" y="4753655"/>
            <a:ext cx="61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切片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446411-CDAE-09EB-94EF-933B4F885F5B}"/>
              </a:ext>
            </a:extLst>
          </p:cNvPr>
          <p:cNvSpPr txBox="1"/>
          <p:nvPr/>
        </p:nvSpPr>
        <p:spPr>
          <a:xfrm>
            <a:off x="11394278" y="3115894"/>
            <a:ext cx="61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傾き</a:t>
            </a: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CD880019-0505-9512-F75B-9BDEC4A18F8C}"/>
              </a:ext>
            </a:extLst>
          </p:cNvPr>
          <p:cNvSpPr/>
          <p:nvPr/>
        </p:nvSpPr>
        <p:spPr>
          <a:xfrm rot="5400000">
            <a:off x="10629939" y="3224211"/>
            <a:ext cx="428625" cy="614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05F8DA8-2239-B676-D73F-C948DACCF09D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b="1">
                <a:solidFill>
                  <a:schemeClr val="tx1"/>
                </a:solidFill>
              </a:rPr>
              <a:t>直線から式を求める方法</a:t>
            </a:r>
            <a:endParaRPr kumimoji="1" lang="ja-JP" altLang="en-US" sz="6000" b="1" dirty="0">
              <a:solidFill>
                <a:schemeClr val="tx1"/>
              </a:solidFill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13F2994-E544-E8C0-DEF6-9C54E705E519}"/>
              </a:ext>
            </a:extLst>
          </p:cNvPr>
          <p:cNvSpPr/>
          <p:nvPr/>
        </p:nvSpPr>
        <p:spPr>
          <a:xfrm>
            <a:off x="9051128" y="5133437"/>
            <a:ext cx="128588" cy="128587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3FAE67-7F61-332E-F881-FC33E6652A89}"/>
              </a:ext>
            </a:extLst>
          </p:cNvPr>
          <p:cNvSpPr txBox="1"/>
          <p:nvPr/>
        </p:nvSpPr>
        <p:spPr>
          <a:xfrm>
            <a:off x="253177" y="2297326"/>
            <a:ext cx="3168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パターン</a:t>
            </a:r>
            <a:r>
              <a:rPr lang="en-US" altLang="ja-JP" sz="4800">
                <a:solidFill>
                  <a:srgbClr val="00B0F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endParaRPr lang="ja-JP" altLang="en-US" sz="4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9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6DB62C4-3E10-B36C-8424-0B731E9E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3" y="1688845"/>
            <a:ext cx="5757862" cy="508342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5CDDD3-BA23-104C-B92A-E9ECB858CB2F}"/>
              </a:ext>
            </a:extLst>
          </p:cNvPr>
          <p:cNvSpPr txBox="1"/>
          <p:nvPr/>
        </p:nvSpPr>
        <p:spPr>
          <a:xfrm>
            <a:off x="1013262" y="3507283"/>
            <a:ext cx="4436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u="sng">
                <a:solidFill>
                  <a:srgbClr val="FF0000"/>
                </a:solidFill>
              </a:rPr>
              <a:t>通る</a:t>
            </a:r>
            <a:r>
              <a:rPr kumimoji="1" lang="en-US" altLang="ja-JP" sz="8800" b="1" u="sng" dirty="0">
                <a:solidFill>
                  <a:srgbClr val="FF0000"/>
                </a:solidFill>
              </a:rPr>
              <a:t>2</a:t>
            </a:r>
            <a:r>
              <a:rPr kumimoji="1" lang="ja-JP" altLang="en-US" sz="8800" b="1" u="sng" dirty="0">
                <a:solidFill>
                  <a:srgbClr val="FF0000"/>
                </a:solidFill>
              </a:rPr>
              <a:t>点</a:t>
            </a:r>
            <a:endParaRPr kumimoji="1" lang="en-US" altLang="ja-JP" sz="8800" b="1" u="sng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3BB542-A1BF-94D3-FFC7-E368F5219C73}"/>
              </a:ext>
            </a:extLst>
          </p:cNvPr>
          <p:cNvSpPr txBox="1"/>
          <p:nvPr/>
        </p:nvSpPr>
        <p:spPr>
          <a:xfrm>
            <a:off x="2162131" y="6088278"/>
            <a:ext cx="510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/>
              <a:t>を読みとる</a:t>
            </a:r>
            <a:r>
              <a:rPr kumimoji="1" lang="ja-JP" altLang="en-US" sz="4000" dirty="0"/>
              <a:t>。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4B6B24C-EE1B-02E9-9DE9-3FE25985C116}"/>
              </a:ext>
            </a:extLst>
          </p:cNvPr>
          <p:cNvSpPr/>
          <p:nvPr/>
        </p:nvSpPr>
        <p:spPr>
          <a:xfrm>
            <a:off x="8015286" y="6112167"/>
            <a:ext cx="128588" cy="128587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5DA20AA-C35A-7168-F3B3-CD261DAF7CF4}"/>
              </a:ext>
            </a:extLst>
          </p:cNvPr>
          <p:cNvSpPr/>
          <p:nvPr/>
        </p:nvSpPr>
        <p:spPr>
          <a:xfrm>
            <a:off x="9051128" y="5133437"/>
            <a:ext cx="128588" cy="128587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817262F-A73E-DEA8-7721-D254C8EEF22E}"/>
              </a:ext>
            </a:extLst>
          </p:cNvPr>
          <p:cNvSpPr txBox="1"/>
          <p:nvPr/>
        </p:nvSpPr>
        <p:spPr>
          <a:xfrm>
            <a:off x="6482439" y="4346047"/>
            <a:ext cx="178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通る</a:t>
            </a:r>
            <a:r>
              <a:rPr kumimoji="1" lang="en-US" altLang="ja-JP" sz="2400" b="1" dirty="0"/>
              <a:t>2</a:t>
            </a:r>
            <a:r>
              <a:rPr kumimoji="1" lang="ja-JP" altLang="en-US" sz="2400" b="1" dirty="0"/>
              <a:t>点</a:t>
            </a: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7161480B-777C-88F6-CB6A-F7D5F6F0A8CF}"/>
              </a:ext>
            </a:extLst>
          </p:cNvPr>
          <p:cNvSpPr/>
          <p:nvPr/>
        </p:nvSpPr>
        <p:spPr>
          <a:xfrm rot="19513410">
            <a:off x="7349312" y="4926267"/>
            <a:ext cx="428625" cy="614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9BCFCDF8-2166-8D7A-EC38-24EE27ADE9FD}"/>
              </a:ext>
            </a:extLst>
          </p:cNvPr>
          <p:cNvSpPr/>
          <p:nvPr/>
        </p:nvSpPr>
        <p:spPr>
          <a:xfrm rot="17563161">
            <a:off x="8025956" y="4446209"/>
            <a:ext cx="428625" cy="614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2E08E0-EAA8-50A6-3473-147D884A676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b="1">
                <a:solidFill>
                  <a:schemeClr val="tx1"/>
                </a:solidFill>
              </a:rPr>
              <a:t>直線</a:t>
            </a:r>
            <a:r>
              <a:rPr kumimoji="1" lang="ja-JP" altLang="en-US" sz="6000" b="1">
                <a:solidFill>
                  <a:schemeClr val="tx1"/>
                </a:solidFill>
              </a:rPr>
              <a:t>から式を求める方法</a:t>
            </a:r>
            <a:endParaRPr kumimoji="1" lang="ja-JP" altLang="en-US" sz="6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78A414-0406-B62B-0F5A-DC380ECEA4B5}"/>
              </a:ext>
            </a:extLst>
          </p:cNvPr>
          <p:cNvSpPr txBox="1"/>
          <p:nvPr/>
        </p:nvSpPr>
        <p:spPr>
          <a:xfrm>
            <a:off x="253177" y="2297326"/>
            <a:ext cx="3168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パターン</a:t>
            </a:r>
            <a:r>
              <a:rPr lang="en-US" altLang="ja-JP" sz="4800">
                <a:solidFill>
                  <a:srgbClr val="00B0F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endParaRPr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362842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FB9864-601A-67DD-C032-5E4FE20D41D3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2E22A6-3EC2-D73D-F53B-E8BF55389A0C}"/>
              </a:ext>
            </a:extLst>
          </p:cNvPr>
          <p:cNvSpPr/>
          <p:nvPr/>
        </p:nvSpPr>
        <p:spPr>
          <a:xfrm>
            <a:off x="435958" y="2087813"/>
            <a:ext cx="4036891" cy="284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右の図の直線</a:t>
            </a:r>
            <a:endParaRPr lang="en-US" altLang="ja-JP" sz="4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）、</a:t>
            </a:r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）の</a:t>
            </a:r>
            <a:endParaRPr lang="en-US" altLang="ja-JP" sz="4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式を求めなさい。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6538CE2-3A04-1EFB-D56A-85253A2FF7A6}"/>
              </a:ext>
            </a:extLst>
          </p:cNvPr>
          <p:cNvGrpSpPr/>
          <p:nvPr/>
        </p:nvGrpSpPr>
        <p:grpSpPr>
          <a:xfrm>
            <a:off x="4845480" y="221784"/>
            <a:ext cx="7054643" cy="6414431"/>
            <a:chOff x="4845480" y="221784"/>
            <a:chExt cx="7054643" cy="641443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5B0EBD5-5A3E-F626-14D9-82B90F2DB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5480" y="221784"/>
              <a:ext cx="7054643" cy="6414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A828E9F-B791-D713-3504-150F82940681}"/>
                </a:ext>
              </a:extLst>
            </p:cNvPr>
            <p:cNvSpPr txBox="1"/>
            <p:nvPr/>
          </p:nvSpPr>
          <p:spPr>
            <a:xfrm>
              <a:off x="8900730" y="453668"/>
              <a:ext cx="12476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（</a:t>
              </a:r>
              <a:r>
                <a:rPr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1</a:t>
              </a:r>
              <a:r>
                <a:rPr lang="ja-JP" altLang="en-US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）</a:t>
              </a:r>
              <a:endParaRPr lang="ja-JP" altLang="en-US" sz="2800" b="1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3F63C67-6B0C-7071-423F-33A848B52858}"/>
                </a:ext>
              </a:extLst>
            </p:cNvPr>
            <p:cNvSpPr txBox="1"/>
            <p:nvPr/>
          </p:nvSpPr>
          <p:spPr>
            <a:xfrm>
              <a:off x="5271053" y="1260757"/>
              <a:ext cx="12476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（</a:t>
              </a:r>
              <a:r>
                <a:rPr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r>
                <a:rPr lang="ja-JP" altLang="en-US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）</a:t>
              </a:r>
              <a:endParaRPr lang="ja-JP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7796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DC768E-859B-5185-9913-600201660B01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解１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</a:t>
            </a:r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B26A9EB-4870-175D-E1D8-4A16E9CAB147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180BD78-FEDC-1D62-F346-9959D236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18" y="1271875"/>
            <a:ext cx="7616757" cy="50743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B9D4686-1EDF-B01F-9AE6-8F4BF430A8E2}"/>
              </a:ext>
            </a:extLst>
          </p:cNvPr>
          <p:cNvCxnSpPr>
            <a:cxnSpLocks/>
          </p:cNvCxnSpPr>
          <p:nvPr/>
        </p:nvCxnSpPr>
        <p:spPr>
          <a:xfrm>
            <a:off x="6237271" y="6119329"/>
            <a:ext cx="8622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5E320D0-F456-D70A-9720-BBDC1EA9D6F8}"/>
              </a:ext>
            </a:extLst>
          </p:cNvPr>
          <p:cNvCxnSpPr>
            <a:cxnSpLocks/>
          </p:cNvCxnSpPr>
          <p:nvPr/>
        </p:nvCxnSpPr>
        <p:spPr>
          <a:xfrm flipV="1">
            <a:off x="7186613" y="4387927"/>
            <a:ext cx="0" cy="1744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4FAAEC5-A3B7-4539-E2D6-B8226063EE35}"/>
                  </a:ext>
                </a:extLst>
              </p:cNvPr>
              <p:cNvSpPr/>
              <p:nvPr/>
            </p:nvSpPr>
            <p:spPr>
              <a:xfrm>
                <a:off x="94267" y="1405456"/>
                <a:ext cx="4036891" cy="2674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𝑥が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増加したら</a:t>
                </a:r>
                <a:endParaRPr lang="en-US" altLang="ja-JP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が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増加することから</a:t>
                </a:r>
                <a:endParaRPr lang="en-US" altLang="ja-JP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傾き＝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4FAAEC5-A3B7-4539-E2D6-B8226063E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7" y="1405456"/>
                <a:ext cx="4036891" cy="2674037"/>
              </a:xfrm>
              <a:prstGeom prst="rect">
                <a:avLst/>
              </a:prstGeom>
              <a:blipFill>
                <a:blip r:embed="rId3"/>
                <a:stretch>
                  <a:fillRect l="-3771" r="-10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5E6E184-ABF5-598F-5AE3-27364FF00C1F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49CD79-73E7-47F2-1EDB-7470729423D0}"/>
              </a:ext>
            </a:extLst>
          </p:cNvPr>
          <p:cNvSpPr/>
          <p:nvPr/>
        </p:nvSpPr>
        <p:spPr>
          <a:xfrm>
            <a:off x="4266018" y="319929"/>
            <a:ext cx="5913871" cy="93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傾き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切片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029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349FA7-BECF-4911-59AE-260068399C79}"/>
              </a:ext>
            </a:extLst>
          </p:cNvPr>
          <p:cNvSpPr/>
          <p:nvPr/>
        </p:nvSpPr>
        <p:spPr>
          <a:xfrm>
            <a:off x="152323" y="3550857"/>
            <a:ext cx="4036891" cy="190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𝑥＝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のとき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が切片であるから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2×0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7CF6A08-89FD-1017-3776-137D0C4B8EE9}"/>
              </a:ext>
            </a:extLst>
          </p:cNvPr>
          <p:cNvGrpSpPr/>
          <p:nvPr/>
        </p:nvGrpSpPr>
        <p:grpSpPr>
          <a:xfrm>
            <a:off x="4266000" y="1270800"/>
            <a:ext cx="7616757" cy="5074393"/>
            <a:chOff x="4266018" y="1271875"/>
            <a:chExt cx="7616757" cy="5074393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D180BD78-FEDC-1D62-F346-9959D2363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6018" y="1271875"/>
              <a:ext cx="7616757" cy="50743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667F680C-6877-4F0D-616C-BD81F05ADC98}"/>
                </a:ext>
              </a:extLst>
            </p:cNvPr>
            <p:cNvSpPr/>
            <p:nvPr/>
          </p:nvSpPr>
          <p:spPr>
            <a:xfrm>
              <a:off x="8004275" y="2505786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43B5D0E3-FA7C-91EE-2A91-7EFE6F792B87}"/>
                </a:ext>
              </a:extLst>
            </p:cNvPr>
            <p:cNvSpPr/>
            <p:nvPr/>
          </p:nvSpPr>
          <p:spPr>
            <a:xfrm>
              <a:off x="7789963" y="2265980"/>
              <a:ext cx="514351" cy="4764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FB26E8-ECF3-097E-F785-25872623DF4C}"/>
              </a:ext>
            </a:extLst>
          </p:cNvPr>
          <p:cNvSpPr/>
          <p:nvPr/>
        </p:nvSpPr>
        <p:spPr>
          <a:xfrm>
            <a:off x="2059109" y="5484929"/>
            <a:ext cx="2058496" cy="111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答え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3200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ja-JP" altLang="en-US" sz="3200" u="sng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</a:t>
            </a:r>
            <a:r>
              <a:rPr lang="en-US" altLang="ja-JP" sz="3200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3200" u="sng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3200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B99FC02-A5E9-2165-9FBB-5B3E9BB708C2}"/>
                  </a:ext>
                </a:extLst>
              </p:cNvPr>
              <p:cNvSpPr/>
              <p:nvPr/>
            </p:nvSpPr>
            <p:spPr>
              <a:xfrm>
                <a:off x="94267" y="1405456"/>
                <a:ext cx="4036891" cy="2674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𝑥が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増加したら</a:t>
                </a:r>
                <a:endParaRPr lang="en-US" altLang="ja-JP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が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増加することから</a:t>
                </a:r>
                <a:endParaRPr lang="en-US" altLang="ja-JP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傾き＝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B99FC02-A5E9-2165-9FBB-5B3E9BB7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7" y="1405456"/>
                <a:ext cx="4036891" cy="2674037"/>
              </a:xfrm>
              <a:prstGeom prst="rect">
                <a:avLst/>
              </a:prstGeom>
              <a:blipFill>
                <a:blip r:embed="rId3"/>
                <a:stretch>
                  <a:fillRect l="-3771" r="-10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B87105-560C-64DB-AA9F-1FD45FB8D082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2A6746-E442-3F8A-D5CB-2E7AB05AD1EE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10DCC33-35CB-08F0-4A00-D58CD1C5FF3E}"/>
              </a:ext>
            </a:extLst>
          </p:cNvPr>
          <p:cNvSpPr/>
          <p:nvPr/>
        </p:nvSpPr>
        <p:spPr>
          <a:xfrm>
            <a:off x="4266018" y="319929"/>
            <a:ext cx="5913871" cy="93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傾き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切片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90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49719B-8743-FBAC-E063-BCF3AC32B4CE}"/>
              </a:ext>
            </a:extLst>
          </p:cNvPr>
          <p:cNvSpPr/>
          <p:nvPr/>
        </p:nvSpPr>
        <p:spPr>
          <a:xfrm>
            <a:off x="229127" y="1708574"/>
            <a:ext cx="4036891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y=0</a:t>
            </a:r>
            <a:r>
              <a:rPr lang="ja-JP" alt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の時</a:t>
            </a:r>
            <a:endParaRPr lang="en-US" altLang="ja-JP" sz="3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x=1</a:t>
            </a:r>
            <a:endParaRPr lang="en-US" altLang="ja-JP" sz="3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23F5C7-C443-E858-36C9-2DC328E0FBEA}"/>
              </a:ext>
            </a:extLst>
          </p:cNvPr>
          <p:cNvSpPr/>
          <p:nvPr/>
        </p:nvSpPr>
        <p:spPr>
          <a:xfrm>
            <a:off x="229127" y="2719758"/>
            <a:ext cx="4036891" cy="2690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x=0</a:t>
            </a:r>
            <a:r>
              <a:rPr lang="ja-JP" alt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の時</a:t>
            </a:r>
            <a:endParaRPr lang="en-US" altLang="ja-JP" sz="3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y=1</a:t>
            </a:r>
            <a:endParaRPr lang="en-US" altLang="ja-JP" sz="3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ja-JP" sz="3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8499AA3-26FF-820C-8336-BEC3DA6F0750}"/>
              </a:ext>
            </a:extLst>
          </p:cNvPr>
          <p:cNvSpPr/>
          <p:nvPr/>
        </p:nvSpPr>
        <p:spPr>
          <a:xfrm>
            <a:off x="140043" y="4918068"/>
            <a:ext cx="6565967" cy="13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以上より、</a:t>
            </a:r>
            <a:endParaRPr lang="en-US" altLang="ja-JP" sz="32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点</a:t>
            </a:r>
            <a:r>
              <a:rPr lang="en-US" altLang="ja-JP" sz="4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(0,1)(1,0)  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を</a:t>
            </a:r>
            <a:endParaRPr lang="en-US" altLang="ja-JP" sz="32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通ることがわかる</a:t>
            </a:r>
            <a:endParaRPr lang="en-US" altLang="ja-JP" sz="32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6879F97-1B0B-3B03-7584-1A60E179D2EF}"/>
              </a:ext>
            </a:extLst>
          </p:cNvPr>
          <p:cNvGrpSpPr/>
          <p:nvPr/>
        </p:nvGrpSpPr>
        <p:grpSpPr>
          <a:xfrm>
            <a:off x="4780322" y="1640750"/>
            <a:ext cx="7201601" cy="5077516"/>
            <a:chOff x="4819650" y="1696722"/>
            <a:chExt cx="7201601" cy="507751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C17E4F7-EEF9-66A3-F7DA-D4E6BD9B8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9650" y="1696722"/>
              <a:ext cx="7201601" cy="50775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70071D59-85AE-0F17-C0F5-578928382917}"/>
                </a:ext>
              </a:extLst>
            </p:cNvPr>
            <p:cNvSpPr/>
            <p:nvPr/>
          </p:nvSpPr>
          <p:spPr>
            <a:xfrm>
              <a:off x="9210959" y="5719474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CD3B56A-3ACD-5146-5CE8-76407CA150A6}"/>
                </a:ext>
              </a:extLst>
            </p:cNvPr>
            <p:cNvSpPr/>
            <p:nvPr/>
          </p:nvSpPr>
          <p:spPr>
            <a:xfrm>
              <a:off x="8331369" y="4864727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6165B5-BDBA-806B-FA18-C28FB9D39BC0}"/>
              </a:ext>
            </a:extLst>
          </p:cNvPr>
          <p:cNvSpPr/>
          <p:nvPr/>
        </p:nvSpPr>
        <p:spPr>
          <a:xfrm>
            <a:off x="4117605" y="293963"/>
            <a:ext cx="6025442" cy="13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通る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876FE19-76FB-6699-A704-3DD3F6B275A3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A4D9B1-C0C0-E37B-4DDD-179AC1DE4AA5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2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62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１次関数　</a:t>
            </a:r>
            <a:r>
              <a:rPr lang="en-US" altLang="ja-JP" sz="6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y=a</a:t>
            </a:r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6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のグラフ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975349-7509-0618-5604-38ECEEE7E2D1}"/>
              </a:ext>
            </a:extLst>
          </p:cNvPr>
          <p:cNvSpPr txBox="1"/>
          <p:nvPr/>
        </p:nvSpPr>
        <p:spPr>
          <a:xfrm>
            <a:off x="2771773" y="195440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傾き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1F8C42-B2F1-B310-4440-C0EFF0896B88}"/>
              </a:ext>
            </a:extLst>
          </p:cNvPr>
          <p:cNvSpPr txBox="1"/>
          <p:nvPr/>
        </p:nvSpPr>
        <p:spPr>
          <a:xfrm>
            <a:off x="2771774" y="365937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切片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12305C6-7660-A697-B47B-E8979F9DB7FD}"/>
              </a:ext>
            </a:extLst>
          </p:cNvPr>
          <p:cNvSpPr/>
          <p:nvPr/>
        </p:nvSpPr>
        <p:spPr>
          <a:xfrm>
            <a:off x="6010275" y="1724025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88D7D8-39B9-D7D8-CC07-D57CE1295D58}"/>
              </a:ext>
            </a:extLst>
          </p:cNvPr>
          <p:cNvSpPr/>
          <p:nvPr/>
        </p:nvSpPr>
        <p:spPr>
          <a:xfrm>
            <a:off x="6010275" y="3429000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6A73B2-66E1-AE9C-C70C-2F2331EBF599}"/>
              </a:ext>
            </a:extLst>
          </p:cNvPr>
          <p:cNvSpPr/>
          <p:nvPr/>
        </p:nvSpPr>
        <p:spPr>
          <a:xfrm>
            <a:off x="2905124" y="5124450"/>
            <a:ext cx="5562601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960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30D389-C893-B59C-7541-B5986820E811}"/>
              </a:ext>
            </a:extLst>
          </p:cNvPr>
          <p:cNvSpPr txBox="1"/>
          <p:nvPr/>
        </p:nvSpPr>
        <p:spPr>
          <a:xfrm>
            <a:off x="8905874" y="535482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である。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F4E9D4-83EF-8A15-A6EC-659D5DCABFE5}"/>
              </a:ext>
            </a:extLst>
          </p:cNvPr>
          <p:cNvSpPr txBox="1"/>
          <p:nvPr/>
        </p:nvSpPr>
        <p:spPr>
          <a:xfrm>
            <a:off x="8905874" y="365937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/>
              <a:t>の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82505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AAE9B14-A090-C34B-A830-BC6CC0A6F5A4}"/>
              </a:ext>
            </a:extLst>
          </p:cNvPr>
          <p:cNvSpPr/>
          <p:nvPr/>
        </p:nvSpPr>
        <p:spPr>
          <a:xfrm>
            <a:off x="146506" y="1815262"/>
            <a:ext cx="5093151" cy="1876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点</a:t>
            </a: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(0,1)(1,0)  </a:t>
            </a:r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を通るから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これを</a:t>
            </a: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</a:t>
            </a:r>
            <a:r>
              <a:rPr lang="en-US" altLang="ja-JP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ax+b</a:t>
            </a:r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にそれぞれ代入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して、連立方程式をつくり、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解を求める　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503D3DD-F866-81C4-6353-2EB18F3A7EED}"/>
              </a:ext>
            </a:extLst>
          </p:cNvPr>
          <p:cNvSpPr/>
          <p:nvPr/>
        </p:nvSpPr>
        <p:spPr>
          <a:xfrm>
            <a:off x="146506" y="4819033"/>
            <a:ext cx="11375543" cy="139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US" altLang="ja-JP" sz="2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EAA1DA0-7F09-D67F-7DEB-B4C61F9BAE36}"/>
              </a:ext>
            </a:extLst>
          </p:cNvPr>
          <p:cNvSpPr/>
          <p:nvPr/>
        </p:nvSpPr>
        <p:spPr>
          <a:xfrm>
            <a:off x="2633963" y="5663502"/>
            <a:ext cx="2398461" cy="105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答え</a:t>
            </a:r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en-US" altLang="ja-JP" sz="4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ja-JP" sz="4000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y=-x</a:t>
            </a:r>
            <a:r>
              <a:rPr lang="ja-JP" altLang="en-US" sz="4000" u="sng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4000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ja-JP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4B657F0-3BC7-6D4B-2BF7-5A1EF5C0FC38}"/>
              </a:ext>
            </a:extLst>
          </p:cNvPr>
          <p:cNvSpPr/>
          <p:nvPr/>
        </p:nvSpPr>
        <p:spPr>
          <a:xfrm>
            <a:off x="959782" y="3583367"/>
            <a:ext cx="348918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1=a×0+b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‥‥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a×1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b‥‥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D1C317-C01D-D392-E27D-6FE6445D6C37}"/>
              </a:ext>
            </a:extLst>
          </p:cNvPr>
          <p:cNvSpPr/>
          <p:nvPr/>
        </p:nvSpPr>
        <p:spPr>
          <a:xfrm>
            <a:off x="2633963" y="4414868"/>
            <a:ext cx="2749094" cy="134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＝－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ADD6E5-DBCE-8BF3-95F8-3EA1EAA71D29}"/>
              </a:ext>
            </a:extLst>
          </p:cNvPr>
          <p:cNvGrpSpPr/>
          <p:nvPr/>
        </p:nvGrpSpPr>
        <p:grpSpPr>
          <a:xfrm>
            <a:off x="4780322" y="1640750"/>
            <a:ext cx="7201601" cy="5077516"/>
            <a:chOff x="4819650" y="1696722"/>
            <a:chExt cx="7201601" cy="507751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FD3A929-F0C6-B945-0990-695048DA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9650" y="1696722"/>
              <a:ext cx="7201601" cy="50775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5C3B307-6F29-62FC-052B-017DEF7692CF}"/>
                </a:ext>
              </a:extLst>
            </p:cNvPr>
            <p:cNvSpPr/>
            <p:nvPr/>
          </p:nvSpPr>
          <p:spPr>
            <a:xfrm>
              <a:off x="9210959" y="5719474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40EB9DB4-05AD-C379-3275-3DF46367EC39}"/>
                </a:ext>
              </a:extLst>
            </p:cNvPr>
            <p:cNvSpPr/>
            <p:nvPr/>
          </p:nvSpPr>
          <p:spPr>
            <a:xfrm>
              <a:off x="8331369" y="4864727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B6C4C3-E384-B026-9E3C-1A5A3DF4C85A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94BCC2-78DA-C866-7001-48B038EFA005}"/>
              </a:ext>
            </a:extLst>
          </p:cNvPr>
          <p:cNvSpPr/>
          <p:nvPr/>
        </p:nvSpPr>
        <p:spPr>
          <a:xfrm>
            <a:off x="4117605" y="293963"/>
            <a:ext cx="6025442" cy="13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通る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B01587-E0AB-6479-B2BB-34358E4DB911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2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242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2E22A6-3EC2-D73D-F53B-E8BF55389A0C}"/>
              </a:ext>
            </a:extLst>
          </p:cNvPr>
          <p:cNvSpPr/>
          <p:nvPr/>
        </p:nvSpPr>
        <p:spPr>
          <a:xfrm>
            <a:off x="435958" y="2087813"/>
            <a:ext cx="4036891" cy="284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右の図の直線</a:t>
            </a:r>
            <a:endParaRPr lang="en-US" altLang="ja-JP" sz="4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）、</a:t>
            </a:r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）の</a:t>
            </a:r>
            <a:endParaRPr lang="en-US" altLang="ja-JP" sz="4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式を求めなさい。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C443B7-B387-BE5F-1FC4-120293E9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16" y="423862"/>
            <a:ext cx="7440951" cy="6010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DEF64A-4873-9AA0-4511-6CFE62E274CF}"/>
              </a:ext>
            </a:extLst>
          </p:cNvPr>
          <p:cNvSpPr txBox="1"/>
          <p:nvPr/>
        </p:nvSpPr>
        <p:spPr>
          <a:xfrm>
            <a:off x="4822391" y="1129288"/>
            <a:ext cx="1035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</a:t>
            </a:r>
            <a:endParaRPr lang="ja-JP" altLang="en-US" sz="2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3721DD-6B33-6D04-B49B-210C6727DE08}"/>
              </a:ext>
            </a:extLst>
          </p:cNvPr>
          <p:cNvSpPr txBox="1"/>
          <p:nvPr/>
        </p:nvSpPr>
        <p:spPr>
          <a:xfrm>
            <a:off x="10932583" y="2453263"/>
            <a:ext cx="1035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2400"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）</a:t>
            </a:r>
            <a:endParaRPr lang="ja-JP" altLang="en-US" sz="240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E2CCEAF-0B48-893D-397C-5926E88512D0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</a:t>
            </a:r>
            <a:r>
              <a:rPr kumimoji="1" lang="en-US" altLang="ja-JP" sz="6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6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328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F30E16-E1D5-BF1F-F2A4-D7DD2608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88" y="1612578"/>
            <a:ext cx="7867117" cy="51533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1CB881D-2A38-EB95-C4B6-E177E73F0734}"/>
              </a:ext>
            </a:extLst>
          </p:cNvPr>
          <p:cNvCxnSpPr>
            <a:cxnSpLocks/>
          </p:cNvCxnSpPr>
          <p:nvPr/>
        </p:nvCxnSpPr>
        <p:spPr>
          <a:xfrm>
            <a:off x="8197072" y="4699519"/>
            <a:ext cx="17804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2BCFAF1-E868-FB65-0BA5-3C7497BE15CA}"/>
              </a:ext>
            </a:extLst>
          </p:cNvPr>
          <p:cNvCxnSpPr>
            <a:cxnSpLocks/>
          </p:cNvCxnSpPr>
          <p:nvPr/>
        </p:nvCxnSpPr>
        <p:spPr>
          <a:xfrm>
            <a:off x="10009678" y="4699519"/>
            <a:ext cx="0" cy="883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14737E3-79AA-57E4-60A8-2876E2EE543A}"/>
                  </a:ext>
                </a:extLst>
              </p:cNvPr>
              <p:cNvSpPr/>
              <p:nvPr/>
            </p:nvSpPr>
            <p:spPr>
              <a:xfrm>
                <a:off x="50725" y="1405456"/>
                <a:ext cx="4036891" cy="2674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𝑥が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増加したら</a:t>
                </a:r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が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減少することから</a:t>
                </a:r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傾き＝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pt-BR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14737E3-79AA-57E4-60A8-2876E2EE5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" y="1405456"/>
                <a:ext cx="4036891" cy="2674037"/>
              </a:xfrm>
              <a:prstGeom prst="rect">
                <a:avLst/>
              </a:prstGeom>
              <a:blipFill>
                <a:blip r:embed="rId3"/>
                <a:stretch>
                  <a:fillRect l="-3469" r="-3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9DA511-E30C-6599-56D1-2563903231BE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0F8D53-F695-A002-CB62-C2E65A95B1F0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FB439D-E41A-FAF9-7AB3-74F3A1F4C448}"/>
              </a:ext>
            </a:extLst>
          </p:cNvPr>
          <p:cNvSpPr/>
          <p:nvPr/>
        </p:nvSpPr>
        <p:spPr>
          <a:xfrm>
            <a:off x="4266018" y="319929"/>
            <a:ext cx="5913871" cy="93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傾き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切片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095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F30E16-E1D5-BF1F-F2A4-D7DD2608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88" y="1612578"/>
            <a:ext cx="7867117" cy="515334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73DD0F0-E12F-E35A-C94B-073D2E27CBF2}"/>
                  </a:ext>
                </a:extLst>
              </p:cNvPr>
              <p:cNvSpPr/>
              <p:nvPr/>
            </p:nvSpPr>
            <p:spPr>
              <a:xfrm>
                <a:off x="140045" y="3689954"/>
                <a:ext cx="4036891" cy="19016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𝑥＝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のとき</a:t>
                </a:r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が切片であるから</a:t>
                </a:r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pt-BR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×0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＋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73DD0F0-E12F-E35A-C94B-073D2E27C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5" y="3689954"/>
                <a:ext cx="4036891" cy="1901687"/>
              </a:xfrm>
              <a:prstGeom prst="rect">
                <a:avLst/>
              </a:prstGeom>
              <a:blipFill>
                <a:blip r:embed="rId3"/>
                <a:stretch>
                  <a:fillRect l="-3625" b="-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ACA0378-FCD5-6C2D-3DB3-7765EF42B833}"/>
                  </a:ext>
                </a:extLst>
              </p:cNvPr>
              <p:cNvSpPr/>
              <p:nvPr/>
            </p:nvSpPr>
            <p:spPr>
              <a:xfrm>
                <a:off x="2083243" y="5392875"/>
                <a:ext cx="2058496" cy="1373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答え</a:t>
                </a:r>
                <a:endParaRPr lang="en-US" altLang="ja-JP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pt-BR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𝑥＋</a:t>
                </a:r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ACA0378-FCD5-6C2D-3DB3-7765EF42B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43" y="5392875"/>
                <a:ext cx="2058496" cy="1373051"/>
              </a:xfrm>
              <a:prstGeom prst="rect">
                <a:avLst/>
              </a:prstGeom>
              <a:blipFill>
                <a:blip r:embed="rId4"/>
                <a:stretch>
                  <a:fillRect l="-7715" t="-1333" r="-6825" b="-5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7DAAF953-2786-29B4-9807-5F922A6BFB0B}"/>
              </a:ext>
            </a:extLst>
          </p:cNvPr>
          <p:cNvSpPr/>
          <p:nvPr/>
        </p:nvSpPr>
        <p:spPr>
          <a:xfrm>
            <a:off x="8087347" y="4664899"/>
            <a:ext cx="89081" cy="914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AA1561D-E99E-6578-7081-86DA94C0D292}"/>
              </a:ext>
            </a:extLst>
          </p:cNvPr>
          <p:cNvSpPr/>
          <p:nvPr/>
        </p:nvSpPr>
        <p:spPr>
          <a:xfrm>
            <a:off x="7873035" y="4425093"/>
            <a:ext cx="514351" cy="476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4EC905F-E859-F07C-3036-7EE2B88B4183}"/>
              </a:ext>
            </a:extLst>
          </p:cNvPr>
          <p:cNvCxnSpPr/>
          <p:nvPr/>
        </p:nvCxnSpPr>
        <p:spPr>
          <a:xfrm>
            <a:off x="2083243" y="6765926"/>
            <a:ext cx="20343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6E1C7F0-9758-766E-83A8-8D6E07CBAC70}"/>
                  </a:ext>
                </a:extLst>
              </p:cNvPr>
              <p:cNvSpPr/>
              <p:nvPr/>
            </p:nvSpPr>
            <p:spPr>
              <a:xfrm>
                <a:off x="50725" y="1405456"/>
                <a:ext cx="4036891" cy="26740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𝑥が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増加したら</a:t>
                </a:r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が</a:t>
                </a:r>
                <a:r>
                  <a:rPr lang="en-US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減少することから</a:t>
                </a:r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傾き＝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pt-BR" altLang="ja-JP" sz="3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6E1C7F0-9758-766E-83A8-8D6E07CBA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" y="1405456"/>
                <a:ext cx="4036891" cy="2674037"/>
              </a:xfrm>
              <a:prstGeom prst="rect">
                <a:avLst/>
              </a:prstGeom>
              <a:blipFill>
                <a:blip r:embed="rId5"/>
                <a:stretch>
                  <a:fillRect l="-3469" r="-3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97780DB-5BAF-8214-791F-ADCDA991145F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05894A-2ACA-9CE9-87C0-547EADCFA8C6}"/>
              </a:ext>
            </a:extLst>
          </p:cNvPr>
          <p:cNvSpPr/>
          <p:nvPr/>
        </p:nvSpPr>
        <p:spPr>
          <a:xfrm>
            <a:off x="223933" y="255876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44D9BD4-FAFB-0777-1A1F-684A5A2C7F5A}"/>
              </a:ext>
            </a:extLst>
          </p:cNvPr>
          <p:cNvSpPr/>
          <p:nvPr/>
        </p:nvSpPr>
        <p:spPr>
          <a:xfrm>
            <a:off x="4266018" y="319929"/>
            <a:ext cx="5913871" cy="93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傾き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切片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808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21CC3F2-33FA-8D3D-A3DE-5F4EFA92853B}"/>
              </a:ext>
            </a:extLst>
          </p:cNvPr>
          <p:cNvSpPr/>
          <p:nvPr/>
        </p:nvSpPr>
        <p:spPr>
          <a:xfrm>
            <a:off x="229127" y="1708574"/>
            <a:ext cx="4036891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y=0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の時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x=3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45791E8-8A48-8AA6-B9D0-590475F30642}"/>
              </a:ext>
            </a:extLst>
          </p:cNvPr>
          <p:cNvSpPr/>
          <p:nvPr/>
        </p:nvSpPr>
        <p:spPr>
          <a:xfrm>
            <a:off x="229127" y="2719758"/>
            <a:ext cx="4036891" cy="2690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x=0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の時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y=-2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C948D7-BCFB-7747-0ED0-E3E9FA259B65}"/>
              </a:ext>
            </a:extLst>
          </p:cNvPr>
          <p:cNvSpPr/>
          <p:nvPr/>
        </p:nvSpPr>
        <p:spPr>
          <a:xfrm>
            <a:off x="140043" y="4918068"/>
            <a:ext cx="6565967" cy="13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以上より、</a:t>
            </a:r>
            <a:endParaRPr lang="en-US" altLang="ja-JP" sz="2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点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(3,0)(0,-2) </a:t>
            </a:r>
            <a:r>
              <a:rPr lang="ja-JP" alt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を</a:t>
            </a:r>
            <a:endParaRPr lang="en-US" altLang="ja-JP" sz="2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通ることがわかる</a:t>
            </a:r>
            <a:endParaRPr lang="en-US" altLang="ja-JP" sz="2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37666B4-DEE7-413D-A3B8-E94DBC6321A4}"/>
              </a:ext>
            </a:extLst>
          </p:cNvPr>
          <p:cNvGrpSpPr/>
          <p:nvPr/>
        </p:nvGrpSpPr>
        <p:grpSpPr>
          <a:xfrm>
            <a:off x="4505270" y="1302435"/>
            <a:ext cx="7462797" cy="5001469"/>
            <a:chOff x="4206689" y="1200835"/>
            <a:chExt cx="7462797" cy="500146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743288E-E67F-2B94-A537-52C166D55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99"/>
            <a:stretch/>
          </p:blipFill>
          <p:spPr>
            <a:xfrm>
              <a:off x="4206689" y="1200835"/>
              <a:ext cx="7462797" cy="50014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F99D6150-3E5F-2B9E-970A-DB02604F5D0E}"/>
                </a:ext>
              </a:extLst>
            </p:cNvPr>
            <p:cNvSpPr/>
            <p:nvPr/>
          </p:nvSpPr>
          <p:spPr>
            <a:xfrm>
              <a:off x="8075037" y="2264790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D287F0C-FC84-AF60-1C2C-D895466C11ED}"/>
                </a:ext>
              </a:extLst>
            </p:cNvPr>
            <p:cNvSpPr/>
            <p:nvPr/>
          </p:nvSpPr>
          <p:spPr>
            <a:xfrm>
              <a:off x="5285824" y="4139720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EBD3B2-322E-4BCE-64B2-30470172AA48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78FA090-D1DF-75AA-3E2B-864EDA7624C0}"/>
              </a:ext>
            </a:extLst>
          </p:cNvPr>
          <p:cNvSpPr/>
          <p:nvPr/>
        </p:nvSpPr>
        <p:spPr>
          <a:xfrm>
            <a:off x="4117605" y="141914"/>
            <a:ext cx="6025442" cy="13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通る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A883CC9-0E97-34D5-333F-EC3233F8F481}"/>
              </a:ext>
            </a:extLst>
          </p:cNvPr>
          <p:cNvSpPr/>
          <p:nvPr/>
        </p:nvSpPr>
        <p:spPr>
          <a:xfrm>
            <a:off x="223933" y="103827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2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23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6C29EA-E783-BE60-B403-E7465BACB332}"/>
              </a:ext>
            </a:extLst>
          </p:cNvPr>
          <p:cNvSpPr/>
          <p:nvPr/>
        </p:nvSpPr>
        <p:spPr>
          <a:xfrm>
            <a:off x="144294" y="1593909"/>
            <a:ext cx="5093151" cy="1876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点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(3,0)(0,-2)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を</a:t>
            </a:r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通るから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これを</a:t>
            </a:r>
            <a:r>
              <a:rPr lang="en-US" altLang="ja-JP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</a:t>
            </a:r>
            <a:r>
              <a:rPr lang="en-US" altLang="ja-JP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ax+b</a:t>
            </a:r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にそれぞれ代入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して、連立方程式をつくり、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解を求める　</a:t>
            </a:r>
            <a:endParaRPr lang="en-US" altLang="ja-JP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C292E4-3177-0D53-10E5-94D214BA8BE6}"/>
              </a:ext>
            </a:extLst>
          </p:cNvPr>
          <p:cNvSpPr/>
          <p:nvPr/>
        </p:nvSpPr>
        <p:spPr>
          <a:xfrm>
            <a:off x="-189558" y="3542836"/>
            <a:ext cx="442327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a×3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b‥‥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endParaRPr lang="en-US" altLang="ja-JP" sz="360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-2=a×0+b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‥‥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endParaRPr lang="en-US" altLang="ja-JP" sz="3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FF40990-4F49-A8FA-9A33-C23A1D4AEC87}"/>
              </a:ext>
            </a:extLst>
          </p:cNvPr>
          <p:cNvSpPr/>
          <p:nvPr/>
        </p:nvSpPr>
        <p:spPr>
          <a:xfrm>
            <a:off x="991755" y="4561998"/>
            <a:ext cx="1715860" cy="67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＝</a:t>
            </a:r>
            <a:r>
              <a:rPr lang="en-US" altLang="ja-JP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9768779-60C1-D320-6BDC-2A41C6657877}"/>
                  </a:ext>
                </a:extLst>
              </p:cNvPr>
              <p:cNvSpPr txBox="1"/>
              <p:nvPr/>
            </p:nvSpPr>
            <p:spPr>
              <a:xfrm>
                <a:off x="1076607" y="5034102"/>
                <a:ext cx="171586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9768779-60C1-D320-6BDC-2A41C6657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07" y="5034102"/>
                <a:ext cx="1715860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2716DEB-A220-F390-F29C-E56A05316DC7}"/>
                  </a:ext>
                </a:extLst>
              </p:cNvPr>
              <p:cNvSpPr/>
              <p:nvPr/>
            </p:nvSpPr>
            <p:spPr>
              <a:xfrm>
                <a:off x="1510392" y="5615571"/>
                <a:ext cx="2762882" cy="1373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lang="ja-JP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答え 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＝</a:t>
                </a:r>
                <a:r>
                  <a:rPr lang="pt-BR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en-US" sz="280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</a:t>
                </a:r>
                <a:r>
                  <a:rPr lang="en-US" altLang="ja-JP" sz="2800">
                    <a:solidFill>
                      <a:schemeClr val="tx1"/>
                    </a:solidFill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-2</a:t>
                </a:r>
                <a:endParaRPr lang="en-US" altLang="ja-JP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2716DEB-A220-F390-F29C-E56A05316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92" y="5615571"/>
                <a:ext cx="2762882" cy="1373051"/>
              </a:xfrm>
              <a:prstGeom prst="rect">
                <a:avLst/>
              </a:prstGeom>
              <a:blipFill>
                <a:blip r:embed="rId3"/>
                <a:stretch>
                  <a:fillRect l="-4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B2C2A89-FB06-A49E-4FE7-A3062825C728}"/>
              </a:ext>
            </a:extLst>
          </p:cNvPr>
          <p:cNvCxnSpPr>
            <a:cxnSpLocks/>
          </p:cNvCxnSpPr>
          <p:nvPr/>
        </p:nvCxnSpPr>
        <p:spPr>
          <a:xfrm>
            <a:off x="1510392" y="6707483"/>
            <a:ext cx="27233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FB018AA-77A2-2605-573F-754759200821}"/>
              </a:ext>
            </a:extLst>
          </p:cNvPr>
          <p:cNvGrpSpPr/>
          <p:nvPr/>
        </p:nvGrpSpPr>
        <p:grpSpPr>
          <a:xfrm>
            <a:off x="4505270" y="1302435"/>
            <a:ext cx="7462797" cy="5001469"/>
            <a:chOff x="4206689" y="1200835"/>
            <a:chExt cx="7462797" cy="5001469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0B0FBCB9-814F-E826-9D68-8D8687045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99"/>
            <a:stretch/>
          </p:blipFill>
          <p:spPr>
            <a:xfrm>
              <a:off x="4206689" y="1200835"/>
              <a:ext cx="7462797" cy="50014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19BC5AA1-D19B-A4EE-9421-EF0C1038B25A}"/>
                </a:ext>
              </a:extLst>
            </p:cNvPr>
            <p:cNvSpPr/>
            <p:nvPr/>
          </p:nvSpPr>
          <p:spPr>
            <a:xfrm>
              <a:off x="8075037" y="2264790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A0C31BF-A603-D6EA-6BC4-E2FF4CA6A9F7}"/>
                </a:ext>
              </a:extLst>
            </p:cNvPr>
            <p:cNvSpPr/>
            <p:nvPr/>
          </p:nvSpPr>
          <p:spPr>
            <a:xfrm>
              <a:off x="5285824" y="4139720"/>
              <a:ext cx="89081" cy="9144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638D6C-EF4C-5A53-CF49-10FCA701D654}"/>
              </a:ext>
            </a:extLst>
          </p:cNvPr>
          <p:cNvSpPr/>
          <p:nvPr/>
        </p:nvSpPr>
        <p:spPr>
          <a:xfrm>
            <a:off x="10502020" y="181068"/>
            <a:ext cx="1466047" cy="878187"/>
          </a:xfrm>
          <a:prstGeom prst="rect">
            <a:avLst/>
          </a:prstGeom>
          <a:solidFill>
            <a:srgbClr val="0070C0"/>
          </a:solidFill>
          <a:ln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別の求め方もあります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DDFF2B-1DEF-F132-1750-E15297BD08FC}"/>
              </a:ext>
            </a:extLst>
          </p:cNvPr>
          <p:cNvSpPr/>
          <p:nvPr/>
        </p:nvSpPr>
        <p:spPr>
          <a:xfrm>
            <a:off x="4117605" y="141914"/>
            <a:ext cx="6025442" cy="133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32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</a:p>
          <a:p>
            <a:r>
              <a:rPr lang="ja-JP" altLang="en-US" sz="3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通る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から求める方法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B47C40-4727-1115-0B25-042924000D30}"/>
              </a:ext>
            </a:extLst>
          </p:cNvPr>
          <p:cNvSpPr/>
          <p:nvPr/>
        </p:nvSpPr>
        <p:spPr>
          <a:xfrm>
            <a:off x="223933" y="103827"/>
            <a:ext cx="3893672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直線（</a:t>
            </a:r>
            <a:r>
              <a:rPr lang="en-US" altLang="ja-JP" sz="4800">
                <a:solidFill>
                  <a:schemeClr val="tx1"/>
                </a:solidFill>
                <a:ea typeface="メイリオ" panose="020B0604030504040204" pitchFamily="50" charset="-128"/>
              </a:rPr>
              <a:t>2</a:t>
            </a:r>
            <a:r>
              <a:rPr lang="ja-JP" altLang="en-US" sz="4800">
                <a:solidFill>
                  <a:schemeClr val="tx1"/>
                </a:solidFill>
                <a:ea typeface="メイリオ" panose="020B0604030504040204" pitchFamily="50" charset="-128"/>
              </a:rPr>
              <a:t>）答</a:t>
            </a:r>
            <a:endParaRPr lang="en-US" altLang="ja-JP" sz="4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91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5CDDD3-BA23-104C-B92A-E9ECB858CB2F}"/>
              </a:ext>
            </a:extLst>
          </p:cNvPr>
          <p:cNvSpPr txBox="1"/>
          <p:nvPr/>
        </p:nvSpPr>
        <p:spPr>
          <a:xfrm>
            <a:off x="737484" y="3012540"/>
            <a:ext cx="11194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chemeClr val="tx1"/>
                </a:solidFill>
              </a:rPr>
              <a:t>１次関数の式　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ja-JP" altLang="en-US" sz="3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r>
              <a:rPr kumimoji="1" lang="ja-JP" altLang="en-US" sz="3600">
                <a:solidFill>
                  <a:srgbClr val="FF0000"/>
                </a:solidFill>
              </a:rPr>
              <a:t>傾き</a:t>
            </a:r>
            <a:r>
              <a:rPr kumimoji="1" lang="ja-JP" altLang="en-US" sz="3600" dirty="0"/>
              <a:t>を</a:t>
            </a:r>
            <a:r>
              <a:rPr lang="en-US" altLang="ja-JP" sz="36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kumimoji="1" lang="ja-JP" altLang="en-US" sz="3600" dirty="0"/>
              <a:t>に</a:t>
            </a:r>
            <a:r>
              <a:rPr kumimoji="1" lang="ja-JP" altLang="en-US" sz="3600"/>
              <a:t>代入しその式を通る</a:t>
            </a:r>
            <a:r>
              <a:rPr kumimoji="1" lang="ja-JP" altLang="en-US" sz="3600" dirty="0">
                <a:solidFill>
                  <a:srgbClr val="FF0000"/>
                </a:solidFill>
              </a:rPr>
              <a:t>点</a:t>
            </a:r>
            <a:r>
              <a:rPr kumimoji="1" lang="en-US" altLang="ja-JP" sz="3600" dirty="0">
                <a:solidFill>
                  <a:srgbClr val="FF0000"/>
                </a:solidFill>
              </a:rPr>
              <a:t>(</a:t>
            </a:r>
            <a:r>
              <a:rPr lang="ja-JP" altLang="en-US" sz="36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en-US" altLang="ja-JP" sz="36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, y</a:t>
            </a:r>
            <a:r>
              <a:rPr kumimoji="1" lang="en-US" altLang="ja-JP" sz="3600">
                <a:solidFill>
                  <a:srgbClr val="FF0000"/>
                </a:solidFill>
              </a:rPr>
              <a:t>)</a:t>
            </a:r>
            <a:r>
              <a:rPr kumimoji="1" lang="ja-JP" altLang="en-US" sz="3600"/>
              <a:t>の</a:t>
            </a:r>
            <a:r>
              <a:rPr lang="ja-JP" altLang="en-US" sz="3600"/>
              <a:t>座標</a:t>
            </a:r>
            <a:r>
              <a:rPr kumimoji="1" lang="ja-JP" altLang="en-US" sz="3600"/>
              <a:t>を代入する。</a:t>
            </a:r>
            <a:endParaRPr kumimoji="1" lang="en-US" altLang="ja-JP" sz="3600" dirty="0"/>
          </a:p>
          <a:p>
            <a:endParaRPr kumimoji="1" lang="en-US" altLang="ja-JP" sz="3600" dirty="0">
              <a:solidFill>
                <a:srgbClr val="0070C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ED6EE5-B6E7-089F-7976-EEE916DEB12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000" b="1">
                <a:solidFill>
                  <a:schemeClr val="tx1"/>
                </a:solidFill>
              </a:rPr>
              <a:t>直線</a:t>
            </a:r>
            <a:r>
              <a:rPr kumimoji="1" lang="ja-JP" altLang="en-US" sz="4000" b="1">
                <a:solidFill>
                  <a:schemeClr val="tx1"/>
                </a:solidFill>
              </a:rPr>
              <a:t>の傾きと通る</a:t>
            </a:r>
            <a:r>
              <a:rPr kumimoji="1" lang="en-US" altLang="ja-JP" sz="4000" b="1">
                <a:solidFill>
                  <a:schemeClr val="tx1"/>
                </a:solidFill>
              </a:rPr>
              <a:t>1</a:t>
            </a:r>
            <a:r>
              <a:rPr kumimoji="1" lang="ja-JP" altLang="en-US" sz="4000" b="1">
                <a:solidFill>
                  <a:schemeClr val="tx1"/>
                </a:solidFill>
              </a:rPr>
              <a:t>点の座標から式を求める方法</a:t>
            </a:r>
            <a:endParaRPr kumimoji="1" lang="en-US" altLang="ja-JP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3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0CF23B-5D8D-7758-4CA0-62B68F426A99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</a:t>
            </a:r>
            <a:r>
              <a:rPr kumimoji="1" lang="en-US" altLang="ja-JP" sz="6000" dirty="0">
                <a:solidFill>
                  <a:schemeClr val="tx1"/>
                </a:solidFill>
              </a:rPr>
              <a:t>1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5639D9-5602-907D-999E-84FA9AA609B1}"/>
              </a:ext>
            </a:extLst>
          </p:cNvPr>
          <p:cNvSpPr/>
          <p:nvPr/>
        </p:nvSpPr>
        <p:spPr>
          <a:xfrm>
            <a:off x="2320366" y="401021"/>
            <a:ext cx="4036891" cy="133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x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の１次関数で、そのグラフの傾きが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-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２で、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点（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3,2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）を通るとき、この１次関数の式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を求めよ。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80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0CF23B-5D8D-7758-4CA0-62B68F426A99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5639D9-5602-907D-999E-84FA9AA609B1}"/>
              </a:ext>
            </a:extLst>
          </p:cNvPr>
          <p:cNvSpPr/>
          <p:nvPr/>
        </p:nvSpPr>
        <p:spPr>
          <a:xfrm>
            <a:off x="2320366" y="401021"/>
            <a:ext cx="4036891" cy="133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x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の１次関数で、そのグラフの傾きが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-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２で、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点（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3,2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）を通るとき、この１次関数の式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を求めよ。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5AD3E6-6B86-C869-0D21-5B2447F83BD3}"/>
              </a:ext>
            </a:extLst>
          </p:cNvPr>
          <p:cNvSpPr txBox="1"/>
          <p:nvPr/>
        </p:nvSpPr>
        <p:spPr>
          <a:xfrm>
            <a:off x="1337879" y="2228671"/>
            <a:ext cx="1079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chemeClr val="tx1"/>
                </a:solidFill>
              </a:rPr>
              <a:t>①１次関数の式　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に</a:t>
            </a:r>
            <a:r>
              <a:rPr kumimoji="1" lang="ja-JP" altLang="en-US" sz="3600"/>
              <a:t>傾き</a:t>
            </a:r>
            <a:r>
              <a:rPr kumimoji="1" lang="en-US" altLang="ja-JP" sz="3600" dirty="0">
                <a:solidFill>
                  <a:srgbClr val="FF0000"/>
                </a:solidFill>
              </a:rPr>
              <a:t>-</a:t>
            </a:r>
            <a:r>
              <a:rPr kumimoji="1" lang="en-US" altLang="ja-JP" sz="3600">
                <a:solidFill>
                  <a:srgbClr val="FF0000"/>
                </a:solidFill>
              </a:rPr>
              <a:t>2</a:t>
            </a:r>
            <a:r>
              <a:rPr kumimoji="1" lang="ja-JP" altLang="en-US" sz="3600"/>
              <a:t>を代入する。</a:t>
            </a:r>
            <a:endParaRPr kumimoji="1" lang="en-US" altLang="ja-JP" sz="3600" dirty="0"/>
          </a:p>
          <a:p>
            <a:r>
              <a:rPr kumimoji="1" lang="ja-JP" altLang="en-US" sz="3600"/>
              <a:t>②その式に</a:t>
            </a:r>
            <a:r>
              <a:rPr kumimoji="1" lang="ja-JP" altLang="en-US" sz="3600">
                <a:solidFill>
                  <a:srgbClr val="FF0000"/>
                </a:solidFill>
              </a:rPr>
              <a:t>点</a:t>
            </a:r>
            <a:r>
              <a:rPr kumimoji="1" lang="en-US" altLang="ja-JP" sz="3600" dirty="0">
                <a:solidFill>
                  <a:srgbClr val="FF0000"/>
                </a:solidFill>
              </a:rPr>
              <a:t>(3,2</a:t>
            </a:r>
            <a:r>
              <a:rPr kumimoji="1" lang="en-US" altLang="ja-JP" sz="3600">
                <a:solidFill>
                  <a:srgbClr val="FF0000"/>
                </a:solidFill>
              </a:rPr>
              <a:t>)</a:t>
            </a:r>
            <a:r>
              <a:rPr kumimoji="1" lang="ja-JP" altLang="en-US" sz="3600"/>
              <a:t>の</a:t>
            </a:r>
            <a:r>
              <a:rPr lang="ja-JP" altLang="en-US" sz="3600"/>
              <a:t>座標</a:t>
            </a:r>
            <a:r>
              <a:rPr kumimoji="1" lang="ja-JP" altLang="en-US" sz="3600"/>
              <a:t>を代入する。</a:t>
            </a:r>
            <a:endParaRPr kumimoji="1" lang="en-US" altLang="ja-JP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07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5639D9-5602-907D-999E-84FA9AA609B1}"/>
              </a:ext>
            </a:extLst>
          </p:cNvPr>
          <p:cNvSpPr/>
          <p:nvPr/>
        </p:nvSpPr>
        <p:spPr>
          <a:xfrm>
            <a:off x="2320366" y="401021"/>
            <a:ext cx="4036891" cy="133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x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の１次関数で、そのグラフの傾きが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-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２で、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点（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3,2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）を通るとき、この１次関数の式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を求めよ。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C997FA-DB83-263E-69E9-0C50BD6760DD}"/>
              </a:ext>
            </a:extLst>
          </p:cNvPr>
          <p:cNvSpPr txBox="1"/>
          <p:nvPr/>
        </p:nvSpPr>
        <p:spPr>
          <a:xfrm>
            <a:off x="2479063" y="4553059"/>
            <a:ext cx="4036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en-US" altLang="ja-JP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=-</a:t>
            </a:r>
            <a:r>
              <a:rPr lang="en-US" altLang="ja-JP" sz="4000" dirty="0">
                <a:latin typeface="Cambria Math" panose="02040503050406030204" pitchFamily="18" charset="0"/>
                <a:ea typeface="メイリオ" panose="020B0604030504040204" pitchFamily="50" charset="-128"/>
              </a:rPr>
              <a:t>2×</a:t>
            </a:r>
            <a:r>
              <a:rPr lang="en-US" altLang="ja-JP" sz="40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endParaRPr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A98E0F-EAB5-96DE-18D0-E6CD95DE6E13}"/>
              </a:ext>
            </a:extLst>
          </p:cNvPr>
          <p:cNvSpPr txBox="1"/>
          <p:nvPr/>
        </p:nvSpPr>
        <p:spPr>
          <a:xfrm>
            <a:off x="2479063" y="5393037"/>
            <a:ext cx="4036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en-US" altLang="ja-JP" sz="4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=</a:t>
            </a:r>
            <a:r>
              <a:rPr lang="en-US" altLang="ja-JP" sz="40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8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1B2B7C-72B3-628A-E19E-A595BF110900}"/>
              </a:ext>
            </a:extLst>
          </p:cNvPr>
          <p:cNvSpPr txBox="1"/>
          <p:nvPr/>
        </p:nvSpPr>
        <p:spPr>
          <a:xfrm>
            <a:off x="2479063" y="3638711"/>
            <a:ext cx="36169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4400" dirty="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-2</a:t>
            </a:r>
            <a:r>
              <a:rPr lang="ja-JP" altLang="en-US" sz="4400" dirty="0"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ja-JP" altLang="en-US" sz="4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926C52-B2CF-16CC-BD60-AC139E63ACD9}"/>
              </a:ext>
            </a:extLst>
          </p:cNvPr>
          <p:cNvSpPr/>
          <p:nvPr/>
        </p:nvSpPr>
        <p:spPr>
          <a:xfrm>
            <a:off x="8708572" y="5574964"/>
            <a:ext cx="3122461" cy="137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答え 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＝</a:t>
            </a:r>
            <a:r>
              <a:rPr lang="pt-BR" altLang="ja-JP" sz="3200" dirty="0">
                <a:solidFill>
                  <a:schemeClr val="tx1"/>
                </a:solidFill>
                <a:ea typeface="Cambria Math" panose="02040503050406030204" pitchFamily="18" charset="0"/>
              </a:rPr>
              <a:t> -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＋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CC3C51B-0D01-9422-428F-249B0E9E07D6}"/>
              </a:ext>
            </a:extLst>
          </p:cNvPr>
          <p:cNvCxnSpPr>
            <a:cxnSpLocks/>
          </p:cNvCxnSpPr>
          <p:nvPr/>
        </p:nvCxnSpPr>
        <p:spPr>
          <a:xfrm>
            <a:off x="8607877" y="6566462"/>
            <a:ext cx="3266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0B9946-F755-DF06-E96F-23B576AB459A}"/>
              </a:ext>
            </a:extLst>
          </p:cNvPr>
          <p:cNvSpPr txBox="1"/>
          <p:nvPr/>
        </p:nvSpPr>
        <p:spPr>
          <a:xfrm>
            <a:off x="1337879" y="2228671"/>
            <a:ext cx="1079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solidFill>
                  <a:schemeClr val="tx1"/>
                </a:solidFill>
              </a:rPr>
              <a:t>①１次関数の式　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に</a:t>
            </a:r>
            <a:r>
              <a:rPr kumimoji="1" lang="ja-JP" altLang="en-US" sz="3600"/>
              <a:t>傾き</a:t>
            </a:r>
            <a:r>
              <a:rPr kumimoji="1" lang="en-US" altLang="ja-JP" sz="3600" dirty="0">
                <a:solidFill>
                  <a:srgbClr val="FF0000"/>
                </a:solidFill>
              </a:rPr>
              <a:t>-</a:t>
            </a:r>
            <a:r>
              <a:rPr kumimoji="1" lang="en-US" altLang="ja-JP" sz="3600">
                <a:solidFill>
                  <a:srgbClr val="FF0000"/>
                </a:solidFill>
              </a:rPr>
              <a:t>2</a:t>
            </a:r>
            <a:r>
              <a:rPr kumimoji="1" lang="ja-JP" altLang="en-US" sz="3600"/>
              <a:t>を代入する。</a:t>
            </a:r>
            <a:endParaRPr kumimoji="1" lang="en-US" altLang="ja-JP" sz="3600" dirty="0"/>
          </a:p>
          <a:p>
            <a:r>
              <a:rPr kumimoji="1" lang="ja-JP" altLang="en-US" sz="3600"/>
              <a:t>②その式に</a:t>
            </a:r>
            <a:r>
              <a:rPr kumimoji="1" lang="ja-JP" altLang="en-US" sz="3600">
                <a:solidFill>
                  <a:srgbClr val="FF0000"/>
                </a:solidFill>
              </a:rPr>
              <a:t>点</a:t>
            </a:r>
            <a:r>
              <a:rPr kumimoji="1" lang="en-US" altLang="ja-JP" sz="3600" dirty="0">
                <a:solidFill>
                  <a:srgbClr val="FF0000"/>
                </a:solidFill>
              </a:rPr>
              <a:t>(3,2</a:t>
            </a:r>
            <a:r>
              <a:rPr kumimoji="1" lang="en-US" altLang="ja-JP" sz="3600">
                <a:solidFill>
                  <a:srgbClr val="FF0000"/>
                </a:solidFill>
              </a:rPr>
              <a:t>)</a:t>
            </a:r>
            <a:r>
              <a:rPr kumimoji="1" lang="ja-JP" altLang="en-US" sz="3600"/>
              <a:t>の</a:t>
            </a:r>
            <a:r>
              <a:rPr lang="ja-JP" altLang="en-US" sz="3600"/>
              <a:t>座標</a:t>
            </a:r>
            <a:r>
              <a:rPr kumimoji="1" lang="ja-JP" altLang="en-US" sz="3600"/>
              <a:t>を代入する。</a:t>
            </a:r>
            <a:endParaRPr kumimoji="1" lang="en-US" altLang="ja-JP" sz="3600" dirty="0">
              <a:solidFill>
                <a:srgbClr val="0070C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B99EBF-9118-33CC-D90A-73724E5DF908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A515AB-C387-C30E-1E9B-AB95BBF219CF}"/>
              </a:ext>
            </a:extLst>
          </p:cNvPr>
          <p:cNvSpPr txBox="1"/>
          <p:nvPr/>
        </p:nvSpPr>
        <p:spPr>
          <a:xfrm>
            <a:off x="5094006" y="3690521"/>
            <a:ext cx="4036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/>
              <a:t>……</a:t>
            </a:r>
            <a:r>
              <a:rPr lang="ja-JP" altLang="en-US" sz="4000"/>
              <a:t>①</a:t>
            </a:r>
            <a:endParaRPr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9E92C0-19F0-29DA-0853-EF0310A332AC}"/>
              </a:ext>
            </a:extLst>
          </p:cNvPr>
          <p:cNvSpPr txBox="1"/>
          <p:nvPr/>
        </p:nvSpPr>
        <p:spPr>
          <a:xfrm>
            <a:off x="5145786" y="4522099"/>
            <a:ext cx="4036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/>
              <a:t>……</a:t>
            </a:r>
            <a:r>
              <a:rPr lang="ja-JP" altLang="en-US" sz="4000"/>
              <a:t>②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6760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１次関数　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y=a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のグラフ</a:t>
            </a:r>
            <a:endParaRPr kumimoji="1" lang="ja-JP" altLang="en-US" sz="6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93A801-3A4C-24B9-648C-D90E046B4730}"/>
              </a:ext>
            </a:extLst>
          </p:cNvPr>
          <p:cNvSpPr txBox="1"/>
          <p:nvPr/>
        </p:nvSpPr>
        <p:spPr>
          <a:xfrm>
            <a:off x="2771773" y="195440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傾き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239F6-75B8-9D0D-163F-FD36CD76ACED}"/>
              </a:ext>
            </a:extLst>
          </p:cNvPr>
          <p:cNvSpPr txBox="1"/>
          <p:nvPr/>
        </p:nvSpPr>
        <p:spPr>
          <a:xfrm>
            <a:off x="2771774" y="365937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B0FECFB-73BE-FF47-75E4-D10A3CA1CF0B}"/>
              </a:ext>
            </a:extLst>
          </p:cNvPr>
          <p:cNvSpPr/>
          <p:nvPr/>
        </p:nvSpPr>
        <p:spPr>
          <a:xfrm>
            <a:off x="6010275" y="1724025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ja-JP" sz="13800">
                <a:solidFill>
                  <a:schemeClr val="bg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endParaRPr kumimoji="1" lang="ja-JP" altLang="en-US" sz="1380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516EE9-4AF7-FECA-51A5-5582FD06DECF}"/>
              </a:ext>
            </a:extLst>
          </p:cNvPr>
          <p:cNvSpPr txBox="1"/>
          <p:nvPr/>
        </p:nvSpPr>
        <p:spPr>
          <a:xfrm>
            <a:off x="8905874" y="365937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/>
              <a:t>の</a:t>
            </a:r>
            <a:endParaRPr kumimoji="1" lang="ja-JP" altLang="en-US" sz="7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380CD8-86B2-6EC1-B41B-98853EA64596}"/>
              </a:ext>
            </a:extLst>
          </p:cNvPr>
          <p:cNvSpPr txBox="1"/>
          <p:nvPr/>
        </p:nvSpPr>
        <p:spPr>
          <a:xfrm>
            <a:off x="8905874" y="535482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である。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2C3812-F723-5B3A-7421-08241E43FAE4}"/>
              </a:ext>
            </a:extLst>
          </p:cNvPr>
          <p:cNvSpPr/>
          <p:nvPr/>
        </p:nvSpPr>
        <p:spPr>
          <a:xfrm>
            <a:off x="6010275" y="3429000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24E1AB0-EABF-B183-96A6-E700868A8DBB}"/>
              </a:ext>
            </a:extLst>
          </p:cNvPr>
          <p:cNvSpPr/>
          <p:nvPr/>
        </p:nvSpPr>
        <p:spPr>
          <a:xfrm>
            <a:off x="2905124" y="5124450"/>
            <a:ext cx="5562601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9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59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5CDDD3-BA23-104C-B92A-E9ECB858CB2F}"/>
              </a:ext>
            </a:extLst>
          </p:cNvPr>
          <p:cNvSpPr txBox="1"/>
          <p:nvPr/>
        </p:nvSpPr>
        <p:spPr>
          <a:xfrm>
            <a:off x="896135" y="2360764"/>
            <a:ext cx="10713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/>
              <a:t>パターン</a:t>
            </a:r>
            <a:r>
              <a:rPr lang="en-US" altLang="ja-JP" sz="3600" b="1">
                <a:solidFill>
                  <a:srgbClr val="00B0F0"/>
                </a:solidFill>
              </a:rPr>
              <a:t>A</a:t>
            </a:r>
          </a:p>
          <a:p>
            <a:r>
              <a:rPr lang="ja-JP" altLang="en-US" sz="3600"/>
              <a:t>　直線</a:t>
            </a:r>
            <a:r>
              <a:rPr kumimoji="1" lang="ja-JP" altLang="en-US" sz="3600">
                <a:solidFill>
                  <a:schemeClr val="tx1"/>
                </a:solidFill>
              </a:rPr>
              <a:t>の傾き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kumimoji="1" lang="ja-JP" altLang="en-US" sz="3600">
                <a:solidFill>
                  <a:schemeClr val="tx1"/>
                </a:solidFill>
              </a:rPr>
              <a:t>を求めた式に、</a:t>
            </a:r>
            <a:r>
              <a:rPr kumimoji="1" lang="ja-JP" altLang="en-US" sz="3600"/>
              <a:t>通る</a:t>
            </a:r>
            <a:r>
              <a:rPr kumimoji="1" lang="ja-JP" altLang="en-US" sz="3600">
                <a:solidFill>
                  <a:srgbClr val="FF0000"/>
                </a:solidFill>
              </a:rPr>
              <a:t>点</a:t>
            </a:r>
            <a:r>
              <a:rPr kumimoji="1" lang="en-US" altLang="ja-JP" sz="3600">
                <a:solidFill>
                  <a:srgbClr val="FF0000"/>
                </a:solidFill>
              </a:rPr>
              <a:t>(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, y</a:t>
            </a:r>
            <a:r>
              <a:rPr kumimoji="1" lang="en-US" altLang="ja-JP" sz="3600">
                <a:solidFill>
                  <a:srgbClr val="FF0000"/>
                </a:solidFill>
              </a:rPr>
              <a:t>)</a:t>
            </a:r>
            <a:r>
              <a:rPr kumimoji="1" lang="ja-JP" altLang="en-US" sz="3600"/>
              <a:t>の座標を代入して求める</a:t>
            </a:r>
            <a:r>
              <a:rPr kumimoji="1" lang="ja-JP" altLang="en-US" sz="3600">
                <a:solidFill>
                  <a:schemeClr val="tx1"/>
                </a:solidFill>
              </a:rPr>
              <a:t>。</a:t>
            </a:r>
            <a:endParaRPr kumimoji="1" lang="en-US" altLang="ja-JP" sz="3600">
              <a:solidFill>
                <a:schemeClr val="tx1"/>
              </a:solidFill>
            </a:endParaRPr>
          </a:p>
          <a:p>
            <a:r>
              <a:rPr lang="ja-JP" altLang="en-US" sz="3600" b="1"/>
              <a:t>パターン</a:t>
            </a:r>
            <a:r>
              <a:rPr lang="en-US" altLang="ja-JP" sz="3600" b="1">
                <a:solidFill>
                  <a:srgbClr val="00B0F0"/>
                </a:solidFill>
              </a:rPr>
              <a:t>B</a:t>
            </a:r>
          </a:p>
          <a:p>
            <a:r>
              <a:rPr lang="ja-JP" altLang="en-US" sz="3600">
                <a:solidFill>
                  <a:srgbClr val="FF0000"/>
                </a:solidFill>
              </a:rPr>
              <a:t>   ２点の座標</a:t>
            </a:r>
            <a:r>
              <a:rPr lang="ja-JP" altLang="en-US" sz="3600"/>
              <a:t>を代入した式で</a:t>
            </a:r>
            <a:r>
              <a:rPr lang="ja-JP" altLang="en-US" sz="3600">
                <a:solidFill>
                  <a:srgbClr val="FF0000"/>
                </a:solidFill>
              </a:rPr>
              <a:t>連立方程式</a:t>
            </a:r>
            <a:r>
              <a:rPr lang="ja-JP" altLang="en-US" sz="3600"/>
              <a:t>を作り求める。</a:t>
            </a:r>
            <a:endParaRPr kumimoji="1" lang="en-US" altLang="ja-JP" sz="36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77E3594-5099-808E-6003-4038A21B33D3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6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EEE377-A7FF-CE69-FC86-7C4F913FFC69}"/>
              </a:ext>
            </a:extLst>
          </p:cNvPr>
          <p:cNvSpPr txBox="1"/>
          <p:nvPr/>
        </p:nvSpPr>
        <p:spPr>
          <a:xfrm>
            <a:off x="283203" y="449969"/>
            <a:ext cx="1215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/>
              <a:t>直線を</a:t>
            </a:r>
            <a:r>
              <a:rPr kumimoji="1" lang="ja-JP" altLang="en-US" sz="4800" b="1"/>
              <a:t>通る</a:t>
            </a:r>
            <a:r>
              <a:rPr lang="ja-JP" altLang="en-US" sz="4800" b="1"/>
              <a:t>２</a:t>
            </a:r>
            <a:r>
              <a:rPr kumimoji="1" lang="ja-JP" altLang="en-US" sz="4800" b="1"/>
              <a:t>点の座標から</a:t>
            </a:r>
            <a:r>
              <a:rPr kumimoji="1" lang="ja-JP" altLang="en-US" sz="4800" b="1" dirty="0"/>
              <a:t>式を求める方法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3438867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0CF23B-5D8D-7758-4CA0-62B68F426A99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</a:t>
            </a:r>
            <a:r>
              <a:rPr kumimoji="1" lang="en-US" altLang="ja-JP" sz="6000" dirty="0">
                <a:solidFill>
                  <a:schemeClr val="tx1"/>
                </a:solidFill>
              </a:rPr>
              <a:t>1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5639D9-5602-907D-999E-84FA9AA609B1}"/>
              </a:ext>
            </a:extLst>
          </p:cNvPr>
          <p:cNvSpPr/>
          <p:nvPr/>
        </p:nvSpPr>
        <p:spPr>
          <a:xfrm>
            <a:off x="2320366" y="401021"/>
            <a:ext cx="4036891" cy="133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が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</a:rPr>
              <a:t>x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</a:rPr>
              <a:t>の１次関数で、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そのグラフが（</a:t>
            </a:r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</a:rPr>
              <a:t>-3,5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）（</a:t>
            </a:r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</a:rPr>
              <a:t>3,-1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）を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</a:rPr>
              <a:t>通るときの１次関数の式を求めよ。</a:t>
            </a:r>
            <a:endParaRPr lang="en-US" altLang="ja-JP" sz="32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8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443B07-E8A5-F201-7776-BC58F7FECCF4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006F92-93B7-FE03-3C21-C69BC0ADF42A}"/>
              </a:ext>
            </a:extLst>
          </p:cNvPr>
          <p:cNvSpPr txBox="1"/>
          <p:nvPr/>
        </p:nvSpPr>
        <p:spPr>
          <a:xfrm>
            <a:off x="1978846" y="1697900"/>
            <a:ext cx="1029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/>
              <a:t>　　直線の傾きを求めた</a:t>
            </a:r>
            <a:r>
              <a:rPr kumimoji="1" lang="ja-JP" altLang="en-US" sz="3600">
                <a:solidFill>
                  <a:schemeClr val="tx1"/>
                </a:solidFill>
              </a:rPr>
              <a:t>式に、</a:t>
            </a:r>
            <a:r>
              <a:rPr kumimoji="1" lang="ja-JP" altLang="en-US" sz="3600"/>
              <a:t>通る</a:t>
            </a:r>
            <a:r>
              <a:rPr kumimoji="1" lang="ja-JP" altLang="en-US" sz="3600">
                <a:solidFill>
                  <a:srgbClr val="FF0000"/>
                </a:solidFill>
              </a:rPr>
              <a:t>点</a:t>
            </a:r>
            <a:r>
              <a:rPr kumimoji="1" lang="en-US" altLang="ja-JP" sz="3600">
                <a:solidFill>
                  <a:srgbClr val="FF0000"/>
                </a:solidFill>
              </a:rPr>
              <a:t>(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</a:t>
            </a:r>
            <a:r>
              <a:rPr kumimoji="1" lang="en-US" altLang="ja-JP" sz="3600">
                <a:solidFill>
                  <a:srgbClr val="FF0000"/>
                </a:solidFill>
              </a:rPr>
              <a:t>)</a:t>
            </a:r>
            <a:r>
              <a:rPr kumimoji="1" lang="ja-JP" altLang="en-US" sz="3600"/>
              <a:t>の</a:t>
            </a:r>
            <a:endParaRPr kumimoji="1" lang="en-US" altLang="ja-JP" sz="3600"/>
          </a:p>
          <a:p>
            <a:r>
              <a:rPr lang="ja-JP" altLang="en-US" sz="3600"/>
              <a:t>　</a:t>
            </a:r>
            <a:r>
              <a:rPr kumimoji="1" lang="ja-JP" altLang="en-US" sz="3600"/>
              <a:t>座標を代入して求める</a:t>
            </a:r>
            <a:r>
              <a:rPr kumimoji="1" lang="ja-JP" altLang="en-US" sz="3600">
                <a:solidFill>
                  <a:schemeClr val="tx1"/>
                </a:solidFill>
              </a:rPr>
              <a:t>。</a:t>
            </a:r>
            <a:endParaRPr kumimoji="1" lang="en-US" altLang="ja-JP" sz="360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2B84FBA-A73C-2FB3-E14B-1A98F2F42487}"/>
              </a:ext>
            </a:extLst>
          </p:cNvPr>
          <p:cNvSpPr/>
          <p:nvPr/>
        </p:nvSpPr>
        <p:spPr>
          <a:xfrm>
            <a:off x="2304917" y="255876"/>
            <a:ext cx="6025442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40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傾きを求める方法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698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443B07-E8A5-F201-7776-BC58F7FECCF4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BA25EF-D373-D6BC-69AB-2099167C3909}"/>
              </a:ext>
            </a:extLst>
          </p:cNvPr>
          <p:cNvSpPr/>
          <p:nvPr/>
        </p:nvSpPr>
        <p:spPr>
          <a:xfrm>
            <a:off x="8708572" y="5574964"/>
            <a:ext cx="3122461" cy="137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答え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＝</a:t>
            </a:r>
            <a:r>
              <a:rPr lang="pt-BR" altLang="ja-JP" sz="320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BR" altLang="ja-JP" sz="3200">
                <a:solidFill>
                  <a:schemeClr val="tx1"/>
                </a:solidFill>
                <a:ea typeface="Cambria Math" panose="02040503050406030204" pitchFamily="18" charset="0"/>
              </a:rPr>
              <a:t>-</a:t>
            </a:r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＋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B3FF675-3611-39E4-1465-BDFC58C011DB}"/>
              </a:ext>
            </a:extLst>
          </p:cNvPr>
          <p:cNvCxnSpPr>
            <a:cxnSpLocks/>
          </p:cNvCxnSpPr>
          <p:nvPr/>
        </p:nvCxnSpPr>
        <p:spPr>
          <a:xfrm>
            <a:off x="8607877" y="6566462"/>
            <a:ext cx="3266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FCC10A2-03AD-2378-3D1F-6816C221364B}"/>
              </a:ext>
            </a:extLst>
          </p:cNvPr>
          <p:cNvGrpSpPr/>
          <p:nvPr/>
        </p:nvGrpSpPr>
        <p:grpSpPr>
          <a:xfrm>
            <a:off x="3664170" y="3227396"/>
            <a:ext cx="9190854" cy="3152418"/>
            <a:chOff x="3733801" y="3404051"/>
            <a:chExt cx="9190854" cy="3152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B52C4AD4-14F6-A219-CF42-E296413CB140}"/>
                    </a:ext>
                  </a:extLst>
                </p:cNvPr>
                <p:cNvSpPr txBox="1"/>
                <p:nvPr/>
              </p:nvSpPr>
              <p:spPr>
                <a:xfrm>
                  <a:off x="4794566" y="4090013"/>
                  <a:ext cx="2710757" cy="8296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pt-BR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</m:t>
                          </m:r>
                          <m:r>
                            <a:rPr lang="ja-JP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ja-JP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−3−3</m:t>
                          </m:r>
                        </m:den>
                      </m:f>
                    </m:oMath>
                  </a14:m>
                  <a:r>
                    <a:rPr lang="ja-JP" altLang="en-US" sz="28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＝</a:t>
                  </a:r>
                  <a:r>
                    <a:rPr lang="en-US" altLang="ja-JP" sz="2800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-1</a:t>
                  </a: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B52C4AD4-14F6-A219-CF42-E296413CB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566" y="4090013"/>
                  <a:ext cx="2710757" cy="829651"/>
                </a:xfrm>
                <a:prstGeom prst="rect">
                  <a:avLst/>
                </a:prstGeom>
                <a:blipFill>
                  <a:blip r:embed="rId2"/>
                  <a:stretch>
                    <a:fillRect b="-102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847825E-0B29-DFE3-8552-C656AEF1A962}"/>
                </a:ext>
              </a:extLst>
            </p:cNvPr>
            <p:cNvSpPr/>
            <p:nvPr/>
          </p:nvSpPr>
          <p:spPr>
            <a:xfrm>
              <a:off x="3733801" y="3404051"/>
              <a:ext cx="9190854" cy="820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ja-JP" altLang="en-US" sz="2400">
                  <a:solidFill>
                    <a:schemeClr val="tx1"/>
                  </a:solidFill>
                  <a:latin typeface="+mn-ea"/>
                </a:rPr>
                <a:t>２点（</a:t>
              </a:r>
              <a:r>
                <a:rPr lang="en-US" altLang="ja-JP" sz="2400">
                  <a:solidFill>
                    <a:srgbClr val="FF0000"/>
                  </a:solidFill>
                  <a:latin typeface="+mn-ea"/>
                </a:rPr>
                <a:t>-3,5</a:t>
              </a:r>
              <a:r>
                <a:rPr lang="ja-JP" altLang="en-US" sz="2400">
                  <a:solidFill>
                    <a:schemeClr val="tx1"/>
                  </a:solidFill>
                  <a:latin typeface="+mn-ea"/>
                </a:rPr>
                <a:t>）（</a:t>
              </a:r>
              <a:r>
                <a:rPr lang="en-US" altLang="ja-JP" sz="2400">
                  <a:solidFill>
                    <a:srgbClr val="FF0000"/>
                  </a:solidFill>
                  <a:latin typeface="+mn-ea"/>
                </a:rPr>
                <a:t>3,-1</a:t>
              </a:r>
              <a:r>
                <a:rPr lang="ja-JP" altLang="en-US" sz="2400">
                  <a:solidFill>
                    <a:schemeClr val="tx1"/>
                  </a:solidFill>
                  <a:latin typeface="+mn-ea"/>
                </a:rPr>
                <a:t>）を通るから、グラフの傾きは</a:t>
              </a:r>
              <a:endParaRPr lang="en-US" altLang="ja-JP" sz="2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DE87FC5-4DE2-7004-44DB-1251FB150059}"/>
                </a:ext>
              </a:extLst>
            </p:cNvPr>
            <p:cNvSpPr/>
            <p:nvPr/>
          </p:nvSpPr>
          <p:spPr>
            <a:xfrm>
              <a:off x="3733801" y="4654782"/>
              <a:ext cx="9190854" cy="19016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ja-JP" altLang="en-US" sz="2400">
                  <a:solidFill>
                    <a:schemeClr val="tx1"/>
                  </a:solidFill>
                  <a:latin typeface="+mn-ea"/>
                </a:rPr>
                <a:t>この傾きと点</a:t>
              </a:r>
              <a:r>
                <a:rPr lang="ja-JP" altLang="en-US" sz="240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lang="en-US" altLang="ja-JP" sz="2400">
                  <a:solidFill>
                    <a:srgbClr val="FF0000"/>
                  </a:solidFill>
                  <a:latin typeface="+mn-ea"/>
                </a:rPr>
                <a:t>-3,5</a:t>
              </a:r>
              <a:r>
                <a:rPr lang="ja-JP" altLang="en-US" sz="2400">
                  <a:solidFill>
                    <a:srgbClr val="FF0000"/>
                  </a:solidFill>
                  <a:latin typeface="+mn-ea"/>
                </a:rPr>
                <a:t>）</a:t>
              </a:r>
              <a:r>
                <a:rPr lang="ja-JP" altLang="en-US" sz="2400">
                  <a:solidFill>
                    <a:schemeClr val="tx1"/>
                  </a:solidFill>
                  <a:latin typeface="+mn-ea"/>
                </a:rPr>
                <a:t>を代入し計算する。</a:t>
              </a:r>
              <a:endParaRPr lang="en-US" altLang="ja-JP" sz="2400" dirty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sz="2400">
                  <a:solidFill>
                    <a:schemeClr val="tx1"/>
                  </a:solidFill>
                  <a:ea typeface="Cambria Math" panose="02040503050406030204" pitchFamily="18" charset="0"/>
                </a:rPr>
                <a:t>　　　</a:t>
              </a:r>
              <a:r>
                <a:rPr lang="en-US" altLang="ja-JP" sz="2400">
                  <a:solidFill>
                    <a:schemeClr val="tx1"/>
                  </a:solidFill>
                  <a:ea typeface="Cambria Math" panose="02040503050406030204" pitchFamily="18" charset="0"/>
                </a:rPr>
                <a:t>5=</a:t>
              </a:r>
              <a:r>
                <a:rPr lang="en-US" altLang="ja-JP" sz="2400">
                  <a:solidFill>
                    <a:srgbClr val="FF0000"/>
                  </a:solidFill>
                  <a:ea typeface="Cambria Math" panose="02040503050406030204" pitchFamily="18" charset="0"/>
                </a:rPr>
                <a:t>-1</a:t>
              </a:r>
              <a:r>
                <a:rPr lang="en-US" altLang="ja-JP" sz="2400">
                  <a:solidFill>
                    <a:schemeClr val="tx1"/>
                  </a:solidFill>
                  <a:ea typeface="Cambria Math" panose="02040503050406030204" pitchFamily="18" charset="0"/>
                </a:rPr>
                <a:t>×(-3)</a:t>
              </a:r>
              <a:r>
                <a:rPr lang="ja-JP" altLang="en-US" sz="2400">
                  <a:solidFill>
                    <a:schemeClr val="tx1"/>
                  </a:solidFill>
                  <a:ea typeface="Cambria Math" panose="02040503050406030204" pitchFamily="18" charset="0"/>
                </a:rPr>
                <a:t>＋</a:t>
              </a:r>
              <a:r>
                <a:rPr lang="en-US" altLang="ja-JP" sz="2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  <a:p>
              <a:r>
                <a:rPr lang="ja-JP" altLang="en-US" sz="2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　　　</a:t>
              </a:r>
              <a:r>
                <a:rPr lang="en-US" altLang="ja-JP" sz="2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altLang="ja-JP" sz="2400">
                  <a:solidFill>
                    <a:schemeClr val="tx1"/>
                  </a:solidFill>
                  <a:ea typeface="Cambria Math" panose="02040503050406030204" pitchFamily="18" charset="0"/>
                </a:rPr>
                <a:t>=2</a:t>
              </a:r>
              <a:endParaRPr lang="en-US" altLang="ja-JP" sz="2400" dirty="0">
                <a:solidFill>
                  <a:schemeClr val="tx1"/>
                </a:solidFill>
                <a:ea typeface="Cambria Math" panose="02040503050406030204" pitchFamily="18" charset="0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1AA40B9-B519-7561-8BB5-A6659243FA3E}"/>
              </a:ext>
            </a:extLst>
          </p:cNvPr>
          <p:cNvSpPr/>
          <p:nvPr/>
        </p:nvSpPr>
        <p:spPr>
          <a:xfrm>
            <a:off x="2304917" y="255876"/>
            <a:ext cx="6025442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40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傾きを求める方法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916CF9-6456-F384-0E8A-8B2DA10B1BDE}"/>
              </a:ext>
            </a:extLst>
          </p:cNvPr>
          <p:cNvSpPr txBox="1"/>
          <p:nvPr/>
        </p:nvSpPr>
        <p:spPr>
          <a:xfrm>
            <a:off x="1978846" y="1697900"/>
            <a:ext cx="1029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/>
              <a:t>　　直線の傾きを求めた</a:t>
            </a:r>
            <a:r>
              <a:rPr kumimoji="1" lang="ja-JP" altLang="en-US" sz="3600">
                <a:solidFill>
                  <a:schemeClr val="tx1"/>
                </a:solidFill>
              </a:rPr>
              <a:t>式に、</a:t>
            </a:r>
            <a:r>
              <a:rPr kumimoji="1" lang="ja-JP" altLang="en-US" sz="3600"/>
              <a:t>通る</a:t>
            </a:r>
            <a:r>
              <a:rPr kumimoji="1" lang="ja-JP" altLang="en-US" sz="3600">
                <a:solidFill>
                  <a:srgbClr val="FF0000"/>
                </a:solidFill>
              </a:rPr>
              <a:t>点</a:t>
            </a:r>
            <a:r>
              <a:rPr kumimoji="1" lang="en-US" altLang="ja-JP" sz="3600">
                <a:solidFill>
                  <a:srgbClr val="FF0000"/>
                </a:solidFill>
              </a:rPr>
              <a:t>(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</a:t>
            </a:r>
            <a:r>
              <a:rPr kumimoji="1" lang="en-US" altLang="ja-JP" sz="3600">
                <a:solidFill>
                  <a:srgbClr val="FF0000"/>
                </a:solidFill>
              </a:rPr>
              <a:t>)</a:t>
            </a:r>
            <a:r>
              <a:rPr kumimoji="1" lang="ja-JP" altLang="en-US" sz="3600"/>
              <a:t>の</a:t>
            </a:r>
            <a:endParaRPr kumimoji="1" lang="en-US" altLang="ja-JP" sz="3600"/>
          </a:p>
          <a:p>
            <a:r>
              <a:rPr lang="ja-JP" altLang="en-US" sz="3600"/>
              <a:t>　</a:t>
            </a:r>
            <a:r>
              <a:rPr kumimoji="1" lang="ja-JP" altLang="en-US" sz="3600"/>
              <a:t>座標を代入して求める</a:t>
            </a:r>
            <a:r>
              <a:rPr kumimoji="1" lang="ja-JP" altLang="en-US" sz="3600">
                <a:solidFill>
                  <a:schemeClr val="tx1"/>
                </a:solidFill>
              </a:rPr>
              <a:t>。</a:t>
            </a:r>
            <a:endParaRPr kumimoji="1" lang="en-US" altLang="ja-JP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0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443B07-E8A5-F201-7776-BC58F7FECCF4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C79CBC-D2CB-1B0A-F0D4-AB27455FF660}"/>
              </a:ext>
            </a:extLst>
          </p:cNvPr>
          <p:cNvSpPr txBox="1"/>
          <p:nvPr/>
        </p:nvSpPr>
        <p:spPr>
          <a:xfrm>
            <a:off x="503131" y="1834391"/>
            <a:ext cx="1029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/>
              <a:t>　　　　</a:t>
            </a:r>
            <a:r>
              <a:rPr lang="ja-JP" altLang="en-US" sz="3600">
                <a:solidFill>
                  <a:srgbClr val="FF0000"/>
                </a:solidFill>
              </a:rPr>
              <a:t>２点の座標</a:t>
            </a:r>
            <a:r>
              <a:rPr lang="ja-JP" altLang="en-US" sz="3600"/>
              <a:t>を代入した式で</a:t>
            </a:r>
            <a:r>
              <a:rPr lang="ja-JP" altLang="en-US" sz="3600">
                <a:solidFill>
                  <a:srgbClr val="FF0000"/>
                </a:solidFill>
              </a:rPr>
              <a:t>連立方程式</a:t>
            </a:r>
            <a:r>
              <a:rPr lang="ja-JP" altLang="en-US" sz="3600"/>
              <a:t>を</a:t>
            </a:r>
            <a:endParaRPr lang="en-US" altLang="ja-JP" sz="3600"/>
          </a:p>
          <a:p>
            <a:r>
              <a:rPr lang="ja-JP" altLang="en-US" sz="3600"/>
              <a:t>　　　作り求める。</a:t>
            </a:r>
            <a:endParaRPr kumimoji="1" lang="en-US" altLang="ja-JP" sz="3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26A9C6-905E-8361-9C0E-80A58469EDAA}"/>
              </a:ext>
            </a:extLst>
          </p:cNvPr>
          <p:cNvSpPr/>
          <p:nvPr/>
        </p:nvSpPr>
        <p:spPr>
          <a:xfrm>
            <a:off x="2277757" y="255876"/>
            <a:ext cx="6025442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40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通る</a:t>
            </a:r>
            <a:r>
              <a:rPr lang="en-US" altLang="ja-JP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点から求める方法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740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BA25EF-D373-D6BC-69AB-2099167C3909}"/>
              </a:ext>
            </a:extLst>
          </p:cNvPr>
          <p:cNvSpPr/>
          <p:nvPr/>
        </p:nvSpPr>
        <p:spPr>
          <a:xfrm>
            <a:off x="8708572" y="5574964"/>
            <a:ext cx="3122461" cy="137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答え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ja-JP" alt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＝</a:t>
            </a:r>
            <a:r>
              <a:rPr lang="pt-BR" altLang="ja-JP" sz="3200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r>
              <a:rPr lang="pt-BR" altLang="ja-JP" sz="3200">
                <a:solidFill>
                  <a:schemeClr val="tx1"/>
                </a:solidFill>
                <a:ea typeface="Cambria Math" panose="02040503050406030204" pitchFamily="18" charset="0"/>
              </a:rPr>
              <a:t>-</a:t>
            </a:r>
            <a:r>
              <a:rPr lang="en-US" altLang="ja-JP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＋</a:t>
            </a:r>
            <a:r>
              <a:rPr lang="en-US" altLang="ja-JP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B3FF675-3611-39E4-1465-BDFC58C011DB}"/>
              </a:ext>
            </a:extLst>
          </p:cNvPr>
          <p:cNvCxnSpPr>
            <a:cxnSpLocks/>
          </p:cNvCxnSpPr>
          <p:nvPr/>
        </p:nvCxnSpPr>
        <p:spPr>
          <a:xfrm>
            <a:off x="8607877" y="6566462"/>
            <a:ext cx="3266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47825E-0B29-DFE3-8552-C656AEF1A962}"/>
              </a:ext>
            </a:extLst>
          </p:cNvPr>
          <p:cNvSpPr/>
          <p:nvPr/>
        </p:nvSpPr>
        <p:spPr>
          <a:xfrm>
            <a:off x="3137452" y="3238321"/>
            <a:ext cx="9054548" cy="86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１次関数の式</a:t>
            </a:r>
            <a:r>
              <a:rPr lang="ja-JP" altLang="en-US" sz="2400">
                <a:solidFill>
                  <a:schemeClr val="tx1"/>
                </a:solidFill>
                <a:ea typeface="Cambria Math" panose="02040503050406030204" pitchFamily="18" charset="0"/>
              </a:rPr>
              <a:t>　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に</a:t>
            </a:r>
            <a:endParaRPr lang="en-US" altLang="ja-JP" sz="2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２点</a:t>
            </a:r>
            <a:r>
              <a:rPr lang="ja-JP" altLang="en-US" sz="2400">
                <a:solidFill>
                  <a:schemeClr val="tx1"/>
                </a:solidFill>
                <a:ea typeface="Cambria Math" panose="02040503050406030204" pitchFamily="18" charset="0"/>
              </a:rPr>
              <a:t>（</a:t>
            </a:r>
            <a:r>
              <a:rPr lang="en-US" altLang="ja-JP" sz="2400">
                <a:solidFill>
                  <a:srgbClr val="FF0000"/>
                </a:solidFill>
              </a:rPr>
              <a:t>-3,5</a:t>
            </a:r>
            <a:r>
              <a:rPr lang="ja-JP" altLang="en-US" sz="2400">
                <a:solidFill>
                  <a:schemeClr val="tx1"/>
                </a:solidFill>
              </a:rPr>
              <a:t>）（</a:t>
            </a:r>
            <a:r>
              <a:rPr lang="en-US" altLang="ja-JP" sz="2400">
                <a:solidFill>
                  <a:srgbClr val="FF0000"/>
                </a:solidFill>
              </a:rPr>
              <a:t>3,-1</a:t>
            </a:r>
            <a:r>
              <a:rPr lang="ja-JP" altLang="en-US" sz="2400">
                <a:solidFill>
                  <a:schemeClr val="tx1"/>
                </a:solidFill>
              </a:rPr>
              <a:t>）をそれぞれ代入する。</a:t>
            </a:r>
            <a:endParaRPr lang="en-US" altLang="ja-JP" sz="24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DE87FC5-4DE2-7004-44DB-1251FB150059}"/>
              </a:ext>
            </a:extLst>
          </p:cNvPr>
          <p:cNvSpPr/>
          <p:nvPr/>
        </p:nvSpPr>
        <p:spPr>
          <a:xfrm>
            <a:off x="3188214" y="4024158"/>
            <a:ext cx="9054548" cy="1047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=</a:t>
            </a:r>
            <a:r>
              <a:rPr lang="en-US" altLang="ja-JP" sz="2400">
                <a:solidFill>
                  <a:srgbClr val="FF0000"/>
                </a:solidFill>
                <a:ea typeface="Cambria Math" panose="02040503050406030204" pitchFamily="18" charset="0"/>
              </a:rPr>
              <a:t>-3,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2400">
                <a:solidFill>
                  <a:srgbClr val="FF0000"/>
                </a:solidFill>
                <a:ea typeface="Cambria Math" panose="02040503050406030204" pitchFamily="18" charset="0"/>
              </a:rPr>
              <a:t>5  </a:t>
            </a:r>
            <a:r>
              <a:rPr lang="ja-JP" altLang="en-US" sz="2400">
                <a:solidFill>
                  <a:schemeClr val="tx1"/>
                </a:solidFill>
                <a:latin typeface="+mn-ea"/>
              </a:rPr>
              <a:t>を代入すると</a:t>
            </a:r>
            <a:r>
              <a:rPr lang="ja-JP" altLang="en-US" sz="2400">
                <a:solidFill>
                  <a:schemeClr val="tx1"/>
                </a:solidFill>
                <a:ea typeface="Cambria Math" panose="02040503050406030204" pitchFamily="18" charset="0"/>
              </a:rPr>
              <a:t>　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5=a×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（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-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３）＋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b‥‥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endParaRPr lang="en-US" altLang="ja-JP" sz="240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=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</a:t>
            </a:r>
            <a:r>
              <a:rPr lang="en-US" altLang="ja-JP" sz="2400">
                <a:solidFill>
                  <a:srgbClr val="FF0000"/>
                </a:solidFill>
                <a:ea typeface="Cambria Math" panose="02040503050406030204" pitchFamily="18" charset="0"/>
              </a:rPr>
              <a:t>3,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24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 </a:t>
            </a:r>
            <a:r>
              <a:rPr lang="ja-JP" altLang="en-US" sz="2400">
                <a:solidFill>
                  <a:schemeClr val="tx1"/>
                </a:solidFill>
                <a:latin typeface="+mn-ea"/>
              </a:rPr>
              <a:t>を代入すると</a:t>
            </a:r>
            <a:r>
              <a:rPr lang="en-US" altLang="ja-JP" sz="2400">
                <a:solidFill>
                  <a:schemeClr val="tx1"/>
                </a:solidFill>
                <a:ea typeface="Cambria Math" panose="02040503050406030204" pitchFamily="18" charset="0"/>
              </a:rPr>
              <a:t>  -1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=a×3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＋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    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‥‥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endParaRPr lang="en-US" altLang="ja-JP" sz="24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095613-46AC-A6B6-683D-FE4132104F0F}"/>
              </a:ext>
            </a:extLst>
          </p:cNvPr>
          <p:cNvSpPr/>
          <p:nvPr/>
        </p:nvSpPr>
        <p:spPr>
          <a:xfrm>
            <a:off x="3137452" y="4998044"/>
            <a:ext cx="9054548" cy="1047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400">
                <a:solidFill>
                  <a:schemeClr val="tx1"/>
                </a:solidFill>
                <a:latin typeface="+mn-ea"/>
              </a:rPr>
              <a:t>①②を連立方程式として解く。</a:t>
            </a:r>
            <a:endParaRPr lang="en-US" altLang="ja-JP" sz="2400">
              <a:solidFill>
                <a:schemeClr val="tx1"/>
              </a:solidFill>
              <a:latin typeface="+mn-ea"/>
            </a:endParaRPr>
          </a:p>
          <a:p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a=-1,b=2</a:t>
            </a:r>
            <a:endParaRPr lang="en-US" altLang="ja-JP" sz="240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70343A-58BD-63DD-E38F-63E56CD0D553}"/>
              </a:ext>
            </a:extLst>
          </p:cNvPr>
          <p:cNvSpPr/>
          <p:nvPr/>
        </p:nvSpPr>
        <p:spPr>
          <a:xfrm>
            <a:off x="223933" y="25587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763405-1C6E-79E0-0688-2FE14D1F4412}"/>
              </a:ext>
            </a:extLst>
          </p:cNvPr>
          <p:cNvSpPr txBox="1"/>
          <p:nvPr/>
        </p:nvSpPr>
        <p:spPr>
          <a:xfrm>
            <a:off x="503131" y="1834391"/>
            <a:ext cx="1029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/>
              <a:t>　　　　</a:t>
            </a:r>
            <a:r>
              <a:rPr lang="ja-JP" altLang="en-US" sz="3600">
                <a:solidFill>
                  <a:srgbClr val="FF0000"/>
                </a:solidFill>
              </a:rPr>
              <a:t>２点の座標</a:t>
            </a:r>
            <a:r>
              <a:rPr lang="ja-JP" altLang="en-US" sz="3600"/>
              <a:t>を代入した式で</a:t>
            </a:r>
            <a:r>
              <a:rPr lang="ja-JP" altLang="en-US" sz="3600">
                <a:solidFill>
                  <a:srgbClr val="FF0000"/>
                </a:solidFill>
              </a:rPr>
              <a:t>連立方程式</a:t>
            </a:r>
            <a:r>
              <a:rPr lang="ja-JP" altLang="en-US" sz="3600"/>
              <a:t>を</a:t>
            </a:r>
            <a:endParaRPr lang="en-US" altLang="ja-JP" sz="3600"/>
          </a:p>
          <a:p>
            <a:r>
              <a:rPr lang="ja-JP" altLang="en-US" sz="3600"/>
              <a:t>　　　作り求める。</a:t>
            </a:r>
            <a:endParaRPr kumimoji="1" lang="en-US" altLang="ja-JP" sz="36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657FC9-3CBD-CEC4-0604-19E37F195252}"/>
              </a:ext>
            </a:extLst>
          </p:cNvPr>
          <p:cNvSpPr/>
          <p:nvPr/>
        </p:nvSpPr>
        <p:spPr>
          <a:xfrm>
            <a:off x="2277757" y="255876"/>
            <a:ext cx="6025442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400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通る</a:t>
            </a:r>
            <a:r>
              <a:rPr lang="en-US" altLang="ja-JP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点から求める方法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944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5DE5E1-F70B-EF7A-11BF-84A7BE81DCA0}"/>
              </a:ext>
            </a:extLst>
          </p:cNvPr>
          <p:cNvSpPr txBox="1"/>
          <p:nvPr/>
        </p:nvSpPr>
        <p:spPr>
          <a:xfrm>
            <a:off x="560233" y="1993831"/>
            <a:ext cx="107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（１）</a:t>
            </a:r>
            <a:r>
              <a:rPr kumimoji="1" lang="ja-JP" altLang="en-US" sz="3600" b="1">
                <a:solidFill>
                  <a:srgbClr val="FF0000"/>
                </a:solidFill>
              </a:rPr>
              <a:t>直線</a:t>
            </a:r>
            <a:r>
              <a:rPr kumimoji="1" lang="ja-JP" altLang="en-US" sz="3600" b="1"/>
              <a:t>から座標を読みとり、</a:t>
            </a:r>
            <a:r>
              <a:rPr kumimoji="1" lang="ja-JP" altLang="en-US" sz="3600" b="1">
                <a:solidFill>
                  <a:srgbClr val="FF0000"/>
                </a:solidFill>
              </a:rPr>
              <a:t>式</a:t>
            </a:r>
            <a:r>
              <a:rPr kumimoji="1" lang="ja-JP" altLang="en-US" sz="3600" b="1" dirty="0"/>
              <a:t>を求める方法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05F8DA8-2239-B676-D73F-C948DACCF09D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１次関数の式を求める方法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DFFEA-807E-A0A4-D2ED-F9CA215F4696}"/>
              </a:ext>
            </a:extLst>
          </p:cNvPr>
          <p:cNvSpPr txBox="1"/>
          <p:nvPr/>
        </p:nvSpPr>
        <p:spPr>
          <a:xfrm>
            <a:off x="560233" y="3810930"/>
            <a:ext cx="1175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（２）直線の</a:t>
            </a:r>
            <a:r>
              <a:rPr kumimoji="1" lang="ja-JP" altLang="en-US" sz="3600" b="1">
                <a:solidFill>
                  <a:srgbClr val="FF0000"/>
                </a:solidFill>
              </a:rPr>
              <a:t>傾き</a:t>
            </a:r>
            <a:r>
              <a:rPr kumimoji="1" lang="ja-JP" altLang="en-US" sz="3600" b="1" dirty="0"/>
              <a:t>と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通る</a:t>
            </a:r>
            <a:r>
              <a:rPr kumimoji="1" lang="en-US" altLang="ja-JP" sz="3600" b="1">
                <a:solidFill>
                  <a:srgbClr val="FF0000"/>
                </a:solidFill>
              </a:rPr>
              <a:t>1</a:t>
            </a:r>
            <a:r>
              <a:rPr kumimoji="1" lang="ja-JP" altLang="en-US" sz="3600" b="1">
                <a:solidFill>
                  <a:srgbClr val="FF0000"/>
                </a:solidFill>
              </a:rPr>
              <a:t>点の座標</a:t>
            </a:r>
            <a:r>
              <a:rPr kumimoji="1" lang="ja-JP" altLang="en-US" sz="3600" b="1"/>
              <a:t>から</a:t>
            </a:r>
            <a:r>
              <a:rPr kumimoji="1" lang="ja-JP" altLang="en-US" sz="3600" b="1" dirty="0"/>
              <a:t>式を求める方法</a:t>
            </a:r>
            <a:endParaRPr kumimoji="1" lang="en-US" altLang="ja-JP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1F48C2-FFD0-9679-9E56-4ED976EE5ED9}"/>
              </a:ext>
            </a:extLst>
          </p:cNvPr>
          <p:cNvSpPr txBox="1"/>
          <p:nvPr/>
        </p:nvSpPr>
        <p:spPr>
          <a:xfrm>
            <a:off x="560233" y="5628030"/>
            <a:ext cx="1080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（３）直線を</a:t>
            </a:r>
            <a:r>
              <a:rPr kumimoji="1" lang="ja-JP" altLang="en-US" sz="3600" b="1">
                <a:solidFill>
                  <a:srgbClr val="FF0000"/>
                </a:solidFill>
              </a:rPr>
              <a:t>通る</a:t>
            </a:r>
            <a:r>
              <a:rPr lang="ja-JP" altLang="en-US" sz="3600" b="1">
                <a:solidFill>
                  <a:srgbClr val="FF0000"/>
                </a:solidFill>
              </a:rPr>
              <a:t>２</a:t>
            </a:r>
            <a:r>
              <a:rPr kumimoji="1" lang="ja-JP" altLang="en-US" sz="3600" b="1">
                <a:solidFill>
                  <a:srgbClr val="FF0000"/>
                </a:solidFill>
              </a:rPr>
              <a:t>点の座標</a:t>
            </a:r>
            <a:r>
              <a:rPr kumimoji="1" lang="ja-JP" altLang="en-US" sz="3600" b="1"/>
              <a:t>から</a:t>
            </a:r>
            <a:r>
              <a:rPr kumimoji="1" lang="ja-JP" altLang="en-US" sz="3600" b="1" dirty="0"/>
              <a:t>式を求める方法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752360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D2602A8-F2ED-E165-9A02-10ECCC50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13" y="0"/>
            <a:ext cx="6766004" cy="698474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68E25A8-0B0D-2944-4C5F-B8D851135C9F}"/>
              </a:ext>
            </a:extLst>
          </p:cNvPr>
          <p:cNvSpPr/>
          <p:nvPr/>
        </p:nvSpPr>
        <p:spPr>
          <a:xfrm>
            <a:off x="10308181" y="5542724"/>
            <a:ext cx="1696714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おわり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DF97ED-1BCF-05E5-67E1-F17A2EA0E593}"/>
              </a:ext>
            </a:extLst>
          </p:cNvPr>
          <p:cNvSpPr/>
          <p:nvPr/>
        </p:nvSpPr>
        <p:spPr>
          <a:xfrm>
            <a:off x="0" y="1726863"/>
            <a:ext cx="12192000" cy="3815861"/>
          </a:xfrm>
          <a:prstGeom prst="rect">
            <a:avLst/>
          </a:prstGeom>
          <a:solidFill>
            <a:srgbClr val="8FAAD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0B35D8-0217-48E5-D112-A54C2FCC0D8A}"/>
              </a:ext>
            </a:extLst>
          </p:cNvPr>
          <p:cNvSpPr/>
          <p:nvPr/>
        </p:nvSpPr>
        <p:spPr>
          <a:xfrm>
            <a:off x="597336" y="2526797"/>
            <a:ext cx="669125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3800" b="1"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関数</a:t>
            </a:r>
            <a:endParaRPr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75021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93A801-3A4C-24B9-648C-D90E046B4730}"/>
              </a:ext>
            </a:extLst>
          </p:cNvPr>
          <p:cNvSpPr txBox="1"/>
          <p:nvPr/>
        </p:nvSpPr>
        <p:spPr>
          <a:xfrm>
            <a:off x="2771773" y="195440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傾き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239F6-75B8-9D0D-163F-FD36CD76ACED}"/>
              </a:ext>
            </a:extLst>
          </p:cNvPr>
          <p:cNvSpPr txBox="1"/>
          <p:nvPr/>
        </p:nvSpPr>
        <p:spPr>
          <a:xfrm>
            <a:off x="2771774" y="365937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B0FECFB-73BE-FF47-75E4-D10A3CA1CF0B}"/>
              </a:ext>
            </a:extLst>
          </p:cNvPr>
          <p:cNvSpPr/>
          <p:nvPr/>
        </p:nvSpPr>
        <p:spPr>
          <a:xfrm>
            <a:off x="6010275" y="1724025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ja-JP" sz="13800">
                <a:solidFill>
                  <a:schemeClr val="bg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endParaRPr kumimoji="1" lang="ja-JP" altLang="en-US" sz="1380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A8B1BC-A0A7-AAA6-C001-01CB27E3CC6D}"/>
              </a:ext>
            </a:extLst>
          </p:cNvPr>
          <p:cNvSpPr/>
          <p:nvPr/>
        </p:nvSpPr>
        <p:spPr>
          <a:xfrm>
            <a:off x="6010275" y="3429000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800">
                <a:solidFill>
                  <a:schemeClr val="bg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endParaRPr kumimoji="1" lang="ja-JP" altLang="en-US" sz="1380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516EE9-4AF7-FECA-51A5-5582FD06DECF}"/>
              </a:ext>
            </a:extLst>
          </p:cNvPr>
          <p:cNvSpPr txBox="1"/>
          <p:nvPr/>
        </p:nvSpPr>
        <p:spPr>
          <a:xfrm>
            <a:off x="8905874" y="365937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/>
              <a:t>の</a:t>
            </a:r>
            <a:endParaRPr kumimoji="1" lang="ja-JP" altLang="en-US" sz="7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380CD8-86B2-6EC1-B41B-98853EA64596}"/>
              </a:ext>
            </a:extLst>
          </p:cNvPr>
          <p:cNvSpPr txBox="1"/>
          <p:nvPr/>
        </p:nvSpPr>
        <p:spPr>
          <a:xfrm>
            <a:off x="8905874" y="535482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である。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E03D6F-F2B5-28AC-11F2-F21E71AD6196}"/>
              </a:ext>
            </a:extLst>
          </p:cNvPr>
          <p:cNvSpPr/>
          <p:nvPr/>
        </p:nvSpPr>
        <p:spPr>
          <a:xfrm>
            <a:off x="2905124" y="5124450"/>
            <a:ext cx="5562601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960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250262-0B67-C5C9-E017-7F7586320C8E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１次関数　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y=a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のグラフ</a:t>
            </a:r>
            <a:endParaRPr kumimoji="1" lang="ja-JP" altLang="en-US" sz="6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3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93A801-3A4C-24B9-648C-D90E046B4730}"/>
              </a:ext>
            </a:extLst>
          </p:cNvPr>
          <p:cNvSpPr txBox="1"/>
          <p:nvPr/>
        </p:nvSpPr>
        <p:spPr>
          <a:xfrm>
            <a:off x="2771773" y="195440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傾き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239F6-75B8-9D0D-163F-FD36CD76ACED}"/>
              </a:ext>
            </a:extLst>
          </p:cNvPr>
          <p:cNvSpPr txBox="1"/>
          <p:nvPr/>
        </p:nvSpPr>
        <p:spPr>
          <a:xfrm>
            <a:off x="2771774" y="365937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切片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B0FECFB-73BE-FF47-75E4-D10A3CA1CF0B}"/>
              </a:ext>
            </a:extLst>
          </p:cNvPr>
          <p:cNvSpPr/>
          <p:nvPr/>
        </p:nvSpPr>
        <p:spPr>
          <a:xfrm>
            <a:off x="6010275" y="1724025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ja-JP" sz="13800" dirty="0">
                <a:solidFill>
                  <a:schemeClr val="bg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endParaRPr kumimoji="1" lang="ja-JP" altLang="en-US" sz="138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A8B1BC-A0A7-AAA6-C001-01CB27E3CC6D}"/>
              </a:ext>
            </a:extLst>
          </p:cNvPr>
          <p:cNvSpPr/>
          <p:nvPr/>
        </p:nvSpPr>
        <p:spPr>
          <a:xfrm>
            <a:off x="6010275" y="3429000"/>
            <a:ext cx="2457450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800" dirty="0">
                <a:solidFill>
                  <a:schemeClr val="bg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endParaRPr kumimoji="1" lang="ja-JP" altLang="en-US" sz="13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516EE9-4AF7-FECA-51A5-5582FD06DECF}"/>
              </a:ext>
            </a:extLst>
          </p:cNvPr>
          <p:cNvSpPr txBox="1"/>
          <p:nvPr/>
        </p:nvSpPr>
        <p:spPr>
          <a:xfrm>
            <a:off x="8905874" y="365937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/>
              <a:t>の</a:t>
            </a:r>
            <a:endParaRPr kumimoji="1" lang="ja-JP" altLang="en-US" sz="72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75584B-5D19-661A-2EF4-7D5A20980491}"/>
              </a:ext>
            </a:extLst>
          </p:cNvPr>
          <p:cNvSpPr/>
          <p:nvPr/>
        </p:nvSpPr>
        <p:spPr>
          <a:xfrm>
            <a:off x="2905124" y="5124450"/>
            <a:ext cx="5562601" cy="1430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9600">
                <a:solidFill>
                  <a:schemeClr val="bg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直線</a:t>
            </a:r>
            <a:endParaRPr kumimoji="1" lang="ja-JP" altLang="en-US" sz="96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380CD8-86B2-6EC1-B41B-98853EA64596}"/>
              </a:ext>
            </a:extLst>
          </p:cNvPr>
          <p:cNvSpPr txBox="1"/>
          <p:nvPr/>
        </p:nvSpPr>
        <p:spPr>
          <a:xfrm>
            <a:off x="8905874" y="535482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である。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2AA9E9-2B1F-24D7-A42E-28782A2792A3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１次関数　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y=a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のグラフ</a:t>
            </a:r>
            <a:endParaRPr kumimoji="1" lang="ja-JP" altLang="en-US" sz="6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78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D31D360-C0F7-EA16-B6FC-26F98A3B0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20100"/>
              </p:ext>
            </p:extLst>
          </p:nvPr>
        </p:nvGraphicFramePr>
        <p:xfrm>
          <a:off x="1739922" y="283233"/>
          <a:ext cx="8778258" cy="5985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211">
                  <a:extLst>
                    <a:ext uri="{9D8B030D-6E8A-4147-A177-3AD203B41FA5}">
                      <a16:colId xmlns:a16="http://schemas.microsoft.com/office/drawing/2014/main" val="3229775871"/>
                    </a:ext>
                  </a:extLst>
                </a:gridCol>
                <a:gridCol w="4059309">
                  <a:extLst>
                    <a:ext uri="{9D8B030D-6E8A-4147-A177-3AD203B41FA5}">
                      <a16:colId xmlns:a16="http://schemas.microsoft.com/office/drawing/2014/main" val="3198186538"/>
                    </a:ext>
                  </a:extLst>
                </a:gridCol>
                <a:gridCol w="4385738">
                  <a:extLst>
                    <a:ext uri="{9D8B030D-6E8A-4147-A177-3AD203B41FA5}">
                      <a16:colId xmlns:a16="http://schemas.microsoft.com/office/drawing/2014/main" val="641613389"/>
                    </a:ext>
                  </a:extLst>
                </a:gridCol>
              </a:tblGrid>
              <a:tr h="395080">
                <a:tc row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/>
                          </a:solidFill>
                        </a:rPr>
                        <a:t>１次関数　</a:t>
                      </a:r>
                      <a:r>
                        <a:rPr lang="en-US" altLang="ja-JP" sz="18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y=a</a:t>
                      </a:r>
                      <a:r>
                        <a:rPr lang="ja-JP" altLang="en-US" sz="18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𝑥＋</a:t>
                      </a:r>
                      <a:r>
                        <a:rPr lang="en-US" altLang="ja-JP" sz="18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b</a:t>
                      </a:r>
                      <a:r>
                        <a:rPr lang="ja-JP" altLang="en-US" sz="18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　の増減とグラフ</a:t>
                      </a:r>
                      <a:endParaRPr kumimoji="1" lang="ja-JP" alt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55765"/>
                  </a:ext>
                </a:extLst>
              </a:tr>
              <a:tr h="3417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＞０のとき</a:t>
                      </a:r>
                      <a:endParaRPr kumimoji="1" lang="ja-JP" altLang="en-US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＜０のとき</a:t>
                      </a:r>
                      <a:endParaRPr kumimoji="1" lang="ja-JP" altLang="en-US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636754"/>
                  </a:ext>
                </a:extLst>
              </a:tr>
              <a:tr h="26120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rgbClr val="0070C0"/>
                          </a:solidFill>
                        </a:rPr>
                        <a:t>グラフの形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612837"/>
                  </a:ext>
                </a:extLst>
              </a:tr>
              <a:tr h="261209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の値の変化</a:t>
                      </a:r>
                      <a:endParaRPr kumimoji="1" lang="ja-JP" altLang="en-US">
                        <a:solidFill>
                          <a:srgbClr val="0070C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379235"/>
                  </a:ext>
                </a:extLst>
              </a:tr>
            </a:tbl>
          </a:graphicData>
        </a:graphic>
      </p:graphicFrame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BFF5E605-CC66-52D8-9E03-83B8204FE451}"/>
              </a:ext>
            </a:extLst>
          </p:cNvPr>
          <p:cNvGrpSpPr/>
          <p:nvPr/>
        </p:nvGrpSpPr>
        <p:grpSpPr>
          <a:xfrm>
            <a:off x="2697606" y="1039306"/>
            <a:ext cx="2712234" cy="2506427"/>
            <a:chOff x="2657276" y="875343"/>
            <a:chExt cx="2712234" cy="2506427"/>
          </a:xfrm>
        </p:grpSpPr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7514B6CA-84CE-2142-421D-72EE213F81D5}"/>
                </a:ext>
              </a:extLst>
            </p:cNvPr>
            <p:cNvGrpSpPr/>
            <p:nvPr/>
          </p:nvGrpSpPr>
          <p:grpSpPr>
            <a:xfrm>
              <a:off x="2657276" y="875343"/>
              <a:ext cx="2712234" cy="2506427"/>
              <a:chOff x="2657276" y="875343"/>
              <a:chExt cx="2712234" cy="2506427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383D10DE-AF27-DB24-0D4F-2CE3DBE83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57276" y="965518"/>
                <a:ext cx="2705822" cy="2416252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0A4FB8D-2A35-BF94-3026-DFF4BF5EF308}"/>
                  </a:ext>
                </a:extLst>
              </p:cNvPr>
              <p:cNvSpPr txBox="1"/>
              <p:nvPr/>
            </p:nvSpPr>
            <p:spPr>
              <a:xfrm>
                <a:off x="3708501" y="87534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y</a:t>
                </a:r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DBB0E0-2B12-2F9C-C443-8E597D2D028A}"/>
                  </a:ext>
                </a:extLst>
              </p:cNvPr>
              <p:cNvSpPr txBox="1"/>
              <p:nvPr/>
            </p:nvSpPr>
            <p:spPr>
              <a:xfrm>
                <a:off x="5061412" y="2883885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8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</a:t>
                </a:r>
                <a:endParaRPr kumimoji="1"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945CD15-E033-4BD1-81E5-2B72AB66C846}"/>
                  </a:ext>
                </a:extLst>
              </p:cNvPr>
              <p:cNvSpPr txBox="1"/>
              <p:nvPr/>
            </p:nvSpPr>
            <p:spPr>
              <a:xfrm flipH="1">
                <a:off x="3745640" y="2952804"/>
                <a:ext cx="409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/>
                  <a:t>0</a:t>
                </a:r>
                <a:endParaRPr kumimoji="1"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C766678-4461-61F6-121E-5E095F5D6125}"/>
                  </a:ext>
                </a:extLst>
              </p:cNvPr>
              <p:cNvSpPr txBox="1"/>
              <p:nvPr/>
            </p:nvSpPr>
            <p:spPr>
              <a:xfrm>
                <a:off x="3330193" y="1988978"/>
                <a:ext cx="67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(0,b)</a:t>
                </a:r>
                <a:endParaRPr kumimoji="1" lang="ja-JP" altLang="en-US"/>
              </a:p>
            </p:txBody>
          </p: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DA50A84F-4F54-301A-2BC6-05E922A50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9738" y="965518"/>
                <a:ext cx="1203366" cy="2416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A0D0B178-A3BC-3575-9663-F872EEE61E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8641" y="1998503"/>
                <a:ext cx="34027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C20CB08F-C9A3-BD80-CEC0-5323564CA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8913" y="1360814"/>
                <a:ext cx="0" cy="63402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39A26E2-D59B-95C8-2D75-B77FA6C9CFFE}"/>
                  </a:ext>
                </a:extLst>
              </p:cNvPr>
              <p:cNvSpPr txBox="1"/>
              <p:nvPr/>
            </p:nvSpPr>
            <p:spPr>
              <a:xfrm>
                <a:off x="4204020" y="1954053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>
                    <a:solidFill>
                      <a:srgbClr val="FF0000"/>
                    </a:solidFill>
                  </a:rPr>
                  <a:t>1</a:t>
                </a:r>
                <a:endParaRPr kumimoji="1" lang="ja-JP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6BFEB7-C2EE-EDCA-8FE4-51147478A903}"/>
                  </a:ext>
                </a:extLst>
              </p:cNvPr>
              <p:cNvSpPr txBox="1"/>
              <p:nvPr/>
            </p:nvSpPr>
            <p:spPr>
              <a:xfrm>
                <a:off x="4450456" y="1583005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>
                    <a:solidFill>
                      <a:srgbClr val="FF0000"/>
                    </a:solidFill>
                  </a:rPr>
                  <a:t>a</a:t>
                </a:r>
                <a:endParaRPr kumimoji="1" lang="ja-JP" altLang="en-US" sz="120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F15F664-9DE4-5E1E-7965-6F8B2084EB20}"/>
                </a:ext>
              </a:extLst>
            </p:cNvPr>
            <p:cNvCxnSpPr/>
            <p:nvPr/>
          </p:nvCxnSpPr>
          <p:spPr>
            <a:xfrm>
              <a:off x="2657276" y="2976619"/>
              <a:ext cx="271223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59484846-F098-7B27-BDDC-326F1F54F336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>
              <a:off x="4010187" y="965518"/>
              <a:ext cx="0" cy="24162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9DA3AEE9-15DE-C8D1-75E4-09F398DC4F85}"/>
              </a:ext>
            </a:extLst>
          </p:cNvPr>
          <p:cNvGrpSpPr/>
          <p:nvPr/>
        </p:nvGrpSpPr>
        <p:grpSpPr>
          <a:xfrm>
            <a:off x="7025034" y="1058792"/>
            <a:ext cx="2759198" cy="2496598"/>
            <a:chOff x="6984704" y="894829"/>
            <a:chExt cx="2759198" cy="2496598"/>
          </a:xfrm>
        </p:grpSpPr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4575061A-7362-22E9-34EE-FEEA82F6D109}"/>
                </a:ext>
              </a:extLst>
            </p:cNvPr>
            <p:cNvGrpSpPr/>
            <p:nvPr/>
          </p:nvGrpSpPr>
          <p:grpSpPr>
            <a:xfrm>
              <a:off x="6991116" y="894829"/>
              <a:ext cx="2752786" cy="2496598"/>
              <a:chOff x="6991116" y="894829"/>
              <a:chExt cx="2752786" cy="2496598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CC922650-447A-4ABF-213D-BC2E9AA36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91116" y="975175"/>
                <a:ext cx="2705822" cy="2416252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0528794-5229-81E6-233A-32C24852E15B}"/>
                  </a:ext>
                </a:extLst>
              </p:cNvPr>
              <p:cNvSpPr txBox="1"/>
              <p:nvPr/>
            </p:nvSpPr>
            <p:spPr>
              <a:xfrm>
                <a:off x="8079480" y="89482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y</a:t>
                </a:r>
                <a:endParaRPr kumimoji="1" lang="ja-JP" altLang="en-US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7A12FC-B9D2-84A8-5A6B-FF7C291DC911}"/>
                  </a:ext>
                </a:extLst>
              </p:cNvPr>
              <p:cNvSpPr txBox="1"/>
              <p:nvPr/>
            </p:nvSpPr>
            <p:spPr>
              <a:xfrm>
                <a:off x="9435804" y="289354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8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𝑥</a:t>
                </a:r>
                <a:endParaRPr kumimoji="1" lang="ja-JP" altLang="en-US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1EF80ED-4345-9B60-9397-8B8B7AA15763}"/>
                  </a:ext>
                </a:extLst>
              </p:cNvPr>
              <p:cNvSpPr txBox="1"/>
              <p:nvPr/>
            </p:nvSpPr>
            <p:spPr>
              <a:xfrm flipH="1">
                <a:off x="8079480" y="2962461"/>
                <a:ext cx="409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/>
                  <a:t>0</a:t>
                </a:r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8AA0AC9-8B43-EEF2-65CB-E266551490A4}"/>
                  </a:ext>
                </a:extLst>
              </p:cNvPr>
              <p:cNvSpPr txBox="1"/>
              <p:nvPr/>
            </p:nvSpPr>
            <p:spPr>
              <a:xfrm>
                <a:off x="7664033" y="1998635"/>
                <a:ext cx="67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(0,b)</a:t>
                </a:r>
                <a:endParaRPr kumimoji="1" lang="ja-JP" altLang="en-US"/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D5E8D66F-DE4B-2426-848E-A1B4BB41ED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00832" y="975175"/>
                <a:ext cx="1514884" cy="2416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930AF416-72CB-1318-B7CE-68EE8606F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0132" y="2187022"/>
                <a:ext cx="34027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DFFFC5DB-CF9F-02A7-0DC2-5ABDAA431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9283" y="2189979"/>
                <a:ext cx="0" cy="5552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390C1FF-2557-F8DF-09E5-1FAF9858F30D}"/>
                  </a:ext>
                </a:extLst>
              </p:cNvPr>
              <p:cNvSpPr txBox="1"/>
              <p:nvPr/>
            </p:nvSpPr>
            <p:spPr>
              <a:xfrm>
                <a:off x="8489306" y="1963710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>
                    <a:solidFill>
                      <a:srgbClr val="FF0000"/>
                    </a:solidFill>
                  </a:rPr>
                  <a:t>1</a:t>
                </a:r>
                <a:endParaRPr kumimoji="1" lang="ja-JP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4EAD85-63D5-E36C-AB5E-AA688A34B6CF}"/>
                  </a:ext>
                </a:extLst>
              </p:cNvPr>
              <p:cNvSpPr txBox="1"/>
              <p:nvPr/>
            </p:nvSpPr>
            <p:spPr>
              <a:xfrm>
                <a:off x="8758932" y="2297742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>
                    <a:solidFill>
                      <a:srgbClr val="FF0000"/>
                    </a:solidFill>
                  </a:rPr>
                  <a:t>a</a:t>
                </a:r>
                <a:endParaRPr kumimoji="1" lang="ja-JP" altLang="en-US" sz="120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431D2A7F-8518-AED6-79A1-540B06A67AD8}"/>
                </a:ext>
              </a:extLst>
            </p:cNvPr>
            <p:cNvCxnSpPr/>
            <p:nvPr/>
          </p:nvCxnSpPr>
          <p:spPr>
            <a:xfrm>
              <a:off x="6984704" y="2986276"/>
              <a:ext cx="271223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64E990D3-4E90-1C16-6EEA-378E162246E5}"/>
                </a:ext>
              </a:extLst>
            </p:cNvPr>
            <p:cNvCxnSpPr>
              <a:cxnSpLocks/>
            </p:cNvCxnSpPr>
            <p:nvPr/>
          </p:nvCxnSpPr>
          <p:spPr>
            <a:xfrm>
              <a:off x="8340821" y="975175"/>
              <a:ext cx="0" cy="24162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95E689-182A-8170-A1AE-2BDBD8ED9B6C}"/>
              </a:ext>
            </a:extLst>
          </p:cNvPr>
          <p:cNvSpPr txBox="1"/>
          <p:nvPr/>
        </p:nvSpPr>
        <p:spPr>
          <a:xfrm>
            <a:off x="1761107" y="39677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endParaRPr kumimoji="1" lang="ja-JP" altLang="en-US" sz="2400">
              <a:solidFill>
                <a:srgbClr val="0070C0"/>
              </a:solidFill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C832C5CC-A52B-A327-4E4B-DF89481D9837}"/>
              </a:ext>
            </a:extLst>
          </p:cNvPr>
          <p:cNvGrpSpPr/>
          <p:nvPr/>
        </p:nvGrpSpPr>
        <p:grpSpPr>
          <a:xfrm>
            <a:off x="2655952" y="3836167"/>
            <a:ext cx="2712234" cy="1637218"/>
            <a:chOff x="2615622" y="3672204"/>
            <a:chExt cx="2712234" cy="1637218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68CA247D-8883-25C2-C181-2FB2DCFDF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241" r="582"/>
            <a:stretch/>
          </p:blipFill>
          <p:spPr>
            <a:xfrm>
              <a:off x="2615622" y="3672204"/>
              <a:ext cx="2690072" cy="1637218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1FB89582-0EF0-55C4-CAD2-87D66418BD14}"/>
                </a:ext>
              </a:extLst>
            </p:cNvPr>
            <p:cNvSpPr txBox="1"/>
            <p:nvPr/>
          </p:nvSpPr>
          <p:spPr>
            <a:xfrm>
              <a:off x="3666847" y="37283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>
                  <a:latin typeface="Cambria Math" panose="02040503050406030204" pitchFamily="18" charset="0"/>
                  <a:ea typeface="メイリオ" panose="020B0604030504040204" pitchFamily="50" charset="-128"/>
                </a:rPr>
                <a:t>y</a:t>
              </a:r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569695D-C036-0002-9725-190C483526DB}"/>
                </a:ext>
              </a:extLst>
            </p:cNvPr>
            <p:cNvSpPr txBox="1"/>
            <p:nvPr/>
          </p:nvSpPr>
          <p:spPr>
            <a:xfrm>
              <a:off x="5019758" y="481153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800">
                  <a:latin typeface="Cambria Math" panose="02040503050406030204" pitchFamily="18" charset="0"/>
                  <a:ea typeface="メイリオ" panose="020B0604030504040204" pitchFamily="50" charset="-128"/>
                </a:rPr>
                <a:t>𝑥</a:t>
              </a:r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F31395D-18B4-7169-7E94-AFDE0B02A89D}"/>
                </a:ext>
              </a:extLst>
            </p:cNvPr>
            <p:cNvSpPr txBox="1"/>
            <p:nvPr/>
          </p:nvSpPr>
          <p:spPr>
            <a:xfrm flipH="1">
              <a:off x="3703986" y="4880456"/>
              <a:ext cx="409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0</a:t>
              </a:r>
              <a:endParaRPr kumimoji="1" lang="ja-JP" altLang="en-US"/>
            </a:p>
          </p:txBody>
        </p: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F2AEC0A4-783D-620B-AF22-66E34CCDC05D}"/>
                </a:ext>
              </a:extLst>
            </p:cNvPr>
            <p:cNvCxnSpPr>
              <a:cxnSpLocks/>
            </p:cNvCxnSpPr>
            <p:nvPr/>
          </p:nvCxnSpPr>
          <p:spPr>
            <a:xfrm>
              <a:off x="4226751" y="4996203"/>
              <a:ext cx="3402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F2964630-03E4-5BD5-FFC5-338C46DFA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2205" y="4158704"/>
              <a:ext cx="0" cy="308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BBA79939-C30F-4C80-5D0B-8C6E2F9E39DF}"/>
                </a:ext>
              </a:extLst>
            </p:cNvPr>
            <p:cNvSpPr txBox="1"/>
            <p:nvPr/>
          </p:nvSpPr>
          <p:spPr>
            <a:xfrm>
              <a:off x="3473905" y="4113025"/>
              <a:ext cx="369332" cy="40011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sz="1200"/>
                <a:t>増加</a:t>
              </a:r>
              <a:endParaRPr kumimoji="1" lang="ja-JP" altLang="en-US" sz="1200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E584B8FC-75AD-797B-33DC-D81E56DDFA57}"/>
                </a:ext>
              </a:extLst>
            </p:cNvPr>
            <p:cNvCxnSpPr/>
            <p:nvPr/>
          </p:nvCxnSpPr>
          <p:spPr>
            <a:xfrm>
              <a:off x="2615622" y="4904271"/>
              <a:ext cx="271223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90DC417-DDFD-EFC4-CE9B-24E467CECE4E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>
              <a:off x="3960658" y="3672204"/>
              <a:ext cx="7875" cy="163721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F0C442C-DCD0-CEFC-7C57-5FDDB3F5EAB4}"/>
                </a:ext>
              </a:extLst>
            </p:cNvPr>
            <p:cNvSpPr txBox="1"/>
            <p:nvPr/>
          </p:nvSpPr>
          <p:spPr>
            <a:xfrm>
              <a:off x="4132137" y="5004733"/>
              <a:ext cx="492443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ja-JP" altLang="en-US" sz="1200"/>
                <a:t>増加</a:t>
              </a:r>
              <a:endParaRPr kumimoji="1" lang="ja-JP" altLang="en-US" sz="1200"/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6CF71D57-AF9A-7520-946F-6FA911DE9F58}"/>
                </a:ext>
              </a:extLst>
            </p:cNvPr>
            <p:cNvCxnSpPr/>
            <p:nvPr/>
          </p:nvCxnSpPr>
          <p:spPr>
            <a:xfrm>
              <a:off x="3991140" y="4581557"/>
              <a:ext cx="12267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EB2DC889-4C84-CCF7-5DEE-D15FBDBD3AFC}"/>
                </a:ext>
              </a:extLst>
            </p:cNvPr>
            <p:cNvCxnSpPr>
              <a:cxnSpLocks/>
            </p:cNvCxnSpPr>
            <p:nvPr/>
          </p:nvCxnSpPr>
          <p:spPr>
            <a:xfrm>
              <a:off x="3976873" y="4313080"/>
              <a:ext cx="820493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4E595618-00F3-7922-64DF-43096E18FA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0069" y="4570940"/>
              <a:ext cx="0" cy="33333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C30ABA6F-8FCE-CF7C-C5EC-0D5C82E98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7294" y="4313080"/>
              <a:ext cx="0" cy="59119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CFA70D96-AF45-9400-EAE4-089C9DA583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5622" y="4097692"/>
              <a:ext cx="2690072" cy="1122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05FF373E-1D05-29A2-9789-255F37F0E6BD}"/>
              </a:ext>
            </a:extLst>
          </p:cNvPr>
          <p:cNvGrpSpPr/>
          <p:nvPr/>
        </p:nvGrpSpPr>
        <p:grpSpPr>
          <a:xfrm>
            <a:off x="7031446" y="3850787"/>
            <a:ext cx="2738262" cy="1646848"/>
            <a:chOff x="6991116" y="3686824"/>
            <a:chExt cx="2738262" cy="1646848"/>
          </a:xfrm>
        </p:grpSpPr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D0213CCB-EB99-F7A2-2B11-8A9F7C54E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843" r="1433"/>
            <a:stretch/>
          </p:blipFill>
          <p:spPr>
            <a:xfrm>
              <a:off x="6997528" y="3686824"/>
              <a:ext cx="2667037" cy="1646848"/>
            </a:xfrm>
            <a:prstGeom prst="rect">
              <a:avLst/>
            </a:prstGeom>
          </p:spPr>
        </p:pic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0152219E-250E-384C-6ED1-3E7F519CDAD8}"/>
                </a:ext>
              </a:extLst>
            </p:cNvPr>
            <p:cNvSpPr txBox="1"/>
            <p:nvPr/>
          </p:nvSpPr>
          <p:spPr>
            <a:xfrm>
              <a:off x="9421280" y="458173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800">
                  <a:latin typeface="Cambria Math" panose="02040503050406030204" pitchFamily="18" charset="0"/>
                  <a:ea typeface="メイリオ" panose="020B0604030504040204" pitchFamily="50" charset="-128"/>
                </a:rPr>
                <a:t>𝑥</a:t>
              </a:r>
              <a:endParaRPr kumimoji="1" lang="ja-JP" altLang="en-US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581FE905-346D-4BCD-3FFB-DA3106631708}"/>
                </a:ext>
              </a:extLst>
            </p:cNvPr>
            <p:cNvSpPr txBox="1"/>
            <p:nvPr/>
          </p:nvSpPr>
          <p:spPr>
            <a:xfrm flipH="1">
              <a:off x="8085892" y="4904706"/>
              <a:ext cx="409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0</a:t>
              </a:r>
              <a:endParaRPr kumimoji="1" lang="ja-JP" altLang="en-US"/>
            </a:p>
          </p:txBody>
        </p: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A8E68391-0245-E82B-10A7-922D3ABA2D0D}"/>
                </a:ext>
              </a:extLst>
            </p:cNvPr>
            <p:cNvCxnSpPr>
              <a:cxnSpLocks/>
            </p:cNvCxnSpPr>
            <p:nvPr/>
          </p:nvCxnSpPr>
          <p:spPr>
            <a:xfrm>
              <a:off x="8608657" y="5020453"/>
              <a:ext cx="3402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1F2BFF5E-655B-54F3-6B1E-A743225A70DA}"/>
                </a:ext>
              </a:extLst>
            </p:cNvPr>
            <p:cNvCxnSpPr>
              <a:cxnSpLocks/>
            </p:cNvCxnSpPr>
            <p:nvPr/>
          </p:nvCxnSpPr>
          <p:spPr>
            <a:xfrm>
              <a:off x="8017231" y="4510936"/>
              <a:ext cx="0" cy="344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584649C7-359F-EA0A-9737-39C54E871997}"/>
                </a:ext>
              </a:extLst>
            </p:cNvPr>
            <p:cNvSpPr txBox="1"/>
            <p:nvPr/>
          </p:nvSpPr>
          <p:spPr>
            <a:xfrm>
              <a:off x="7675138" y="4445671"/>
              <a:ext cx="369332" cy="40011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sz="1200"/>
                <a:t>減少</a:t>
              </a:r>
              <a:endParaRPr kumimoji="1" lang="ja-JP" altLang="en-US" sz="1200"/>
            </a:p>
          </p:txBody>
        </p: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07C5B469-2425-789C-394F-8C54865E7D0E}"/>
                </a:ext>
              </a:extLst>
            </p:cNvPr>
            <p:cNvCxnSpPr/>
            <p:nvPr/>
          </p:nvCxnSpPr>
          <p:spPr>
            <a:xfrm>
              <a:off x="6997528" y="4928521"/>
              <a:ext cx="271223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CAF1AE21-3BAD-F35C-D6C0-535CDC1BEB3E}"/>
                </a:ext>
              </a:extLst>
            </p:cNvPr>
            <p:cNvCxnSpPr>
              <a:cxnSpLocks/>
              <a:stCxn id="87" idx="0"/>
            </p:cNvCxnSpPr>
            <p:nvPr/>
          </p:nvCxnSpPr>
          <p:spPr>
            <a:xfrm>
              <a:off x="8331047" y="3686824"/>
              <a:ext cx="19392" cy="164684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F918EC09-F874-12F5-99B9-C2A52BDF2E60}"/>
                </a:ext>
              </a:extLst>
            </p:cNvPr>
            <p:cNvSpPr txBox="1"/>
            <p:nvPr/>
          </p:nvSpPr>
          <p:spPr>
            <a:xfrm>
              <a:off x="8514043" y="5028983"/>
              <a:ext cx="492443" cy="27699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ja-JP" altLang="en-US" sz="1200"/>
                <a:t>増加</a:t>
              </a:r>
              <a:endParaRPr kumimoji="1" lang="ja-JP" altLang="en-US" sz="1200"/>
            </a:p>
          </p:txBody>
        </p: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724388BE-B19C-DE2A-2EDE-7E761E6254F5}"/>
                </a:ext>
              </a:extLst>
            </p:cNvPr>
            <p:cNvCxnSpPr/>
            <p:nvPr/>
          </p:nvCxnSpPr>
          <p:spPr>
            <a:xfrm>
              <a:off x="8368284" y="4615331"/>
              <a:ext cx="12267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218D5C45-1373-BF0D-6ACA-77E0C944043D}"/>
                </a:ext>
              </a:extLst>
            </p:cNvPr>
            <p:cNvCxnSpPr>
              <a:cxnSpLocks/>
            </p:cNvCxnSpPr>
            <p:nvPr/>
          </p:nvCxnSpPr>
          <p:spPr>
            <a:xfrm>
              <a:off x="8368284" y="4771381"/>
              <a:ext cx="45843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D8253B90-F774-4FB3-A334-8EB39B8B9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7686" y="4604716"/>
              <a:ext cx="0" cy="29999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759FB02E-D8B3-ADF9-8808-2EC23E2A8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6715" y="4761751"/>
              <a:ext cx="0" cy="1571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731C666A-C09F-11DC-9D8B-4FE09C20766A}"/>
                </a:ext>
              </a:extLst>
            </p:cNvPr>
            <p:cNvCxnSpPr>
              <a:cxnSpLocks/>
            </p:cNvCxnSpPr>
            <p:nvPr/>
          </p:nvCxnSpPr>
          <p:spPr>
            <a:xfrm>
              <a:off x="6991116" y="3907774"/>
              <a:ext cx="2711337" cy="1269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A321553-0C69-7FD4-26CC-069FFB93C621}"/>
              </a:ext>
            </a:extLst>
          </p:cNvPr>
          <p:cNvSpPr txBox="1"/>
          <p:nvPr/>
        </p:nvSpPr>
        <p:spPr>
          <a:xfrm>
            <a:off x="7996945" y="5133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endParaRPr kumimoji="1" lang="ja-JP" altLang="en-US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ED9388EA-44EB-3376-4A15-594E03F2E892}"/>
              </a:ext>
            </a:extLst>
          </p:cNvPr>
          <p:cNvSpPr txBox="1"/>
          <p:nvPr/>
        </p:nvSpPr>
        <p:spPr>
          <a:xfrm>
            <a:off x="2211142" y="5597020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kumimoji="1" lang="ja-JP" altLang="en-US" sz="1600"/>
              <a:t>の値が増加すれば、</a:t>
            </a:r>
            <a:r>
              <a:rPr lang="en-US" altLang="ja-JP" sz="1600"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kumimoji="1" lang="ja-JP" altLang="en-US" sz="1600"/>
              <a:t>の値も増加する。</a:t>
            </a:r>
            <a:endParaRPr kumimoji="1" lang="en-US" altLang="ja-JP" sz="1600"/>
          </a:p>
          <a:p>
            <a:r>
              <a:rPr lang="ja-JP" altLang="en-US" sz="1600"/>
              <a:t>グラフは右肩上がりの直線となる。</a:t>
            </a:r>
            <a:endParaRPr kumimoji="1" lang="ja-JP" altLang="en-US" sz="160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359B51C-EAC0-472C-8551-F1EE7A37EC30}"/>
              </a:ext>
            </a:extLst>
          </p:cNvPr>
          <p:cNvSpPr txBox="1"/>
          <p:nvPr/>
        </p:nvSpPr>
        <p:spPr>
          <a:xfrm>
            <a:off x="6593048" y="5603681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latin typeface="Cambria Math" panose="02040503050406030204" pitchFamily="18" charset="0"/>
                <a:ea typeface="メイリオ" panose="020B0604030504040204" pitchFamily="50" charset="-128"/>
              </a:rPr>
              <a:t>𝑥</a:t>
            </a:r>
            <a:r>
              <a:rPr kumimoji="1" lang="ja-JP" altLang="en-US" sz="1600"/>
              <a:t>の値が増加すれば、</a:t>
            </a:r>
            <a:r>
              <a:rPr lang="en-US" altLang="ja-JP" sz="1600"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kumimoji="1" lang="ja-JP" altLang="en-US" sz="1600"/>
              <a:t>の値は減少する。</a:t>
            </a:r>
            <a:endParaRPr kumimoji="1" lang="en-US" altLang="ja-JP" sz="1600"/>
          </a:p>
          <a:p>
            <a:r>
              <a:rPr lang="ja-JP" altLang="en-US" sz="1600"/>
              <a:t>グラフは右肩下がりの直線となる。</a:t>
            </a:r>
            <a:endParaRPr kumimoji="1" lang="ja-JP" altLang="en-US" sz="1600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7106B52-6B3B-7BBA-BCBB-F4EE8434FEFC}"/>
              </a:ext>
            </a:extLst>
          </p:cNvPr>
          <p:cNvSpPr txBox="1"/>
          <p:nvPr/>
        </p:nvSpPr>
        <p:spPr>
          <a:xfrm>
            <a:off x="5778065" y="6442436"/>
            <a:ext cx="6413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グラフの作成については、こちらのサイトを使用しています　</a:t>
            </a:r>
            <a:r>
              <a:rPr kumimoji="1" lang="en-US" altLang="ja-JP" sz="1200" dirty="0"/>
              <a:t>https://www.desmos.com/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867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24F54-15B6-D80B-5749-C37DB2127A9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637DC4-B921-C1A4-4F8B-61078FD799C5}"/>
              </a:ext>
            </a:extLst>
          </p:cNvPr>
          <p:cNvSpPr/>
          <p:nvPr/>
        </p:nvSpPr>
        <p:spPr>
          <a:xfrm>
            <a:off x="296410" y="1192696"/>
            <a:ext cx="11895590" cy="534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6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１次関数　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y=4</a:t>
            </a:r>
            <a:r>
              <a:rPr lang="ja-JP" altLang="en-US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115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   の</a:t>
            </a:r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グラフの傾きと切片をいいなさい。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0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CE24F54-15B6-D80B-5749-C37DB2127A9E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E5BC15-9D73-ECF6-C82F-2F4B4EBBED6B}"/>
              </a:ext>
            </a:extLst>
          </p:cNvPr>
          <p:cNvSpPr txBox="1"/>
          <p:nvPr/>
        </p:nvSpPr>
        <p:spPr>
          <a:xfrm>
            <a:off x="1469746" y="1592127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/>
              <a:t>傾き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E6C382-9EC5-2A37-6682-45C347251B44}"/>
              </a:ext>
            </a:extLst>
          </p:cNvPr>
          <p:cNvSpPr txBox="1"/>
          <p:nvPr/>
        </p:nvSpPr>
        <p:spPr>
          <a:xfrm>
            <a:off x="1469747" y="4275429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/>
              <a:t>切片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45652F-14D2-DD14-7F5F-3ED8E31B4725}"/>
              </a:ext>
            </a:extLst>
          </p:cNvPr>
          <p:cNvSpPr/>
          <p:nvPr/>
        </p:nvSpPr>
        <p:spPr>
          <a:xfrm>
            <a:off x="4735629" y="1014320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kumimoji="1" lang="ja-JP" altLang="en-US" sz="115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C5A6DC-40B2-4E19-E743-6712AE23466F}"/>
              </a:ext>
            </a:extLst>
          </p:cNvPr>
          <p:cNvSpPr/>
          <p:nvPr/>
        </p:nvSpPr>
        <p:spPr>
          <a:xfrm>
            <a:off x="4735628" y="3816417"/>
            <a:ext cx="3570973" cy="2027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kumimoji="1" lang="ja-JP" altLang="en-US" sz="115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25662E-2F3E-F247-FB8D-21F01D6701C0}"/>
              </a:ext>
            </a:extLst>
          </p:cNvPr>
          <p:cNvSpPr txBox="1"/>
          <p:nvPr/>
        </p:nvSpPr>
        <p:spPr>
          <a:xfrm>
            <a:off x="287230" y="-133171"/>
            <a:ext cx="62338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y=4</a:t>
            </a:r>
            <a:r>
              <a:rPr lang="ja-JP" altLang="en-US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𝑥＋</a:t>
            </a:r>
            <a:r>
              <a:rPr lang="en-US" altLang="ja-JP" sz="88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3</a:t>
            </a:r>
            <a:r>
              <a:rPr lang="ja-JP" altLang="en-US" sz="1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978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1590</Words>
  <Application>Microsoft Office PowerPoint</Application>
  <PresentationFormat>ワイド画面</PresentationFormat>
  <Paragraphs>321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3" baseType="lpstr">
      <vt:lpstr>メイリオ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長方形の面積</dc:title>
  <dc:creator>colas@edu-c.local</dc:creator>
  <cp:lastModifiedBy>福原 千種</cp:lastModifiedBy>
  <cp:revision>211</cp:revision>
  <cp:lastPrinted>2024-02-20T00:50:57Z</cp:lastPrinted>
  <dcterms:created xsi:type="dcterms:W3CDTF">2019-12-03T00:44:33Z</dcterms:created>
  <dcterms:modified xsi:type="dcterms:W3CDTF">2024-03-08T04:22:34Z</dcterms:modified>
</cp:coreProperties>
</file>