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1" r:id="rId1"/>
    <p:sldMasterId id="2147484820" r:id="rId2"/>
  </p:sldMasterIdLst>
  <p:notesMasterIdLst>
    <p:notesMasterId r:id="rId47"/>
  </p:notesMasterIdLst>
  <p:sldIdLst>
    <p:sldId id="256" r:id="rId3"/>
    <p:sldId id="41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427" r:id="rId40"/>
    <p:sldId id="293" r:id="rId41"/>
    <p:sldId id="294" r:id="rId42"/>
    <p:sldId id="318" r:id="rId43"/>
    <p:sldId id="295" r:id="rId44"/>
    <p:sldId id="296" r:id="rId45"/>
    <p:sldId id="428" r:id="rId4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E4E1DC"/>
    <a:srgbClr val="E9E7E3"/>
    <a:srgbClr val="E6E3DE"/>
    <a:srgbClr val="EB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EAD9-DBF4-448D-9640-62D2026FEDB6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F90-A198-4347-A57F-EC35BEFDD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6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3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4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1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9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9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54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70026F-E583-4D3F-B621-D83319670842}"/>
              </a:ext>
            </a:extLst>
          </p:cNvPr>
          <p:cNvGrpSpPr/>
          <p:nvPr/>
        </p:nvGrpSpPr>
        <p:grpSpPr>
          <a:xfrm>
            <a:off x="0" y="277519"/>
            <a:ext cx="12311926" cy="6534340"/>
            <a:chOff x="0" y="277519"/>
            <a:chExt cx="12311926" cy="6534340"/>
          </a:xfrm>
        </p:grpSpPr>
        <p:pic>
          <p:nvPicPr>
            <p:cNvPr id="1026" name="Picture 2" descr="https://colbase.nich.go.jp/media/tnm/A-8375/image/A-8375_E0048757.jpg">
              <a:extLst>
                <a:ext uri="{FF2B5EF4-FFF2-40B4-BE49-F238E27FC236}">
                  <a16:creationId xmlns:a16="http://schemas.microsoft.com/office/drawing/2014/main" id="{71573B1C-DE77-43CA-A712-165D022AB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965"/>
              <a:ext cx="12192000" cy="488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タイトル 1">
              <a:extLst>
                <a:ext uri="{FF2B5EF4-FFF2-40B4-BE49-F238E27FC236}">
                  <a16:creationId xmlns:a16="http://schemas.microsoft.com/office/drawing/2014/main" id="{E450AF33-3E97-4ABF-A8D8-A2BF12A0A119}"/>
                </a:ext>
              </a:extLst>
            </p:cNvPr>
            <p:cNvSpPr txBox="1">
              <a:spLocks/>
            </p:cNvSpPr>
            <p:nvPr/>
          </p:nvSpPr>
          <p:spPr>
            <a:xfrm>
              <a:off x="186432" y="277519"/>
              <a:ext cx="6140388" cy="105972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7200" b="1">
                  <a:latin typeface="UD Digi Kyokasho NP-B" panose="02020700000000000000" pitchFamily="18" charset="-128"/>
                  <a:ea typeface="UD Digi Kyokasho NP-B" panose="02020700000000000000" pitchFamily="18" charset="-128"/>
                </a:rPr>
                <a:t>歴史人物クイズ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0B7BF1B-174C-407A-9827-BE1A6CF3A2C1}"/>
                </a:ext>
              </a:extLst>
            </p:cNvPr>
            <p:cNvSpPr/>
            <p:nvPr/>
          </p:nvSpPr>
          <p:spPr>
            <a:xfrm>
              <a:off x="7267853" y="6165528"/>
              <a:ext cx="50440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ja-JP" altLang="en-US" b="1">
                  <a:solidFill>
                    <a:schemeClr val="bg1"/>
                  </a:solidFill>
                </a:rPr>
                <a:t>　　　　　　</a:t>
              </a:r>
              <a:r>
                <a:rPr lang="zh-TW" altLang="en-US" b="1">
                  <a:solidFill>
                    <a:schemeClr val="bg1"/>
                  </a:solidFill>
                </a:rPr>
                <a:t>紫式部日記絵巻（模本）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7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1050" y="3298958"/>
            <a:ext cx="7146524" cy="3155478"/>
            <a:chOff x="3203220" y="873454"/>
            <a:chExt cx="2080232" cy="199171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3203220" y="1596757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小野妹子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3331493" y="873454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おのの　いもこ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12999" y="2338226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B897E3-663A-4FAE-9494-43D91DF92050}"/>
              </a:ext>
            </a:extLst>
          </p:cNvPr>
          <p:cNvGrpSpPr/>
          <p:nvPr/>
        </p:nvGrpSpPr>
        <p:grpSpPr>
          <a:xfrm>
            <a:off x="10305672" y="3434085"/>
            <a:ext cx="1963082" cy="2681161"/>
            <a:chOff x="517544" y="3464275"/>
            <a:chExt cx="1963082" cy="2681161"/>
          </a:xfrm>
        </p:grpSpPr>
        <p:pic>
          <p:nvPicPr>
            <p:cNvPr id="1026" name="Picture 2" descr="https://3.bp.blogspot.com/-NepORltnLdY/UaVWcgSp69I/AAAAAAAAUJ4/LnVAjol-bGY/s800/onono_imoko.png">
              <a:extLst>
                <a:ext uri="{FF2B5EF4-FFF2-40B4-BE49-F238E27FC236}">
                  <a16:creationId xmlns:a16="http://schemas.microsoft.com/office/drawing/2014/main" id="{97AA0D1D-AB2A-466C-98F5-99F2F2E86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44" y="3464275"/>
              <a:ext cx="1963082" cy="268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87274C58-A197-4286-A3D4-BDADA4E497CC}"/>
                </a:ext>
              </a:extLst>
            </p:cNvPr>
            <p:cNvSpPr txBox="1">
              <a:spLocks/>
            </p:cNvSpPr>
            <p:nvPr/>
          </p:nvSpPr>
          <p:spPr>
            <a:xfrm>
              <a:off x="773927" y="5636549"/>
              <a:ext cx="1391534" cy="508887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400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小野妹子</a:t>
              </a:r>
              <a:endParaRPr lang="ja-JP" altLang="en-US" sz="2400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5EBA093C-A2F0-8812-B0C8-39D2150A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7486650" cy="26140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4289FED-FFD1-4E7C-A82A-69C641C2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0B686EB5-DB09-4CE5-A411-54806FEBD28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3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961938" y="744175"/>
            <a:ext cx="2420523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小野妹子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F93A37BB-35F6-4251-894A-AA8F7A8971D7}"/>
              </a:ext>
            </a:extLst>
          </p:cNvPr>
          <p:cNvSpPr txBox="1">
            <a:spLocks/>
          </p:cNvSpPr>
          <p:nvPr/>
        </p:nvSpPr>
        <p:spPr>
          <a:xfrm>
            <a:off x="5184432" y="25668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おののいもこ</a:t>
            </a:r>
            <a:endParaRPr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756E9A7-808B-497E-B9C5-D26943FF706C}"/>
              </a:ext>
            </a:extLst>
          </p:cNvPr>
          <p:cNvGrpSpPr/>
          <p:nvPr/>
        </p:nvGrpSpPr>
        <p:grpSpPr>
          <a:xfrm>
            <a:off x="318671" y="1265689"/>
            <a:ext cx="12038120" cy="5399126"/>
            <a:chOff x="-233779" y="1179964"/>
            <a:chExt cx="12038120" cy="539912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-233779" y="1179964"/>
              <a:ext cx="12038120" cy="5399126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飛鳥時代、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聖徳太子は、当時大きな力をもっていた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中国（隋）との国交を開き、進んだ政治のしくみや文化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を取り入れるため、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遣隋使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として小野妹子らを、隋に送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りました。</a:t>
              </a:r>
              <a:endPara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6BBCABE-E65B-41BB-9AD3-FE0662EC6F63}"/>
                </a:ext>
              </a:extLst>
            </p:cNvPr>
            <p:cNvSpPr txBox="1"/>
            <p:nvPr/>
          </p:nvSpPr>
          <p:spPr>
            <a:xfrm>
              <a:off x="1197418" y="280939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/>
                <a:t>ずい</a:t>
              </a:r>
            </a:p>
          </p:txBody>
        </p:sp>
        <p:sp>
          <p:nvSpPr>
            <p:cNvPr id="7" name="タイトル 2">
              <a:extLst>
                <a:ext uri="{FF2B5EF4-FFF2-40B4-BE49-F238E27FC236}">
                  <a16:creationId xmlns:a16="http://schemas.microsoft.com/office/drawing/2014/main" id="{506B966C-9ABB-4397-B66D-4544BEA86D00}"/>
                </a:ext>
              </a:extLst>
            </p:cNvPr>
            <p:cNvSpPr txBox="1">
              <a:spLocks/>
            </p:cNvSpPr>
            <p:nvPr/>
          </p:nvSpPr>
          <p:spPr>
            <a:xfrm>
              <a:off x="2968370" y="2402530"/>
              <a:ext cx="1252962" cy="1251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こっこう</a:t>
              </a:r>
              <a:endParaRPr lang="ja-JP" altLang="en-US" sz="1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AE5BEE0E-EA6A-4E7C-9321-FA511675C06B}"/>
                </a:ext>
              </a:extLst>
            </p:cNvPr>
            <p:cNvSpPr txBox="1">
              <a:spLocks/>
            </p:cNvSpPr>
            <p:nvPr/>
          </p:nvSpPr>
          <p:spPr>
            <a:xfrm>
              <a:off x="4016675" y="3354358"/>
              <a:ext cx="1456162" cy="1251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けんずいし</a:t>
              </a:r>
              <a:endParaRPr lang="ja-JP" altLang="en-US" sz="1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4AB4BE67-661F-46C4-915A-4615FB5B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836580" y="4512624"/>
            <a:ext cx="1107965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中臣鎌足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6660031" y="3894647"/>
            <a:ext cx="343728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なかとみの   かまたり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6580" y="2565653"/>
            <a:ext cx="1101170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大化の改新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1B3EFA08-F667-4480-84C4-AD7AE33E05A3}"/>
              </a:ext>
            </a:extLst>
          </p:cNvPr>
          <p:cNvSpPr txBox="1">
            <a:spLocks/>
          </p:cNvSpPr>
          <p:nvPr/>
        </p:nvSpPr>
        <p:spPr>
          <a:xfrm>
            <a:off x="7004473" y="1891187"/>
            <a:ext cx="404217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たいか　　　 　かいしん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2002DF-DCDD-D5D9-4173-7AABEAA1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82" y="2088983"/>
            <a:ext cx="5276038" cy="180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081F72-C9D2-F5BA-2BDB-2A92D8C3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82" y="3706242"/>
            <a:ext cx="5382477" cy="207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643E317-0656-45EF-9E7D-84F0DDF0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3A7CC5C0-C76F-4C85-953A-746BF46AA01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4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-57772" y="3308107"/>
            <a:ext cx="9105782" cy="3239642"/>
            <a:chOff x="2969061" y="843188"/>
            <a:chExt cx="2650539" cy="2044840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2969061" y="1619615"/>
              <a:ext cx="265053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中大兄皇子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3055443" y="843188"/>
              <a:ext cx="222801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なかのおおえのおうじ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375775" y="2160587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161F38-BA35-4E00-9297-E896706F87C9}"/>
              </a:ext>
            </a:extLst>
          </p:cNvPr>
          <p:cNvGrpSpPr/>
          <p:nvPr/>
        </p:nvGrpSpPr>
        <p:grpSpPr>
          <a:xfrm>
            <a:off x="9457851" y="2417132"/>
            <a:ext cx="3238500" cy="3810000"/>
            <a:chOff x="9457851" y="2417132"/>
            <a:chExt cx="3238500" cy="3810000"/>
          </a:xfrm>
        </p:grpSpPr>
        <p:pic>
          <p:nvPicPr>
            <p:cNvPr id="2050" name="Picture 2" descr="中大兄皇子の似顔絵イラスト">
              <a:extLst>
                <a:ext uri="{FF2B5EF4-FFF2-40B4-BE49-F238E27FC236}">
                  <a16:creationId xmlns:a16="http://schemas.microsoft.com/office/drawing/2014/main" id="{790F27D3-5E19-4159-8C34-AA9DE1E84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7851" y="2417132"/>
              <a:ext cx="32385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4A6C43E6-B3B2-4AFB-AADE-0ABF7F6170EF}"/>
                </a:ext>
              </a:extLst>
            </p:cNvPr>
            <p:cNvSpPr txBox="1">
              <a:spLocks/>
            </p:cNvSpPr>
            <p:nvPr/>
          </p:nvSpPr>
          <p:spPr>
            <a:xfrm>
              <a:off x="10388356" y="5545685"/>
              <a:ext cx="1391534" cy="508887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400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中大兄皇子</a:t>
              </a:r>
              <a:endParaRPr lang="ja-JP" altLang="en-US" sz="2400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EE1B5F4-E085-8DFC-4439-EC9426A4E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6" y="3460579"/>
            <a:ext cx="8354703" cy="261408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F3A470-563E-49CD-9C71-2A9730EE8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429A34E1-19BE-4CD2-B674-FF9236E1C37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9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F18A568-1F99-4837-B847-1EB88772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654918" y="82607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中大兄皇子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334421" y="1027687"/>
            <a:ext cx="12038120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蘇我氏の力が大きくなるのをみた、中大兄皇子と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中臣鎌足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は、天皇中心の政治を実現しようと、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645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蘇我氏をたおしました。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そして中国から帰国した留学生らとともに、新しい政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治を進めました。この政治の改革は、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大化の改新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と呼ば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れています。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C02C8EBF-EB0F-414E-85F5-B56910E8F67C}"/>
              </a:ext>
            </a:extLst>
          </p:cNvPr>
          <p:cNvSpPr txBox="1">
            <a:spLocks/>
          </p:cNvSpPr>
          <p:nvPr/>
        </p:nvSpPr>
        <p:spPr>
          <a:xfrm>
            <a:off x="4843037" y="-442375"/>
            <a:ext cx="3351051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なかのおおえのおうじ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2B6A2892-D4BF-4123-BA20-1515AD79ADFC}"/>
              </a:ext>
            </a:extLst>
          </p:cNvPr>
          <p:cNvSpPr txBox="1">
            <a:spLocks/>
          </p:cNvSpPr>
          <p:nvPr/>
        </p:nvSpPr>
        <p:spPr>
          <a:xfrm>
            <a:off x="8194088" y="4015325"/>
            <a:ext cx="2994855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たいか　　  かいしん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0DEB74DE-2CC3-411D-80A7-C5108DE63A38}"/>
              </a:ext>
            </a:extLst>
          </p:cNvPr>
          <p:cNvSpPr txBox="1">
            <a:spLocks/>
          </p:cNvSpPr>
          <p:nvPr/>
        </p:nvSpPr>
        <p:spPr>
          <a:xfrm>
            <a:off x="169321" y="1373725"/>
            <a:ext cx="266043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なかとみのかまたり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4E92DDDB-2EEA-4E5D-A0CB-83A4E401CF20}"/>
              </a:ext>
            </a:extLst>
          </p:cNvPr>
          <p:cNvSpPr txBox="1">
            <a:spLocks/>
          </p:cNvSpPr>
          <p:nvPr/>
        </p:nvSpPr>
        <p:spPr>
          <a:xfrm>
            <a:off x="1164453" y="544434"/>
            <a:ext cx="266043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そがし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85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23612575-EA11-4FF9-90E8-AE183292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21" name="タイトル 2">
            <a:extLst>
              <a:ext uri="{FF2B5EF4-FFF2-40B4-BE49-F238E27FC236}">
                <a16:creationId xmlns:a16="http://schemas.microsoft.com/office/drawing/2014/main" id="{BB0668F1-EB2F-4C9E-9136-DB07E7B0BC5F}"/>
              </a:ext>
            </a:extLst>
          </p:cNvPr>
          <p:cNvSpPr txBox="1">
            <a:spLocks/>
          </p:cNvSpPr>
          <p:nvPr/>
        </p:nvSpPr>
        <p:spPr>
          <a:xfrm>
            <a:off x="6966220" y="1475899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ならじだい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69056" y="305193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仏　教　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6412381" y="3670862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  だい じ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69056" y="1938543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奈良時代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737C355-3E56-4884-B740-1553687A603C}"/>
              </a:ext>
            </a:extLst>
          </p:cNvPr>
          <p:cNvGrpSpPr/>
          <p:nvPr/>
        </p:nvGrpSpPr>
        <p:grpSpPr>
          <a:xfrm>
            <a:off x="2669056" y="4163946"/>
            <a:ext cx="7486650" cy="1943139"/>
            <a:chOff x="2668655" y="1969126"/>
            <a:chExt cx="7486650" cy="1943139"/>
          </a:xfrm>
        </p:grpSpPr>
        <p:sp>
          <p:nvSpPr>
            <p:cNvPr id="17" name="タイトル 2">
              <a:extLst>
                <a:ext uri="{FF2B5EF4-FFF2-40B4-BE49-F238E27FC236}">
                  <a16:creationId xmlns:a16="http://schemas.microsoft.com/office/drawing/2014/main" id="{0E3986B3-62A3-4D5F-B364-31B618D97A11}"/>
                </a:ext>
              </a:extLst>
            </p:cNvPr>
            <p:cNvSpPr txBox="1">
              <a:spLocks/>
            </p:cNvSpPr>
            <p:nvPr/>
          </p:nvSpPr>
          <p:spPr>
            <a:xfrm>
              <a:off x="2668655" y="1969126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</a:t>
              </a:r>
              <a:r>
                <a:rPr lang="en-US" altLang="ja-JP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</a:t>
              </a:r>
              <a:r>
                <a:rPr lang="ja-JP" altLang="en-US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東大寺　</a:t>
              </a:r>
            </a:p>
          </p:txBody>
        </p:sp>
        <p:sp>
          <p:nvSpPr>
            <p:cNvPr id="18" name="タイトル 2">
              <a:extLst>
                <a:ext uri="{FF2B5EF4-FFF2-40B4-BE49-F238E27FC236}">
                  <a16:creationId xmlns:a16="http://schemas.microsoft.com/office/drawing/2014/main" id="{2C82CF94-89FA-4E87-A97F-506D213F1841}"/>
                </a:ext>
              </a:extLst>
            </p:cNvPr>
            <p:cNvSpPr txBox="1">
              <a:spLocks/>
            </p:cNvSpPr>
            <p:nvPr/>
          </p:nvSpPr>
          <p:spPr>
            <a:xfrm>
              <a:off x="6508093" y="2643852"/>
              <a:ext cx="2556724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しょうそういん</a:t>
              </a:r>
            </a:p>
          </p:txBody>
        </p:sp>
      </p:grpSp>
      <p:sp>
        <p:nvSpPr>
          <p:cNvPr id="19" name="タイトル 2">
            <a:extLst>
              <a:ext uri="{FF2B5EF4-FFF2-40B4-BE49-F238E27FC236}">
                <a16:creationId xmlns:a16="http://schemas.microsoft.com/office/drawing/2014/main" id="{00372E69-5F87-402F-AC2C-79453F99245C}"/>
              </a:ext>
            </a:extLst>
          </p:cNvPr>
          <p:cNvSpPr txBox="1">
            <a:spLocks/>
          </p:cNvSpPr>
          <p:nvPr/>
        </p:nvSpPr>
        <p:spPr>
          <a:xfrm>
            <a:off x="2669056" y="520989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キーワード４　正倉院　　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6680550" y="2512362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ぶっきょう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8F31E3B-52A2-6F5A-56CB-110E3559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81" y="1948820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1008C79-C4C0-464F-9C92-0A712910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80" y="2931322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7B9CE55-011C-036B-1A55-514EAA80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81" y="4143546"/>
            <a:ext cx="4148527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0D43537-016E-52F9-D58B-7E48575F6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39" y="5113248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タイトル 2">
            <a:extLst>
              <a:ext uri="{FF2B5EF4-FFF2-40B4-BE49-F238E27FC236}">
                <a16:creationId xmlns:a16="http://schemas.microsoft.com/office/drawing/2014/main" id="{02F2B82F-BDBF-4076-8A0D-57935221936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9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9C19D42-E37D-40CD-8EC3-D5BF2791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2846198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しょうむてんのう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72953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5273AB5-0991-446A-8F5D-5A3FAE724988}"/>
              </a:ext>
            </a:extLst>
          </p:cNvPr>
          <p:cNvGrpSpPr/>
          <p:nvPr/>
        </p:nvGrpSpPr>
        <p:grpSpPr>
          <a:xfrm>
            <a:off x="8709830" y="1733558"/>
            <a:ext cx="3528530" cy="4877848"/>
            <a:chOff x="8808990" y="1850670"/>
            <a:chExt cx="3528530" cy="4877848"/>
          </a:xfrm>
        </p:grpSpPr>
        <p:pic>
          <p:nvPicPr>
            <p:cNvPr id="3074" name="Picture 2" descr="A-9164_E0037645.jpg">
              <a:extLst>
                <a:ext uri="{FF2B5EF4-FFF2-40B4-BE49-F238E27FC236}">
                  <a16:creationId xmlns:a16="http://schemas.microsoft.com/office/drawing/2014/main" id="{4A3E31AB-E3D6-4340-A6D8-0ED852709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3" t="22935" r="879" b="1692"/>
            <a:stretch/>
          </p:blipFill>
          <p:spPr bwMode="auto">
            <a:xfrm>
              <a:off x="8855124" y="1850670"/>
              <a:ext cx="3336876" cy="435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AA73EB0-5DC5-46DA-AAFA-044E33F18F6C}"/>
                </a:ext>
              </a:extLst>
            </p:cNvPr>
            <p:cNvSpPr/>
            <p:nvPr/>
          </p:nvSpPr>
          <p:spPr>
            <a:xfrm>
              <a:off x="8808990" y="6020632"/>
              <a:ext cx="35285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200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sz="1600" b="1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聖武天皇像（模本）</a:t>
              </a:r>
            </a:p>
            <a:p>
              <a:endParaRPr lang="ja-JP" altLang="en-US" sz="1200"/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8328A183-AE1E-EF7F-B5A8-1233B74E9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0" y="3461907"/>
            <a:ext cx="7373257" cy="2438922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98E6C6DC-E05D-4F9E-A8DD-7A218DE91F6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2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C6CA9BA-2FEA-437B-BC73-0A673CB8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36112" y="108441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808970" y="944515"/>
            <a:ext cx="11381635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都では伝染病が広がり、地方ではききんや貴族の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反乱が起こって、世の中が混乱しました。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このころ天皇の位にあった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仏教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の力を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借りて人々の不安をしずめ、国を守ろうと考えました。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全国に国分寺を建てることを命じ、都には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東大寺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建てました。東大寺には、宝物を収める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正倉院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も建て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られました。</a:t>
            </a:r>
            <a:endParaRPr lang="ja-JP" altLang="en-US" sz="3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2394237" y="7752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でんせんびょう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704518-9F73-4B4B-B8CF-D579C364DA24}"/>
              </a:ext>
            </a:extLst>
          </p:cNvPr>
          <p:cNvSpPr txBox="1"/>
          <p:nvPr/>
        </p:nvSpPr>
        <p:spPr>
          <a:xfrm>
            <a:off x="8984729" y="38613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とうだいじ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683E8E-5BB5-498F-B256-03197B6CC774}"/>
              </a:ext>
            </a:extLst>
          </p:cNvPr>
          <p:cNvSpPr txBox="1"/>
          <p:nvPr/>
        </p:nvSpPr>
        <p:spPr>
          <a:xfrm>
            <a:off x="7997376" y="4662335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しょうそういん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1CF8DF-7499-4F4E-8D70-3281A6FD4B56}"/>
              </a:ext>
            </a:extLst>
          </p:cNvPr>
          <p:cNvSpPr txBox="1"/>
          <p:nvPr/>
        </p:nvSpPr>
        <p:spPr>
          <a:xfrm>
            <a:off x="5020312" y="8878"/>
            <a:ext cx="246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しょうむてんのう</a:t>
            </a:r>
            <a:endParaRPr lang="en-US" altLang="ja-JP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CAC05A-8106-4540-A5BE-4747B8DD0740}"/>
              </a:ext>
            </a:extLst>
          </p:cNvPr>
          <p:cNvSpPr txBox="1"/>
          <p:nvPr/>
        </p:nvSpPr>
        <p:spPr>
          <a:xfrm>
            <a:off x="9052043" y="7752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きぞく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A4BAAD-ECA9-468B-9B6F-B4398F98DEF7}"/>
              </a:ext>
            </a:extLst>
          </p:cNvPr>
          <p:cNvSpPr txBox="1"/>
          <p:nvPr/>
        </p:nvSpPr>
        <p:spPr>
          <a:xfrm>
            <a:off x="8458718" y="231828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ぶっきょう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70353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7762002-3DDA-4522-BA5D-3B6EB5E5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9523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939800" y="4146185"/>
            <a:ext cx="112522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東大寺の大仏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9800" y="2317889"/>
            <a:ext cx="1038936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奈良時代　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6834530" y="3487837"/>
            <a:ext cx="543367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とうだいじ　　 　   だいぶつ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F7BF2C9-0D82-43DD-B15F-2F6BE6E3E4E7}"/>
              </a:ext>
            </a:extLst>
          </p:cNvPr>
          <p:cNvSpPr txBox="1">
            <a:spLocks/>
          </p:cNvSpPr>
          <p:nvPr/>
        </p:nvSpPr>
        <p:spPr>
          <a:xfrm>
            <a:off x="7179412" y="1638005"/>
            <a:ext cx="30694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　ら　  じだい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076D69-0DF0-68C6-21A1-DB3D1057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83" y="1929952"/>
            <a:ext cx="5501399" cy="153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8B8B89E-4A2A-1D18-85EA-C243A9A8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99" y="3540625"/>
            <a:ext cx="5572701" cy="187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C3B2182E-D760-4A76-AC8C-438C93429BF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4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14C4BC4F-258F-4D08-8F77-723E8AC1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458496" y="3139263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ぎょうき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59077" y="3892056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行基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12D323-3FEB-4BD3-B72D-0D322B476498}"/>
              </a:ext>
            </a:extLst>
          </p:cNvPr>
          <p:cNvGrpSpPr/>
          <p:nvPr/>
        </p:nvGrpSpPr>
        <p:grpSpPr>
          <a:xfrm>
            <a:off x="8037530" y="430942"/>
            <a:ext cx="4154470" cy="6395757"/>
            <a:chOff x="9457116" y="1967524"/>
            <a:chExt cx="2666432" cy="410494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0FCA336E-67E0-41E4-B0D8-063CE5BC8D5C}"/>
                </a:ext>
              </a:extLst>
            </p:cNvPr>
            <p:cNvGrpSpPr/>
            <p:nvPr/>
          </p:nvGrpSpPr>
          <p:grpSpPr>
            <a:xfrm>
              <a:off x="9457116" y="1967524"/>
              <a:ext cx="2578196" cy="4104940"/>
              <a:chOff x="9497626" y="2411636"/>
              <a:chExt cx="2578196" cy="4104940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5C707741-6AFD-4C24-93D9-968BE9F49063}"/>
                  </a:ext>
                </a:extLst>
              </p:cNvPr>
              <p:cNvGrpSpPr/>
              <p:nvPr/>
            </p:nvGrpSpPr>
            <p:grpSpPr>
              <a:xfrm>
                <a:off x="9497626" y="2411636"/>
                <a:ext cx="2578196" cy="3656536"/>
                <a:chOff x="9497626" y="2411636"/>
                <a:chExt cx="2578196" cy="3656536"/>
              </a:xfrm>
            </p:grpSpPr>
            <p:pic>
              <p:nvPicPr>
                <p:cNvPr id="10" name="Picture 2" descr="https://colbase.nich.go.jp/media/narahaku/1172-0/image/04f405c3b729bd08016e1af38d3a0103.jpg">
                  <a:extLst>
                    <a:ext uri="{FF2B5EF4-FFF2-40B4-BE49-F238E27FC236}">
                      <a16:creationId xmlns:a16="http://schemas.microsoft.com/office/drawing/2014/main" id="{08A32609-CFAE-4D0E-AEDC-EB14246FF5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7626" y="2411636"/>
                  <a:ext cx="2578196" cy="36565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正方形/長方形 2">
                  <a:extLst>
                    <a:ext uri="{FF2B5EF4-FFF2-40B4-BE49-F238E27FC236}">
                      <a16:creationId xmlns:a16="http://schemas.microsoft.com/office/drawing/2014/main" id="{C8A73899-9467-4395-BDD0-8CA0ED57D247}"/>
                    </a:ext>
                  </a:extLst>
                </p:cNvPr>
                <p:cNvSpPr/>
                <p:nvPr/>
              </p:nvSpPr>
              <p:spPr>
                <a:xfrm>
                  <a:off x="9497626" y="5637285"/>
                  <a:ext cx="2210862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出典：</a:t>
                  </a:r>
                  <a:r>
                    <a:rPr lang="en-US" altLang="ja-JP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ColBase</a:t>
                  </a:r>
                </a:p>
                <a:p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（</a:t>
                  </a:r>
                  <a:r>
                    <a:rPr lang="en-US" altLang="ja-JP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https://colbase.nich.go.jp/</a:t>
                  </a:r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）</a:t>
                  </a:r>
                  <a:endParaRPr lang="ja-JP" altLang="en-US" sz="11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タイトル 2">
                <a:extLst>
                  <a:ext uri="{FF2B5EF4-FFF2-40B4-BE49-F238E27FC236}">
                    <a16:creationId xmlns:a16="http://schemas.microsoft.com/office/drawing/2014/main" id="{F4711335-CE0F-43F0-A0E4-4967B42F42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71111" y="6100940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東大寺縁起</a:t>
                </a:r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A1042BA-6736-411B-8B69-2312300711AA}"/>
                </a:ext>
              </a:extLst>
            </p:cNvPr>
            <p:cNvSpPr txBox="1"/>
            <p:nvPr/>
          </p:nvSpPr>
          <p:spPr>
            <a:xfrm>
              <a:off x="9984713" y="5467496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</a:rPr>
                <a:t>とうだいじえんぎ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AABF3B5B-B8CD-55D7-AFBF-AA2998A8D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1" y="3429000"/>
            <a:ext cx="6761630" cy="2614081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EBB9D72B-6654-42F2-8D78-52D7C4528AF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FDDB8485-D82F-4902-8E30-D469CCFED15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7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2E9CD39-B5E5-47DC-B4E4-06A9E9FB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1C407E-CF9C-4360-B985-635BC000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5" y="0"/>
            <a:ext cx="57241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弥生時代～鎌倉時代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源平合戦図屏風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44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700E26D-1BB0-4A8C-A8A2-82AC3F32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467738" y="338554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行基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508131" y="1594397"/>
            <a:ext cx="11381635" cy="482024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奈良時代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、行基は、人々に熱心に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仏教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の教えを広めて歩き、それと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ともにため池や道路、橋などを作る土木工事を行い、人々からしたわ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れていました。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聖武天皇は、はじめは行基の活動を取りしまっていましたが、位の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高い僧に任命して、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東大寺の大仏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づくりに協力するようはたらきかけ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ました。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556825" y="223136"/>
            <a:ext cx="107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ぎょうき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930473-3B30-461C-A39D-B89AE1B33E48}"/>
              </a:ext>
            </a:extLst>
          </p:cNvPr>
          <p:cNvSpPr txBox="1"/>
          <p:nvPr/>
        </p:nvSpPr>
        <p:spPr>
          <a:xfrm>
            <a:off x="1083432" y="1478979"/>
            <a:ext cx="2005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な ら   じだい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8EE3F3-53FF-497C-B2B4-BE9945A903AF}"/>
              </a:ext>
            </a:extLst>
          </p:cNvPr>
          <p:cNvSpPr txBox="1"/>
          <p:nvPr/>
        </p:nvSpPr>
        <p:spPr>
          <a:xfrm>
            <a:off x="6096000" y="1519775"/>
            <a:ext cx="138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ぶっきょう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18C6C4-95FC-4FEA-8C0E-529DF62277B7}"/>
              </a:ext>
            </a:extLst>
          </p:cNvPr>
          <p:cNvSpPr txBox="1"/>
          <p:nvPr/>
        </p:nvSpPr>
        <p:spPr>
          <a:xfrm>
            <a:off x="3692797" y="4712191"/>
            <a:ext cx="310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とうだいじ　   だいぶつ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76914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071CED0-7353-4773-A814-06764C47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939800" y="4063206"/>
            <a:ext cx="110871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唐招提寺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9800" y="2355879"/>
            <a:ext cx="110871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遣唐使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7133566" y="3428999"/>
            <a:ext cx="335663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とうしょうだいじ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282601" y="1601673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けんとうし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9EEF0C-9676-A757-3D25-2C91DC42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44" y="1888008"/>
            <a:ext cx="4076523" cy="15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6BBC9D-5D93-E27A-4FA5-A599DC72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44" y="3605099"/>
            <a:ext cx="4076523" cy="15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28BC7C73-0494-47EB-9D40-8CA1419F616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4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2CD2F28-C112-46E4-B481-8F8D37A2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37351" y="2904610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がんじん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52459" y="3782796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唐船のイラスト">
            <a:extLst>
              <a:ext uri="{FF2B5EF4-FFF2-40B4-BE49-F238E27FC236}">
                <a16:creationId xmlns:a16="http://schemas.microsoft.com/office/drawing/2014/main" id="{2670BF62-97DB-4C63-8BED-930AE44B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655" y="4345191"/>
            <a:ext cx="2004511" cy="20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943D0A-548E-0032-7B50-AA66C15B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6624"/>
            <a:ext cx="6761630" cy="275235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746F4F63-660C-4658-96B4-04709EA4A7F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16552194-88E3-47D3-853D-905ED5807A8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56220E0-0357-4834-88D3-FC274706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467090" y="236541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735852" y="1083402"/>
            <a:ext cx="11586793" cy="502907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８世紀に入ると、朝廷は、仏教の教えを正しく教え広めて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くれるすぐれた僧を求めて、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遣唐使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を送りました。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は、日本に来るために危険な航海に何度も挑戦し、目が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見えなくなってしまいました。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６度目の航海でようやく日本にたどり着き、僧たちが学ぶ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唐招提寺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を開いて、仏教の発展に大きな役割をはたしました。</a:t>
            </a:r>
            <a:endParaRPr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661599" y="183093"/>
            <a:ext cx="107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がんじん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A625A3-2313-41EA-888E-CC992E8B75DD}"/>
              </a:ext>
            </a:extLst>
          </p:cNvPr>
          <p:cNvSpPr txBox="1"/>
          <p:nvPr/>
        </p:nvSpPr>
        <p:spPr>
          <a:xfrm>
            <a:off x="3941065" y="1207689"/>
            <a:ext cx="1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ちょうてい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153ABB-B2EE-4609-BF2B-66F95A308E00}"/>
              </a:ext>
            </a:extLst>
          </p:cNvPr>
          <p:cNvSpPr txBox="1"/>
          <p:nvPr/>
        </p:nvSpPr>
        <p:spPr>
          <a:xfrm>
            <a:off x="5396347" y="1938721"/>
            <a:ext cx="134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けんとうし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339914-97C1-4C05-8456-80EC7BF0A68F}"/>
              </a:ext>
            </a:extLst>
          </p:cNvPr>
          <p:cNvSpPr txBox="1"/>
          <p:nvPr/>
        </p:nvSpPr>
        <p:spPr>
          <a:xfrm>
            <a:off x="621552" y="5016944"/>
            <a:ext cx="199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とうしょうだいじ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909341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8F5D1D7-DA58-4030-B07F-E3E83933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137400" y="1795706"/>
            <a:ext cx="314642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へいあんきょう</a:t>
            </a: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9EE3D2F0-C7BD-AF75-E907-2CF549CB9DAB}"/>
              </a:ext>
            </a:extLst>
          </p:cNvPr>
          <p:cNvSpPr txBox="1">
            <a:spLocks/>
          </p:cNvSpPr>
          <p:nvPr/>
        </p:nvSpPr>
        <p:spPr>
          <a:xfrm>
            <a:off x="1314450" y="4188384"/>
            <a:ext cx="10401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もち月の歌　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71440C4C-44D4-D05A-D949-FBAB2EF670F0}"/>
              </a:ext>
            </a:extLst>
          </p:cNvPr>
          <p:cNvSpPr txBox="1">
            <a:spLocks/>
          </p:cNvSpPr>
          <p:nvPr/>
        </p:nvSpPr>
        <p:spPr>
          <a:xfrm>
            <a:off x="1162416" y="2532056"/>
            <a:ext cx="10401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3A58FA-D758-A9E2-E651-66630E83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64" y="1991241"/>
            <a:ext cx="4676450" cy="180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6A15C8-9217-69DF-BA55-3CAA5EAD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179" y="3965634"/>
            <a:ext cx="5067921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7489AA5D-7848-4A5D-8F24-7BD4B4991A7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9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37A2F60-8703-4B38-8368-D49E2C11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847502" y="2774216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ふじわらのみちなが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462610" y="3667904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藤原道長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E4D36C9-45B6-486D-8F49-0679A9BFD05F}"/>
              </a:ext>
            </a:extLst>
          </p:cNvPr>
          <p:cNvGrpSpPr/>
          <p:nvPr/>
        </p:nvGrpSpPr>
        <p:grpSpPr>
          <a:xfrm>
            <a:off x="7616539" y="834313"/>
            <a:ext cx="4546442" cy="6084791"/>
            <a:chOff x="9193825" y="2612740"/>
            <a:chExt cx="2841162" cy="380250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3136ABCF-7C44-4789-B3E9-88C27B1FB754}"/>
                </a:ext>
              </a:extLst>
            </p:cNvPr>
            <p:cNvGrpSpPr/>
            <p:nvPr/>
          </p:nvGrpSpPr>
          <p:grpSpPr>
            <a:xfrm>
              <a:off x="9193825" y="2612740"/>
              <a:ext cx="2841162" cy="3802508"/>
              <a:chOff x="9193825" y="2612740"/>
              <a:chExt cx="2841162" cy="3802508"/>
            </a:xfrm>
          </p:grpSpPr>
          <p:pic>
            <p:nvPicPr>
              <p:cNvPr id="4098" name="Picture 2" descr="A-12182_C0045188.jpg">
                <a:extLst>
                  <a:ext uri="{FF2B5EF4-FFF2-40B4-BE49-F238E27FC236}">
                    <a16:creationId xmlns:a16="http://schemas.microsoft.com/office/drawing/2014/main" id="{8191C167-5A44-44AF-AA2E-C8E11563CF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25" y="2612740"/>
                <a:ext cx="2841162" cy="3303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D8925B32-EE6B-4E45-A49C-17BBE053C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82860" y="5999612"/>
                <a:ext cx="228737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</a:rPr>
                  <a:t>栄花物語図屏風</a:t>
                </a:r>
              </a:p>
              <a:p>
                <a:pPr algn="ctr"/>
                <a:endParaRPr lang="ja-JP" altLang="en-US" sz="16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13E4897-CF2A-4ED6-B9EA-436158E9B390}"/>
                  </a:ext>
                </a:extLst>
              </p:cNvPr>
              <p:cNvSpPr/>
              <p:nvPr/>
            </p:nvSpPr>
            <p:spPr>
              <a:xfrm>
                <a:off x="9270963" y="5612674"/>
                <a:ext cx="221086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出典：</a:t>
                </a:r>
                <a:r>
                  <a:rPr lang="en-US" altLang="ja-JP" sz="1100" dirty="0" err="1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ColBase</a:t>
                </a:r>
                <a:endParaRPr lang="en-US" altLang="ja-JP" sz="1100" dirty="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endParaRPr>
              </a:p>
              <a:p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（</a:t>
                </a:r>
                <a:r>
                  <a:rPr lang="en-US" altLang="ja-JP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https://colbase.nich.go.jp/</a:t>
                </a:r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）</a:t>
                </a:r>
                <a:endParaRPr lang="ja-JP" altLang="en-US" sz="1100" dirty="0"/>
              </a:p>
            </p:txBody>
          </p:sp>
        </p:grp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7A6F9867-8CD2-4851-9888-A38229710E1E}"/>
                </a:ext>
              </a:extLst>
            </p:cNvPr>
            <p:cNvSpPr txBox="1">
              <a:spLocks/>
            </p:cNvSpPr>
            <p:nvPr/>
          </p:nvSpPr>
          <p:spPr>
            <a:xfrm>
              <a:off x="9520370" y="5749911"/>
              <a:ext cx="2449864" cy="4156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えいがものがたりずびょうぶ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CCADD3BE-A89D-ABCF-0503-E41F5ED0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43" y="3208837"/>
            <a:ext cx="8769801" cy="2923267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50AAFE3B-A4F0-46D8-BF24-CC76115586C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AC195719-8DED-4E66-8E51-EA71DFD96DF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9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3B9C2F5-80A4-4982-8840-D0EB287F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76540" y="235494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藤原道長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86584" y="1323879"/>
            <a:ext cx="12407181" cy="466139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８世紀の末、都は、奈良から京都に移され、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794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平安京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とよばれる新しい都がつくられました。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世紀の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初めごろ、藤原道長は、天皇に代わって政治を動かすほど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の権力をもち、世の中のすべてが自分の思い通りになって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いるという意味の「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もち月の歌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」を読んだほどでした。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048250" y="87003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ふじわらのみちなが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0A2112-8AEE-4DA7-8B8C-D7E51031F455}"/>
              </a:ext>
            </a:extLst>
          </p:cNvPr>
          <p:cNvSpPr txBox="1"/>
          <p:nvPr/>
        </p:nvSpPr>
        <p:spPr>
          <a:xfrm>
            <a:off x="4876540" y="1154602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な　ら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36DF25-95E1-4ECC-AD0B-96EE0CF8179E}"/>
              </a:ext>
            </a:extLst>
          </p:cNvPr>
          <p:cNvSpPr txBox="1"/>
          <p:nvPr/>
        </p:nvSpPr>
        <p:spPr>
          <a:xfrm>
            <a:off x="6646125" y="1163867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きょうと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F21183-3F25-49DB-AA74-4B9C15654328}"/>
              </a:ext>
            </a:extLst>
          </p:cNvPr>
          <p:cNvSpPr txBox="1"/>
          <p:nvPr/>
        </p:nvSpPr>
        <p:spPr>
          <a:xfrm>
            <a:off x="8307100" y="3184887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　じ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A3E498-647B-44CA-AC31-C1536D742DFA}"/>
              </a:ext>
            </a:extLst>
          </p:cNvPr>
          <p:cNvSpPr txBox="1"/>
          <p:nvPr/>
        </p:nvSpPr>
        <p:spPr>
          <a:xfrm>
            <a:off x="5184358" y="3184887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てんのう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D1E895-2CA2-4F62-B461-87378C8C789E}"/>
              </a:ext>
            </a:extLst>
          </p:cNvPr>
          <p:cNvSpPr txBox="1"/>
          <p:nvPr/>
        </p:nvSpPr>
        <p:spPr>
          <a:xfrm>
            <a:off x="130571" y="2123682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へいあんきょう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986622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9C8EC63-118D-4023-A509-07D1F1E6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830486" y="4128363"/>
            <a:ext cx="105868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源氏物語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0487" y="2309919"/>
            <a:ext cx="1105614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097092" y="1648288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7097092" y="3423373"/>
            <a:ext cx="3060656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げんじものがたり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640D22-40D4-3C9A-3BBC-86E33032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59" y="1914514"/>
            <a:ext cx="4639641" cy="178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F0A16F7-E85C-C6B8-D5C8-711185C3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35" y="3484058"/>
            <a:ext cx="4962011" cy="191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DE07B2B-A9B5-4AD4-BA90-A472A80FFD2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30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DE0049D-AC56-4A04-9998-A132FCAE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44444" y="2798217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むらさき　しきぶ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496506" y="3576445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 式部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B1FBF6E-8B4F-4C4B-B5EC-B1BA4A2834EE}"/>
              </a:ext>
            </a:extLst>
          </p:cNvPr>
          <p:cNvGrpSpPr/>
          <p:nvPr/>
        </p:nvGrpSpPr>
        <p:grpSpPr>
          <a:xfrm>
            <a:off x="9458955" y="1908284"/>
            <a:ext cx="2733045" cy="4629574"/>
            <a:chOff x="9458955" y="1908284"/>
            <a:chExt cx="2733045" cy="4629574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48DCBBC0-6CC1-4EF7-8ED2-03EC4C099D04}"/>
                </a:ext>
              </a:extLst>
            </p:cNvPr>
            <p:cNvGrpSpPr/>
            <p:nvPr/>
          </p:nvGrpSpPr>
          <p:grpSpPr>
            <a:xfrm>
              <a:off x="9547759" y="1908284"/>
              <a:ext cx="2644241" cy="4629574"/>
              <a:chOff x="9560459" y="2328592"/>
              <a:chExt cx="2644241" cy="4629574"/>
            </a:xfrm>
          </p:grpSpPr>
          <p:pic>
            <p:nvPicPr>
              <p:cNvPr id="5122" name="Picture 2" descr="A-10569-778_C0088558.jpg">
                <a:extLst>
                  <a:ext uri="{FF2B5EF4-FFF2-40B4-BE49-F238E27FC236}">
                    <a16:creationId xmlns:a16="http://schemas.microsoft.com/office/drawing/2014/main" id="{61B6F3B0-81BE-4015-883F-EFC337D56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60459" y="2328592"/>
                <a:ext cx="2541006" cy="378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986AED42-FB54-45E0-9357-51E393BC4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13166" y="6542530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紫式部</a:t>
                </a:r>
                <a:endParaRPr lang="ja-JP" altLang="en-US" sz="24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AC1BF47-E64B-439E-8436-F2174194724A}"/>
                </a:ext>
              </a:extLst>
            </p:cNvPr>
            <p:cNvSpPr/>
            <p:nvPr/>
          </p:nvSpPr>
          <p:spPr>
            <a:xfrm>
              <a:off x="9458955" y="5706441"/>
              <a:ext cx="23887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</a:p>
            <a:p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ja-JP" altLang="en-US" sz="1200"/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795D1E42-7944-1D73-B492-843D7E162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44" y="3204967"/>
            <a:ext cx="8751765" cy="2917255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E48D3663-A7DD-4F4B-8F5A-9D138C70E2E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B0CABB82-2034-43FE-86EA-B42CD9C08D8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1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4712037-1531-4EB5-A819-AAFFDE96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214411" y="12872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紫式部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402087" y="1306344"/>
            <a:ext cx="11858625" cy="449488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日本風の文化（国風文化）が貴族の暮らしの中から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生まれ、朝廷に仕える女性たちは、多くの文学作品を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つくりました。天皇のきさきだった藤原道長のむすめ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に教育係として仕えた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紫式部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が書いた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「源氏物語」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現在も世界の国々で読まれています。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356078" y="91539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むらさきしきぶ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0A2112-8AEE-4DA7-8B8C-D7E51031F455}"/>
              </a:ext>
            </a:extLst>
          </p:cNvPr>
          <p:cNvSpPr txBox="1"/>
          <p:nvPr/>
        </p:nvSpPr>
        <p:spPr>
          <a:xfrm>
            <a:off x="6983996" y="1087989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きぞく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5E342E-77B0-4FD0-A3A5-BA7AE2B839A8}"/>
              </a:ext>
            </a:extLst>
          </p:cNvPr>
          <p:cNvSpPr txBox="1"/>
          <p:nvPr/>
        </p:nvSpPr>
        <p:spPr>
          <a:xfrm>
            <a:off x="9198731" y="2077508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ぶんがくさくひん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A3E498-647B-44CA-AC31-C1536D742DFA}"/>
              </a:ext>
            </a:extLst>
          </p:cNvPr>
          <p:cNvSpPr txBox="1"/>
          <p:nvPr/>
        </p:nvSpPr>
        <p:spPr>
          <a:xfrm>
            <a:off x="4185448" y="1087989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こくふうぶんか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C56391C-0027-482F-A816-437988659DAE}"/>
              </a:ext>
            </a:extLst>
          </p:cNvPr>
          <p:cNvSpPr txBox="1"/>
          <p:nvPr/>
        </p:nvSpPr>
        <p:spPr>
          <a:xfrm>
            <a:off x="8739294" y="4031945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げんじものがたり</a:t>
            </a:r>
            <a:endParaRPr lang="en-US" altLang="ja-JP" sz="1600" b="1" dirty="0"/>
          </a:p>
        </p:txBody>
      </p:sp>
    </p:spTree>
    <p:extLst>
      <p:ext uri="{BB962C8B-B14F-4D97-AF65-F5344CB8AC3E}">
        <p14:creationId xmlns:p14="http://schemas.microsoft.com/office/powerpoint/2010/main" val="221056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56CBC8-1E05-41BB-9063-6F03A5B9ADA1}"/>
              </a:ext>
            </a:extLst>
          </p:cNvPr>
          <p:cNvGrpSpPr/>
          <p:nvPr/>
        </p:nvGrpSpPr>
        <p:grpSpPr>
          <a:xfrm>
            <a:off x="1240602" y="3540756"/>
            <a:ext cx="9950096" cy="1902620"/>
            <a:chOff x="1276730" y="2710408"/>
            <a:chExt cx="7523342" cy="1902620"/>
          </a:xfrm>
        </p:grpSpPr>
        <p:sp>
          <p:nvSpPr>
            <p:cNvPr id="9" name="タイトル 2">
              <a:extLst>
                <a:ext uri="{FF2B5EF4-FFF2-40B4-BE49-F238E27FC236}">
                  <a16:creationId xmlns:a16="http://schemas.microsoft.com/office/drawing/2014/main" id="{C6E2E7D1-AA5B-436C-B9AE-0E980857F830}"/>
                </a:ext>
              </a:extLst>
            </p:cNvPr>
            <p:cNvSpPr txBox="1">
              <a:spLocks/>
            </p:cNvSpPr>
            <p:nvPr/>
          </p:nvSpPr>
          <p:spPr>
            <a:xfrm>
              <a:off x="1276730" y="3344615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6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キーワード２　邪馬台国</a:t>
              </a: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9876F96B-03CF-482E-B5C5-AC8E88F2EAA0}"/>
                </a:ext>
              </a:extLst>
            </p:cNvPr>
            <p:cNvSpPr txBox="1">
              <a:spLocks/>
            </p:cNvSpPr>
            <p:nvPr/>
          </p:nvSpPr>
          <p:spPr>
            <a:xfrm>
              <a:off x="5679239" y="2710408"/>
              <a:ext cx="3120833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や　  ま　たい こく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E66B3E1-C8BF-4EF1-A0EC-EF3CD9E473F0}"/>
              </a:ext>
            </a:extLst>
          </p:cNvPr>
          <p:cNvGrpSpPr/>
          <p:nvPr/>
        </p:nvGrpSpPr>
        <p:grpSpPr>
          <a:xfrm>
            <a:off x="1240602" y="1818413"/>
            <a:ext cx="9710795" cy="1902620"/>
            <a:chOff x="2345988" y="1182569"/>
            <a:chExt cx="7486650" cy="1902620"/>
          </a:xfrm>
        </p:grpSpPr>
        <p:sp>
          <p:nvSpPr>
            <p:cNvPr id="8" name="タイトル 2">
              <a:extLst>
                <a:ext uri="{FF2B5EF4-FFF2-40B4-BE49-F238E27FC236}">
                  <a16:creationId xmlns:a16="http://schemas.microsoft.com/office/drawing/2014/main" id="{15C4292E-ABE3-4493-9D2C-D3010D71E88C}"/>
                </a:ext>
              </a:extLst>
            </p:cNvPr>
            <p:cNvSpPr txBox="1">
              <a:spLocks/>
            </p:cNvSpPr>
            <p:nvPr/>
          </p:nvSpPr>
          <p:spPr>
            <a:xfrm>
              <a:off x="2345988" y="1816776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6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キーワード１　弥生時代</a:t>
              </a:r>
            </a:p>
          </p:txBody>
        </p: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B7CEC052-0E05-438C-A5C2-9AF7C43FF53D}"/>
                </a:ext>
              </a:extLst>
            </p:cNvPr>
            <p:cNvSpPr txBox="1">
              <a:spLocks/>
            </p:cNvSpPr>
            <p:nvPr/>
          </p:nvSpPr>
          <p:spPr>
            <a:xfrm>
              <a:off x="6715952" y="1182569"/>
              <a:ext cx="2939121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 やよい　じ だい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645D3898-E29D-42D0-9B4B-3A400035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21" y="1851127"/>
            <a:ext cx="4677050" cy="171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5F12002-625C-4CEB-AC9D-C71B6F9B7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84" y="3834416"/>
            <a:ext cx="3890613" cy="16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8B8F649-83C1-46A9-9981-00749CAF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D06D54C-F26C-449A-834B-DEA0929B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76486" y="4161228"/>
            <a:ext cx="101423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枕草子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76486" y="2416416"/>
            <a:ext cx="101423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60738" y="1761773"/>
            <a:ext cx="280236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  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489522" y="3499871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まくらのそうし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230220-558A-2DCD-DED5-D3861349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1940017"/>
            <a:ext cx="4635500" cy="17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92E0EC-35ED-F4E5-0B75-6CD19504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451" y="3605720"/>
            <a:ext cx="3991349" cy="199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D3952C0F-5DE0-40C2-85B4-DE98356D765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9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6E75AEA-89A7-43AA-BE56-18D3F493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73290" y="2883484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せいしょうなごん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4658" y="386889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D1E18A-BF9A-41A8-A653-CD00363B3023}"/>
              </a:ext>
            </a:extLst>
          </p:cNvPr>
          <p:cNvGrpSpPr/>
          <p:nvPr/>
        </p:nvGrpSpPr>
        <p:grpSpPr>
          <a:xfrm>
            <a:off x="9849143" y="435871"/>
            <a:ext cx="2210862" cy="5778295"/>
            <a:chOff x="9849143" y="435871"/>
            <a:chExt cx="2210862" cy="5778295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3CD952F-0519-4C45-BA1F-8741B3330412}"/>
                </a:ext>
              </a:extLst>
            </p:cNvPr>
            <p:cNvGrpSpPr/>
            <p:nvPr/>
          </p:nvGrpSpPr>
          <p:grpSpPr>
            <a:xfrm>
              <a:off x="9875745" y="435871"/>
              <a:ext cx="2157658" cy="5778295"/>
              <a:chOff x="9891374" y="802408"/>
              <a:chExt cx="2157658" cy="5778295"/>
            </a:xfrm>
          </p:grpSpPr>
          <p:pic>
            <p:nvPicPr>
              <p:cNvPr id="6146" name="Picture 2" descr="7002fb02d7af56b619dfac183588bca4.jpg">
                <a:extLst>
                  <a:ext uri="{FF2B5EF4-FFF2-40B4-BE49-F238E27FC236}">
                    <a16:creationId xmlns:a16="http://schemas.microsoft.com/office/drawing/2014/main" id="{A7F2A75D-3DFD-4E23-8EE4-721140998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1374" y="802408"/>
                <a:ext cx="2157658" cy="569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2877C6BD-64EE-4092-BFC4-DAFB151ECF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4436" y="6165067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清少納言図</a:t>
                </a:r>
                <a:endParaRPr lang="ja-JP" altLang="en-US" sz="24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9467090-FA5D-417C-9845-F8515D2E72E4}"/>
                </a:ext>
              </a:extLst>
            </p:cNvPr>
            <p:cNvSpPr/>
            <p:nvPr/>
          </p:nvSpPr>
          <p:spPr>
            <a:xfrm>
              <a:off x="9849143" y="5433543"/>
              <a:ext cx="221086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</a:p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5E27ED95-A621-9FED-6FA2-8F35929B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8" y="3218273"/>
            <a:ext cx="8748572" cy="2916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118ADA68-316A-489F-9EB6-005A5A6AC54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4AFE6054-5D90-4C1C-9481-7BF03DEC707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3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24071" y="756736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209550" y="916428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紫式部とは、別の天皇のきさきに仕えた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枕草子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」というすぐれた随筆を書きました。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随筆とは、見聞きしたことや心にうかんだことなどを、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形式にとらわれず自由に書いた文章のことです。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8CB388-0649-453D-832D-2223783DF270}"/>
              </a:ext>
            </a:extLst>
          </p:cNvPr>
          <p:cNvSpPr txBox="1"/>
          <p:nvPr/>
        </p:nvSpPr>
        <p:spPr>
          <a:xfrm>
            <a:off x="5782323" y="3041612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ずいひつ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B8E6C0-875C-4EAC-BF89-0D5CDF5FF29B}"/>
              </a:ext>
            </a:extLst>
          </p:cNvPr>
          <p:cNvSpPr txBox="1"/>
          <p:nvPr/>
        </p:nvSpPr>
        <p:spPr>
          <a:xfrm>
            <a:off x="595606" y="3020558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まくらのそうし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BE172B-B9A1-4165-AC33-38F475607D7C}"/>
              </a:ext>
            </a:extLst>
          </p:cNvPr>
          <p:cNvSpPr txBox="1"/>
          <p:nvPr/>
        </p:nvSpPr>
        <p:spPr>
          <a:xfrm>
            <a:off x="5082590" y="667305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せいしょうなごん</a:t>
            </a:r>
            <a:endParaRPr lang="en-US" altLang="ja-JP" sz="1600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D66BEE-5285-4397-BA44-8226E299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95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4680F02-941F-4C89-BBE6-812EB83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88784" y="4289545"/>
            <a:ext cx="110144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太政大臣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33400" y="2568455"/>
            <a:ext cx="11263286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947014" y="1852711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488306" y="3615925"/>
            <a:ext cx="3080551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だいじょうだいじん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B5BB29-5278-80A4-349C-D09376A8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0" y="1990939"/>
            <a:ext cx="4529349" cy="174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8DE6F6-AF5D-8B50-9A15-3E6E5E6F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0" y="3747580"/>
            <a:ext cx="4892110" cy="183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13E5C24F-D6D2-4B23-AB57-ABB7BF09ABE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513D090-9A2B-44BE-8C84-E3C552AB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281067" y="2754250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たいらのきよもり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281067" y="3617017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平清盛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7951C86-C8BD-4E8B-A6FF-5336A1E18E7F}"/>
              </a:ext>
            </a:extLst>
          </p:cNvPr>
          <p:cNvGrpSpPr/>
          <p:nvPr/>
        </p:nvGrpSpPr>
        <p:grpSpPr>
          <a:xfrm>
            <a:off x="7229475" y="111680"/>
            <a:ext cx="4962525" cy="6857410"/>
            <a:chOff x="8543002" y="1361691"/>
            <a:chExt cx="3639076" cy="5028617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C6BF4AFA-36E9-4C33-A3EF-67634C7B8E97}"/>
                </a:ext>
              </a:extLst>
            </p:cNvPr>
            <p:cNvGrpSpPr/>
            <p:nvPr/>
          </p:nvGrpSpPr>
          <p:grpSpPr>
            <a:xfrm>
              <a:off x="8543002" y="1361691"/>
              <a:ext cx="3639076" cy="5028617"/>
              <a:chOff x="8421483" y="1609341"/>
              <a:chExt cx="3639076" cy="5028617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BF435CBF-955C-4276-BD10-E936448538D3}"/>
                  </a:ext>
                </a:extLst>
              </p:cNvPr>
              <p:cNvGrpSpPr/>
              <p:nvPr/>
            </p:nvGrpSpPr>
            <p:grpSpPr>
              <a:xfrm>
                <a:off x="8421483" y="1609341"/>
                <a:ext cx="3606490" cy="5028617"/>
                <a:chOff x="8419102" y="1555145"/>
                <a:chExt cx="3606490" cy="5028617"/>
              </a:xfrm>
            </p:grpSpPr>
            <p:pic>
              <p:nvPicPr>
                <p:cNvPr id="7170" name="Picture 2" descr="A-1441_E0017949.jpg">
                  <a:extLst>
                    <a:ext uri="{FF2B5EF4-FFF2-40B4-BE49-F238E27FC236}">
                      <a16:creationId xmlns:a16="http://schemas.microsoft.com/office/drawing/2014/main" id="{9857FBFD-B0D5-444B-A44C-2F0557614C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19102" y="1555145"/>
                  <a:ext cx="3606490" cy="44100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タイトル 2">
                  <a:extLst>
                    <a:ext uri="{FF2B5EF4-FFF2-40B4-BE49-F238E27FC236}">
                      <a16:creationId xmlns:a16="http://schemas.microsoft.com/office/drawing/2014/main" id="{29833769-0102-4D7B-8CA3-8A55AC3F43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02304" y="6168126"/>
                  <a:ext cx="1848095" cy="415636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kumimoji="1"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ja-JP" altLang="en-US" sz="2400" b="1" dirty="0">
                      <a:solidFill>
                        <a:schemeClr val="bg1"/>
                      </a:solidFill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源平合戦図屏風</a:t>
                  </a:r>
                </a:p>
              </p:txBody>
            </p:sp>
          </p:grp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032ED24-1B40-4901-911A-BC43C439F96E}"/>
                  </a:ext>
                </a:extLst>
              </p:cNvPr>
              <p:cNvSpPr/>
              <p:nvPr/>
            </p:nvSpPr>
            <p:spPr>
              <a:xfrm>
                <a:off x="8631415" y="5735076"/>
                <a:ext cx="3429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出典：</a:t>
                </a:r>
                <a:r>
                  <a:rPr lang="en-US" altLang="ja-JP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ColBase</a:t>
                </a:r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（</a:t>
                </a:r>
                <a:r>
                  <a:rPr lang="en-US" altLang="ja-JP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https://colbase.nich.go.jp/</a:t>
                </a:r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）</a:t>
                </a:r>
                <a:endParaRPr lang="ja-JP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タイトル 2">
              <a:extLst>
                <a:ext uri="{FF2B5EF4-FFF2-40B4-BE49-F238E27FC236}">
                  <a16:creationId xmlns:a16="http://schemas.microsoft.com/office/drawing/2014/main" id="{FE4E8B2B-DB07-4E99-A263-65E36B7A38BD}"/>
                </a:ext>
              </a:extLst>
            </p:cNvPr>
            <p:cNvSpPr txBox="1">
              <a:spLocks/>
            </p:cNvSpPr>
            <p:nvPr/>
          </p:nvSpPr>
          <p:spPr>
            <a:xfrm>
              <a:off x="9126111" y="5766854"/>
              <a:ext cx="2753265" cy="4156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1100" b="1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げんぺいかっ</a:t>
              </a:r>
              <a:r>
                <a:rPr lang="ja-JP" altLang="en-US" sz="11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せんずびょうぶ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C3C68C52-4168-C6C1-FFF1-F835801F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95" y="3268839"/>
            <a:ext cx="8276568" cy="2758856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CD0318B5-1B71-4049-8050-41DEDBA5C9B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B089034D-2B0D-4644-B393-950BCED79A43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6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5C412D-FD80-4228-89EF-D77A06443C10}"/>
              </a:ext>
            </a:extLst>
          </p:cNvPr>
          <p:cNvGrpSpPr/>
          <p:nvPr/>
        </p:nvGrpSpPr>
        <p:grpSpPr>
          <a:xfrm>
            <a:off x="-942692" y="541981"/>
            <a:ext cx="12989688" cy="6668061"/>
            <a:chOff x="47908" y="478481"/>
            <a:chExt cx="12989688" cy="6668061"/>
          </a:xfrm>
        </p:grpSpPr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31C216E2-C715-41C3-B2CE-FF8E2E590079}"/>
                </a:ext>
              </a:extLst>
            </p:cNvPr>
            <p:cNvSpPr txBox="1">
              <a:spLocks/>
            </p:cNvSpPr>
            <p:nvPr/>
          </p:nvSpPr>
          <p:spPr>
            <a:xfrm>
              <a:off x="6066724" y="620196"/>
              <a:ext cx="3539171" cy="1140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平清盛</a:t>
              </a:r>
              <a:endPara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47908" y="802128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DBEB8FB-7791-414A-B3F9-9B9729A30A9C}"/>
                </a:ext>
              </a:extLst>
            </p:cNvPr>
            <p:cNvSpPr txBox="1"/>
            <p:nvPr/>
          </p:nvSpPr>
          <p:spPr>
            <a:xfrm>
              <a:off x="6103396" y="478481"/>
              <a:ext cx="2095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たいらのきよもり</a:t>
              </a:r>
              <a:endParaRPr lang="en-US" altLang="ja-JP" sz="1600" b="1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CA3E498-647B-44CA-AC31-C1536D742DFA}"/>
                </a:ext>
              </a:extLst>
            </p:cNvPr>
            <p:cNvSpPr txBox="1"/>
            <p:nvPr/>
          </p:nvSpPr>
          <p:spPr>
            <a:xfrm>
              <a:off x="1366296" y="3882348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だいじょうだいじん</a:t>
              </a:r>
              <a:endParaRPr lang="en-US" altLang="ja-JP" sz="1600" b="1"/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1BBFA39A-2D54-483C-8826-DC9159FBE306}"/>
                </a:ext>
              </a:extLst>
            </p:cNvPr>
            <p:cNvSpPr txBox="1">
              <a:spLocks/>
            </p:cNvSpPr>
            <p:nvPr/>
          </p:nvSpPr>
          <p:spPr>
            <a:xfrm>
              <a:off x="1264696" y="793632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平清盛を中心とする平氏一族は、朝廷の重要な地位を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おさえ、勢力をふるいました。清盛は、武士では初めて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太政大臣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となり、さらにむすめを天皇のきさきにして、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政治に大きな影響力をもつようになりました。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FF62006-4262-4047-9B39-A8DAFF537DE8}"/>
                </a:ext>
              </a:extLst>
            </p:cNvPr>
            <p:cNvSpPr txBox="1"/>
            <p:nvPr/>
          </p:nvSpPr>
          <p:spPr>
            <a:xfrm>
              <a:off x="8536478" y="1902336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ちょうてい</a:t>
              </a:r>
              <a:endParaRPr lang="en-US" altLang="ja-JP" sz="1600" b="1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4C9FD8A6-339E-40AE-9C64-A3FD3AC3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27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B37431F-E66F-4E1D-B035-683324743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31404" y="3488855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源　義経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31404" y="202892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鎌倉幕府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51190" y="1583897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　ばくふ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270425" y="3048526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みなもとの　 よしつね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9B2B0B0-9240-4CCC-AD67-846CE7CDEEF5}"/>
              </a:ext>
            </a:extLst>
          </p:cNvPr>
          <p:cNvSpPr txBox="1">
            <a:spLocks/>
          </p:cNvSpPr>
          <p:nvPr/>
        </p:nvSpPr>
        <p:spPr>
          <a:xfrm>
            <a:off x="2698161" y="479980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御恩と奉公</a:t>
            </a:r>
            <a:r>
              <a:rPr lang="ja-JP" altLang="en-US" dirty="0"/>
              <a:t> 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F280D92D-824C-487F-867B-320C5F86E8AB}"/>
              </a:ext>
            </a:extLst>
          </p:cNvPr>
          <p:cNvSpPr txBox="1">
            <a:spLocks/>
          </p:cNvSpPr>
          <p:nvPr/>
        </p:nvSpPr>
        <p:spPr>
          <a:xfrm>
            <a:off x="6575225" y="4347432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ごおん　 　　ほうこう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2C0C0F6-C2B6-6BD0-682D-4557ABEE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52" y="1854512"/>
            <a:ext cx="4253602" cy="136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1C8D6E-C011-2D80-A7E9-E9295C6C8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7000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FE5E3E0-A2E7-477D-B368-FDDDF666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19" y="4429824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ECD1C2C2-4603-4762-9E3C-C20931C92E8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8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A14D1FD-CC3A-4934-983E-13C4290E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83489" y="2773764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みなもとの　よりとも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637047" y="3619568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源　頼朝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9E2E143C-1866-49B3-A1B8-3E1F9234CA5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54A89A0-B3FE-4096-ADA3-FC438F8F196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四角形: 対角を切り取る 7">
            <a:extLst>
              <a:ext uri="{FF2B5EF4-FFF2-40B4-BE49-F238E27FC236}">
                <a16:creationId xmlns:a16="http://schemas.microsoft.com/office/drawing/2014/main" id="{29588DE2-30BE-43B0-91E1-6C078872E76C}"/>
              </a:ext>
            </a:extLst>
          </p:cNvPr>
          <p:cNvSpPr/>
          <p:nvPr/>
        </p:nvSpPr>
        <p:spPr>
          <a:xfrm>
            <a:off x="7937696" y="3171029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0ADF65-C042-9118-01E6-D82D43F7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6" y="3083502"/>
            <a:ext cx="11749888" cy="27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AFE1A45-F7B0-41AD-98A6-E100EDD7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9DF455-7075-406F-A459-D98887E1FC8B}"/>
              </a:ext>
            </a:extLst>
          </p:cNvPr>
          <p:cNvGrpSpPr/>
          <p:nvPr/>
        </p:nvGrpSpPr>
        <p:grpSpPr>
          <a:xfrm>
            <a:off x="4062760" y="453987"/>
            <a:ext cx="8584614" cy="6227573"/>
            <a:chOff x="4103220" y="700208"/>
            <a:chExt cx="8584614" cy="6227573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D20B459-4D9E-4E9F-AED9-52FB94AE7713}"/>
                </a:ext>
              </a:extLst>
            </p:cNvPr>
            <p:cNvSpPr/>
            <p:nvPr/>
          </p:nvSpPr>
          <p:spPr>
            <a:xfrm>
              <a:off x="7080532" y="6419950"/>
              <a:ext cx="53056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　</a:t>
              </a:r>
              <a:r>
                <a:rPr lang="ja-JP" altLang="en-US" sz="10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出典：</a:t>
              </a:r>
              <a:r>
                <a:rPr lang="zh-TW" altLang="en-US" sz="1000">
                  <a:solidFill>
                    <a:schemeClr val="bg1"/>
                  </a:solidFill>
                </a:rPr>
                <a:t>源平合戦図屏風 </a:t>
              </a:r>
              <a:r>
                <a:rPr lang="en-US" altLang="zh-TW" sz="1000">
                  <a:solidFill>
                    <a:schemeClr val="bg1"/>
                  </a:solidFill>
                </a:rPr>
                <a:t>| </a:t>
              </a:r>
              <a:r>
                <a:rPr lang="zh-TW" altLang="en-US" sz="1000">
                  <a:solidFill>
                    <a:schemeClr val="bg1"/>
                  </a:solidFill>
                </a:rPr>
                <a:t>海北友雪 </a:t>
              </a:r>
              <a:r>
                <a:rPr lang="en-US" altLang="zh-TW" sz="1000">
                  <a:solidFill>
                    <a:schemeClr val="bg1"/>
                  </a:solidFill>
                </a:rPr>
                <a:t>| </a:t>
              </a:r>
              <a:r>
                <a:rPr lang="zh-TW" altLang="en-US" sz="1000">
                  <a:solidFill>
                    <a:schemeClr val="bg1"/>
                  </a:solidFill>
                </a:rPr>
                <a:t>東京富士美術館</a:t>
              </a:r>
              <a:endParaRPr lang="en-US" altLang="zh-TW" sz="1000">
                <a:solidFill>
                  <a:schemeClr val="bg1"/>
                </a:solidFill>
              </a:endParaRPr>
            </a:p>
            <a:p>
              <a:r>
                <a:rPr lang="en-US" altLang="zh-TW" sz="1000">
                  <a:solidFill>
                    <a:schemeClr val="bg1"/>
                  </a:solidFill>
                </a:rPr>
                <a:t>https://www.fujibi.or.jp/our-collection/profile-of-works.html?work_id=1069p)</a:t>
              </a:r>
              <a:r>
                <a:rPr lang="ja-JP" altLang="en-US" sz="1000">
                  <a:solidFill>
                    <a:schemeClr val="bg1"/>
                  </a:solidFill>
                </a:rPr>
                <a:t>　</a:t>
              </a:r>
              <a:endParaRPr lang="en-US" altLang="ja-JP" sz="1000">
                <a:solidFill>
                  <a:schemeClr val="bg1"/>
                </a:solidFill>
              </a:endParaRPr>
            </a:p>
            <a:p>
              <a:endParaRPr lang="ja-JP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7A9A0194-D5BC-454D-B1AC-44606F6B3F9E}"/>
                </a:ext>
              </a:extLst>
            </p:cNvPr>
            <p:cNvSpPr txBox="1">
              <a:spLocks/>
            </p:cNvSpPr>
            <p:nvPr/>
          </p:nvSpPr>
          <p:spPr>
            <a:xfrm>
              <a:off x="4103220" y="700208"/>
              <a:ext cx="8584614" cy="12957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源平合戦図屏風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2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2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　　　　　　　　　　　　　　　　　　</a:t>
              </a:r>
              <a:endPara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0D8283-8DC3-4F5F-8BC0-2D60DF048738}"/>
              </a:ext>
            </a:extLst>
          </p:cNvPr>
          <p:cNvSpPr txBox="1"/>
          <p:nvPr/>
        </p:nvSpPr>
        <p:spPr>
          <a:xfrm>
            <a:off x="4514962" y="115433"/>
            <a:ext cx="585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げんぺいがっぜんずびょうぶ</a:t>
            </a:r>
            <a:endParaRPr lang="en-US" altLang="ja-JP" sz="1600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49B229-547C-4636-A845-175E9634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2" y="1038762"/>
            <a:ext cx="11024727" cy="51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3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27D4C703-AA88-44B4-83D9-E035738E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5C412D-FD80-4228-89EF-D77A06443C10}"/>
              </a:ext>
            </a:extLst>
          </p:cNvPr>
          <p:cNvGrpSpPr/>
          <p:nvPr/>
        </p:nvGrpSpPr>
        <p:grpSpPr>
          <a:xfrm>
            <a:off x="-2250792" y="130385"/>
            <a:ext cx="14233242" cy="6978030"/>
            <a:chOff x="-2301592" y="308185"/>
            <a:chExt cx="14233242" cy="6978030"/>
          </a:xfrm>
        </p:grpSpPr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31C216E2-C715-41C3-B2CE-FF8E2E590079}"/>
                </a:ext>
              </a:extLst>
            </p:cNvPr>
            <p:cNvSpPr txBox="1">
              <a:spLocks/>
            </p:cNvSpPr>
            <p:nvPr/>
          </p:nvSpPr>
          <p:spPr>
            <a:xfrm>
              <a:off x="4866574" y="477462"/>
              <a:ext cx="3539171" cy="1140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源頼朝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-2301592" y="941801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DBEB8FB-7791-414A-B3F9-9B9729A30A9C}"/>
                </a:ext>
              </a:extLst>
            </p:cNvPr>
            <p:cNvSpPr txBox="1"/>
            <p:nvPr/>
          </p:nvSpPr>
          <p:spPr>
            <a:xfrm>
              <a:off x="5018974" y="308185"/>
              <a:ext cx="2095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みなもとのよりとも</a:t>
              </a:r>
              <a:endParaRPr lang="en-US" altLang="ja-JP" sz="1600" b="1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CA3E498-647B-44CA-AC31-C1536D742DFA}"/>
                </a:ext>
              </a:extLst>
            </p:cNvPr>
            <p:cNvSpPr txBox="1"/>
            <p:nvPr/>
          </p:nvSpPr>
          <p:spPr>
            <a:xfrm>
              <a:off x="480257" y="2049371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ja-JP" sz="1600" b="1"/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1BBFA39A-2D54-483C-8826-DC9159FBE306}"/>
                </a:ext>
              </a:extLst>
            </p:cNvPr>
            <p:cNvSpPr txBox="1">
              <a:spLocks/>
            </p:cNvSpPr>
            <p:nvPr/>
          </p:nvSpPr>
          <p:spPr>
            <a:xfrm>
              <a:off x="158750" y="941801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頼朝の弟の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義経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などの活躍により、壇ノ浦（現在の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関門海峡）で、平氏をほろぼし、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鎌倉幕府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を開きました。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幕府と御家人の間で「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御恩と奉公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」の関係を結び、武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士が中心となって政治を動かす時代が始まりました。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5355038" y="1865752"/>
            <a:ext cx="105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かつやく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A12FFA-777E-46A2-8C4B-C7C9585C0FAF}"/>
              </a:ext>
            </a:extLst>
          </p:cNvPr>
          <p:cNvSpPr txBox="1"/>
          <p:nvPr/>
        </p:nvSpPr>
        <p:spPr>
          <a:xfrm>
            <a:off x="7165274" y="2898362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かまくら　ばくふ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E294C5-E361-4C97-9A51-663035D219E7}"/>
              </a:ext>
            </a:extLst>
          </p:cNvPr>
          <p:cNvSpPr txBox="1"/>
          <p:nvPr/>
        </p:nvSpPr>
        <p:spPr>
          <a:xfrm>
            <a:off x="209550" y="2877931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かんもんかいきょう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A60209-EDB0-4E8A-9712-A46FD49BE804}"/>
              </a:ext>
            </a:extLst>
          </p:cNvPr>
          <p:cNvSpPr txBox="1"/>
          <p:nvPr/>
        </p:nvSpPr>
        <p:spPr>
          <a:xfrm>
            <a:off x="3044720" y="1871571"/>
            <a:ext cx="105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よしつね</a:t>
            </a:r>
            <a:endParaRPr lang="en-US" altLang="ja-JP" sz="1600" b="1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54F928-6187-4341-936C-F8C7BDEE2A11}"/>
              </a:ext>
            </a:extLst>
          </p:cNvPr>
          <p:cNvSpPr txBox="1"/>
          <p:nvPr/>
        </p:nvSpPr>
        <p:spPr>
          <a:xfrm>
            <a:off x="8164686" y="1865752"/>
            <a:ext cx="1663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だんのうら</a:t>
            </a:r>
            <a:endParaRPr lang="en-US" altLang="ja-JP" sz="16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208408-3C54-410F-879F-1180201E3AE6}"/>
              </a:ext>
            </a:extLst>
          </p:cNvPr>
          <p:cNvSpPr txBox="1"/>
          <p:nvPr/>
        </p:nvSpPr>
        <p:spPr>
          <a:xfrm>
            <a:off x="5338462" y="3801501"/>
            <a:ext cx="248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ごおん　　　 ほうこう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552131-DB58-43D7-A5FC-CBFFE258E270}"/>
              </a:ext>
            </a:extLst>
          </p:cNvPr>
          <p:cNvSpPr txBox="1"/>
          <p:nvPr/>
        </p:nvSpPr>
        <p:spPr>
          <a:xfrm>
            <a:off x="2246785" y="3884291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ごけにん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92898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888177" y="16302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82758" y="3291911"/>
            <a:ext cx="4802362" cy="3154166"/>
            <a:chOff x="1566547" y="1046685"/>
            <a:chExt cx="2106006" cy="1990888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1566547" y="1769160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卑弥呼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1720594" y="1046685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ひ　 み　 こ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82758" y="246462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C10F286-9C6A-4667-A924-6F78F67D44AD}"/>
              </a:ext>
            </a:extLst>
          </p:cNvPr>
          <p:cNvGrpSpPr/>
          <p:nvPr/>
        </p:nvGrpSpPr>
        <p:grpSpPr>
          <a:xfrm>
            <a:off x="9006880" y="2464622"/>
            <a:ext cx="3102362" cy="4241126"/>
            <a:chOff x="9492369" y="2619093"/>
            <a:chExt cx="3102362" cy="4241126"/>
          </a:xfrm>
        </p:grpSpPr>
        <p:pic>
          <p:nvPicPr>
            <p:cNvPr id="2050" name="Picture 2" descr="https://4.bp.blogspot.com/-sR-s9KM9NcE/U6Z53JWLFwI/AAAAAAAAhos/XAoLhif_k98/s800/himiko.png">
              <a:extLst>
                <a:ext uri="{FF2B5EF4-FFF2-40B4-BE49-F238E27FC236}">
                  <a16:creationId xmlns:a16="http://schemas.microsoft.com/office/drawing/2014/main" id="{2F51D2EB-11E6-4B64-9B5A-46E154467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369" y="2619093"/>
              <a:ext cx="3102362" cy="424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B7C120C0-37BB-4A4F-9B17-10B75FF7318C}"/>
                </a:ext>
              </a:extLst>
            </p:cNvPr>
            <p:cNvSpPr txBox="1">
              <a:spLocks/>
            </p:cNvSpPr>
            <p:nvPr/>
          </p:nvSpPr>
          <p:spPr>
            <a:xfrm>
              <a:off x="10085032" y="5915487"/>
              <a:ext cx="1757779" cy="685061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卑弥呼</a:t>
              </a:r>
              <a:endParaRPr lang="ja-JP" altLang="en-US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D9740C25-53AD-4834-925A-9A7437D4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E643341-A6FE-4D38-8672-CE3C7654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9" y="3429000"/>
            <a:ext cx="7843097" cy="26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609EA4E-447C-4055-8474-233CEB8A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31404" y="366211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執　権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31404" y="222834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32315" y="1714874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848815" y="3027903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しっけん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9B2B0B0-9240-4CCC-AD67-846CE7CDEEF5}"/>
              </a:ext>
            </a:extLst>
          </p:cNvPr>
          <p:cNvSpPr txBox="1">
            <a:spLocks/>
          </p:cNvSpPr>
          <p:nvPr/>
        </p:nvSpPr>
        <p:spPr>
          <a:xfrm>
            <a:off x="2698161" y="497513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</a:t>
            </a:r>
            <a:r>
              <a:rPr lang="en-US" altLang="ja-JP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元　寇</a:t>
            </a:r>
            <a:r>
              <a:rPr lang="ja-JP" altLang="en-US"/>
              <a:t> 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F280D92D-824C-487F-867B-320C5F86E8AB}"/>
              </a:ext>
            </a:extLst>
          </p:cNvPr>
          <p:cNvSpPr txBox="1">
            <a:spLocks/>
          </p:cNvSpPr>
          <p:nvPr/>
        </p:nvSpPr>
        <p:spPr>
          <a:xfrm>
            <a:off x="6632315" y="4558895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げんこう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28F73D-897D-25B7-F84C-CDCD115E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159" y="1850446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8C29CC-322B-2C96-EE03-56237DBA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7000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86E2C70-F82E-31EB-D154-D15D1C468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27" y="4683554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1F9F4E0F-76FC-4A4C-B8D3-88451C20B56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78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974D8D8-DB00-41A8-B8B2-962D850D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3" name="四角形: 対角を切り取る 2">
            <a:extLst>
              <a:ext uri="{FF2B5EF4-FFF2-40B4-BE49-F238E27FC236}">
                <a16:creationId xmlns:a16="http://schemas.microsoft.com/office/drawing/2014/main" id="{A021A5E7-37B6-4AB5-8B00-FE151E1EE329}"/>
              </a:ext>
            </a:extLst>
          </p:cNvPr>
          <p:cNvSpPr/>
          <p:nvPr/>
        </p:nvSpPr>
        <p:spPr>
          <a:xfrm>
            <a:off x="7941484" y="3417051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23177" y="3088539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ほうじょう　ときむね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94198" y="393246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FBB5990-8E9C-EF94-F77F-07D08798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0" y="3238299"/>
            <a:ext cx="12041280" cy="2882783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54C7E0C4-A9C9-425B-9AF4-8D45DE061D9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7CDAF32C-AD4F-4C71-A53B-7F9516D225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6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AFE1A45-F7B0-41AD-98A6-E100EDD7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9DF455-7075-406F-A459-D98887E1FC8B}"/>
              </a:ext>
            </a:extLst>
          </p:cNvPr>
          <p:cNvGrpSpPr/>
          <p:nvPr/>
        </p:nvGrpSpPr>
        <p:grpSpPr>
          <a:xfrm>
            <a:off x="0" y="1283029"/>
            <a:ext cx="12373083" cy="5151762"/>
            <a:chOff x="0" y="1283029"/>
            <a:chExt cx="12373083" cy="515176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D20B459-4D9E-4E9F-AED9-52FB94AE7713}"/>
                </a:ext>
              </a:extLst>
            </p:cNvPr>
            <p:cNvSpPr/>
            <p:nvPr/>
          </p:nvSpPr>
          <p:spPr>
            <a:xfrm>
              <a:off x="7841073" y="6157792"/>
              <a:ext cx="45320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　</a:t>
              </a:r>
              <a:r>
                <a:rPr lang="ja-JP" altLang="en-US" sz="10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出典：</a:t>
              </a:r>
              <a:r>
                <a:rPr lang="zh-TW" altLang="en-US" sz="1200">
                  <a:solidFill>
                    <a:schemeClr val="bg1"/>
                  </a:solidFill>
                </a:rPr>
                <a:t>「</a:t>
              </a:r>
              <a:r>
                <a:rPr lang="zh-TW" altLang="en-US" sz="1200" b="1">
                  <a:solidFill>
                    <a:schemeClr val="bg1"/>
                  </a:solidFill>
                </a:rPr>
                <a:t>蒙古襲来絵詞（模本）」（九州大学附属図書館所蔵</a:t>
              </a:r>
              <a:r>
                <a:rPr lang="zh-TW" altLang="en-US" sz="1200">
                  <a:solidFill>
                    <a:schemeClr val="bg1"/>
                  </a:solidFill>
                </a:rPr>
                <a:t>）</a:t>
              </a:r>
              <a:endParaRPr lang="ja-JP" altLang="en-US" sz="700">
                <a:solidFill>
                  <a:schemeClr val="bg1"/>
                </a:solidFill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712D4B4-DC1E-456D-8426-3E69B1BEAE96}"/>
                </a:ext>
              </a:extLst>
            </p:cNvPr>
            <p:cNvGrpSpPr/>
            <p:nvPr/>
          </p:nvGrpSpPr>
          <p:grpSpPr>
            <a:xfrm>
              <a:off x="0" y="1283029"/>
              <a:ext cx="12192000" cy="4654033"/>
              <a:chOff x="0" y="1283029"/>
              <a:chExt cx="12192000" cy="4654033"/>
            </a:xfrm>
          </p:grpSpPr>
          <p:sp>
            <p:nvSpPr>
              <p:cNvPr id="4" name="タイトル 2">
                <a:extLst>
                  <a:ext uri="{FF2B5EF4-FFF2-40B4-BE49-F238E27FC236}">
                    <a16:creationId xmlns:a16="http://schemas.microsoft.com/office/drawing/2014/main" id="{7A9A0194-D5BC-454D-B1AC-44606F6B3F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9646" y="1283029"/>
                <a:ext cx="8584614" cy="12957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ja-JP" altLang="en-US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蒙古襲来絵詞（模本）</a:t>
                </a:r>
                <a:endParaRPr lang="en-US" altLang="ja-JP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  <a:p>
                <a:endParaRPr lang="en-US" altLang="ja-JP" sz="2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  <a:p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　　　　　　　　　　　　　　　　　　　元軍と戦う竹崎季長</a:t>
                </a:r>
                <a:endParaRPr lang="ja-JP" altLang="en-US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CDA1505-709E-4263-B9F3-B748D9D6C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569022"/>
                <a:ext cx="12192000" cy="3368040"/>
              </a:xfrm>
              <a:prstGeom prst="rect">
                <a:avLst/>
              </a:prstGeom>
            </p:spPr>
          </p:pic>
        </p:grp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0D8283-8DC3-4F5F-8BC0-2D60DF048738}"/>
              </a:ext>
            </a:extLst>
          </p:cNvPr>
          <p:cNvSpPr txBox="1"/>
          <p:nvPr/>
        </p:nvSpPr>
        <p:spPr>
          <a:xfrm>
            <a:off x="3317341" y="1003387"/>
            <a:ext cx="585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もう　こ　しゅうらい え　ことば        も   ほん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DFF315-28AF-4226-87F7-38DA46CB2732}"/>
              </a:ext>
            </a:extLst>
          </p:cNvPr>
          <p:cNvSpPr txBox="1"/>
          <p:nvPr/>
        </p:nvSpPr>
        <p:spPr>
          <a:xfrm>
            <a:off x="10034649" y="1969616"/>
            <a:ext cx="265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/>
              <a:t>たけざきすえなが</a:t>
            </a:r>
            <a:endParaRPr lang="en-US" altLang="ja-JP" sz="1200" b="1"/>
          </a:p>
        </p:txBody>
      </p:sp>
    </p:spTree>
    <p:extLst>
      <p:ext uri="{BB962C8B-B14F-4D97-AF65-F5344CB8AC3E}">
        <p14:creationId xmlns:p14="http://schemas.microsoft.com/office/powerpoint/2010/main" val="1543472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5554193-3BC6-4750-B255-9AD80212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762000" y="631427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１３世紀に中国を支配したモンゴル人は、国号を元と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定め、２度にわたって九州北部に攻めてきました。これ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元寇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と言います。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幕府の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執権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北条時宗は、御家人たちを九州に集めて、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元の大群と戦いました。元軍は、暴風雨にあうなど、２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度とも大きな損害を受けて引き上げました。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8869870" y="1051904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こくごう　　げん</a:t>
            </a:r>
            <a:endParaRPr lang="en-US" altLang="ja-JP" sz="1600" b="1"/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643345" y="292873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605245" y="110686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ほうじょう　　ときむね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5F035E-FCBE-4D2D-B0A4-1269240FD661}"/>
              </a:ext>
            </a:extLst>
          </p:cNvPr>
          <p:cNvSpPr txBox="1"/>
          <p:nvPr/>
        </p:nvSpPr>
        <p:spPr>
          <a:xfrm>
            <a:off x="4663931" y="1984096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きゅうしゅうほくぶ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2127446" y="3675318"/>
            <a:ext cx="319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　しっけん</a:t>
            </a:r>
            <a:endParaRPr lang="en-US" altLang="ja-JP" sz="16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9FD525-EF2D-4120-8DD7-8A0418C5D353}"/>
              </a:ext>
            </a:extLst>
          </p:cNvPr>
          <p:cNvSpPr txBox="1"/>
          <p:nvPr/>
        </p:nvSpPr>
        <p:spPr>
          <a:xfrm>
            <a:off x="5774284" y="3675318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ごけにん</a:t>
            </a:r>
            <a:endParaRPr lang="en-US" altLang="ja-JP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5AFB55-2975-49D6-82FD-49F50D1E9927}"/>
              </a:ext>
            </a:extLst>
          </p:cNvPr>
          <p:cNvSpPr txBox="1"/>
          <p:nvPr/>
        </p:nvSpPr>
        <p:spPr>
          <a:xfrm>
            <a:off x="1248369" y="2829707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げんこう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14822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2E9CD39-B5E5-47DC-B4E4-06A9E9FB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1C407E-CF9C-4360-B985-635BC000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5" y="0"/>
            <a:ext cx="57241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弥生時代～鎌倉時代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（終）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源平合戦図屏風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47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3830713" y="430579"/>
            <a:ext cx="4885679" cy="11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邪馬台国の卑弥呼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2402191-3BE4-48FE-9003-A80563797E58}"/>
              </a:ext>
            </a:extLst>
          </p:cNvPr>
          <p:cNvGrpSpPr/>
          <p:nvPr/>
        </p:nvGrpSpPr>
        <p:grpSpPr>
          <a:xfrm>
            <a:off x="76940" y="1994183"/>
            <a:ext cx="12038120" cy="4664069"/>
            <a:chOff x="76940" y="1994183"/>
            <a:chExt cx="12038120" cy="4664069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76940" y="2478349"/>
              <a:ext cx="12038120" cy="41799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中国の古い歴史の本（「魏志」の倭人伝）に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は、３世紀頃（</a:t>
              </a:r>
              <a:r>
                <a:rPr lang="ja-JP" altLang="en-US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弥生時代</a:t>
              </a:r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の頃）、卑弥呼という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邪馬台国</a:t>
              </a:r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の女王が倭（当時の日本）を治めてい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た様子が、記されています。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2243AFD-461E-4EAE-BBE7-CF0985157022}"/>
                </a:ext>
              </a:extLst>
            </p:cNvPr>
            <p:cNvSpPr txBox="1"/>
            <p:nvPr/>
          </p:nvSpPr>
          <p:spPr>
            <a:xfrm>
              <a:off x="6986726" y="19941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/>
                <a:t>ぎ　し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4A36381-B024-4D8B-A0BC-C36245172600}"/>
                </a:ext>
              </a:extLst>
            </p:cNvPr>
            <p:cNvSpPr txBox="1"/>
            <p:nvPr/>
          </p:nvSpPr>
          <p:spPr>
            <a:xfrm>
              <a:off x="9065547" y="199418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/>
                <a:t>わ　じん　でん</a:t>
              </a:r>
              <a:endParaRPr kumimoji="1" lang="ja-JP" altLang="en-US" b="1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1CDF127-49D3-4FEE-AD34-7E1155DD5DB9}"/>
                </a:ext>
              </a:extLst>
            </p:cNvPr>
            <p:cNvSpPr txBox="1"/>
            <p:nvPr/>
          </p:nvSpPr>
          <p:spPr>
            <a:xfrm>
              <a:off x="9642627" y="414792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/>
                <a:t>おさ</a:t>
              </a:r>
              <a:endParaRPr kumimoji="1" lang="ja-JP" altLang="en-US" b="1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D1FD5A-9AE0-4AAE-85DB-0A561E0BD4DD}"/>
              </a:ext>
            </a:extLst>
          </p:cNvPr>
          <p:cNvSpPr txBox="1"/>
          <p:nvPr/>
        </p:nvSpPr>
        <p:spPr>
          <a:xfrm>
            <a:off x="3830713" y="199748"/>
            <a:ext cx="294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 や　ま たいこく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502CF9-7C25-4470-A08E-8E2701D33B49}"/>
              </a:ext>
            </a:extLst>
          </p:cNvPr>
          <p:cNvSpPr txBox="1"/>
          <p:nvPr/>
        </p:nvSpPr>
        <p:spPr>
          <a:xfrm>
            <a:off x="6824478" y="199747"/>
            <a:ext cx="207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ひ  み   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731C59-A3D7-4FCE-AE50-E28A9F773DF9}"/>
              </a:ext>
            </a:extLst>
          </p:cNvPr>
          <p:cNvSpPr txBox="1"/>
          <p:nvPr/>
        </p:nvSpPr>
        <p:spPr>
          <a:xfrm>
            <a:off x="4699213" y="414792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わ</a:t>
            </a:r>
            <a:endParaRPr kumimoji="1" lang="ja-JP" altLang="en-US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CC230C-1346-4F2C-8837-969B100CAE8E}"/>
              </a:ext>
            </a:extLst>
          </p:cNvPr>
          <p:cNvSpPr txBox="1"/>
          <p:nvPr/>
        </p:nvSpPr>
        <p:spPr>
          <a:xfrm>
            <a:off x="4198767" y="3059668"/>
            <a:ext cx="220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やよい　　じだい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AAAE726-5D0E-469F-8EBD-242149D7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8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7F02A3F6-22A1-4F73-AA99-CA9C90CB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56CBC8-1E05-41BB-9063-6F03A5B9ADA1}"/>
              </a:ext>
            </a:extLst>
          </p:cNvPr>
          <p:cNvGrpSpPr/>
          <p:nvPr/>
        </p:nvGrpSpPr>
        <p:grpSpPr>
          <a:xfrm>
            <a:off x="2626101" y="2558313"/>
            <a:ext cx="7486650" cy="1664676"/>
            <a:chOff x="2599530" y="2169259"/>
            <a:chExt cx="7486650" cy="1664676"/>
          </a:xfrm>
        </p:grpSpPr>
        <p:sp>
          <p:nvSpPr>
            <p:cNvPr id="9" name="タイトル 2">
              <a:extLst>
                <a:ext uri="{FF2B5EF4-FFF2-40B4-BE49-F238E27FC236}">
                  <a16:creationId xmlns:a16="http://schemas.microsoft.com/office/drawing/2014/main" id="{C6E2E7D1-AA5B-436C-B9AE-0E980857F830}"/>
                </a:ext>
              </a:extLst>
            </p:cNvPr>
            <p:cNvSpPr txBox="1">
              <a:spLocks/>
            </p:cNvSpPr>
            <p:nvPr/>
          </p:nvSpPr>
          <p:spPr>
            <a:xfrm>
              <a:off x="2599530" y="2565522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キーワード２　冠位十二階</a:t>
              </a: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9876F96B-03CF-482E-B5C5-AC8E88F2EAA0}"/>
                </a:ext>
              </a:extLst>
            </p:cNvPr>
            <p:cNvSpPr txBox="1">
              <a:spLocks/>
            </p:cNvSpPr>
            <p:nvPr/>
          </p:nvSpPr>
          <p:spPr>
            <a:xfrm>
              <a:off x="6383920" y="2169259"/>
              <a:ext cx="2938175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かんい　じゅうにかい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E66B3E1-C8BF-4EF1-A0EC-EF3CD9E473F0}"/>
              </a:ext>
            </a:extLst>
          </p:cNvPr>
          <p:cNvGrpSpPr/>
          <p:nvPr/>
        </p:nvGrpSpPr>
        <p:grpSpPr>
          <a:xfrm>
            <a:off x="2626101" y="1638374"/>
            <a:ext cx="7486650" cy="1308103"/>
            <a:chOff x="2212936" y="1524846"/>
            <a:chExt cx="7486650" cy="1883455"/>
          </a:xfrm>
        </p:grpSpPr>
        <p:sp>
          <p:nvSpPr>
            <p:cNvPr id="8" name="タイトル 2">
              <a:extLst>
                <a:ext uri="{FF2B5EF4-FFF2-40B4-BE49-F238E27FC236}">
                  <a16:creationId xmlns:a16="http://schemas.microsoft.com/office/drawing/2014/main" id="{15C4292E-ABE3-4493-9D2C-D3010D71E88C}"/>
                </a:ext>
              </a:extLst>
            </p:cNvPr>
            <p:cNvSpPr txBox="1">
              <a:spLocks/>
            </p:cNvSpPr>
            <p:nvPr/>
          </p:nvSpPr>
          <p:spPr>
            <a:xfrm>
              <a:off x="2212936" y="2139888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キーワード１　飛鳥時代</a:t>
              </a:r>
            </a:p>
          </p:txBody>
        </p: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B7CEC052-0E05-438C-A5C2-9AF7C43FF53D}"/>
                </a:ext>
              </a:extLst>
            </p:cNvPr>
            <p:cNvSpPr txBox="1">
              <a:spLocks/>
            </p:cNvSpPr>
            <p:nvPr/>
          </p:nvSpPr>
          <p:spPr>
            <a:xfrm>
              <a:off x="5682835" y="1524846"/>
              <a:ext cx="2556724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あすか　 じ   だい</a:t>
              </a:r>
            </a:p>
          </p:txBody>
        </p:sp>
      </p:grp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C960C5E-88D8-45D8-8C65-8D553763800D}"/>
              </a:ext>
            </a:extLst>
          </p:cNvPr>
          <p:cNvSpPr txBox="1">
            <a:spLocks/>
          </p:cNvSpPr>
          <p:nvPr/>
        </p:nvSpPr>
        <p:spPr>
          <a:xfrm>
            <a:off x="2626101" y="405232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十七条の憲法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C2FA34EE-E9B1-4124-8944-DEAA075BD934}"/>
              </a:ext>
            </a:extLst>
          </p:cNvPr>
          <p:cNvSpPr txBox="1">
            <a:spLocks/>
          </p:cNvSpPr>
          <p:nvPr/>
        </p:nvSpPr>
        <p:spPr>
          <a:xfrm>
            <a:off x="6029122" y="3613038"/>
            <a:ext cx="393366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じゅうしちじょう　　　けんぽう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98A99450-F1C9-496C-AA0D-0C52CBC703EC}"/>
              </a:ext>
            </a:extLst>
          </p:cNvPr>
          <p:cNvSpPr txBox="1">
            <a:spLocks/>
          </p:cNvSpPr>
          <p:nvPr/>
        </p:nvSpPr>
        <p:spPr>
          <a:xfrm>
            <a:off x="2589972" y="518075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キーワード４　法隆寺</a:t>
            </a:r>
          </a:p>
        </p:txBody>
      </p:sp>
      <p:sp>
        <p:nvSpPr>
          <p:cNvPr id="19" name="タイトル 2">
            <a:extLst>
              <a:ext uri="{FF2B5EF4-FFF2-40B4-BE49-F238E27FC236}">
                <a16:creationId xmlns:a16="http://schemas.microsoft.com/office/drawing/2014/main" id="{DAD92CCE-8611-42B0-8BCC-FDAEE1B61F51}"/>
              </a:ext>
            </a:extLst>
          </p:cNvPr>
          <p:cNvSpPr txBox="1">
            <a:spLocks/>
          </p:cNvSpPr>
          <p:nvPr/>
        </p:nvSpPr>
        <p:spPr>
          <a:xfrm>
            <a:off x="6010113" y="4754695"/>
            <a:ext cx="393366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ほう りゅう じ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96EB04-1EE8-FA75-0607-59D7D825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45" y="1894685"/>
            <a:ext cx="3604865" cy="100587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E1EB4C6-AB70-180E-9F9C-6AFF5869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22" y="2950316"/>
            <a:ext cx="3604865" cy="1005874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0779B3E-BA00-C76C-8865-4D86BDB4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044" y="3922864"/>
            <a:ext cx="3775943" cy="1094251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6F584B0-26AE-493B-8E65-24C64F7A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144" y="5071663"/>
            <a:ext cx="3604865" cy="100587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0" name="タイトル 2">
            <a:extLst>
              <a:ext uri="{FF2B5EF4-FFF2-40B4-BE49-F238E27FC236}">
                <a16:creationId xmlns:a16="http://schemas.microsoft.com/office/drawing/2014/main" id="{D000E4B1-FB5B-4394-965C-978B65A2148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86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8B524C-D19D-49B5-BBA2-9DB21D47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-58896" y="3262993"/>
            <a:ext cx="7890295" cy="3223666"/>
            <a:chOff x="1975768" y="1090683"/>
            <a:chExt cx="2108174" cy="203475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2077680" y="1857026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聖徳太子</a:t>
              </a: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1975768" y="1090683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しょうとく たい し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07240" y="2257127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3FD1BFF-C0D3-4697-B50B-EC18AF2B9561}"/>
              </a:ext>
            </a:extLst>
          </p:cNvPr>
          <p:cNvGrpSpPr/>
          <p:nvPr/>
        </p:nvGrpSpPr>
        <p:grpSpPr>
          <a:xfrm>
            <a:off x="9596882" y="1420665"/>
            <a:ext cx="2723216" cy="5065993"/>
            <a:chOff x="9596882" y="1420665"/>
            <a:chExt cx="2723216" cy="506599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F6F41B0-044F-4FBE-9DDC-7D7F0E33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82" y="1420665"/>
              <a:ext cx="2487878" cy="4695255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5CCB46C-AA13-4536-AFD9-B0AEDC26D0ED}"/>
                </a:ext>
              </a:extLst>
            </p:cNvPr>
            <p:cNvSpPr/>
            <p:nvPr/>
          </p:nvSpPr>
          <p:spPr>
            <a:xfrm>
              <a:off x="10077462" y="5794161"/>
              <a:ext cx="2242636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9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900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r>
                <a:rPr lang="ja-JP" altLang="en-US" sz="1100" b="1">
                  <a:solidFill>
                    <a:schemeClr val="bg1"/>
                  </a:solidFill>
                </a:rPr>
                <a:t>聖徳太子二王子像　御物模写</a:t>
              </a:r>
            </a:p>
            <a:p>
              <a:endParaRPr lang="ja-JP" altLang="en-US" sz="900"/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60E52B50-C72F-727F-B894-92101A0B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93" y="3429000"/>
            <a:ext cx="7843097" cy="2686920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9A970092-1E5D-41A3-8415-DEC542DCA98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14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C830CBA-08FA-4534-B69D-619895F8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3696192" y="601891"/>
            <a:ext cx="5668394" cy="11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聖徳太子（厩戸王）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978147" y="1449095"/>
            <a:ext cx="12038120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飛鳥時代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に天皇中心の国づくりを目ざして、政治の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改革を進めた人物です。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冠位十二階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十七条の憲法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を定め、政治を行う役人の心構えを示しました。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また、国づくりのよりどころとして仏教を重んじ、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法隆寺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などの寺を建てました。</a:t>
            </a:r>
            <a:endParaRPr lang="ja-JP" altLang="en-US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5133F5E0-DDD2-4D12-8D2F-5C09D4C134F4}"/>
              </a:ext>
            </a:extLst>
          </p:cNvPr>
          <p:cNvSpPr txBox="1">
            <a:spLocks/>
          </p:cNvSpPr>
          <p:nvPr/>
        </p:nvSpPr>
        <p:spPr>
          <a:xfrm>
            <a:off x="6285126" y="59557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うまやどのおう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7DD0546B-1A30-4A7E-A530-E03FE455E254}"/>
              </a:ext>
            </a:extLst>
          </p:cNvPr>
          <p:cNvSpPr txBox="1">
            <a:spLocks/>
          </p:cNvSpPr>
          <p:nvPr/>
        </p:nvSpPr>
        <p:spPr>
          <a:xfrm>
            <a:off x="7690488" y="2234425"/>
            <a:ext cx="3345812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じゅうしちじょう   けんぽう</a:t>
            </a:r>
            <a:endParaRPr lang="ja-JP" altLang="en-US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2">
            <a:extLst>
              <a:ext uri="{FF2B5EF4-FFF2-40B4-BE49-F238E27FC236}">
                <a16:creationId xmlns:a16="http://schemas.microsoft.com/office/drawing/2014/main" id="{45DEEED2-B16C-405C-B1E9-D96F0E931C11}"/>
              </a:ext>
            </a:extLst>
          </p:cNvPr>
          <p:cNvSpPr txBox="1">
            <a:spLocks/>
          </p:cNvSpPr>
          <p:nvPr/>
        </p:nvSpPr>
        <p:spPr>
          <a:xfrm>
            <a:off x="5452638" y="223442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かんいじゅうにかい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E021CDD-91C7-4C1D-96D8-5275C4341649}"/>
              </a:ext>
            </a:extLst>
          </p:cNvPr>
          <p:cNvSpPr txBox="1">
            <a:spLocks/>
          </p:cNvSpPr>
          <p:nvPr/>
        </p:nvSpPr>
        <p:spPr>
          <a:xfrm>
            <a:off x="978147" y="484980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ほうりゅうじ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3F456CD5-FED8-4CE9-90CE-F19D292D1B71}"/>
              </a:ext>
            </a:extLst>
          </p:cNvPr>
          <p:cNvSpPr txBox="1">
            <a:spLocks/>
          </p:cNvSpPr>
          <p:nvPr/>
        </p:nvSpPr>
        <p:spPr>
          <a:xfrm>
            <a:off x="3894383" y="82977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しょうとくたいし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BC88663F-AE5B-4C3B-A992-229C45775F9E}"/>
              </a:ext>
            </a:extLst>
          </p:cNvPr>
          <p:cNvSpPr txBox="1">
            <a:spLocks/>
          </p:cNvSpPr>
          <p:nvPr/>
        </p:nvSpPr>
        <p:spPr>
          <a:xfrm>
            <a:off x="1500534" y="1434130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あすかじだい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タイトル 2">
            <a:extLst>
              <a:ext uri="{FF2B5EF4-FFF2-40B4-BE49-F238E27FC236}">
                <a16:creationId xmlns:a16="http://schemas.microsoft.com/office/drawing/2014/main" id="{C8388839-3FBB-0EAD-5899-86B0FB7A460C}"/>
              </a:ext>
            </a:extLst>
          </p:cNvPr>
          <p:cNvSpPr txBox="1">
            <a:spLocks/>
          </p:cNvSpPr>
          <p:nvPr/>
        </p:nvSpPr>
        <p:spPr>
          <a:xfrm>
            <a:off x="5852407" y="3188574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こころがま</a:t>
            </a:r>
          </a:p>
        </p:txBody>
      </p:sp>
    </p:spTree>
    <p:extLst>
      <p:ext uri="{BB962C8B-B14F-4D97-AF65-F5344CB8AC3E}">
        <p14:creationId xmlns:p14="http://schemas.microsoft.com/office/powerpoint/2010/main" val="158061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E0B6DE9-1848-497B-A88A-6F59560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206500" y="4197312"/>
            <a:ext cx="102108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遣隋使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7282601" y="3563105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けん ずい　し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206500" y="2160587"/>
            <a:ext cx="102108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飛鳥時代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1B3EFA08-F667-4480-84C4-AD7AE33E05A3}"/>
              </a:ext>
            </a:extLst>
          </p:cNvPr>
          <p:cNvSpPr txBox="1">
            <a:spLocks/>
          </p:cNvSpPr>
          <p:nvPr/>
        </p:nvSpPr>
        <p:spPr>
          <a:xfrm>
            <a:off x="7282600" y="1526380"/>
            <a:ext cx="330919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あすか　 　   じだい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60A152A-4AB7-976D-717D-C3D1A4DB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07" y="1852754"/>
            <a:ext cx="4677050" cy="171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244B01-01C4-ACEB-B6F9-F27A6BB1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3722660"/>
            <a:ext cx="3527425" cy="16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F826842B-741C-4594-BF48-63DDB7F20E7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3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4875</TotalTime>
  <Words>1828</Words>
  <Application>Microsoft Office PowerPoint</Application>
  <PresentationFormat>ワイド画面</PresentationFormat>
  <Paragraphs>378</Paragraphs>
  <Slides>44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44</vt:i4>
      </vt:variant>
    </vt:vector>
  </HeadingPairs>
  <TitlesOfParts>
    <vt:vector size="57" baseType="lpstr">
      <vt:lpstr>ＭＳ ゴシック</vt:lpstr>
      <vt:lpstr>Noto Sans JP</vt:lpstr>
      <vt:lpstr>UD Digi Kyokasho NP-B</vt:lpstr>
      <vt:lpstr>UD Digi Kyokasho NP-B</vt:lpstr>
      <vt:lpstr>Meiryo</vt:lpstr>
      <vt:lpstr>游ゴシック</vt:lpstr>
      <vt:lpstr>Arial</vt:lpstr>
      <vt:lpstr>Calibri</vt:lpstr>
      <vt:lpstr>Calibri Light</vt:lpstr>
      <vt:lpstr>Gill Sans MT</vt:lpstr>
      <vt:lpstr>Wingdings 2</vt:lpstr>
      <vt:lpstr>HDOfficeLightV0</vt:lpstr>
      <vt:lpstr>ギャラリー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歴史人物クイズ</dc:title>
  <dc:creator>colas@edu-c.local</dc:creator>
  <cp:lastModifiedBy>福原 千種</cp:lastModifiedBy>
  <cp:revision>331</cp:revision>
  <cp:lastPrinted>2023-09-04T06:04:21Z</cp:lastPrinted>
  <dcterms:created xsi:type="dcterms:W3CDTF">2023-05-22T02:39:51Z</dcterms:created>
  <dcterms:modified xsi:type="dcterms:W3CDTF">2024-02-20T01:20:58Z</dcterms:modified>
</cp:coreProperties>
</file>