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91" r:id="rId1"/>
    <p:sldMasterId id="2147484820" r:id="rId2"/>
  </p:sldMasterIdLst>
  <p:notesMasterIdLst>
    <p:notesMasterId r:id="rId169"/>
  </p:notesMasterIdLst>
  <p:sldIdLst>
    <p:sldId id="256" r:id="rId3"/>
    <p:sldId id="406" r:id="rId4"/>
    <p:sldId id="402" r:id="rId5"/>
    <p:sldId id="404" r:id="rId6"/>
    <p:sldId id="405" r:id="rId7"/>
    <p:sldId id="407" r:id="rId8"/>
    <p:sldId id="403" r:id="rId9"/>
    <p:sldId id="425" r:id="rId10"/>
    <p:sldId id="410" r:id="rId11"/>
    <p:sldId id="426" r:id="rId12"/>
    <p:sldId id="412" r:id="rId13"/>
    <p:sldId id="408" r:id="rId14"/>
    <p:sldId id="416" r:id="rId15"/>
    <p:sldId id="257" r:id="rId16"/>
    <p:sldId id="259" r:id="rId17"/>
    <p:sldId id="258" r:id="rId18"/>
    <p:sldId id="260" r:id="rId19"/>
    <p:sldId id="261" r:id="rId20"/>
    <p:sldId id="262" r:id="rId21"/>
    <p:sldId id="263" r:id="rId22"/>
    <p:sldId id="264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427" r:id="rId51"/>
    <p:sldId id="293" r:id="rId52"/>
    <p:sldId id="294" r:id="rId53"/>
    <p:sldId id="318" r:id="rId54"/>
    <p:sldId id="295" r:id="rId55"/>
    <p:sldId id="296" r:id="rId56"/>
    <p:sldId id="417" r:id="rId57"/>
    <p:sldId id="297" r:id="rId58"/>
    <p:sldId id="298" r:id="rId59"/>
    <p:sldId id="401" r:id="rId60"/>
    <p:sldId id="299" r:id="rId61"/>
    <p:sldId id="300" r:id="rId62"/>
    <p:sldId id="301" r:id="rId63"/>
    <p:sldId id="302" r:id="rId64"/>
    <p:sldId id="303" r:id="rId65"/>
    <p:sldId id="304" r:id="rId66"/>
    <p:sldId id="305" r:id="rId67"/>
    <p:sldId id="306" r:id="rId68"/>
    <p:sldId id="307" r:id="rId69"/>
    <p:sldId id="308" r:id="rId70"/>
    <p:sldId id="309" r:id="rId71"/>
    <p:sldId id="310" r:id="rId72"/>
    <p:sldId id="311" r:id="rId73"/>
    <p:sldId id="312" r:id="rId74"/>
    <p:sldId id="313" r:id="rId75"/>
    <p:sldId id="314" r:id="rId76"/>
    <p:sldId id="315" r:id="rId77"/>
    <p:sldId id="423" r:id="rId78"/>
    <p:sldId id="317" r:id="rId79"/>
    <p:sldId id="319" r:id="rId80"/>
    <p:sldId id="320" r:id="rId81"/>
    <p:sldId id="322" r:id="rId82"/>
    <p:sldId id="321" r:id="rId83"/>
    <p:sldId id="323" r:id="rId84"/>
    <p:sldId id="324" r:id="rId85"/>
    <p:sldId id="399" r:id="rId86"/>
    <p:sldId id="325" r:id="rId87"/>
    <p:sldId id="326" r:id="rId88"/>
    <p:sldId id="327" r:id="rId89"/>
    <p:sldId id="328" r:id="rId90"/>
    <p:sldId id="329" r:id="rId91"/>
    <p:sldId id="330" r:id="rId92"/>
    <p:sldId id="331" r:id="rId93"/>
    <p:sldId id="420" r:id="rId94"/>
    <p:sldId id="421" r:id="rId95"/>
    <p:sldId id="422" r:id="rId96"/>
    <p:sldId id="332" r:id="rId97"/>
    <p:sldId id="333" r:id="rId98"/>
    <p:sldId id="334" r:id="rId99"/>
    <p:sldId id="418" r:id="rId100"/>
    <p:sldId id="335" r:id="rId101"/>
    <p:sldId id="336" r:id="rId102"/>
    <p:sldId id="337" r:id="rId103"/>
    <p:sldId id="338" r:id="rId104"/>
    <p:sldId id="339" r:id="rId105"/>
    <p:sldId id="340" r:id="rId106"/>
    <p:sldId id="341" r:id="rId107"/>
    <p:sldId id="342" r:id="rId108"/>
    <p:sldId id="343" r:id="rId109"/>
    <p:sldId id="344" r:id="rId110"/>
    <p:sldId id="345" r:id="rId111"/>
    <p:sldId id="346" r:id="rId112"/>
    <p:sldId id="347" r:id="rId113"/>
    <p:sldId id="348" r:id="rId114"/>
    <p:sldId id="349" r:id="rId115"/>
    <p:sldId id="350" r:id="rId116"/>
    <p:sldId id="351" r:id="rId117"/>
    <p:sldId id="352" r:id="rId118"/>
    <p:sldId id="413" r:id="rId119"/>
    <p:sldId id="414" r:id="rId120"/>
    <p:sldId id="415" r:id="rId121"/>
    <p:sldId id="353" r:id="rId122"/>
    <p:sldId id="354" r:id="rId123"/>
    <p:sldId id="355" r:id="rId124"/>
    <p:sldId id="357" r:id="rId125"/>
    <p:sldId id="358" r:id="rId126"/>
    <p:sldId id="359" r:id="rId127"/>
    <p:sldId id="360" r:id="rId128"/>
    <p:sldId id="361" r:id="rId129"/>
    <p:sldId id="362" r:id="rId130"/>
    <p:sldId id="363" r:id="rId131"/>
    <p:sldId id="364" r:id="rId132"/>
    <p:sldId id="365" r:id="rId133"/>
    <p:sldId id="366" r:id="rId134"/>
    <p:sldId id="367" r:id="rId135"/>
    <p:sldId id="368" r:id="rId136"/>
    <p:sldId id="369" r:id="rId137"/>
    <p:sldId id="370" r:id="rId138"/>
    <p:sldId id="371" r:id="rId139"/>
    <p:sldId id="372" r:id="rId140"/>
    <p:sldId id="373" r:id="rId141"/>
    <p:sldId id="374" r:id="rId142"/>
    <p:sldId id="419" r:id="rId143"/>
    <p:sldId id="375" r:id="rId144"/>
    <p:sldId id="376" r:id="rId145"/>
    <p:sldId id="377" r:id="rId146"/>
    <p:sldId id="378" r:id="rId147"/>
    <p:sldId id="379" r:id="rId148"/>
    <p:sldId id="380" r:id="rId149"/>
    <p:sldId id="381" r:id="rId150"/>
    <p:sldId id="382" r:id="rId151"/>
    <p:sldId id="383" r:id="rId152"/>
    <p:sldId id="384" r:id="rId153"/>
    <p:sldId id="385" r:id="rId154"/>
    <p:sldId id="386" r:id="rId155"/>
    <p:sldId id="387" r:id="rId156"/>
    <p:sldId id="388" r:id="rId157"/>
    <p:sldId id="389" r:id="rId158"/>
    <p:sldId id="390" r:id="rId159"/>
    <p:sldId id="391" r:id="rId160"/>
    <p:sldId id="392" r:id="rId161"/>
    <p:sldId id="393" r:id="rId162"/>
    <p:sldId id="394" r:id="rId163"/>
    <p:sldId id="395" r:id="rId164"/>
    <p:sldId id="396" r:id="rId165"/>
    <p:sldId id="397" r:id="rId166"/>
    <p:sldId id="398" r:id="rId167"/>
    <p:sldId id="400" r:id="rId168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9966"/>
    <a:srgbClr val="E4E1DC"/>
    <a:srgbClr val="E9E7E3"/>
    <a:srgbClr val="E6E3DE"/>
    <a:srgbClr val="EBE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slide" Target="slides/slide152.xml"/><Relationship Id="rId159" Type="http://schemas.openxmlformats.org/officeDocument/2006/relationships/slide" Target="slides/slide157.xml"/><Relationship Id="rId170" Type="http://schemas.openxmlformats.org/officeDocument/2006/relationships/presProps" Target="pres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viewProps" Target="viewProp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64" Type="http://schemas.openxmlformats.org/officeDocument/2006/relationships/slide" Target="slides/slide162.xml"/><Relationship Id="rId16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72" Type="http://schemas.openxmlformats.org/officeDocument/2006/relationships/theme" Target="theme/theme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9EAD9-DBF4-448D-9640-62D2026FEDB6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F90-A198-4347-A57F-EC35BEFDD0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3768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8813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6920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8993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06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032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431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827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807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5266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341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4112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862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292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239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2630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0206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42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24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681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995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278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854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2" r:id="rId1"/>
    <p:sldLayoutId id="2147484793" r:id="rId2"/>
    <p:sldLayoutId id="2147484794" r:id="rId3"/>
    <p:sldLayoutId id="2147484795" r:id="rId4"/>
    <p:sldLayoutId id="2147484796" r:id="rId5"/>
    <p:sldLayoutId id="2147484797" r:id="rId6"/>
    <p:sldLayoutId id="2147484798" r:id="rId7"/>
    <p:sldLayoutId id="2147484799" r:id="rId8"/>
    <p:sldLayoutId id="2147484800" r:id="rId9"/>
    <p:sldLayoutId id="2147484801" r:id="rId10"/>
    <p:sldLayoutId id="2147484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858CE-4543-46A7-BA7A-4EECB0183E61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F5D9372-33CC-4891-8C14-797F0130E5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39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1" r:id="rId1"/>
    <p:sldLayoutId id="2147484822" r:id="rId2"/>
    <p:sldLayoutId id="2147484823" r:id="rId3"/>
    <p:sldLayoutId id="2147484824" r:id="rId4"/>
    <p:sldLayoutId id="2147484825" r:id="rId5"/>
    <p:sldLayoutId id="2147484826" r:id="rId6"/>
    <p:sldLayoutId id="2147484827" r:id="rId7"/>
    <p:sldLayoutId id="2147484828" r:id="rId8"/>
    <p:sldLayoutId id="2147484829" r:id="rId9"/>
    <p:sldLayoutId id="2147484830" r:id="rId10"/>
    <p:sldLayoutId id="21474848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microsoft.com/office/2007/relationships/hdphoto" Target="../media/hdphoto2.wdp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hyperlink" Target="https://colbase.nich.go.jp/collection_items/tnm/A-9953?locale=ja" TargetMode="External"/><Relationship Id="rId4" Type="http://schemas.microsoft.com/office/2007/relationships/hdphoto" Target="../media/hdphoto3.wdp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870026F-E583-4D3F-B621-D83319670842}"/>
              </a:ext>
            </a:extLst>
          </p:cNvPr>
          <p:cNvGrpSpPr/>
          <p:nvPr/>
        </p:nvGrpSpPr>
        <p:grpSpPr>
          <a:xfrm>
            <a:off x="0" y="277519"/>
            <a:ext cx="12311926" cy="6534340"/>
            <a:chOff x="0" y="277519"/>
            <a:chExt cx="12311926" cy="6534340"/>
          </a:xfrm>
        </p:grpSpPr>
        <p:pic>
          <p:nvPicPr>
            <p:cNvPr id="1026" name="Picture 2" descr="https://colbase.nich.go.jp/media/tnm/A-8375/image/A-8375_E0048757.jpg">
              <a:extLst>
                <a:ext uri="{FF2B5EF4-FFF2-40B4-BE49-F238E27FC236}">
                  <a16:creationId xmlns:a16="http://schemas.microsoft.com/office/drawing/2014/main" id="{71573B1C-DE77-43CA-A712-165D022AB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83965"/>
              <a:ext cx="12192000" cy="488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タイトル 1">
              <a:extLst>
                <a:ext uri="{FF2B5EF4-FFF2-40B4-BE49-F238E27FC236}">
                  <a16:creationId xmlns:a16="http://schemas.microsoft.com/office/drawing/2014/main" id="{E450AF33-3E97-4ABF-A8D8-A2BF12A0A119}"/>
                </a:ext>
              </a:extLst>
            </p:cNvPr>
            <p:cNvSpPr txBox="1">
              <a:spLocks/>
            </p:cNvSpPr>
            <p:nvPr/>
          </p:nvSpPr>
          <p:spPr>
            <a:xfrm>
              <a:off x="186432" y="277519"/>
              <a:ext cx="6140388" cy="105972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7200" b="1">
                  <a:latin typeface="UD Digi Kyokasho NP-B" panose="02020700000000000000" pitchFamily="18" charset="-128"/>
                  <a:ea typeface="UD Digi Kyokasho NP-B" panose="02020700000000000000" pitchFamily="18" charset="-128"/>
                </a:rPr>
                <a:t>歴史人物クイズ</a:t>
              </a:r>
            </a:p>
          </p:txBody>
        </p:sp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E0B7BF1B-174C-407A-9827-BE1A6CF3A2C1}"/>
                </a:ext>
              </a:extLst>
            </p:cNvPr>
            <p:cNvSpPr/>
            <p:nvPr/>
          </p:nvSpPr>
          <p:spPr>
            <a:xfrm>
              <a:off x="7267853" y="6165528"/>
              <a:ext cx="504407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出典：</a:t>
              </a:r>
              <a:r>
                <a:rPr lang="en-US" altLang="ja-JP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ColBase</a:t>
              </a:r>
              <a:r>
                <a:rPr lang="ja-JP" altLang="en-US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（</a:t>
              </a:r>
              <a:r>
                <a:rPr lang="en-US" altLang="ja-JP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https://colbase.nich.go.jp/</a:t>
              </a:r>
              <a:r>
                <a:rPr lang="ja-JP" altLang="en-US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）</a:t>
              </a:r>
              <a:endParaRPr lang="en-US" altLang="ja-JP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endParaRPr>
            </a:p>
            <a:p>
              <a:pPr algn="r"/>
              <a:r>
                <a:rPr lang="ja-JP" altLang="en-US" b="1">
                  <a:solidFill>
                    <a:schemeClr val="bg1"/>
                  </a:solidFill>
                </a:rPr>
                <a:t>　　　　　　</a:t>
              </a:r>
              <a:r>
                <a:rPr lang="zh-TW" altLang="en-US" b="1">
                  <a:solidFill>
                    <a:schemeClr val="bg1"/>
                  </a:solidFill>
                </a:rPr>
                <a:t>紫式部日記絵巻（模本）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6571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459544B1-F059-4B6F-B01B-2D43E4899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7A9A0194-D5BC-454D-B1AC-44606F6B3F9E}"/>
              </a:ext>
            </a:extLst>
          </p:cNvPr>
          <p:cNvSpPr txBox="1">
            <a:spLocks/>
          </p:cNvSpPr>
          <p:nvPr/>
        </p:nvSpPr>
        <p:spPr>
          <a:xfrm>
            <a:off x="1422400" y="311970"/>
            <a:ext cx="9601199" cy="1796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6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DC9D327B-2632-4732-87F7-6A451D34E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54" y="1600939"/>
            <a:ext cx="7583646" cy="42637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CA8FDDD-29D3-489E-A223-5D54D3E87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425" y="4903531"/>
            <a:ext cx="3427394" cy="19222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1" name="吹き出し: 角を丸めた四角形 30">
            <a:extLst>
              <a:ext uri="{FF2B5EF4-FFF2-40B4-BE49-F238E27FC236}">
                <a16:creationId xmlns:a16="http://schemas.microsoft.com/office/drawing/2014/main" id="{8BA97D8F-4C9E-42BF-AA35-498156A746D7}"/>
              </a:ext>
            </a:extLst>
          </p:cNvPr>
          <p:cNvSpPr/>
          <p:nvPr/>
        </p:nvSpPr>
        <p:spPr>
          <a:xfrm>
            <a:off x="5858804" y="5224060"/>
            <a:ext cx="2197101" cy="1523452"/>
          </a:xfrm>
          <a:prstGeom prst="wedgeRoundRectCallout">
            <a:avLst>
              <a:gd name="adj1" fmla="val 7039"/>
              <a:gd name="adj2" fmla="val -664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クリックすると</a:t>
            </a:r>
            <a:endParaRPr kumimoji="1" lang="en-US" altLang="ja-JP"/>
          </a:p>
          <a:p>
            <a:pPr algn="ctr"/>
            <a:r>
              <a:rPr kumimoji="1" lang="ja-JP" altLang="en-US"/>
              <a:t>次の問題へ</a:t>
            </a:r>
            <a:endParaRPr kumimoji="1" lang="en-US" altLang="ja-JP"/>
          </a:p>
          <a:p>
            <a:pPr algn="ctr"/>
            <a:r>
              <a:rPr kumimoji="1" lang="ja-JP" altLang="en-US"/>
              <a:t>進めます</a:t>
            </a:r>
            <a:endParaRPr kumimoji="1" lang="en-US" altLang="ja-JP"/>
          </a:p>
        </p:txBody>
      </p:sp>
      <p:sp>
        <p:nvSpPr>
          <p:cNvPr id="32" name="矢印: 上 31">
            <a:extLst>
              <a:ext uri="{FF2B5EF4-FFF2-40B4-BE49-F238E27FC236}">
                <a16:creationId xmlns:a16="http://schemas.microsoft.com/office/drawing/2014/main" id="{43EF30DB-FB65-4460-95BC-851A9169A022}"/>
              </a:ext>
            </a:extLst>
          </p:cNvPr>
          <p:cNvSpPr/>
          <p:nvPr/>
        </p:nvSpPr>
        <p:spPr>
          <a:xfrm rot="7026252">
            <a:off x="7897704" y="4832340"/>
            <a:ext cx="602019" cy="681176"/>
          </a:xfrm>
          <a:prstGeom prst="upArrow">
            <a:avLst/>
          </a:prstGeom>
          <a:solidFill>
            <a:srgbClr val="33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6ABF4C5-71FF-4CA5-8B37-7C466270D310}"/>
              </a:ext>
            </a:extLst>
          </p:cNvPr>
          <p:cNvSpPr txBox="1"/>
          <p:nvPr/>
        </p:nvSpPr>
        <p:spPr>
          <a:xfrm>
            <a:off x="1349374" y="462245"/>
            <a:ext cx="9747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/>
              <a:t>まとめのページで学習の確認をします</a:t>
            </a:r>
            <a:endParaRPr kumimoji="1" lang="en-US" altLang="ja-JP" sz="40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21536EC-8CE6-4B1B-B3AA-77EFBA14FD6B}"/>
              </a:ext>
            </a:extLst>
          </p:cNvPr>
          <p:cNvSpPr txBox="1"/>
          <p:nvPr/>
        </p:nvSpPr>
        <p:spPr>
          <a:xfrm>
            <a:off x="3136743" y="408577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/>
              <a:t>わ</a:t>
            </a:r>
            <a:endParaRPr kumimoji="1" lang="ja-JP" altLang="en-US" b="1"/>
          </a:p>
        </p:txBody>
      </p:sp>
    </p:spTree>
    <p:extLst>
      <p:ext uri="{BB962C8B-B14F-4D97-AF65-F5344CB8AC3E}">
        <p14:creationId xmlns:p14="http://schemas.microsoft.com/office/powerpoint/2010/main" val="9478892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456D8564-9F69-4918-8E7A-3B61445F8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211940" y="3966942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木戸孝允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685927" y="3431049"/>
            <a:ext cx="7679475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き　ど たかよし</a:t>
            </a:r>
            <a:endParaRPr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D9CC4E9B-1D57-40A5-8288-33332D5B4219}"/>
              </a:ext>
            </a:extLst>
          </p:cNvPr>
          <p:cNvGrpSpPr/>
          <p:nvPr/>
        </p:nvGrpSpPr>
        <p:grpSpPr>
          <a:xfrm>
            <a:off x="8190368" y="1087504"/>
            <a:ext cx="6096000" cy="5704051"/>
            <a:chOff x="8190368" y="1078451"/>
            <a:chExt cx="6096000" cy="5704051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E2C146F7-5FDA-4107-BFA2-C1BD82654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90368" y="1078451"/>
              <a:ext cx="4001632" cy="5057719"/>
            </a:xfrm>
            <a:prstGeom prst="rect">
              <a:avLst/>
            </a:prstGeom>
          </p:spPr>
        </p:pic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2E4C25B6-6002-8B93-80A7-0DA8167AC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30" y="3264728"/>
            <a:ext cx="7169927" cy="2869468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FE20F276-7F8A-43C2-AF12-FA680FAB09AF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7CEA0BDB-EF15-45D5-A687-FB9A81828608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124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-65505" y="1389346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木戸孝允は、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長州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出身の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倒幕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運動の中心の</a:t>
            </a:r>
            <a:endParaRPr lang="en-US" altLang="ja-JP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一人で、明治政府の指導者となった人物です。</a:t>
            </a:r>
            <a:endParaRPr lang="en-US" altLang="ja-JP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五箇条の御誓文を作成したことでも有名です。</a:t>
            </a:r>
            <a:endParaRPr lang="en-US" altLang="ja-JP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381438" y="636765"/>
            <a:ext cx="5694408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木戸孝允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BC64CC-351C-478A-8E92-FE66A5EAF8EA}"/>
              </a:ext>
            </a:extLst>
          </p:cNvPr>
          <p:cNvSpPr txBox="1"/>
          <p:nvPr/>
        </p:nvSpPr>
        <p:spPr>
          <a:xfrm>
            <a:off x="833767" y="4584951"/>
            <a:ext cx="160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ごかじょう</a:t>
            </a:r>
            <a:endParaRPr lang="en-US" altLang="ja-JP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AE00D50-4FDA-4E76-B9EE-7F9190247635}"/>
              </a:ext>
            </a:extLst>
          </p:cNvPr>
          <p:cNvSpPr txBox="1"/>
          <p:nvPr/>
        </p:nvSpPr>
        <p:spPr>
          <a:xfrm>
            <a:off x="2973690" y="4554173"/>
            <a:ext cx="1680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/>
              <a:t>ごせいもん</a:t>
            </a:r>
            <a:endParaRPr lang="en-US" altLang="ja-JP" sz="20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8EEC2B9-86BB-4ACE-92C4-ADB07FF8A4F6}"/>
              </a:ext>
            </a:extLst>
          </p:cNvPr>
          <p:cNvSpPr txBox="1"/>
          <p:nvPr/>
        </p:nvSpPr>
        <p:spPr>
          <a:xfrm>
            <a:off x="4381438" y="244212"/>
            <a:ext cx="3666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　きど　　たかよし</a:t>
            </a:r>
            <a:endParaRPr lang="en-US" altLang="ja-JP" sz="28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89447EE-D7D4-4BBE-A8DA-5680347FF92F}"/>
              </a:ext>
            </a:extLst>
          </p:cNvPr>
          <p:cNvSpPr txBox="1"/>
          <p:nvPr/>
        </p:nvSpPr>
        <p:spPr>
          <a:xfrm>
            <a:off x="6670897" y="2169743"/>
            <a:ext cx="1879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/>
              <a:t>とうばく</a:t>
            </a:r>
            <a:endParaRPr lang="en-US" altLang="ja-JP" sz="20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34AF348-4C68-4010-9170-B2AA1D3C7C02}"/>
              </a:ext>
            </a:extLst>
          </p:cNvPr>
          <p:cNvSpPr txBox="1"/>
          <p:nvPr/>
        </p:nvSpPr>
        <p:spPr>
          <a:xfrm>
            <a:off x="3641822" y="2199049"/>
            <a:ext cx="1879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/>
              <a:t>ちょうしゅう</a:t>
            </a:r>
            <a:endParaRPr lang="en-US" altLang="ja-JP" sz="2000" b="1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AAEB14A-C6E6-4D91-A875-4563BFECE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9587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058167C8-42CF-47D9-8EDC-EC9F515BF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1460510" y="5037629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キーワード３   西南戦争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1556219" y="2091424"/>
            <a:ext cx="9069155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薩摩藩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845673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479880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564027" y="1559099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さつまはん</a:t>
            </a: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82DCC777-4D62-4FD2-90A6-1187D050EBE1}"/>
              </a:ext>
            </a:extLst>
          </p:cNvPr>
          <p:cNvSpPr txBox="1">
            <a:spLocks/>
          </p:cNvSpPr>
          <p:nvPr/>
        </p:nvSpPr>
        <p:spPr>
          <a:xfrm>
            <a:off x="6472537" y="4535375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せいなんせんそう</a:t>
            </a: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1460510" y="3554632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薩長同盟　</a:t>
            </a:r>
            <a:endParaRPr lang="ja-JP" altLang="en-US" sz="5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6344129" y="3081420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さっちょうどうめい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E5718B2-4EA1-9205-6FE8-427E8BCC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249" y="1812669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04FA396-EAAC-4958-EEA3-77BADFD60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976" y="3272201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65DE764-3A0B-44C8-6EF2-B620CF554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796" y="4713464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タイトル 2">
            <a:extLst>
              <a:ext uri="{FF2B5EF4-FFF2-40B4-BE49-F238E27FC236}">
                <a16:creationId xmlns:a16="http://schemas.microsoft.com/office/drawing/2014/main" id="{F8DE7D53-4864-41E8-8CC6-F7BAFC961112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387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9C358FB7-0ED9-4906-BF96-4CA25E5F7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211940" y="3966942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西郷隆盛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211940" y="3505080"/>
            <a:ext cx="7679475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さいごうたかもり</a:t>
            </a:r>
            <a:endParaRPr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1E6DC93-41C5-458B-81FF-179CF5CECD69}"/>
              </a:ext>
            </a:extLst>
          </p:cNvPr>
          <p:cNvGrpSpPr/>
          <p:nvPr/>
        </p:nvGrpSpPr>
        <p:grpSpPr>
          <a:xfrm>
            <a:off x="8190368" y="1778017"/>
            <a:ext cx="6096000" cy="5004485"/>
            <a:chOff x="8190368" y="1778017"/>
            <a:chExt cx="6096000" cy="5004485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E900F8B8-07DE-400E-BB9B-FB5F6B4E8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27362" y="1778017"/>
              <a:ext cx="3475332" cy="4358153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6825A572-EA61-68FB-96A7-A728D6FD8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06" y="3234284"/>
            <a:ext cx="7679475" cy="2901886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0917FAEC-20AE-4FB7-83EA-6775B3E3AC62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D65A0E25-E1EC-4971-A8CD-568AD4E6A370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910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152155" y="2201059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西郷隆盛は倒幕運動で</a:t>
            </a:r>
            <a:r>
              <a:rPr lang="ja-JP" altLang="en-US" sz="40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薩長同盟</a:t>
            </a:r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を結ぶなど、大</a:t>
            </a:r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きな役割を果たした</a:t>
            </a:r>
            <a:r>
              <a:rPr lang="ja-JP" altLang="en-US" sz="40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薩摩藩</a:t>
            </a:r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出身の人物です。明治</a:t>
            </a:r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政府の指導者となったものの、辞任して薩摩に帰り、</a:t>
            </a:r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後に</a:t>
            </a:r>
            <a:r>
              <a:rPr lang="ja-JP" altLang="en-US" sz="40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西南戦争</a:t>
            </a:r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の中心人物となりました。</a:t>
            </a:r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375088" y="640523"/>
            <a:ext cx="5694408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西郷隆盛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498D50E-5AAE-4DDE-8AFF-3A98D3B4B98F}"/>
              </a:ext>
            </a:extLst>
          </p:cNvPr>
          <p:cNvSpPr txBox="1"/>
          <p:nvPr/>
        </p:nvSpPr>
        <p:spPr>
          <a:xfrm>
            <a:off x="3239302" y="2052605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とうばくうんどう</a:t>
            </a:r>
            <a:endParaRPr lang="en-US" altLang="ja-JP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3EFAC2A-3D79-4629-8F8B-3B32AEA7F195}"/>
              </a:ext>
            </a:extLst>
          </p:cNvPr>
          <p:cNvSpPr txBox="1"/>
          <p:nvPr/>
        </p:nvSpPr>
        <p:spPr>
          <a:xfrm>
            <a:off x="4142267" y="219232"/>
            <a:ext cx="3907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　さいごう　たかもり</a:t>
            </a:r>
            <a:endParaRPr lang="en-US" altLang="ja-JP" sz="28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0B5E3B-FECA-42F1-AC48-BD44349BBF80}"/>
              </a:ext>
            </a:extLst>
          </p:cNvPr>
          <p:cNvSpPr txBox="1"/>
          <p:nvPr/>
        </p:nvSpPr>
        <p:spPr>
          <a:xfrm>
            <a:off x="5705537" y="2064584"/>
            <a:ext cx="256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さっちょうどうめい</a:t>
            </a:r>
            <a:endParaRPr lang="en-US" altLang="ja-JP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B1263AC-F35B-40AB-B523-0B0404E67BAA}"/>
              </a:ext>
            </a:extLst>
          </p:cNvPr>
          <p:cNvSpPr txBox="1"/>
          <p:nvPr/>
        </p:nvSpPr>
        <p:spPr>
          <a:xfrm>
            <a:off x="1142576" y="5316548"/>
            <a:ext cx="256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せいなん　せんそう</a:t>
            </a:r>
            <a:endParaRPr lang="en-US" altLang="ja-JP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E5C4811-152A-41C4-8EAB-2343726A359A}"/>
              </a:ext>
            </a:extLst>
          </p:cNvPr>
          <p:cNvSpPr txBox="1"/>
          <p:nvPr/>
        </p:nvSpPr>
        <p:spPr>
          <a:xfrm>
            <a:off x="7495482" y="4261918"/>
            <a:ext cx="101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じにん</a:t>
            </a:r>
            <a:endParaRPr lang="en-US" altLang="ja-JP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4E6D9C5-BE1D-4A14-B167-0AF48190CA28}"/>
              </a:ext>
            </a:extLst>
          </p:cNvPr>
          <p:cNvSpPr txBox="1"/>
          <p:nvPr/>
        </p:nvSpPr>
        <p:spPr>
          <a:xfrm>
            <a:off x="773067" y="2083756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さいごうたかもり</a:t>
            </a:r>
            <a:endParaRPr lang="en-US" altLang="ja-JP" b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F818767-CB65-4311-9986-F27517C9B02C}"/>
              </a:ext>
            </a:extLst>
          </p:cNvPr>
          <p:cNvSpPr txBox="1"/>
          <p:nvPr/>
        </p:nvSpPr>
        <p:spPr>
          <a:xfrm>
            <a:off x="4931810" y="3104899"/>
            <a:ext cx="256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さつまはん</a:t>
            </a:r>
            <a:endParaRPr lang="en-US" altLang="ja-JP" b="1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8B60765-F822-489D-A77F-1073BAC89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0545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09408012-CA03-440E-8228-66AEF8406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1473361" y="5009583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キーワード３   殖産興業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1556219" y="2091424"/>
            <a:ext cx="9069155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廃藩置県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535342" y="1574944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はいはんちけん</a:t>
            </a: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82DCC777-4D62-4FD2-90A6-1187D050EBE1}"/>
              </a:ext>
            </a:extLst>
          </p:cNvPr>
          <p:cNvSpPr txBox="1">
            <a:spLocks/>
          </p:cNvSpPr>
          <p:nvPr/>
        </p:nvSpPr>
        <p:spPr>
          <a:xfrm>
            <a:off x="6057694" y="4577798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しょくさんこうぎょう</a:t>
            </a: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1473361" y="3555569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富国強兵　</a:t>
            </a: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6501435" y="3029366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ふこくきょうへい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ED6BBA2-DFE3-4E53-CED3-6B9DB80B9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698" y="1860045"/>
            <a:ext cx="4622800" cy="1474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885EEE0-3A33-45B8-E427-E3CDA5354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164" y="3260041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10BE70B-94DF-8DC8-D6D4-DCCCBD518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698" y="4699405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タイトル 2">
            <a:extLst>
              <a:ext uri="{FF2B5EF4-FFF2-40B4-BE49-F238E27FC236}">
                <a16:creationId xmlns:a16="http://schemas.microsoft.com/office/drawing/2014/main" id="{EDAC3884-146B-4D2F-9284-B59BE9430BBE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074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8B554FA7-68EA-4BAF-935B-B8EB7E3A8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211940" y="3966942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15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大久保利通</a:t>
            </a:r>
            <a:endParaRPr lang="ja-JP" altLang="en-US" sz="115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211940" y="3582246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 おおくぼ  としみち</a:t>
            </a:r>
            <a:endParaRPr lang="ja-JP" altLang="en-US" sz="6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2821292-0936-47B7-B33B-DCCB76275A95}"/>
              </a:ext>
            </a:extLst>
          </p:cNvPr>
          <p:cNvGrpSpPr/>
          <p:nvPr/>
        </p:nvGrpSpPr>
        <p:grpSpPr>
          <a:xfrm>
            <a:off x="8190368" y="1438275"/>
            <a:ext cx="6096000" cy="5344227"/>
            <a:chOff x="8190368" y="1438275"/>
            <a:chExt cx="6096000" cy="5344227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7010BE46-9593-4EB6-8C5B-430F32C97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95304" y="1438275"/>
              <a:ext cx="3678587" cy="4678846"/>
            </a:xfrm>
            <a:prstGeom prst="rect">
              <a:avLst/>
            </a:prstGeom>
          </p:spPr>
        </p:pic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F0E5B172-BC88-0860-2ED0-E8FD6CD0A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40" y="3147698"/>
            <a:ext cx="8015397" cy="2969423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FBE1F52C-CBC4-42CC-B3B8-95BBCFD76E78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70FE624E-FA54-48C7-A494-DBAF411EBD91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013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152770" y="1495595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明治新政府の改革に大きな役割を果たした人物で、藩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を廃止して県や府を置く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廃藩置県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を行いました。また、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工業をさかんにし、強い軍隊をもつこと（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富国強兵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）に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力を入れ、官営工場を開いて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殖産興業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を進めました。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3848485" y="652143"/>
            <a:ext cx="4495029" cy="113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大久保利通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5C827BC-1114-4711-9862-72DB4AA58A7E}"/>
              </a:ext>
            </a:extLst>
          </p:cNvPr>
          <p:cNvSpPr txBox="1"/>
          <p:nvPr/>
        </p:nvSpPr>
        <p:spPr>
          <a:xfrm>
            <a:off x="2366821" y="5007364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かんえいこうじょう</a:t>
            </a:r>
            <a:endParaRPr lang="en-US" altLang="ja-JP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817FF25-4D82-45BA-89ED-60638075A542}"/>
              </a:ext>
            </a:extLst>
          </p:cNvPr>
          <p:cNvSpPr txBox="1"/>
          <p:nvPr/>
        </p:nvSpPr>
        <p:spPr>
          <a:xfrm>
            <a:off x="5263285" y="3059668"/>
            <a:ext cx="256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はいはんちけん</a:t>
            </a:r>
            <a:endParaRPr lang="en-US" altLang="ja-JP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4E6A9AE-EA93-40E2-81F9-56B4FFC457D1}"/>
              </a:ext>
            </a:extLst>
          </p:cNvPr>
          <p:cNvSpPr txBox="1"/>
          <p:nvPr/>
        </p:nvSpPr>
        <p:spPr>
          <a:xfrm>
            <a:off x="8831985" y="4061783"/>
            <a:ext cx="256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ふこくきょうへい</a:t>
            </a:r>
            <a:endParaRPr lang="en-US" altLang="ja-JP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E5D4531-C7E4-40C8-819E-026542A2B393}"/>
              </a:ext>
            </a:extLst>
          </p:cNvPr>
          <p:cNvSpPr txBox="1"/>
          <p:nvPr/>
        </p:nvSpPr>
        <p:spPr>
          <a:xfrm>
            <a:off x="5993414" y="5070017"/>
            <a:ext cx="2563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しょくさんこうぎょう</a:t>
            </a:r>
            <a:endParaRPr lang="en-US" altLang="ja-JP" sz="1600" b="1"/>
          </a:p>
          <a:p>
            <a:endParaRPr lang="en-US" altLang="ja-JP" sz="1600" b="1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F2DE890-FA49-4B67-B3CB-5DB5B008BC3D}"/>
              </a:ext>
            </a:extLst>
          </p:cNvPr>
          <p:cNvSpPr txBox="1"/>
          <p:nvPr/>
        </p:nvSpPr>
        <p:spPr>
          <a:xfrm>
            <a:off x="4523267" y="223909"/>
            <a:ext cx="368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おおくぼ　  としみち</a:t>
            </a:r>
            <a:endParaRPr lang="en-US" altLang="ja-JP" sz="2800" b="1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2AF363B-D675-4919-B1F1-BEF906A2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1992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83F9B9AE-BEE9-4E3A-BCDF-77D963FA4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837277" y="2566357"/>
            <a:ext cx="10731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大政奉還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203022" y="3930508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7054228" y="188428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たいせいほうかん</a:t>
            </a: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695867" y="4564714"/>
            <a:ext cx="12512289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</a:t>
            </a:r>
            <a:r>
              <a:rPr lang="en-US" altLang="ja-JP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15</a:t>
            </a:r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代将軍　</a:t>
            </a: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6760413" y="3104825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CBD2765-69A7-B1A7-CC69-F4AFCAEE6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39272"/>
            <a:ext cx="4521888" cy="1757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AF18467-50AB-C3C6-8F3D-7E0BBC1DF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412" y="4410644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80C18443-1E8E-418B-9535-CA6B72F29961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927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1DA0397E-903E-45FA-81B0-3E257C303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262740" y="3843050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徳川慶喜</a:t>
            </a:r>
            <a:endParaRPr lang="ja-JP" altLang="en-US" sz="1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373526" y="3275755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とくがわ　よしのぶ</a:t>
            </a:r>
            <a:endParaRPr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CB6BBA6E-C514-48F1-9526-7046BD6AE913}"/>
              </a:ext>
            </a:extLst>
          </p:cNvPr>
          <p:cNvGrpSpPr/>
          <p:nvPr/>
        </p:nvGrpSpPr>
        <p:grpSpPr>
          <a:xfrm>
            <a:off x="8099833" y="1813526"/>
            <a:ext cx="6096000" cy="4915602"/>
            <a:chOff x="8190368" y="1866900"/>
            <a:chExt cx="6096000" cy="4915602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50802C1-8BF5-41EF-8EBA-4D40DB273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5934" y="1866900"/>
              <a:ext cx="3366714" cy="4339320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FA429F78-F098-1270-F33E-2B843C37C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09" y="2909472"/>
            <a:ext cx="8967593" cy="3214798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B30AEBD7-EBA8-4272-95EA-871972AD0EF8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FD4D5901-04D7-4EB2-B381-654650B1F438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831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olbase.nich.go.jp/media/tnm/A-11084-2/image/A-11084-2_A-11084-L.jpg">
            <a:extLst>
              <a:ext uri="{FF2B5EF4-FFF2-40B4-BE49-F238E27FC236}">
                <a16:creationId xmlns:a16="http://schemas.microsoft.com/office/drawing/2014/main" id="{9DE372D5-84C6-4087-A8B8-A50DEC273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326"/>
            <a:ext cx="12192000" cy="575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7A9A0194-D5BC-454D-B1AC-44606F6B3F9E}"/>
              </a:ext>
            </a:extLst>
          </p:cNvPr>
          <p:cNvSpPr txBox="1">
            <a:spLocks/>
          </p:cNvSpPr>
          <p:nvPr/>
        </p:nvSpPr>
        <p:spPr>
          <a:xfrm>
            <a:off x="1422400" y="311970"/>
            <a:ext cx="9601199" cy="1796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6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99912EF-3A80-45A3-AC3E-2311D4EA4332}"/>
              </a:ext>
            </a:extLst>
          </p:cNvPr>
          <p:cNvSpPr/>
          <p:nvPr/>
        </p:nvSpPr>
        <p:spPr>
          <a:xfrm>
            <a:off x="0" y="0"/>
            <a:ext cx="12192000" cy="6924675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2B050033-22FD-4C20-884E-54667EF9C6A7}"/>
              </a:ext>
            </a:extLst>
          </p:cNvPr>
          <p:cNvSpPr txBox="1">
            <a:spLocks/>
          </p:cNvSpPr>
          <p:nvPr/>
        </p:nvSpPr>
        <p:spPr>
          <a:xfrm>
            <a:off x="1295400" y="2108200"/>
            <a:ext cx="9601199" cy="3450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歴史人物クイズ</a:t>
            </a:r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lang="ja-JP" altLang="en-US" sz="6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使い方　おわり</a:t>
            </a:r>
            <a:endParaRPr lang="ja-JP" altLang="en-US" sz="6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7E98AD6-30A0-4D40-9104-2FAFB40496F7}"/>
              </a:ext>
            </a:extLst>
          </p:cNvPr>
          <p:cNvSpPr/>
          <p:nvPr/>
        </p:nvSpPr>
        <p:spPr>
          <a:xfrm>
            <a:off x="7109827" y="6170013"/>
            <a:ext cx="50440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出典：</a:t>
            </a:r>
            <a:r>
              <a:rPr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ColBase</a:t>
            </a:r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（</a:t>
            </a:r>
            <a:r>
              <a:rPr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https://colbase.nich.go.jp/</a:t>
            </a:r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）</a:t>
            </a:r>
            <a:endParaRPr lang="en-US" altLang="ja-JP">
              <a:solidFill>
                <a:schemeClr val="tx1">
                  <a:lumMod val="65000"/>
                  <a:lumOff val="35000"/>
                </a:schemeClr>
              </a:solidFill>
              <a:latin typeface="Noto Sans JP" panose="020B0500000000000000" pitchFamily="34" charset="-128"/>
              <a:ea typeface="Noto Sans JP" panose="020B0500000000000000" pitchFamily="34" charset="-128"/>
            </a:endParaRPr>
          </a:p>
          <a:p>
            <a:pPr algn="r" fontAlgn="base"/>
            <a:r>
              <a:rPr lang="ja-JP" altLang="en-US" b="1">
                <a:latin typeface="Noto Sans JP" panose="020B0500000000000000" pitchFamily="34" charset="-128"/>
                <a:ea typeface="Noto Sans JP" panose="020B0500000000000000" pitchFamily="34" charset="-128"/>
              </a:rPr>
              <a:t>歌舞伎図屏風（左</a:t>
            </a:r>
            <a:r>
              <a:rPr lang="ja-JP" altLang="en-US" b="1">
                <a:solidFill>
                  <a:srgbClr val="180614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隻）</a:t>
            </a:r>
          </a:p>
          <a:p>
            <a:pPr algn="r"/>
            <a:endParaRPr lang="zh-TW" altLang="en-US" b="1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563780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267070" y="1559492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長州藩の木戸孝允や薩摩藩の西郷隆盛・大久保利通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らの、新しい政府を作る運動におされて、</a:t>
            </a:r>
            <a:r>
              <a:rPr lang="en-US" altLang="ja-JP" sz="36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15</a:t>
            </a:r>
            <a:r>
              <a:rPr lang="ja-JP" altLang="en-US" sz="36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代将軍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、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徳川慶喜は</a:t>
            </a:r>
            <a:r>
              <a:rPr lang="en-US" altLang="ja-JP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1867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年に政権を朝廷に返し（</a:t>
            </a:r>
            <a:r>
              <a:rPr lang="ja-JP" altLang="en-US" sz="36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大政奉還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）、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en-US" altLang="ja-JP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260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年あまり続いた江戸幕府は、終わりを告げました</a:t>
            </a:r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。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305492" y="518213"/>
            <a:ext cx="3581015" cy="12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徳川慶喜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DA52EFB-D550-4AB4-B8F6-89C90AB9D4EA}"/>
              </a:ext>
            </a:extLst>
          </p:cNvPr>
          <p:cNvSpPr txBox="1"/>
          <p:nvPr/>
        </p:nvSpPr>
        <p:spPr>
          <a:xfrm>
            <a:off x="4305492" y="135009"/>
            <a:ext cx="368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とくがわ　よしのぶ</a:t>
            </a:r>
            <a:endParaRPr lang="en-US" altLang="ja-JP" sz="28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57B820B-B369-4C06-953F-54A271AC326A}"/>
              </a:ext>
            </a:extLst>
          </p:cNvPr>
          <p:cNvSpPr txBox="1"/>
          <p:nvPr/>
        </p:nvSpPr>
        <p:spPr>
          <a:xfrm>
            <a:off x="8875616" y="4127977"/>
            <a:ext cx="256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たいせいほうかん</a:t>
            </a:r>
            <a:endParaRPr lang="en-US" altLang="ja-JP" b="1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25F1392-3149-4C0E-939B-0C11B0E4D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7680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C1D5CF5E-7DE2-4914-A5AF-ECE2B9B81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689075" y="2711612"/>
            <a:ext cx="11172725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江戸城の開城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689075" y="4572781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戊辰戦争　</a:t>
            </a: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6760413" y="3104825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F3195948-E1CE-4FE4-B519-6600D4D96BD3}"/>
              </a:ext>
            </a:extLst>
          </p:cNvPr>
          <p:cNvSpPr txBox="1">
            <a:spLocks/>
          </p:cNvSpPr>
          <p:nvPr/>
        </p:nvSpPr>
        <p:spPr>
          <a:xfrm>
            <a:off x="7136198" y="2049231"/>
            <a:ext cx="497372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えどじょう　　  かいじょう</a:t>
            </a: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66F87E97-1803-41F4-97A0-B6D4826B33A8}"/>
              </a:ext>
            </a:extLst>
          </p:cNvPr>
          <p:cNvSpPr txBox="1">
            <a:spLocks/>
          </p:cNvSpPr>
          <p:nvPr/>
        </p:nvSpPr>
        <p:spPr>
          <a:xfrm>
            <a:off x="7010295" y="3992537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ぼしんせんそう</a:t>
            </a:r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3FB3332-AA50-ACA9-0872-2CF328C1D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41165"/>
            <a:ext cx="5884877" cy="1810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F556380-9D11-DC08-8F7A-ECBE76274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752" y="4112608"/>
            <a:ext cx="3905087" cy="1889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タイトル 2">
            <a:extLst>
              <a:ext uri="{FF2B5EF4-FFF2-40B4-BE49-F238E27FC236}">
                <a16:creationId xmlns:a16="http://schemas.microsoft.com/office/drawing/2014/main" id="{70B0EA87-BEC4-4D1D-8BF9-EB26712235A5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453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32BB2DBB-104F-4258-B733-7D2CC7C63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262740" y="3843050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勝海舟</a:t>
            </a:r>
            <a:endParaRPr lang="ja-JP" altLang="en-US" sz="1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373526" y="3275755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かつ かいしゅう</a:t>
            </a:r>
            <a:endParaRPr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544A63B-5B81-48D1-BB3E-67EA56141C89}"/>
              </a:ext>
            </a:extLst>
          </p:cNvPr>
          <p:cNvGrpSpPr/>
          <p:nvPr/>
        </p:nvGrpSpPr>
        <p:grpSpPr>
          <a:xfrm>
            <a:off x="8071284" y="1082752"/>
            <a:ext cx="6215084" cy="5699750"/>
            <a:chOff x="8071284" y="1082752"/>
            <a:chExt cx="6215084" cy="5699750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9C06F86A-174C-4F88-9E4A-63B19E053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71284" y="1082752"/>
              <a:ext cx="4120716" cy="5053419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61291575-66FE-9718-09FB-98B0A0714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26" y="3379329"/>
            <a:ext cx="6998824" cy="2756842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F7E435AD-DEE7-404A-BB09-7F164259C7B6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C9D55A49-1920-4289-8ECA-891ECFF41B90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748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7AE1A67-5ACD-49D2-AA9E-6340F27CE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0" y="1382379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新政府軍と旧政府軍の戦い（戊辰戦争）が行われ</a:t>
            </a:r>
            <a:endParaRPr lang="en-US" altLang="ja-JP" sz="4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る中で、幕府の元役人であった勝海舟は、西郷隆盛</a:t>
            </a:r>
            <a:endParaRPr lang="en-US" altLang="ja-JP" sz="4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と話し合いをして、</a:t>
            </a:r>
            <a:r>
              <a:rPr lang="ja-JP" altLang="en-US" sz="40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戦わずに江戸城を明けわたす</a:t>
            </a:r>
            <a:endParaRPr lang="en-US" altLang="ja-JP" sz="40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（江戸城の開城）</a:t>
            </a:r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ことを決めました。</a:t>
            </a:r>
            <a:endParaRPr lang="en-US" altLang="ja-JP" sz="4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775391" y="778846"/>
            <a:ext cx="3581015" cy="12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勝海舟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EBB2AB0-FF52-4371-99C7-6DE2E8DD1207}"/>
              </a:ext>
            </a:extLst>
          </p:cNvPr>
          <p:cNvSpPr txBox="1"/>
          <p:nvPr/>
        </p:nvSpPr>
        <p:spPr>
          <a:xfrm>
            <a:off x="4775391" y="333195"/>
            <a:ext cx="368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かつ かいしゅう</a:t>
            </a:r>
            <a:endParaRPr lang="en-US" altLang="ja-JP" sz="28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D70FCC2-D07F-4A7E-A7CE-6D194E24F3CF}"/>
              </a:ext>
            </a:extLst>
          </p:cNvPr>
          <p:cNvSpPr txBox="1"/>
          <p:nvPr/>
        </p:nvSpPr>
        <p:spPr>
          <a:xfrm>
            <a:off x="7309366" y="1801247"/>
            <a:ext cx="256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ぼしん   せんそう</a:t>
            </a:r>
            <a:endParaRPr lang="en-US" altLang="ja-JP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82EFCED-5824-4641-9F43-703CBC1CD1E0}"/>
              </a:ext>
            </a:extLst>
          </p:cNvPr>
          <p:cNvSpPr txBox="1"/>
          <p:nvPr/>
        </p:nvSpPr>
        <p:spPr>
          <a:xfrm>
            <a:off x="736548" y="5106289"/>
            <a:ext cx="3174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えどじょう  　　 かいじょう</a:t>
            </a:r>
            <a:endParaRPr lang="en-US" altLang="ja-JP" b="1"/>
          </a:p>
        </p:txBody>
      </p:sp>
    </p:spTree>
    <p:extLst>
      <p:ext uri="{BB962C8B-B14F-4D97-AF65-F5344CB8AC3E}">
        <p14:creationId xmlns:p14="http://schemas.microsoft.com/office/powerpoint/2010/main" val="30661805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15FA53F9-39D6-46AC-A682-D07A5E29B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1460510" y="2759376"/>
            <a:ext cx="104012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使節団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1460510" y="4517681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近代国家　</a:t>
            </a: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6760413" y="3104825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46F35859-ADF6-47B0-9FA5-D6529E32C924}"/>
              </a:ext>
            </a:extLst>
          </p:cNvPr>
          <p:cNvSpPr txBox="1">
            <a:spLocks/>
          </p:cNvSpPr>
          <p:nvPr/>
        </p:nvSpPr>
        <p:spPr>
          <a:xfrm>
            <a:off x="7709498" y="2033303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しせつだん</a:t>
            </a: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323D139A-133C-460C-977C-0F3428B918B2}"/>
              </a:ext>
            </a:extLst>
          </p:cNvPr>
          <p:cNvSpPr txBox="1">
            <a:spLocks/>
          </p:cNvSpPr>
          <p:nvPr/>
        </p:nvSpPr>
        <p:spPr>
          <a:xfrm>
            <a:off x="7709499" y="384127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きんだいこっか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E832600-E0CB-D8F0-2543-1AC0C80B8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906" y="2240531"/>
            <a:ext cx="3512228" cy="1743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8954482-084F-FFB7-5FDE-49F5C3893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477" y="3817125"/>
            <a:ext cx="4276250" cy="1979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タイトル 2">
            <a:extLst>
              <a:ext uri="{FF2B5EF4-FFF2-40B4-BE49-F238E27FC236}">
                <a16:creationId xmlns:a16="http://schemas.microsoft.com/office/drawing/2014/main" id="{DB9FCF31-2D3A-4032-AEFF-98F690E29DF6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295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B1A58866-F11A-4496-A2AB-AA363F952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-108452" y="3871574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岩倉具視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0" y="3364830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いわくら　ともみ</a:t>
            </a:r>
            <a:endParaRPr lang="ja-JP" altLang="en-US" sz="6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256336C-D3D3-4257-BA42-A7DB466B44A1}"/>
              </a:ext>
            </a:extLst>
          </p:cNvPr>
          <p:cNvGrpSpPr/>
          <p:nvPr/>
        </p:nvGrpSpPr>
        <p:grpSpPr>
          <a:xfrm>
            <a:off x="8190368" y="1163975"/>
            <a:ext cx="6096000" cy="5618527"/>
            <a:chOff x="8190368" y="1163975"/>
            <a:chExt cx="6096000" cy="5618527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4DA76EF1-67D8-4E86-90F3-46CDA2427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30771" y="1163975"/>
              <a:ext cx="3882840" cy="4866204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550604E6-916D-C6EE-4549-6D7913220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39" y="3326630"/>
            <a:ext cx="7751161" cy="2703549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C4B6C367-29E3-4C89-B03B-3A5D5A46E67A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5F8D89F2-F47D-480F-995C-0F7A2A0CBB9D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482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495670" y="1666555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en-US" altLang="ja-JP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1871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年末、政府は岩倉具視を代表とする</a:t>
            </a:r>
            <a:r>
              <a:rPr lang="ja-JP" altLang="en-US" sz="36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使節団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欧米諸国に派遣し、欧米の国々のすぐれた点を学ばせ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た。同行した人々はこうした体験を基に、</a:t>
            </a:r>
            <a:r>
              <a:rPr lang="ja-JP" altLang="en-US" sz="36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近代国家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建設を進めていくこととなった。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305492" y="459488"/>
            <a:ext cx="3581015" cy="12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岩倉具視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503F674-98BD-4C18-AC1F-E29E3EF5EED4}"/>
              </a:ext>
            </a:extLst>
          </p:cNvPr>
          <p:cNvSpPr txBox="1"/>
          <p:nvPr/>
        </p:nvSpPr>
        <p:spPr>
          <a:xfrm>
            <a:off x="495670" y="3244334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おうべいしょこく</a:t>
            </a:r>
            <a:endParaRPr lang="en-US" altLang="ja-JP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064808E-BD9E-4A29-8389-18AB3BA70496}"/>
              </a:ext>
            </a:extLst>
          </p:cNvPr>
          <p:cNvSpPr txBox="1"/>
          <p:nvPr/>
        </p:nvSpPr>
        <p:spPr>
          <a:xfrm>
            <a:off x="4645416" y="73598"/>
            <a:ext cx="3410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いわくら  　ともみ</a:t>
            </a:r>
            <a:endParaRPr lang="en-US" altLang="ja-JP" sz="2400" b="1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B89FAAD-D979-DC28-3EA0-8416FBEE300B}"/>
              </a:ext>
            </a:extLst>
          </p:cNvPr>
          <p:cNvSpPr txBox="1"/>
          <p:nvPr/>
        </p:nvSpPr>
        <p:spPr>
          <a:xfrm>
            <a:off x="9707010" y="2269682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しせつだん</a:t>
            </a:r>
            <a:endParaRPr lang="en-US" altLang="ja-JP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F95AE6C-2A3C-23A4-15F9-0F6E1C62B145}"/>
              </a:ext>
            </a:extLst>
          </p:cNvPr>
          <p:cNvSpPr txBox="1"/>
          <p:nvPr/>
        </p:nvSpPr>
        <p:spPr>
          <a:xfrm>
            <a:off x="9362816" y="4218987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きんだいこっか</a:t>
            </a:r>
            <a:endParaRPr lang="en-US" altLang="ja-JP" b="1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E0A9261-BD5D-429C-8DAF-67B791700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1024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F1E809E7-1569-499C-8FD4-B0568C7D1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1460510" y="2759376"/>
            <a:ext cx="99567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薩長同盟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1460510" y="4564715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海援隊　</a:t>
            </a: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46F35859-ADF6-47B0-9FA5-D6529E32C924}"/>
              </a:ext>
            </a:extLst>
          </p:cNvPr>
          <p:cNvSpPr txBox="1">
            <a:spLocks/>
          </p:cNvSpPr>
          <p:nvPr/>
        </p:nvSpPr>
        <p:spPr>
          <a:xfrm>
            <a:off x="7302919" y="2092583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さっちょうどうめい</a:t>
            </a: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323D139A-133C-460C-977C-0F3428B918B2}"/>
              </a:ext>
            </a:extLst>
          </p:cNvPr>
          <p:cNvSpPr txBox="1">
            <a:spLocks/>
          </p:cNvSpPr>
          <p:nvPr/>
        </p:nvSpPr>
        <p:spPr>
          <a:xfrm>
            <a:off x="7528165" y="3996835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かいえんたい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99F9EF7-4DEC-E100-5989-B8AA43E26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612" y="2289542"/>
            <a:ext cx="4181456" cy="169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65151E3-D0CB-5F6D-4E37-E4231749C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278" y="4104246"/>
            <a:ext cx="3791484" cy="1606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タイトル 2">
            <a:extLst>
              <a:ext uri="{FF2B5EF4-FFF2-40B4-BE49-F238E27FC236}">
                <a16:creationId xmlns:a16="http://schemas.microsoft.com/office/drawing/2014/main" id="{6DF7F848-BB74-4BE1-B425-8987643BAF1D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69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97B039E5-6553-48CB-8024-1C53CAECA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262740" y="3843050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坂本龍馬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506232" y="3248807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さかもとりょうま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4FE1AEA-A17F-405F-A96F-B1B9C6ABAD96}"/>
              </a:ext>
            </a:extLst>
          </p:cNvPr>
          <p:cNvGrpSpPr/>
          <p:nvPr/>
        </p:nvGrpSpPr>
        <p:grpSpPr>
          <a:xfrm>
            <a:off x="8310647" y="2118276"/>
            <a:ext cx="6096000" cy="4770218"/>
            <a:chOff x="8190368" y="2012284"/>
            <a:chExt cx="6096000" cy="4770218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951FAB25-F161-4B7C-A445-0E875A5D2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23409" y="2012284"/>
              <a:ext cx="3358241" cy="4017895"/>
            </a:xfrm>
            <a:prstGeom prst="rect">
              <a:avLst/>
            </a:prstGeom>
          </p:spPr>
        </p:pic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D6D311B5-12EF-051E-3344-92CFF7D17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40" y="2938048"/>
            <a:ext cx="7723973" cy="3045444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367D5D1B-137B-4A08-B460-AB865E8BF0A8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1474A0BA-B6C2-404B-ABD8-01BF89CCEC92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752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0" y="1559492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坂本龍馬は、勝海舟をしたい、長崎に海運・貿易</a:t>
            </a:r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を行う</a:t>
            </a:r>
            <a:r>
              <a:rPr lang="ja-JP" altLang="en-US" sz="40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海援隊</a:t>
            </a:r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をつくりました。犬猿の仲といわれた</a:t>
            </a:r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薩摩藩と長州藩の同盟（</a:t>
            </a:r>
            <a:r>
              <a:rPr lang="ja-JP" altLang="en-US" sz="40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薩長同盟</a:t>
            </a:r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）を促した人物で</a:t>
            </a:r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す。</a:t>
            </a:r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370997" y="562648"/>
            <a:ext cx="3581015" cy="12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坂本龍馬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503F674-98BD-4C18-AC1F-E29E3EF5EED4}"/>
              </a:ext>
            </a:extLst>
          </p:cNvPr>
          <p:cNvSpPr txBox="1"/>
          <p:nvPr/>
        </p:nvSpPr>
        <p:spPr>
          <a:xfrm>
            <a:off x="9050636" y="1951908"/>
            <a:ext cx="306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　かいうん　　ぼうえき</a:t>
            </a:r>
            <a:endParaRPr lang="en-US" altLang="ja-JP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486647A-81E1-4EEB-8E41-0C6653521D07}"/>
              </a:ext>
            </a:extLst>
          </p:cNvPr>
          <p:cNvSpPr txBox="1"/>
          <p:nvPr/>
        </p:nvSpPr>
        <p:spPr>
          <a:xfrm>
            <a:off x="4654469" y="269539"/>
            <a:ext cx="3410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さかもと　りょうま</a:t>
            </a:r>
            <a:endParaRPr lang="en-US" altLang="ja-JP" sz="24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32EAFBD-C462-48B4-97B3-29A46ACC7D6D}"/>
              </a:ext>
            </a:extLst>
          </p:cNvPr>
          <p:cNvSpPr txBox="1"/>
          <p:nvPr/>
        </p:nvSpPr>
        <p:spPr>
          <a:xfrm>
            <a:off x="1435162" y="3059668"/>
            <a:ext cx="306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　かいえんたい</a:t>
            </a:r>
            <a:endParaRPr lang="en-US" altLang="ja-JP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5AE9707-C16B-4411-AA35-A586762D4C87}"/>
              </a:ext>
            </a:extLst>
          </p:cNvPr>
          <p:cNvSpPr txBox="1"/>
          <p:nvPr/>
        </p:nvSpPr>
        <p:spPr>
          <a:xfrm>
            <a:off x="5390017" y="4129191"/>
            <a:ext cx="306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　さっちょうどうめい</a:t>
            </a:r>
            <a:endParaRPr lang="en-US" altLang="ja-JP" b="1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24419F0-8CDF-4807-B8BD-CBC603C25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29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AF4B666-6125-4F01-9014-CDBE2A6C2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pic>
        <p:nvPicPr>
          <p:cNvPr id="1026" name="Picture 2" descr="東大寺曼荼羅 の画像 5 です。">
            <a:extLst>
              <a:ext uri="{FF2B5EF4-FFF2-40B4-BE49-F238E27FC236}">
                <a16:creationId xmlns:a16="http://schemas.microsoft.com/office/drawing/2014/main" id="{ECA3D4C5-C7F4-4CC7-8BDB-9EDA1F59E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434" y="0"/>
            <a:ext cx="8205541" cy="617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57D8300-1539-4BE0-A67F-3991B9E6883F}"/>
              </a:ext>
            </a:extLst>
          </p:cNvPr>
          <p:cNvSpPr/>
          <p:nvPr/>
        </p:nvSpPr>
        <p:spPr>
          <a:xfrm>
            <a:off x="-1" y="-33338"/>
            <a:ext cx="12192000" cy="6924675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90190E4D-41BD-49E4-A291-672D49962E11}"/>
              </a:ext>
            </a:extLst>
          </p:cNvPr>
          <p:cNvSpPr txBox="1">
            <a:spLocks/>
          </p:cNvSpPr>
          <p:nvPr/>
        </p:nvSpPr>
        <p:spPr>
          <a:xfrm>
            <a:off x="1295400" y="1332407"/>
            <a:ext cx="9601199" cy="3450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クイズ　開始</a:t>
            </a:r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9E6D26A-2E69-43F9-A6D1-1D60A152B15C}"/>
              </a:ext>
            </a:extLst>
          </p:cNvPr>
          <p:cNvSpPr/>
          <p:nvPr/>
        </p:nvSpPr>
        <p:spPr>
          <a:xfrm>
            <a:off x="7388284" y="6211669"/>
            <a:ext cx="5044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出典：</a:t>
            </a:r>
            <a:r>
              <a:rPr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ColBase</a:t>
            </a:r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（</a:t>
            </a:r>
            <a:r>
              <a:rPr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https://colbase.nich.go.jp/</a:t>
            </a:r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）</a:t>
            </a:r>
            <a:endParaRPr lang="en-US" altLang="ja-JP">
              <a:solidFill>
                <a:schemeClr val="tx1">
                  <a:lumMod val="65000"/>
                  <a:lumOff val="35000"/>
                </a:schemeClr>
              </a:solidFill>
              <a:latin typeface="Noto Sans JP" panose="020B0500000000000000" pitchFamily="34" charset="-128"/>
              <a:ea typeface="Noto Sans JP" panose="020B0500000000000000" pitchFamily="34" charset="-128"/>
            </a:endParaRPr>
          </a:p>
          <a:p>
            <a:r>
              <a:rPr lang="zh-TW" altLang="en-US" b="1">
                <a:latin typeface="Noto Sans JP" panose="020B0500000000000000" pitchFamily="34" charset="-128"/>
                <a:ea typeface="Noto Sans JP" panose="020B0500000000000000" pitchFamily="34" charset="-128"/>
              </a:rPr>
              <a:t>東大寺曼荼羅</a:t>
            </a:r>
          </a:p>
        </p:txBody>
      </p:sp>
    </p:spTree>
    <p:extLst>
      <p:ext uri="{BB962C8B-B14F-4D97-AF65-F5344CB8AC3E}">
        <p14:creationId xmlns:p14="http://schemas.microsoft.com/office/powerpoint/2010/main" val="188053064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BA4EC070-59CF-4265-9E37-5BF1C5FFA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937193" y="2902763"/>
            <a:ext cx="10731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文明開化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937193" y="4589443"/>
            <a:ext cx="12512289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学問のすゝめ　</a:t>
            </a: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530EA04D-5DB4-4945-9B6F-2B42245A9320}"/>
              </a:ext>
            </a:extLst>
          </p:cNvPr>
          <p:cNvSpPr txBox="1">
            <a:spLocks/>
          </p:cNvSpPr>
          <p:nvPr/>
        </p:nvSpPr>
        <p:spPr>
          <a:xfrm>
            <a:off x="7193338" y="2268557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ぶんめいかいか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38B36C9-987D-E1C4-8CF2-862A0E28C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620" y="2513674"/>
            <a:ext cx="4622800" cy="1571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069FB20-941F-8767-E1A6-E15C6C403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534" y="4317774"/>
            <a:ext cx="5469465" cy="1587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タイトル 2">
            <a:extLst>
              <a:ext uri="{FF2B5EF4-FFF2-40B4-BE49-F238E27FC236}">
                <a16:creationId xmlns:a16="http://schemas.microsoft.com/office/drawing/2014/main" id="{FAB6D1D6-0A11-4372-A0F6-377E3053E86D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135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D21BC04C-6B5A-4B28-858E-F98D3C8E4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-7082" y="3812556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福沢諭吉</a:t>
            </a:r>
            <a:endParaRPr lang="ja-JP" altLang="en-US" sz="1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328985" y="3245261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ふくざわ　ゆきち</a:t>
            </a:r>
            <a:endParaRPr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9A10E9B-5F3A-439F-A8BC-B64EA6BC7044}"/>
              </a:ext>
            </a:extLst>
          </p:cNvPr>
          <p:cNvGrpSpPr/>
          <p:nvPr/>
        </p:nvGrpSpPr>
        <p:grpSpPr>
          <a:xfrm>
            <a:off x="8347295" y="1863891"/>
            <a:ext cx="5468292" cy="4900503"/>
            <a:chOff x="8190368" y="1319468"/>
            <a:chExt cx="6096000" cy="5463034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ECFC2D2-8555-4552-9123-4C5684D64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9795" y="1319468"/>
              <a:ext cx="3904587" cy="4761511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73E48A44-B6AF-887F-CDF2-CC423CBFA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87" y="2913551"/>
            <a:ext cx="8880165" cy="3183456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F2EA092B-70E0-4876-A052-7DE7360A30F0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372EBDA7-6C39-4537-9E14-CF7F82E79EA8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721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C370F1A6-1D34-4D89-8BAF-8E5ED9E3B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215899" y="1437326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明治時代になると、西洋風のものは何でもよいとされ、</a:t>
            </a:r>
            <a:r>
              <a:rPr lang="ja-JP" altLang="en-US" sz="32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文明</a:t>
            </a:r>
            <a:endParaRPr lang="en-US" altLang="ja-JP" sz="32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開化</a:t>
            </a:r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としてもてはやされました。諭吉は「</a:t>
            </a:r>
            <a:r>
              <a:rPr lang="ja-JP" altLang="en-US" sz="32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学問のすゝめ</a:t>
            </a:r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」とい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う本で、「天は人の上に人を造らず人の下に人を造らずと言え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り」と書いて、人は生まれながらにして平等であり、学問をす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ることで身を立てていくべきだと主張しました。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457892" y="619139"/>
            <a:ext cx="3581015" cy="12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福沢諭吉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61F4416-71F7-4017-B2BD-0F3210B90B96}"/>
              </a:ext>
            </a:extLst>
          </p:cNvPr>
          <p:cNvSpPr txBox="1"/>
          <p:nvPr/>
        </p:nvSpPr>
        <p:spPr>
          <a:xfrm>
            <a:off x="4229099" y="1826206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せいようふう</a:t>
            </a:r>
            <a:endParaRPr lang="en-US" altLang="ja-JP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8DEAB82-6F09-4591-84C3-A35340C42AA1}"/>
              </a:ext>
            </a:extLst>
          </p:cNvPr>
          <p:cNvSpPr txBox="1"/>
          <p:nvPr/>
        </p:nvSpPr>
        <p:spPr>
          <a:xfrm>
            <a:off x="7442199" y="4402260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びょうどう</a:t>
            </a:r>
            <a:endParaRPr lang="en-US" altLang="ja-JP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7B4FF44-993C-4F5B-BABB-7FFBB1F36ED5}"/>
              </a:ext>
            </a:extLst>
          </p:cNvPr>
          <p:cNvSpPr txBox="1"/>
          <p:nvPr/>
        </p:nvSpPr>
        <p:spPr>
          <a:xfrm>
            <a:off x="4536937" y="243403"/>
            <a:ext cx="368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ふくざわ　ゆきち</a:t>
            </a:r>
            <a:endParaRPr lang="en-US" altLang="ja-JP" sz="28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BBC097B-6378-4EA7-AF45-DA33C0AC24B0}"/>
              </a:ext>
            </a:extLst>
          </p:cNvPr>
          <p:cNvSpPr txBox="1"/>
          <p:nvPr/>
        </p:nvSpPr>
        <p:spPr>
          <a:xfrm>
            <a:off x="10742664" y="1826206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ぶんめい</a:t>
            </a:r>
            <a:endParaRPr lang="en-US" altLang="ja-JP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3DDEFDE-B50A-4471-9A99-2E3EAC02C2AD}"/>
              </a:ext>
            </a:extLst>
          </p:cNvPr>
          <p:cNvSpPr txBox="1"/>
          <p:nvPr/>
        </p:nvSpPr>
        <p:spPr>
          <a:xfrm>
            <a:off x="288326" y="2647053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かいか</a:t>
            </a:r>
            <a:endParaRPr lang="en-US" altLang="ja-JP" b="1"/>
          </a:p>
        </p:txBody>
      </p:sp>
    </p:spTree>
    <p:extLst>
      <p:ext uri="{BB962C8B-B14F-4D97-AF65-F5344CB8AC3E}">
        <p14:creationId xmlns:p14="http://schemas.microsoft.com/office/powerpoint/2010/main" val="338449404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AD7D199B-18EF-4FD8-BD5A-B28A280C4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1341435" y="1953547"/>
            <a:ext cx="10574103" cy="1739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自由民権運動</a:t>
            </a:r>
            <a:endParaRPr lang="ja-JP" altLang="en-US" sz="6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1341434" y="3476246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国　会   　</a:t>
            </a:r>
            <a:endParaRPr lang="ja-JP" altLang="en-US" sz="6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6760413" y="3104825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79B02FD-BFAF-4A59-9B5A-F2B234CA7091}"/>
              </a:ext>
            </a:extLst>
          </p:cNvPr>
          <p:cNvSpPr txBox="1"/>
          <p:nvPr/>
        </p:nvSpPr>
        <p:spPr>
          <a:xfrm>
            <a:off x="6945477" y="1953547"/>
            <a:ext cx="4742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じゆう　みんけんうんどう</a:t>
            </a:r>
            <a:endParaRPr lang="en-US" altLang="ja-JP" sz="2800" b="1" dirty="0"/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62A720D1-F9F2-410F-96A3-8FDED6113F50}"/>
              </a:ext>
            </a:extLst>
          </p:cNvPr>
          <p:cNvSpPr txBox="1">
            <a:spLocks/>
          </p:cNvSpPr>
          <p:nvPr/>
        </p:nvSpPr>
        <p:spPr>
          <a:xfrm>
            <a:off x="1341435" y="5064925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キーワード３　自由党   　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FE97E59-AFF7-477B-B5A1-5AE1EF2FEE33}"/>
              </a:ext>
            </a:extLst>
          </p:cNvPr>
          <p:cNvSpPr txBox="1"/>
          <p:nvPr/>
        </p:nvSpPr>
        <p:spPr>
          <a:xfrm>
            <a:off x="6945477" y="4908077"/>
            <a:ext cx="4742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じゆうとう</a:t>
            </a:r>
            <a:endParaRPr lang="en-US" altLang="ja-JP" sz="2800" b="1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6239120-7F53-5477-3CB9-B497B5AFB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503" y="1772150"/>
            <a:ext cx="5807486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3AC0422-F2F5-07DB-8BC5-063B8CFBD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503" y="3269887"/>
            <a:ext cx="5807486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5C03E9CD-531C-F79F-AE92-D68C6306D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448" y="4600286"/>
            <a:ext cx="5807486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タイトル 2">
            <a:extLst>
              <a:ext uri="{FF2B5EF4-FFF2-40B4-BE49-F238E27FC236}">
                <a16:creationId xmlns:a16="http://schemas.microsoft.com/office/drawing/2014/main" id="{066600DE-D7F6-422A-B2FE-620E781EDDCA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494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AEB95A05-DDAD-46CF-9415-D13976515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-7082" y="3812556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板垣退助</a:t>
            </a:r>
            <a:endParaRPr lang="ja-JP" altLang="en-US" sz="1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138485" y="3213441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いたがき　たいすけ</a:t>
            </a:r>
            <a:endParaRPr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A760DC7-62CF-49B3-B816-3405CF8D3FDB}"/>
              </a:ext>
            </a:extLst>
          </p:cNvPr>
          <p:cNvGrpSpPr/>
          <p:nvPr/>
        </p:nvGrpSpPr>
        <p:grpSpPr>
          <a:xfrm>
            <a:off x="8325707" y="2007342"/>
            <a:ext cx="5526094" cy="4751050"/>
            <a:chOff x="8190368" y="1541476"/>
            <a:chExt cx="6096000" cy="5241026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8A0B14B8-1B21-488E-9779-35C6A82E8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5617" y="1541476"/>
              <a:ext cx="3559729" cy="4479659"/>
            </a:xfrm>
            <a:prstGeom prst="rect">
              <a:avLst/>
            </a:prstGeom>
          </p:spPr>
        </p:pic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D4755524-0197-A27C-6993-B1A370406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82" y="3032715"/>
            <a:ext cx="8489989" cy="304358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FD8E2DF2-38A4-4F91-B9FA-1F9DC20B7D02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F2AE39EB-8410-4AFB-BAE8-347B077F9372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857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94D205E-FDE0-42B1-AB49-DF5FEF776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767787" y="1559492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政府の指導者だった板垣退助らは、</a:t>
            </a:r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国会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を開き憲法をつ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くることなどを求める、</a:t>
            </a:r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自由民権運動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を盛んにしました。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en-US" altLang="ja-JP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1890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年に国会を開く約束がなされたことを受けて、</a:t>
            </a:r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自由</a:t>
            </a:r>
            <a:endParaRPr lang="en-US" altLang="ja-JP" sz="32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党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などの政党をつくり、国民の意見が反映された政治を行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う準備を始めました。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405822" y="445770"/>
            <a:ext cx="3581015" cy="12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板垣退助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18CC102-FD5C-44C5-B54B-D376C101699D}"/>
              </a:ext>
            </a:extLst>
          </p:cNvPr>
          <p:cNvSpPr txBox="1"/>
          <p:nvPr/>
        </p:nvSpPr>
        <p:spPr>
          <a:xfrm>
            <a:off x="4405822" y="90815"/>
            <a:ext cx="368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いたがき　たいすけ</a:t>
            </a:r>
            <a:endParaRPr lang="en-US" altLang="ja-JP" sz="28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F236F25-F55F-40E1-84F6-8E7F158DEC29}"/>
              </a:ext>
            </a:extLst>
          </p:cNvPr>
          <p:cNvSpPr txBox="1"/>
          <p:nvPr/>
        </p:nvSpPr>
        <p:spPr>
          <a:xfrm>
            <a:off x="5227409" y="2514508"/>
            <a:ext cx="2975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じゆうみんけんうんどう</a:t>
            </a:r>
            <a:endParaRPr lang="en-US" altLang="ja-JP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5BB2F13-9DE4-412B-B5B3-9B159A92046B}"/>
              </a:ext>
            </a:extLst>
          </p:cNvPr>
          <p:cNvSpPr txBox="1"/>
          <p:nvPr/>
        </p:nvSpPr>
        <p:spPr>
          <a:xfrm>
            <a:off x="10522177" y="3433513"/>
            <a:ext cx="2975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じゆう</a:t>
            </a:r>
            <a:endParaRPr lang="en-US" altLang="ja-JP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9DD2AC-7E5F-4930-A904-8B56A61AAEF3}"/>
              </a:ext>
            </a:extLst>
          </p:cNvPr>
          <p:cNvSpPr txBox="1"/>
          <p:nvPr/>
        </p:nvSpPr>
        <p:spPr>
          <a:xfrm>
            <a:off x="767787" y="4318721"/>
            <a:ext cx="2975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とう</a:t>
            </a:r>
            <a:endParaRPr lang="en-US" altLang="ja-JP" b="1"/>
          </a:p>
        </p:txBody>
      </p:sp>
    </p:spTree>
    <p:extLst>
      <p:ext uri="{BB962C8B-B14F-4D97-AF65-F5344CB8AC3E}">
        <p14:creationId xmlns:p14="http://schemas.microsoft.com/office/powerpoint/2010/main" val="289749658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391BA6F2-A51E-4983-8763-CAAE1CC71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1341435" y="1953547"/>
            <a:ext cx="10574103" cy="1739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国会開設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1341436" y="3818076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立憲改進党   　</a:t>
            </a: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7393116" y="3154634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8FD684B-00D9-495C-B83F-6AFB94D38451}"/>
              </a:ext>
            </a:extLst>
          </p:cNvPr>
          <p:cNvSpPr txBox="1"/>
          <p:nvPr/>
        </p:nvSpPr>
        <p:spPr>
          <a:xfrm>
            <a:off x="7393116" y="1844156"/>
            <a:ext cx="3841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こっかいかいせつ</a:t>
            </a:r>
            <a:endParaRPr lang="en-US" altLang="ja-JP" sz="28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EAA0B34-63A8-4BE6-8938-D3165DFBC5C0}"/>
              </a:ext>
            </a:extLst>
          </p:cNvPr>
          <p:cNvSpPr txBox="1"/>
          <p:nvPr/>
        </p:nvSpPr>
        <p:spPr>
          <a:xfrm>
            <a:off x="7546738" y="3601092"/>
            <a:ext cx="4018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りっけん　かいしんとう</a:t>
            </a:r>
            <a:endParaRPr lang="en-US" altLang="ja-JP" sz="2400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03A6F7E-3B30-BBE8-B8EA-1FBE8666C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477" y="1765730"/>
            <a:ext cx="4076297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8C5B458-DF48-F442-6892-DB4B89779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776" y="3314701"/>
            <a:ext cx="5118761" cy="1841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タイトル 2">
            <a:extLst>
              <a:ext uri="{FF2B5EF4-FFF2-40B4-BE49-F238E27FC236}">
                <a16:creationId xmlns:a16="http://schemas.microsoft.com/office/drawing/2014/main" id="{D87D5BE8-C8E7-4558-99D1-065ACB8D81B0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809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86361D7D-C8DC-497B-82DB-4816351EC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7A9A0194-D5BC-454D-B1AC-44606F6B3F9E}"/>
              </a:ext>
            </a:extLst>
          </p:cNvPr>
          <p:cNvSpPr txBox="1">
            <a:spLocks/>
          </p:cNvSpPr>
          <p:nvPr/>
        </p:nvSpPr>
        <p:spPr>
          <a:xfrm>
            <a:off x="2173889" y="25562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-7082" y="3812556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大隈重信</a:t>
            </a:r>
            <a:endParaRPr lang="ja-JP" altLang="en-US" sz="1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138485" y="3213441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おおくま　しげのぶ</a:t>
            </a:r>
            <a:endParaRPr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6240BC80-92FB-465E-95DF-38C963A43B9C}"/>
              </a:ext>
            </a:extLst>
          </p:cNvPr>
          <p:cNvGrpSpPr/>
          <p:nvPr/>
        </p:nvGrpSpPr>
        <p:grpSpPr>
          <a:xfrm>
            <a:off x="8190368" y="1591563"/>
            <a:ext cx="6096000" cy="5190939"/>
            <a:chOff x="8190368" y="1591563"/>
            <a:chExt cx="6096000" cy="5190939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80ABD7E3-F78D-4049-87AE-5A2C6E0B8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09249" y="1591563"/>
              <a:ext cx="3261986" cy="4441985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EB74A95E-00DA-6EE3-CF5B-3461B97D1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4" y="3104645"/>
            <a:ext cx="8456362" cy="3031526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C39984BB-4EF0-43C8-BA77-90066CFB1C24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136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539EBF1E-47AD-4D4F-AE38-9239A00D6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34824" y="1113722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板垣退助や大隈重信は、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国会が開設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されるに先立って、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自由党や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立憲改進党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といった政党をつくり、国民の意見を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反映した政治を行う準備を始めました。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405822" y="706835"/>
            <a:ext cx="3581015" cy="12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大隈重信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B3257B9-624C-47F5-8167-5312B32A4610}"/>
              </a:ext>
            </a:extLst>
          </p:cNvPr>
          <p:cNvSpPr txBox="1"/>
          <p:nvPr/>
        </p:nvSpPr>
        <p:spPr>
          <a:xfrm>
            <a:off x="149124" y="4110160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はんえい</a:t>
            </a:r>
            <a:endParaRPr lang="en-US" altLang="ja-JP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4713204-D636-4ECE-831E-79D202DC8AE6}"/>
              </a:ext>
            </a:extLst>
          </p:cNvPr>
          <p:cNvSpPr txBox="1"/>
          <p:nvPr/>
        </p:nvSpPr>
        <p:spPr>
          <a:xfrm>
            <a:off x="4469322" y="146060"/>
            <a:ext cx="368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おおくま　しげのぶ</a:t>
            </a:r>
            <a:endParaRPr lang="en-US" altLang="ja-JP" sz="28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ACCE6FE-82F8-4019-943B-E2A3F8DC19C8}"/>
              </a:ext>
            </a:extLst>
          </p:cNvPr>
          <p:cNvSpPr txBox="1"/>
          <p:nvPr/>
        </p:nvSpPr>
        <p:spPr>
          <a:xfrm>
            <a:off x="1850924" y="3211712"/>
            <a:ext cx="255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りっけんかいしんとう</a:t>
            </a:r>
            <a:endParaRPr lang="en-US" altLang="ja-JP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17AFBA6-438F-43F5-9BB3-1755D1F1B794}"/>
              </a:ext>
            </a:extLst>
          </p:cNvPr>
          <p:cNvSpPr txBox="1"/>
          <p:nvPr/>
        </p:nvSpPr>
        <p:spPr>
          <a:xfrm>
            <a:off x="6851051" y="2136123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かいせつ</a:t>
            </a:r>
            <a:endParaRPr lang="en-US" altLang="ja-JP" b="1"/>
          </a:p>
        </p:txBody>
      </p:sp>
    </p:spTree>
    <p:extLst>
      <p:ext uri="{BB962C8B-B14F-4D97-AF65-F5344CB8AC3E}">
        <p14:creationId xmlns:p14="http://schemas.microsoft.com/office/powerpoint/2010/main" val="229971182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6F54A35A-9A89-4F9F-B92F-FBC00BCCD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366055" y="2304170"/>
            <a:ext cx="11915539" cy="1739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初代内閣総理大臣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293924" y="3917290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内閣制度   　</a:t>
            </a:r>
            <a:endParaRPr lang="ja-JP" altLang="en-US" sz="6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6760413" y="3104825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9D5326F-1D25-41EE-B577-2FB194FE8C8A}"/>
              </a:ext>
            </a:extLst>
          </p:cNvPr>
          <p:cNvSpPr txBox="1"/>
          <p:nvPr/>
        </p:nvSpPr>
        <p:spPr>
          <a:xfrm>
            <a:off x="5690147" y="2296978"/>
            <a:ext cx="6415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しょだい  ないかく    そうりだいじん</a:t>
            </a:r>
            <a:endParaRPr lang="en-US" altLang="ja-JP" sz="2800" b="1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4A6F30A-293D-4185-AB0E-73A6CD2BB9B4}"/>
              </a:ext>
            </a:extLst>
          </p:cNvPr>
          <p:cNvSpPr txBox="1"/>
          <p:nvPr/>
        </p:nvSpPr>
        <p:spPr>
          <a:xfrm>
            <a:off x="6096000" y="3807144"/>
            <a:ext cx="2805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ないかく　　　せいど</a:t>
            </a:r>
            <a:endParaRPr lang="en-US" altLang="ja-JP" b="1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D6E0412-19E0-73F2-B78D-B10F7C851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54" y="2000981"/>
            <a:ext cx="6965537" cy="1783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0E930D0-3B93-0849-BB53-A0BAA2A47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078" y="3693949"/>
            <a:ext cx="4380322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タイトル 2">
            <a:extLst>
              <a:ext uri="{FF2B5EF4-FFF2-40B4-BE49-F238E27FC236}">
                <a16:creationId xmlns:a16="http://schemas.microsoft.com/office/drawing/2014/main" id="{978AA15E-F8A9-4F0C-90A6-D2C65FC0C22F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301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2E9CD39-B5E5-47DC-B4E4-06A9E9FB4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71C407E-CF9C-4360-B985-635BC000C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5" y="0"/>
            <a:ext cx="57241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57D8300-1539-4BE0-A67F-3991B9E6883F}"/>
              </a:ext>
            </a:extLst>
          </p:cNvPr>
          <p:cNvSpPr/>
          <p:nvPr/>
        </p:nvSpPr>
        <p:spPr>
          <a:xfrm>
            <a:off x="0" y="0"/>
            <a:ext cx="12192000" cy="6924675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90190E4D-41BD-49E4-A291-672D49962E11}"/>
              </a:ext>
            </a:extLst>
          </p:cNvPr>
          <p:cNvSpPr txBox="1">
            <a:spLocks/>
          </p:cNvSpPr>
          <p:nvPr/>
        </p:nvSpPr>
        <p:spPr>
          <a:xfrm>
            <a:off x="1295400" y="1332407"/>
            <a:ext cx="9601199" cy="3450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弥生時代～鎌倉時代</a:t>
            </a:r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9E6D26A-2E69-43F9-A6D1-1D60A152B15C}"/>
              </a:ext>
            </a:extLst>
          </p:cNvPr>
          <p:cNvSpPr/>
          <p:nvPr/>
        </p:nvSpPr>
        <p:spPr>
          <a:xfrm>
            <a:off x="7147927" y="6145163"/>
            <a:ext cx="5044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出典：</a:t>
            </a:r>
            <a:r>
              <a:rPr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ColBase</a:t>
            </a:r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（</a:t>
            </a:r>
            <a:r>
              <a:rPr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https://colbase.nich.go.jp/</a:t>
            </a:r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）</a:t>
            </a:r>
            <a:endParaRPr lang="en-US" altLang="ja-JP">
              <a:solidFill>
                <a:schemeClr val="tx1">
                  <a:lumMod val="65000"/>
                  <a:lumOff val="35000"/>
                </a:schemeClr>
              </a:solidFill>
              <a:latin typeface="Noto Sans JP" panose="020B0500000000000000" pitchFamily="34" charset="-128"/>
              <a:ea typeface="Noto Sans JP" panose="020B0500000000000000" pitchFamily="34" charset="-128"/>
            </a:endParaRPr>
          </a:p>
          <a:p>
            <a:pPr algn="r"/>
            <a:r>
              <a:rPr lang="ja-JP" altLang="en-US" b="1">
                <a:latin typeface="Noto Sans JP" panose="020B0500000000000000" pitchFamily="34" charset="-128"/>
                <a:ea typeface="Noto Sans JP" panose="020B0500000000000000" pitchFamily="34" charset="-128"/>
              </a:rPr>
              <a:t>源平合戦図屏風</a:t>
            </a:r>
            <a:endParaRPr lang="zh-TW" altLang="en-US" b="1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244711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E588FFF7-A506-49C1-A98F-C2E289474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-7082" y="3812556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伊藤博文</a:t>
            </a:r>
            <a:endParaRPr lang="ja-JP" altLang="en-US" sz="1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801425" y="3178349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いとう　ひろぶみ</a:t>
            </a:r>
            <a:endParaRPr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E94EEA1-0955-46D6-AFDD-64ECDA482305}"/>
              </a:ext>
            </a:extLst>
          </p:cNvPr>
          <p:cNvGrpSpPr/>
          <p:nvPr/>
        </p:nvGrpSpPr>
        <p:grpSpPr>
          <a:xfrm>
            <a:off x="8190368" y="1570124"/>
            <a:ext cx="6096000" cy="5212378"/>
            <a:chOff x="8190368" y="1570124"/>
            <a:chExt cx="6096000" cy="5212378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0A7C47A9-11A7-4B6D-AC40-6210972C2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62382" y="1570124"/>
              <a:ext cx="3461197" cy="4490549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3C683C96-438D-CDEF-7BE7-CD2D8F0C2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27" y="3089681"/>
            <a:ext cx="8420260" cy="3018584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13BD1CE0-3D2D-4E9A-A16E-A60FD01F82E8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3DA88C7D-15EF-417B-8704-7C781D9A1CDB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836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32915E7E-9616-4AE3-89FA-C23A03467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217704" y="1113722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政府の中心的な人物であった伊藤博文は、ドイツの憲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法を学んで帰国し、行政を担当する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内閣制度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をつくり、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明治天皇から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初代の内閣総理大臣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に任じられると憲法を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作る仕事に力を注ぎました。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405822" y="445770"/>
            <a:ext cx="3581015" cy="12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伊藤博文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0473FCD-BB2A-4BB2-898B-7DD5A7AA8CE1}"/>
              </a:ext>
            </a:extLst>
          </p:cNvPr>
          <p:cNvSpPr txBox="1"/>
          <p:nvPr/>
        </p:nvSpPr>
        <p:spPr>
          <a:xfrm>
            <a:off x="4780042" y="107960"/>
            <a:ext cx="368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いとう　ひろぶみ</a:t>
            </a:r>
            <a:endParaRPr lang="en-US" altLang="ja-JP" sz="28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B79C4F-7B78-437A-899B-5D5BA5C5E3FB}"/>
              </a:ext>
            </a:extLst>
          </p:cNvPr>
          <p:cNvSpPr txBox="1"/>
          <p:nvPr/>
        </p:nvSpPr>
        <p:spPr>
          <a:xfrm>
            <a:off x="7689251" y="2641544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ないかくせいど</a:t>
            </a:r>
            <a:endParaRPr lang="en-US" altLang="ja-JP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18C7E9A-44CF-47F7-9ED6-B68BEECD9B23}"/>
              </a:ext>
            </a:extLst>
          </p:cNvPr>
          <p:cNvSpPr txBox="1"/>
          <p:nvPr/>
        </p:nvSpPr>
        <p:spPr>
          <a:xfrm>
            <a:off x="4405822" y="3662459"/>
            <a:ext cx="3383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ないかくそうりだいじん</a:t>
            </a:r>
            <a:endParaRPr lang="en-US" altLang="ja-JP" b="1"/>
          </a:p>
        </p:txBody>
      </p:sp>
    </p:spTree>
    <p:extLst>
      <p:ext uri="{BB962C8B-B14F-4D97-AF65-F5344CB8AC3E}">
        <p14:creationId xmlns:p14="http://schemas.microsoft.com/office/powerpoint/2010/main" val="166398318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4A53E0F3-5EC3-4A89-9D96-6CA8A49BA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0" y="2321097"/>
            <a:ext cx="11915539" cy="1739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日露戦争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91700" y="4007697"/>
            <a:ext cx="12464249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</a:t>
            </a:r>
            <a:r>
              <a:rPr lang="ja-JP" altLang="en-US" sz="4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君死にたまふことなかれ</a:t>
            </a:r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ja-JP" altLang="en-US" sz="3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 　</a:t>
            </a:r>
            <a:endParaRPr lang="ja-JP" altLang="en-US" sz="6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6760413" y="3104825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E0460FB-41C5-4F06-A2DD-8172E5DD2F52}"/>
              </a:ext>
            </a:extLst>
          </p:cNvPr>
          <p:cNvSpPr txBox="1"/>
          <p:nvPr/>
        </p:nvSpPr>
        <p:spPr>
          <a:xfrm>
            <a:off x="5740893" y="2375460"/>
            <a:ext cx="2891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/>
              <a:t>にちろ　　せんそう</a:t>
            </a:r>
            <a:endParaRPr lang="en-US" altLang="ja-JP" sz="2000" b="1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E4B7B30-BF4C-5E51-4BB4-35A519ED7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078" y="2102924"/>
            <a:ext cx="5807486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844D988-567D-DBBE-4DB6-B4DC51B0F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910" y="4054119"/>
            <a:ext cx="6970390" cy="962628"/>
          </a:xfrm>
          <a:prstGeom prst="rect">
            <a:avLst/>
          </a:prstGeom>
        </p:spPr>
      </p:pic>
      <p:sp>
        <p:nvSpPr>
          <p:cNvPr id="19" name="タイトル 2">
            <a:extLst>
              <a:ext uri="{FF2B5EF4-FFF2-40B4-BE49-F238E27FC236}">
                <a16:creationId xmlns:a16="http://schemas.microsoft.com/office/drawing/2014/main" id="{41F997ED-87FE-4E08-A90B-3B71641A17ED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609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8BBDEA93-D6B0-44BC-8BB9-60F2AE10E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-7082" y="3812556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与謝野晶子</a:t>
            </a:r>
            <a:endParaRPr lang="ja-JP" altLang="en-US" sz="1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801425" y="3178349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よさの　 あきこ</a:t>
            </a:r>
            <a:endParaRPr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5404B03-CAFC-4FC3-A0F4-F627D5288648}"/>
              </a:ext>
            </a:extLst>
          </p:cNvPr>
          <p:cNvGrpSpPr/>
          <p:nvPr/>
        </p:nvGrpSpPr>
        <p:grpSpPr>
          <a:xfrm>
            <a:off x="8190368" y="2192530"/>
            <a:ext cx="6096000" cy="4589972"/>
            <a:chOff x="8190368" y="2192530"/>
            <a:chExt cx="6096000" cy="4589972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2ADB7DA7-D5D3-4C1D-9A2E-D8D306ABD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21867" y="2192530"/>
              <a:ext cx="2886478" cy="3877216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E0DCA43D-2E3A-1629-7E59-DB0D4387A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10672"/>
            <a:ext cx="8676619" cy="3110487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E3C817D3-6C94-41B5-BF23-A5B6CE197048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95032812-594E-44AC-8CB0-00F04DE13149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332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880644" y="1113722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与謝野晶子は、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日露戦争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の戦地にいる弟を思い、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「君死にたまふことなかれ」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という詩を発表して、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戦争に反対する気持ちを表しました。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405822" y="445770"/>
            <a:ext cx="3581015" cy="12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与謝野晶子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49A92F3-2DB9-4D15-A9FD-D488BAC6B87A}"/>
              </a:ext>
            </a:extLst>
          </p:cNvPr>
          <p:cNvSpPr txBox="1"/>
          <p:nvPr/>
        </p:nvSpPr>
        <p:spPr>
          <a:xfrm>
            <a:off x="4881642" y="184160"/>
            <a:ext cx="368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よさの　 あきこ</a:t>
            </a:r>
            <a:endParaRPr lang="en-US" altLang="ja-JP" sz="28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E332F84-9938-4D0C-80F9-A2DB15BC0DB7}"/>
              </a:ext>
            </a:extLst>
          </p:cNvPr>
          <p:cNvSpPr txBox="1"/>
          <p:nvPr/>
        </p:nvSpPr>
        <p:spPr>
          <a:xfrm>
            <a:off x="4718506" y="2136123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にちろせんそう</a:t>
            </a:r>
            <a:endParaRPr lang="en-US" altLang="ja-JP" b="1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75BBB8A-131B-4167-916F-5395B8BDB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234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6B97929B-3FB3-498D-B4AD-1743BF75F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366055" y="2304170"/>
            <a:ext cx="11915539" cy="1739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日露戦争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06405" y="4411184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234230" y="5045391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276460" y="4373238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日本海海戦   　</a:t>
            </a:r>
            <a:endParaRPr lang="ja-JP" altLang="en-US" sz="6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8FF0821-40CA-4498-8F5A-1034F1AD686F}"/>
              </a:ext>
            </a:extLst>
          </p:cNvPr>
          <p:cNvSpPr txBox="1"/>
          <p:nvPr/>
        </p:nvSpPr>
        <p:spPr>
          <a:xfrm>
            <a:off x="6393015" y="4130601"/>
            <a:ext cx="4248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にほんかい　かいせん</a:t>
            </a:r>
            <a:endParaRPr lang="en-US" altLang="ja-JP" sz="2800" b="1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5AB197E-22A0-FE5A-0C51-645677918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878" y="2156617"/>
            <a:ext cx="5807486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0FE11128-163B-E32C-2D44-B5D0E6C58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7" y="3940439"/>
            <a:ext cx="5807486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タイトル 2">
            <a:extLst>
              <a:ext uri="{FF2B5EF4-FFF2-40B4-BE49-F238E27FC236}">
                <a16:creationId xmlns:a16="http://schemas.microsoft.com/office/drawing/2014/main" id="{4CA04BC1-265A-4CD2-979B-2D15D91D7D0D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572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47462893-BB7B-45A9-A61F-5B58B443F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-7082" y="3812556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東郷平八郎</a:t>
            </a:r>
            <a:endParaRPr lang="ja-JP" altLang="en-US" sz="1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-301458" y="3124857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とうごうへいはちろう</a:t>
            </a:r>
            <a:endParaRPr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309BD422-9281-4BD0-8F31-7F6F1AFC93B2}"/>
              </a:ext>
            </a:extLst>
          </p:cNvPr>
          <p:cNvGrpSpPr/>
          <p:nvPr/>
        </p:nvGrpSpPr>
        <p:grpSpPr>
          <a:xfrm>
            <a:off x="8190368" y="1598276"/>
            <a:ext cx="6096000" cy="5184226"/>
            <a:chOff x="8190368" y="1598276"/>
            <a:chExt cx="6096000" cy="5184226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F598AC80-A6CF-49DB-8288-1D5DD817D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36731" y="1598276"/>
              <a:ext cx="3348071" cy="4489459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3B189A59-F36B-0274-1A6B-93522D683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98" y="3074019"/>
            <a:ext cx="8436727" cy="3024487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68EE32DA-FBD5-48F8-A751-A500B8A4A113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51AAAF0F-6A86-4D9D-A970-6CC7E3142EDF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132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332004" y="1422332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1904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年、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日露戦争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が起こり、日本はリュイシュン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（旅順）の戦いで勝利を治めました。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日本海海戦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では、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東郷平八郎は指揮する艦隊で、ロシアの艦隊を破り戦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争を勝利に導いた英雄とされました。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3904076" y="445770"/>
            <a:ext cx="4383848" cy="12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東郷平八郎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DA4479F-40A3-4039-AF80-7627A49BCEF2}"/>
              </a:ext>
            </a:extLst>
          </p:cNvPr>
          <p:cNvSpPr txBox="1"/>
          <p:nvPr/>
        </p:nvSpPr>
        <p:spPr>
          <a:xfrm>
            <a:off x="4960214" y="4002172"/>
            <a:ext cx="227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かんたい</a:t>
            </a:r>
            <a:endParaRPr lang="en-US" altLang="ja-JP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A70BCE7-9F2E-4F4E-BD74-E28102509895}"/>
              </a:ext>
            </a:extLst>
          </p:cNvPr>
          <p:cNvSpPr txBox="1"/>
          <p:nvPr/>
        </p:nvSpPr>
        <p:spPr>
          <a:xfrm>
            <a:off x="4023552" y="0"/>
            <a:ext cx="438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とうごう　 へいはちろう</a:t>
            </a:r>
            <a:endParaRPr lang="en-US" altLang="ja-JP" sz="28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CC45B56-399E-4B4D-AFA3-68AD9543796A}"/>
              </a:ext>
            </a:extLst>
          </p:cNvPr>
          <p:cNvSpPr txBox="1"/>
          <p:nvPr/>
        </p:nvSpPr>
        <p:spPr>
          <a:xfrm>
            <a:off x="8262524" y="3027310"/>
            <a:ext cx="239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にほんかい  かいせん</a:t>
            </a:r>
            <a:endParaRPr lang="en-US" altLang="ja-JP" b="1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0E1CF3C-A81C-4368-BAD5-7523D7706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9517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E03E16A5-0BA5-4414-91EE-42594E91C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366055" y="2304170"/>
            <a:ext cx="11915539" cy="1739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条約改正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06405" y="453968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276460" y="4501740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領事裁判権   　</a:t>
            </a: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6760413" y="3104825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189A149-C68F-40DB-9F3A-FCA13AAFD8BB}"/>
              </a:ext>
            </a:extLst>
          </p:cNvPr>
          <p:cNvSpPr txBox="1"/>
          <p:nvPr/>
        </p:nvSpPr>
        <p:spPr>
          <a:xfrm>
            <a:off x="6522671" y="2241400"/>
            <a:ext cx="3362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じょうやくかいせい</a:t>
            </a:r>
            <a:endParaRPr lang="en-US" altLang="ja-JP" sz="24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4A6D834-30D6-4C58-94DE-BA0C8F200D4A}"/>
              </a:ext>
            </a:extLst>
          </p:cNvPr>
          <p:cNvSpPr txBox="1"/>
          <p:nvPr/>
        </p:nvSpPr>
        <p:spPr>
          <a:xfrm>
            <a:off x="6462835" y="4202518"/>
            <a:ext cx="4492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りょうじさいばんけん</a:t>
            </a:r>
            <a:endParaRPr lang="en-US" altLang="ja-JP" sz="2800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B10DC24-62E9-6228-E00C-24141379B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123" y="2110017"/>
            <a:ext cx="5807486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48A3985-6728-7D83-4A65-4079D67AD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808" y="4028471"/>
            <a:ext cx="4894701" cy="1859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タイトル 2">
            <a:extLst>
              <a:ext uri="{FF2B5EF4-FFF2-40B4-BE49-F238E27FC236}">
                <a16:creationId xmlns:a16="http://schemas.microsoft.com/office/drawing/2014/main" id="{7C1AB661-B1CD-4C4C-A5F2-E3708034A416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304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7B732BA9-7E22-4037-A759-948BD8E7D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1415318" y="3759550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陸奥宗光</a:t>
            </a: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1667425" y="3313345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むつ   むねみつ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5326BB7-5AAC-4499-B03C-26C880E03849}"/>
              </a:ext>
            </a:extLst>
          </p:cNvPr>
          <p:cNvGrpSpPr/>
          <p:nvPr/>
        </p:nvGrpSpPr>
        <p:grpSpPr>
          <a:xfrm>
            <a:off x="8190368" y="1919136"/>
            <a:ext cx="6096000" cy="4863366"/>
            <a:chOff x="8190368" y="1919136"/>
            <a:chExt cx="6096000" cy="4863366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19B11C46-BFEA-41F2-BC24-678BECE61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0274" y="1919136"/>
              <a:ext cx="3233187" cy="4049038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513A1609-D2E6-5AF6-019F-7EE258E26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32" y="2963203"/>
            <a:ext cx="8081868" cy="3004971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B9659ED9-074C-4771-8A42-5ED7D2CBFCF5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EAAC5CEC-94F3-4DD1-8AF3-652AC2A06E56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919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2">
            <a:extLst>
              <a:ext uri="{FF2B5EF4-FFF2-40B4-BE49-F238E27FC236}">
                <a16:creationId xmlns:a16="http://schemas.microsoft.com/office/drawing/2014/main" id="{7A9A0194-D5BC-454D-B1AC-44606F6B3F9E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A56CBC8-1E05-41BB-9063-6F03A5B9ADA1}"/>
              </a:ext>
            </a:extLst>
          </p:cNvPr>
          <p:cNvGrpSpPr/>
          <p:nvPr/>
        </p:nvGrpSpPr>
        <p:grpSpPr>
          <a:xfrm>
            <a:off x="1240602" y="3540756"/>
            <a:ext cx="9950096" cy="1902620"/>
            <a:chOff x="1276730" y="2710408"/>
            <a:chExt cx="7523342" cy="1902620"/>
          </a:xfrm>
        </p:grpSpPr>
        <p:sp>
          <p:nvSpPr>
            <p:cNvPr id="9" name="タイトル 2">
              <a:extLst>
                <a:ext uri="{FF2B5EF4-FFF2-40B4-BE49-F238E27FC236}">
                  <a16:creationId xmlns:a16="http://schemas.microsoft.com/office/drawing/2014/main" id="{C6E2E7D1-AA5B-436C-B9AE-0E980857F830}"/>
                </a:ext>
              </a:extLst>
            </p:cNvPr>
            <p:cNvSpPr txBox="1">
              <a:spLocks/>
            </p:cNvSpPr>
            <p:nvPr/>
          </p:nvSpPr>
          <p:spPr>
            <a:xfrm>
              <a:off x="1276730" y="3344615"/>
              <a:ext cx="7486650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66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キーワード２　邪馬台国</a:t>
              </a:r>
            </a:p>
          </p:txBody>
        </p:sp>
        <p:sp>
          <p:nvSpPr>
            <p:cNvPr id="10" name="タイトル 2">
              <a:extLst>
                <a:ext uri="{FF2B5EF4-FFF2-40B4-BE49-F238E27FC236}">
                  <a16:creationId xmlns:a16="http://schemas.microsoft.com/office/drawing/2014/main" id="{9876F96B-03CF-482E-B5C5-AC8E88F2EAA0}"/>
                </a:ext>
              </a:extLst>
            </p:cNvPr>
            <p:cNvSpPr txBox="1">
              <a:spLocks/>
            </p:cNvSpPr>
            <p:nvPr/>
          </p:nvSpPr>
          <p:spPr>
            <a:xfrm>
              <a:off x="5679239" y="2710408"/>
              <a:ext cx="3120833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28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や　  ま　たい こく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E66B3E1-C8BF-4EF1-A0EC-EF3CD9E473F0}"/>
              </a:ext>
            </a:extLst>
          </p:cNvPr>
          <p:cNvGrpSpPr/>
          <p:nvPr/>
        </p:nvGrpSpPr>
        <p:grpSpPr>
          <a:xfrm>
            <a:off x="1240602" y="1818413"/>
            <a:ext cx="9710795" cy="1902620"/>
            <a:chOff x="2345988" y="1182569"/>
            <a:chExt cx="7486650" cy="1902620"/>
          </a:xfrm>
        </p:grpSpPr>
        <p:sp>
          <p:nvSpPr>
            <p:cNvPr id="8" name="タイトル 2">
              <a:extLst>
                <a:ext uri="{FF2B5EF4-FFF2-40B4-BE49-F238E27FC236}">
                  <a16:creationId xmlns:a16="http://schemas.microsoft.com/office/drawing/2014/main" id="{15C4292E-ABE3-4493-9D2C-D3010D71E88C}"/>
                </a:ext>
              </a:extLst>
            </p:cNvPr>
            <p:cNvSpPr txBox="1">
              <a:spLocks/>
            </p:cNvSpPr>
            <p:nvPr/>
          </p:nvSpPr>
          <p:spPr>
            <a:xfrm>
              <a:off x="2345988" y="1816776"/>
              <a:ext cx="7486650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66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キーワード１　弥生時代</a:t>
              </a:r>
            </a:p>
          </p:txBody>
        </p:sp>
        <p:sp>
          <p:nvSpPr>
            <p:cNvPr id="11" name="タイトル 2">
              <a:extLst>
                <a:ext uri="{FF2B5EF4-FFF2-40B4-BE49-F238E27FC236}">
                  <a16:creationId xmlns:a16="http://schemas.microsoft.com/office/drawing/2014/main" id="{B7CEC052-0E05-438C-A5C2-9AF7C43FF53D}"/>
                </a:ext>
              </a:extLst>
            </p:cNvPr>
            <p:cNvSpPr txBox="1">
              <a:spLocks/>
            </p:cNvSpPr>
            <p:nvPr/>
          </p:nvSpPr>
          <p:spPr>
            <a:xfrm>
              <a:off x="6715952" y="1182569"/>
              <a:ext cx="2939121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28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 やよい　じ だい</a:t>
              </a:r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645D3898-E29D-42D0-9B4B-3A4000358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121" y="1851127"/>
            <a:ext cx="4677050" cy="1710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5F12002-625C-4CEB-AC9D-C71B6F9B7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784" y="3834416"/>
            <a:ext cx="3890613" cy="160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8B8F649-83C1-46A9-9981-00749CAF8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304800" y="1422967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en-US" altLang="ja-JP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1894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年、この頃世界で最も力のあったイギリスと交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渉し、</a:t>
            </a:r>
            <a:r>
              <a:rPr lang="ja-JP" altLang="en-US" sz="36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条約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の一部を</a:t>
            </a:r>
            <a:r>
              <a:rPr lang="ja-JP" altLang="en-US" sz="36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改正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して</a:t>
            </a:r>
            <a:r>
              <a:rPr lang="ja-JP" altLang="en-US" sz="36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領事裁判権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をなくすことに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成功しました。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しかしこのときに関税自主権は回復しませんでした。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301585" y="457200"/>
            <a:ext cx="4383848" cy="12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陸奥宗光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69DE18-2F58-4654-926C-ECEC2F7A4B67}"/>
              </a:ext>
            </a:extLst>
          </p:cNvPr>
          <p:cNvSpPr txBox="1"/>
          <p:nvPr/>
        </p:nvSpPr>
        <p:spPr>
          <a:xfrm>
            <a:off x="4593685" y="136525"/>
            <a:ext cx="438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/>
              <a:t> </a:t>
            </a:r>
            <a:r>
              <a:rPr lang="ja-JP" altLang="en-US" sz="2800" b="1"/>
              <a:t>むつ　　むねみつ</a:t>
            </a:r>
            <a:endParaRPr lang="en-US" altLang="ja-JP" sz="28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3F0A573-D846-4979-B925-6458A6A5C1ED}"/>
              </a:ext>
            </a:extLst>
          </p:cNvPr>
          <p:cNvSpPr txBox="1"/>
          <p:nvPr/>
        </p:nvSpPr>
        <p:spPr>
          <a:xfrm>
            <a:off x="6230764" y="3001616"/>
            <a:ext cx="261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りょうじさいばんけん</a:t>
            </a:r>
            <a:endParaRPr lang="en-US" altLang="ja-JP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07BA866-F238-4668-ADC5-9984E78B1700}"/>
              </a:ext>
            </a:extLst>
          </p:cNvPr>
          <p:cNvSpPr txBox="1"/>
          <p:nvPr/>
        </p:nvSpPr>
        <p:spPr>
          <a:xfrm>
            <a:off x="4476651" y="4948929"/>
            <a:ext cx="261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かんぜいじしゅけん</a:t>
            </a:r>
            <a:endParaRPr lang="en-US" altLang="ja-JP" b="1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E317B41-C27E-4C00-AE39-385810530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2577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ndl.go.jp/scenery/tokyo/images/L/43034325/00000/0077.jpg">
            <a:extLst>
              <a:ext uri="{FF2B5EF4-FFF2-40B4-BE49-F238E27FC236}">
                <a16:creationId xmlns:a16="http://schemas.microsoft.com/office/drawing/2014/main" id="{E3AD06EC-78A7-4CED-9EA2-4086FD865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61" y="0"/>
            <a:ext cx="11390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57D8300-1539-4BE0-A67F-3991B9E6883F}"/>
              </a:ext>
            </a:extLst>
          </p:cNvPr>
          <p:cNvSpPr/>
          <p:nvPr/>
        </p:nvSpPr>
        <p:spPr>
          <a:xfrm>
            <a:off x="-3037" y="-66675"/>
            <a:ext cx="12192000" cy="6924675"/>
          </a:xfrm>
          <a:prstGeom prst="rect">
            <a:avLst/>
          </a:prstGeom>
          <a:solidFill>
            <a:srgbClr val="FFFFFF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90190E4D-41BD-49E4-A291-672D49962E11}"/>
              </a:ext>
            </a:extLst>
          </p:cNvPr>
          <p:cNvSpPr txBox="1">
            <a:spLocks/>
          </p:cNvSpPr>
          <p:nvPr/>
        </p:nvSpPr>
        <p:spPr>
          <a:xfrm>
            <a:off x="1295400" y="1332407"/>
            <a:ext cx="9601199" cy="3450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大正時代</a:t>
            </a:r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C5768DB-0F68-462C-8DD9-145E17D69B6D}"/>
              </a:ext>
            </a:extLst>
          </p:cNvPr>
          <p:cNvSpPr/>
          <p:nvPr/>
        </p:nvSpPr>
        <p:spPr>
          <a:xfrm>
            <a:off x="6727716" y="6259093"/>
            <a:ext cx="5262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>
                <a:latin typeface="Arial" panose="020B0604020202020204" pitchFamily="34" charset="0"/>
              </a:rPr>
              <a:t>出典：国立国会図書館「写真の中の明治・大正」</a:t>
            </a:r>
            <a:endParaRPr lang="en-US" altLang="ja-JP" b="1">
              <a:latin typeface="Arial" panose="020B0604020202020204" pitchFamily="34" charset="0"/>
            </a:endParaRPr>
          </a:p>
          <a:p>
            <a:pPr algn="r"/>
            <a:r>
              <a:rPr lang="ja-JP" altLang="en-US" b="1"/>
              <a:t>新橋停車場</a:t>
            </a:r>
          </a:p>
        </p:txBody>
      </p:sp>
    </p:spTree>
    <p:extLst>
      <p:ext uri="{BB962C8B-B14F-4D97-AF65-F5344CB8AC3E}">
        <p14:creationId xmlns:p14="http://schemas.microsoft.com/office/powerpoint/2010/main" val="102047176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D84FFC24-8F90-4381-BA46-635C5B94D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366055" y="2304170"/>
            <a:ext cx="11915539" cy="1739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条約改正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5981744" y="434868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8DB420-BD36-4DB6-8B1F-F945C6A00858}"/>
              </a:ext>
            </a:extLst>
          </p:cNvPr>
          <p:cNvSpPr txBox="1">
            <a:spLocks/>
          </p:cNvSpPr>
          <p:nvPr/>
        </p:nvSpPr>
        <p:spPr>
          <a:xfrm>
            <a:off x="251799" y="4310740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関税自主権   　</a:t>
            </a:r>
            <a:endParaRPr lang="ja-JP" altLang="en-US" sz="6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6760413" y="3104825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F03DA59-0AFC-4866-9394-DF76FDF68589}"/>
              </a:ext>
            </a:extLst>
          </p:cNvPr>
          <p:cNvSpPr txBox="1"/>
          <p:nvPr/>
        </p:nvSpPr>
        <p:spPr>
          <a:xfrm>
            <a:off x="6477053" y="2265257"/>
            <a:ext cx="3362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じょうやくかいせい</a:t>
            </a:r>
            <a:endParaRPr lang="en-US" altLang="ja-JP" sz="24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91BF377-C19D-415F-80B2-122E7338DE8C}"/>
              </a:ext>
            </a:extLst>
          </p:cNvPr>
          <p:cNvSpPr txBox="1"/>
          <p:nvPr/>
        </p:nvSpPr>
        <p:spPr>
          <a:xfrm>
            <a:off x="6402544" y="4036111"/>
            <a:ext cx="3998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かんぜい　　じしゅけん</a:t>
            </a:r>
            <a:endParaRPr lang="en-US" altLang="ja-JP" sz="2400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94BB64B-47F2-BE14-18FB-6241C5191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277" y="2062796"/>
            <a:ext cx="5807486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C8A1B56-21EE-7E4A-F47D-7ED4773F7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277" y="3881623"/>
            <a:ext cx="5807486" cy="1739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タイトル 2">
            <a:extLst>
              <a:ext uri="{FF2B5EF4-FFF2-40B4-BE49-F238E27FC236}">
                <a16:creationId xmlns:a16="http://schemas.microsoft.com/office/drawing/2014/main" id="{5D24CB0C-1ECF-47C8-8E0D-808E11E3DDDA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586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35246319-98E9-4C6D-9FF6-F8BD2827B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0" y="3814012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小村寿太郎</a:t>
            </a:r>
            <a:endParaRPr lang="ja-JP" altLang="en-US" sz="1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114172" y="3366595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こむら じゅたろう</a:t>
            </a:r>
            <a:endParaRPr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8F186970-78DA-4569-9034-B7F4EB67D21C}"/>
              </a:ext>
            </a:extLst>
          </p:cNvPr>
          <p:cNvGrpSpPr/>
          <p:nvPr/>
        </p:nvGrpSpPr>
        <p:grpSpPr>
          <a:xfrm>
            <a:off x="8190368" y="1649249"/>
            <a:ext cx="6096000" cy="5133253"/>
            <a:chOff x="8190368" y="1649249"/>
            <a:chExt cx="6096000" cy="5133253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C279DF66-1FD3-4B94-BB60-348D112D1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3293" y="1649249"/>
              <a:ext cx="3578422" cy="4457084"/>
            </a:xfrm>
            <a:prstGeom prst="rect">
              <a:avLst/>
            </a:prstGeom>
          </p:spPr>
        </p:pic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338C9C1C-F021-92C1-9073-8AB80CFB7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31" y="3213472"/>
            <a:ext cx="8076196" cy="2895240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922F1A28-7DA8-42A9-BC96-F59931CA5DDB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44328CE1-A32A-4BAB-ADD5-ED2D49A3DFC1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539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149124" y="1296602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1911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年、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条約改正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に成功し、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関税自主権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が回復され、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不平等条約を改正した日本は、ようやく欧米諸国と対等な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関係を築きました。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3492596" y="262890"/>
            <a:ext cx="6188614" cy="1767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小村寿太郎</a:t>
            </a:r>
            <a:endParaRPr lang="en-US" altLang="ja-JP" sz="8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44010F4-CC68-4647-AE21-9607AED94380}"/>
              </a:ext>
            </a:extLst>
          </p:cNvPr>
          <p:cNvSpPr txBox="1"/>
          <p:nvPr/>
        </p:nvSpPr>
        <p:spPr>
          <a:xfrm>
            <a:off x="54124" y="3340100"/>
            <a:ext cx="3362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ふびょうどうじょうやく</a:t>
            </a:r>
            <a:endParaRPr lang="en-US" altLang="ja-JP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AFCA22E-5894-4D71-83B4-F01C10F09B66}"/>
              </a:ext>
            </a:extLst>
          </p:cNvPr>
          <p:cNvSpPr txBox="1"/>
          <p:nvPr/>
        </p:nvSpPr>
        <p:spPr>
          <a:xfrm>
            <a:off x="8374331" y="3402845"/>
            <a:ext cx="261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おうべいしょこく</a:t>
            </a:r>
            <a:endParaRPr lang="en-US" altLang="ja-JP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95EF4A9-DB08-4D85-AF71-E611FB2E1B40}"/>
              </a:ext>
            </a:extLst>
          </p:cNvPr>
          <p:cNvSpPr txBox="1"/>
          <p:nvPr/>
        </p:nvSpPr>
        <p:spPr>
          <a:xfrm>
            <a:off x="3952921" y="128129"/>
            <a:ext cx="5172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/>
              <a:t> </a:t>
            </a:r>
            <a:r>
              <a:rPr lang="ja-JP" altLang="en-US" sz="2800" b="1"/>
              <a:t>こむら　　    じゅたろう</a:t>
            </a:r>
            <a:endParaRPr lang="en-US" altLang="ja-JP" sz="2800" b="1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FEEF0A4-6A38-4941-ABBA-9996B37D9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83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35C5F536-E71D-4522-AB9E-FA170F673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921045" y="3110230"/>
            <a:ext cx="11915539" cy="1739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　足尾銅山　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A0EE4DA-6635-499C-9977-9F080C3F8292}"/>
              </a:ext>
            </a:extLst>
          </p:cNvPr>
          <p:cNvSpPr txBox="1"/>
          <p:nvPr/>
        </p:nvSpPr>
        <p:spPr>
          <a:xfrm>
            <a:off x="6477053" y="3104515"/>
            <a:ext cx="3362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あしお　どうざん</a:t>
            </a:r>
            <a:endParaRPr lang="en-US" altLang="ja-JP" sz="2400" b="1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5F4ED28-FC22-AB3F-5D49-B0BEDDE1B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302" y="2916730"/>
            <a:ext cx="5807486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11A5C525-64DC-4D43-A37B-4E5440AB5018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490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BE74AD67-8DA8-4F3B-8FDD-ED0052F49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820519" y="3737058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田中正造</a:t>
            </a: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880201" y="3429000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たなか  しょうぞう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2052439-C9B3-49BD-8E55-2A0029100960}"/>
              </a:ext>
            </a:extLst>
          </p:cNvPr>
          <p:cNvGrpSpPr/>
          <p:nvPr/>
        </p:nvGrpSpPr>
        <p:grpSpPr>
          <a:xfrm>
            <a:off x="8190368" y="1458577"/>
            <a:ext cx="6096000" cy="5323925"/>
            <a:chOff x="8190368" y="1458577"/>
            <a:chExt cx="6096000" cy="5323925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4F9ED08A-55B9-4539-8FE9-A9D6DB90F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8245" y="1458577"/>
              <a:ext cx="3353356" cy="4600640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F9C3785F-CF57-438F-9B32-D60FD1A03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81" y="3275755"/>
            <a:ext cx="7246331" cy="2783462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37E93D6F-5CAF-4A21-94D4-6B99C2F8B6EF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7F0B9533-E8FD-452D-B539-FCB6A386E1C0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317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26F22ED3-4D24-4796-AA11-D0182FCD4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39904" y="1559492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明治時代の中ごろから</a:t>
            </a:r>
            <a:r>
              <a:rPr lang="ja-JP" altLang="en-US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足尾銅山</a:t>
            </a:r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（栃木県）の工場から出る有毒なけむり</a:t>
            </a:r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や廃水が、山林をからし、田畑や川の魚に大きな被害をもたらしました。</a:t>
            </a:r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田中正造は、足尾銅山の仕事をやめるように政府に何度もうったえるなど、</a:t>
            </a:r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農民の生活を守るために献身的な努力をしました。</a:t>
            </a:r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3845539" y="399449"/>
            <a:ext cx="6188614" cy="1767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田中正造</a:t>
            </a:r>
            <a:endParaRPr lang="en-US" altLang="ja-JP" sz="8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CD1F20F-1173-4BE5-A1C7-4FDD153942FA}"/>
              </a:ext>
            </a:extLst>
          </p:cNvPr>
          <p:cNvSpPr txBox="1"/>
          <p:nvPr/>
        </p:nvSpPr>
        <p:spPr>
          <a:xfrm>
            <a:off x="9622617" y="2578048"/>
            <a:ext cx="1078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ゆうどく</a:t>
            </a:r>
            <a:endParaRPr lang="en-US" altLang="ja-JP" sz="16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17EBA93-9062-4FFB-A1C6-725A45D6299C}"/>
              </a:ext>
            </a:extLst>
          </p:cNvPr>
          <p:cNvSpPr txBox="1"/>
          <p:nvPr/>
        </p:nvSpPr>
        <p:spPr>
          <a:xfrm>
            <a:off x="354984" y="3359739"/>
            <a:ext cx="3362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/>
              <a:t>はいすい</a:t>
            </a:r>
            <a:endParaRPr lang="en-US" altLang="ja-JP" sz="16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5425203-7370-41A0-BF23-AFF83F8092B4}"/>
              </a:ext>
            </a:extLst>
          </p:cNvPr>
          <p:cNvSpPr txBox="1"/>
          <p:nvPr/>
        </p:nvSpPr>
        <p:spPr>
          <a:xfrm>
            <a:off x="3845539" y="4839581"/>
            <a:ext cx="3362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けんしんてき</a:t>
            </a:r>
            <a:endParaRPr lang="en-US" altLang="ja-JP" sz="16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1424C3B-3087-4C86-B8D8-99446E798310}"/>
              </a:ext>
            </a:extLst>
          </p:cNvPr>
          <p:cNvSpPr txBox="1"/>
          <p:nvPr/>
        </p:nvSpPr>
        <p:spPr>
          <a:xfrm>
            <a:off x="3977441" y="2578048"/>
            <a:ext cx="1852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あしおどうざん</a:t>
            </a:r>
            <a:endParaRPr lang="en-US" altLang="ja-JP" sz="16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D302E09-389A-4DD9-83D8-DA1E315043F5}"/>
              </a:ext>
            </a:extLst>
          </p:cNvPr>
          <p:cNvSpPr txBox="1"/>
          <p:nvPr/>
        </p:nvSpPr>
        <p:spPr>
          <a:xfrm>
            <a:off x="4353538" y="172345"/>
            <a:ext cx="5172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/>
              <a:t> </a:t>
            </a:r>
            <a:r>
              <a:rPr lang="ja-JP" altLang="en-US" sz="2800" b="1"/>
              <a:t>たなか 　しょうぞう</a:t>
            </a:r>
            <a:endParaRPr lang="en-US" altLang="ja-JP" sz="2800" b="1"/>
          </a:p>
        </p:txBody>
      </p:sp>
    </p:spTree>
    <p:extLst>
      <p:ext uri="{BB962C8B-B14F-4D97-AF65-F5344CB8AC3E}">
        <p14:creationId xmlns:p14="http://schemas.microsoft.com/office/powerpoint/2010/main" val="157039452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14B1E082-20D2-4A90-879C-D7049AF6A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366055" y="3059288"/>
            <a:ext cx="11915539" cy="1739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　女性の地位向上　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6760413" y="3104825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CBC4694-9011-3E12-1CD5-F9EB50C19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800" y="3021188"/>
            <a:ext cx="6822125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B2DCBEFF-C1AC-4373-8950-5C9DF99B1774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277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ABEAE8F8-F617-4DF8-9598-7A33418E3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0" y="3814012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07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平塚らいてう</a:t>
            </a:r>
            <a:endParaRPr lang="ja-JP" altLang="en-US" sz="107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-19235" y="3603310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ひらつか    らいちょう</a:t>
            </a:r>
            <a:endParaRPr lang="ja-JP" altLang="en-US" sz="5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5FCF409-A31B-4706-89E4-16D6D3D1EEEC}"/>
              </a:ext>
            </a:extLst>
          </p:cNvPr>
          <p:cNvGrpSpPr/>
          <p:nvPr/>
        </p:nvGrpSpPr>
        <p:grpSpPr>
          <a:xfrm>
            <a:off x="8190368" y="2553528"/>
            <a:ext cx="6096000" cy="4228974"/>
            <a:chOff x="8190368" y="2553528"/>
            <a:chExt cx="6096000" cy="4228974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BBAD000D-B4F0-4419-B235-3EA3452A5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24719" y="2553528"/>
              <a:ext cx="2753109" cy="3505689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F484B7B2-8394-2337-3E14-3691AB822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4" y="3332514"/>
            <a:ext cx="8146014" cy="2596799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B48758B3-3711-4968-AE88-9AEEBE2230CC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4511FEB1-4B42-4D61-AC4C-336F3BD950A7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815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2">
            <a:extLst>
              <a:ext uri="{FF2B5EF4-FFF2-40B4-BE49-F238E27FC236}">
                <a16:creationId xmlns:a16="http://schemas.microsoft.com/office/drawing/2014/main" id="{7A9A0194-D5BC-454D-B1AC-44606F6B3F9E}"/>
              </a:ext>
            </a:extLst>
          </p:cNvPr>
          <p:cNvSpPr txBox="1">
            <a:spLocks/>
          </p:cNvSpPr>
          <p:nvPr/>
        </p:nvSpPr>
        <p:spPr>
          <a:xfrm>
            <a:off x="2888177" y="16302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FE62A5BE-AEC5-4857-98BA-5C6687838008}"/>
              </a:ext>
            </a:extLst>
          </p:cNvPr>
          <p:cNvGrpSpPr/>
          <p:nvPr/>
        </p:nvGrpSpPr>
        <p:grpSpPr>
          <a:xfrm>
            <a:off x="82758" y="3291911"/>
            <a:ext cx="4802362" cy="3154166"/>
            <a:chOff x="1566547" y="1046685"/>
            <a:chExt cx="2106006" cy="1990888"/>
          </a:xfrm>
        </p:grpSpPr>
        <p:sp>
          <p:nvSpPr>
            <p:cNvPr id="5" name="タイトル 2">
              <a:extLst>
                <a:ext uri="{FF2B5EF4-FFF2-40B4-BE49-F238E27FC236}">
                  <a16:creationId xmlns:a16="http://schemas.microsoft.com/office/drawing/2014/main" id="{630993EC-5FE3-4E83-BDCC-A094EBA29F44}"/>
                </a:ext>
              </a:extLst>
            </p:cNvPr>
            <p:cNvSpPr txBox="1">
              <a:spLocks/>
            </p:cNvSpPr>
            <p:nvPr/>
          </p:nvSpPr>
          <p:spPr>
            <a:xfrm>
              <a:off x="1566547" y="1769160"/>
              <a:ext cx="2006262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115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卑弥呼</a:t>
              </a:r>
              <a:endParaRPr lang="ja-JP" altLang="en-US" sz="115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6" name="タイトル 2">
              <a:extLst>
                <a:ext uri="{FF2B5EF4-FFF2-40B4-BE49-F238E27FC236}">
                  <a16:creationId xmlns:a16="http://schemas.microsoft.com/office/drawing/2014/main" id="{D6778F9B-ABE0-4C4D-A24D-3A83F9DEBA5B}"/>
                </a:ext>
              </a:extLst>
            </p:cNvPr>
            <p:cNvSpPr txBox="1">
              <a:spLocks/>
            </p:cNvSpPr>
            <p:nvPr/>
          </p:nvSpPr>
          <p:spPr>
            <a:xfrm>
              <a:off x="1720594" y="1046685"/>
              <a:ext cx="1951959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54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ひ　 み　 こ</a:t>
              </a:r>
              <a:endParaRPr lang="ja-JP" altLang="en-US" sz="5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sp>
        <p:nvSpPr>
          <p:cNvPr id="8" name="タイトル 2">
            <a:extLst>
              <a:ext uri="{FF2B5EF4-FFF2-40B4-BE49-F238E27FC236}">
                <a16:creationId xmlns:a16="http://schemas.microsoft.com/office/drawing/2014/main" id="{15C4292E-ABE3-4493-9D2C-D3010D71E88C}"/>
              </a:ext>
            </a:extLst>
          </p:cNvPr>
          <p:cNvSpPr txBox="1">
            <a:spLocks/>
          </p:cNvSpPr>
          <p:nvPr/>
        </p:nvSpPr>
        <p:spPr>
          <a:xfrm>
            <a:off x="82758" y="2464622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C10F286-9C6A-4667-A924-6F78F67D44AD}"/>
              </a:ext>
            </a:extLst>
          </p:cNvPr>
          <p:cNvGrpSpPr/>
          <p:nvPr/>
        </p:nvGrpSpPr>
        <p:grpSpPr>
          <a:xfrm>
            <a:off x="9006880" y="2464622"/>
            <a:ext cx="3102362" cy="4241126"/>
            <a:chOff x="9492369" y="2619093"/>
            <a:chExt cx="3102362" cy="4241126"/>
          </a:xfrm>
        </p:grpSpPr>
        <p:pic>
          <p:nvPicPr>
            <p:cNvPr id="2050" name="Picture 2" descr="https://4.bp.blogspot.com/-sR-s9KM9NcE/U6Z53JWLFwI/AAAAAAAAhos/XAoLhif_k98/s800/himiko.png">
              <a:extLst>
                <a:ext uri="{FF2B5EF4-FFF2-40B4-BE49-F238E27FC236}">
                  <a16:creationId xmlns:a16="http://schemas.microsoft.com/office/drawing/2014/main" id="{2F51D2EB-11E6-4B64-9B5A-46E154467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2369" y="2619093"/>
              <a:ext cx="3102362" cy="4241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タイトル 2">
              <a:extLst>
                <a:ext uri="{FF2B5EF4-FFF2-40B4-BE49-F238E27FC236}">
                  <a16:creationId xmlns:a16="http://schemas.microsoft.com/office/drawing/2014/main" id="{B7C120C0-37BB-4A4F-9B17-10B75FF7318C}"/>
                </a:ext>
              </a:extLst>
            </p:cNvPr>
            <p:cNvSpPr txBox="1">
              <a:spLocks/>
            </p:cNvSpPr>
            <p:nvPr/>
          </p:nvSpPr>
          <p:spPr>
            <a:xfrm>
              <a:off x="10085032" y="5915487"/>
              <a:ext cx="1757779" cy="685061"/>
            </a:xfrm>
            <a:prstGeom prst="rect">
              <a:avLst/>
            </a:prstGeom>
            <a:solidFill>
              <a:srgbClr val="00B0F0"/>
            </a:solidFill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b="1">
                  <a:solidFill>
                    <a:srgbClr val="FFFF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卑弥呼</a:t>
              </a:r>
              <a:endParaRPr lang="ja-JP" altLang="en-US" b="1" dirty="0">
                <a:solidFill>
                  <a:srgbClr val="FFFF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pic>
        <p:nvPicPr>
          <p:cNvPr id="11" name="図 10">
            <a:extLst>
              <a:ext uri="{FF2B5EF4-FFF2-40B4-BE49-F238E27FC236}">
                <a16:creationId xmlns:a16="http://schemas.microsoft.com/office/drawing/2014/main" id="{D9740C25-53AD-4834-925A-9A7437D4C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E643341-A6FE-4D38-8672-CE3C7654F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09" y="3429000"/>
            <a:ext cx="7843097" cy="268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3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8EE7B6FF-5E59-4BAA-96F3-5241B47D8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168858" y="1206736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平塚らいてうや市川房枝などを中心に、選挙権などの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権利の獲得、女性や母親の権利を守ることをうったえ、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女性の地位向上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を目指す運動が進められました。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3236056" y="508034"/>
            <a:ext cx="6188614" cy="1767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平塚らいてう</a:t>
            </a:r>
            <a:endParaRPr lang="en-US" altLang="ja-JP" sz="8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FE635FA-B0E4-4CB5-B4DD-CF3B0A76BB1F}"/>
              </a:ext>
            </a:extLst>
          </p:cNvPr>
          <p:cNvSpPr txBox="1"/>
          <p:nvPr/>
        </p:nvSpPr>
        <p:spPr>
          <a:xfrm>
            <a:off x="3840951" y="2248136"/>
            <a:ext cx="3362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いちかわ　ふさえ</a:t>
            </a:r>
            <a:endParaRPr lang="en-US" altLang="ja-JP" sz="16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0498BF6-397C-4E62-A229-9B713E0B1397}"/>
              </a:ext>
            </a:extLst>
          </p:cNvPr>
          <p:cNvSpPr txBox="1"/>
          <p:nvPr/>
        </p:nvSpPr>
        <p:spPr>
          <a:xfrm>
            <a:off x="8914780" y="2273468"/>
            <a:ext cx="3362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せんきょけん</a:t>
            </a:r>
            <a:endParaRPr lang="en-US" altLang="ja-JP" sz="16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4C28D2D-23C3-4774-9945-7E93C83B9C1A}"/>
              </a:ext>
            </a:extLst>
          </p:cNvPr>
          <p:cNvSpPr txBox="1"/>
          <p:nvPr/>
        </p:nvSpPr>
        <p:spPr>
          <a:xfrm>
            <a:off x="1618294" y="3259723"/>
            <a:ext cx="3362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かくとく</a:t>
            </a:r>
            <a:endParaRPr lang="en-US" altLang="ja-JP" sz="16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B57B9D3-41DE-4453-8306-0D634070A0DF}"/>
              </a:ext>
            </a:extLst>
          </p:cNvPr>
          <p:cNvSpPr txBox="1"/>
          <p:nvPr/>
        </p:nvSpPr>
        <p:spPr>
          <a:xfrm>
            <a:off x="3620238" y="352756"/>
            <a:ext cx="5172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ひらつか　　　らいちょう</a:t>
            </a:r>
            <a:endParaRPr lang="en-US" altLang="ja-JP" sz="28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30F49B-1A72-45C6-A279-C05BDCAA17AA}"/>
              </a:ext>
            </a:extLst>
          </p:cNvPr>
          <p:cNvSpPr txBox="1"/>
          <p:nvPr/>
        </p:nvSpPr>
        <p:spPr>
          <a:xfrm>
            <a:off x="2044422" y="4301123"/>
            <a:ext cx="3362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   　こうじょう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184171110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3145D4DB-236A-46B9-B723-FB7D43C11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802643" y="3121868"/>
            <a:ext cx="11915539" cy="1739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　破傷風　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6760413" y="3104825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638B9D9-9CF2-4984-9A22-64F5BF331E01}"/>
              </a:ext>
            </a:extLst>
          </p:cNvPr>
          <p:cNvSpPr txBox="1"/>
          <p:nvPr/>
        </p:nvSpPr>
        <p:spPr>
          <a:xfrm>
            <a:off x="6226488" y="3042960"/>
            <a:ext cx="3362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はしょうふう</a:t>
            </a:r>
            <a:endParaRPr lang="en-US" altLang="ja-JP" sz="2800">
              <a:latin typeface="UD Digi Kyokasho N-B" panose="02020700000000000000" pitchFamily="18" charset="-128"/>
              <a:ea typeface="UD Digi Kyokasho N-B" panose="02020700000000000000" pitchFamily="18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C34C1FC-0B38-1CFF-9CB6-936BDB360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053" y="2867732"/>
            <a:ext cx="3857156" cy="1739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377CB400-1964-4CA6-9DA5-ED35B30D9C1B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286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ED1E35EB-DEFE-4A5C-A626-8BA26F2A0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0" y="3814012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北里柴三郎</a:t>
            </a:r>
            <a:endParaRPr lang="ja-JP" altLang="en-US" sz="1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-165228" y="3378109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きたさとしばさぶろう</a:t>
            </a:r>
            <a:endParaRPr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E3B25D1-6920-44CB-9C23-3D6A208A2EA2}"/>
              </a:ext>
            </a:extLst>
          </p:cNvPr>
          <p:cNvGrpSpPr/>
          <p:nvPr/>
        </p:nvGrpSpPr>
        <p:grpSpPr>
          <a:xfrm>
            <a:off x="8355468" y="1891459"/>
            <a:ext cx="6096000" cy="4966541"/>
            <a:chOff x="8190368" y="1815961"/>
            <a:chExt cx="6096000" cy="4966541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DDD341B1-84D6-4A39-B343-C8BFDDAB6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20101" y="1815961"/>
              <a:ext cx="3568110" cy="4281733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9AE6C9D1-591E-546F-EC71-4D2746127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8" y="3275755"/>
            <a:ext cx="9077953" cy="2682133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FBB7410D-1A83-40C6-96B5-4E7EDC871A12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7F8006D1-5E03-4345-B6AB-0FC2AB765C93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080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86534DF6-CE72-47FA-9C9F-4337ED535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384758" y="1153092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北里柴三郎は、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破傷風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という、この時代死亡する人の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多かった病気の治療のしかたを発見し、日本の医学が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世界に認められるきっかけとなりました。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3451956" y="406400"/>
            <a:ext cx="6188614" cy="1767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北里柴三郎</a:t>
            </a:r>
            <a:endParaRPr lang="en-US" altLang="ja-JP" sz="8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9C2609E-1EAD-4727-8011-33D5DA1901AD}"/>
              </a:ext>
            </a:extLst>
          </p:cNvPr>
          <p:cNvSpPr txBox="1"/>
          <p:nvPr/>
        </p:nvSpPr>
        <p:spPr>
          <a:xfrm>
            <a:off x="3769455" y="299564"/>
            <a:ext cx="5172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きたさと　　しばさぶろう</a:t>
            </a:r>
            <a:endParaRPr lang="en-US" altLang="ja-JP" sz="28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85D484B-2969-45FC-98D9-CBF07A33EA9E}"/>
              </a:ext>
            </a:extLst>
          </p:cNvPr>
          <p:cNvSpPr txBox="1"/>
          <p:nvPr/>
        </p:nvSpPr>
        <p:spPr>
          <a:xfrm>
            <a:off x="3655156" y="2228572"/>
            <a:ext cx="1501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はしょうふう</a:t>
            </a:r>
            <a:endParaRPr lang="en-US" altLang="ja-JP" sz="16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D9CBC05-0CE9-49C6-A073-C6D517A78961}"/>
              </a:ext>
            </a:extLst>
          </p:cNvPr>
          <p:cNvSpPr txBox="1"/>
          <p:nvPr/>
        </p:nvSpPr>
        <p:spPr>
          <a:xfrm>
            <a:off x="3744056" y="3259723"/>
            <a:ext cx="1501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ちりょう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148853117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57051EB0-4E6E-4959-8EC9-A3AAB136F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1132843" y="3226042"/>
            <a:ext cx="11915539" cy="1739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　黄熱病　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6760413" y="3104825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68BD728-E5AF-4C5C-A595-5CCD9135F65D}"/>
              </a:ext>
            </a:extLst>
          </p:cNvPr>
          <p:cNvSpPr txBox="1"/>
          <p:nvPr/>
        </p:nvSpPr>
        <p:spPr>
          <a:xfrm>
            <a:off x="6133337" y="2970661"/>
            <a:ext cx="3362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おうねつびょう</a:t>
            </a:r>
            <a:endParaRPr lang="en-US" altLang="ja-JP" sz="2800">
              <a:latin typeface="UD Digi Kyokasho N-B" panose="02020700000000000000" pitchFamily="18" charset="-128"/>
              <a:ea typeface="UD Digi Kyokasho N-B" panose="02020700000000000000" pitchFamily="18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6530808-C47D-F20E-8B2D-57490CE69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951" y="2564669"/>
            <a:ext cx="4411664" cy="2024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5F2B99E4-4217-4EF4-9C21-3CA4C669F259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862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C94A1D0A-3857-430A-AC3F-96EE6E557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708289" y="3808989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野口英世</a:t>
            </a:r>
            <a:endParaRPr lang="ja-JP" altLang="en-US" sz="1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598807" y="3362360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のぐち　ひでよ</a:t>
            </a:r>
            <a:endParaRPr lang="ja-JP" altLang="en-US" sz="7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47CC2CF-8D84-4437-BAC1-5BDC526C2890}"/>
              </a:ext>
            </a:extLst>
          </p:cNvPr>
          <p:cNvGrpSpPr/>
          <p:nvPr/>
        </p:nvGrpSpPr>
        <p:grpSpPr>
          <a:xfrm>
            <a:off x="7628794" y="1442187"/>
            <a:ext cx="6720947" cy="5415813"/>
            <a:chOff x="8190368" y="1870278"/>
            <a:chExt cx="6096000" cy="4912224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55037E1D-E117-4DA3-9D79-CC09F1F29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9046" y="1870278"/>
              <a:ext cx="3072597" cy="4188939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729B26A0-16DB-702A-07CC-1BEE2FE7C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07" y="3362360"/>
            <a:ext cx="7359331" cy="2698206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6530D7C6-2521-4525-B90A-843D5DADCACC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588D48CF-4C9B-41FE-BCDD-D68B6E1BD478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860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439C1DF7-F985-4ECB-98BC-733D2047F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499057" y="1411465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野口英世は、</a:t>
            </a:r>
            <a:r>
              <a:rPr lang="en-US" altLang="ja-JP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15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才のときに、やけどのため不自由だった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左手の手術をしたのをきっかけに医師になる決意をしました。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南米のエクアドルやアフリカのガーナに行き、原因不明の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黄熱病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を調査研究しましたが、</a:t>
            </a:r>
            <a:r>
              <a:rPr lang="en-US" altLang="ja-JP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1928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年、ガーナで黄熱病に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感染し、亡くなりました。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023456" y="279200"/>
            <a:ext cx="6188614" cy="1767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野口英世</a:t>
            </a:r>
            <a:endParaRPr lang="en-US" altLang="ja-JP" sz="8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714E04E-388A-430F-8A5D-8EE918D73870}"/>
              </a:ext>
            </a:extLst>
          </p:cNvPr>
          <p:cNvSpPr txBox="1"/>
          <p:nvPr/>
        </p:nvSpPr>
        <p:spPr>
          <a:xfrm>
            <a:off x="520700" y="3522110"/>
            <a:ext cx="1196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なんべい</a:t>
            </a:r>
            <a:endParaRPr lang="en-US" altLang="ja-JP" sz="16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877500A-B323-4C49-B55E-B9E21A3560D8}"/>
              </a:ext>
            </a:extLst>
          </p:cNvPr>
          <p:cNvSpPr txBox="1"/>
          <p:nvPr/>
        </p:nvSpPr>
        <p:spPr>
          <a:xfrm>
            <a:off x="8918628" y="3460554"/>
            <a:ext cx="3362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/>
              <a:t>げんいんふめい</a:t>
            </a:r>
            <a:endParaRPr lang="en-US" altLang="ja-JP" sz="20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7D71DE1-50A8-4E2B-B393-1E7306BB4002}"/>
              </a:ext>
            </a:extLst>
          </p:cNvPr>
          <p:cNvSpPr txBox="1"/>
          <p:nvPr/>
        </p:nvSpPr>
        <p:spPr>
          <a:xfrm>
            <a:off x="4653496" y="60503"/>
            <a:ext cx="5172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のぐち　 　ひでよ</a:t>
            </a:r>
            <a:endParaRPr lang="en-US" altLang="ja-JP" sz="28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CAFF148-FB7D-41C8-B1EB-9B9548402F83}"/>
              </a:ext>
            </a:extLst>
          </p:cNvPr>
          <p:cNvSpPr txBox="1"/>
          <p:nvPr/>
        </p:nvSpPr>
        <p:spPr>
          <a:xfrm>
            <a:off x="499057" y="4427765"/>
            <a:ext cx="3362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おうねつびょう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301335322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9099CC09-DFD6-455F-B447-A231F3DD2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1149645" y="3097832"/>
            <a:ext cx="11915539" cy="1739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　赤痢菌　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B834FBA-0C01-4B95-8C4B-AA9E4735A0E1}"/>
              </a:ext>
            </a:extLst>
          </p:cNvPr>
          <p:cNvSpPr txBox="1"/>
          <p:nvPr/>
        </p:nvSpPr>
        <p:spPr>
          <a:xfrm>
            <a:off x="6544533" y="3090105"/>
            <a:ext cx="3362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せきりきん</a:t>
            </a:r>
            <a:endParaRPr lang="en-US" altLang="ja-JP" sz="2400" b="1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ED1A86-DFBD-85C4-C815-99BA72940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574" y="2953664"/>
            <a:ext cx="4090151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697B6E20-3AFB-44C4-A530-8E61507BEB21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798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E23B8FD7-2E3D-4988-94B9-A1ABEC7DF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953632" y="3906097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志賀 潔</a:t>
            </a: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953632" y="3034851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しが  きよし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094839C-7C73-4C49-BC74-8312A00F2B3A}"/>
              </a:ext>
            </a:extLst>
          </p:cNvPr>
          <p:cNvGrpSpPr/>
          <p:nvPr/>
        </p:nvGrpSpPr>
        <p:grpSpPr>
          <a:xfrm>
            <a:off x="8190368" y="1714500"/>
            <a:ext cx="6096000" cy="5068002"/>
            <a:chOff x="8190368" y="1714500"/>
            <a:chExt cx="6096000" cy="5068002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296610F5-1681-4E93-A263-A791C3AE8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34605" y="1714500"/>
              <a:ext cx="3494208" cy="4383194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BD91AB2B-675B-71A6-C443-B2299A995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0" y="3141042"/>
            <a:ext cx="8247501" cy="2956652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EF138F35-4A89-43D9-BD9E-F710BD878786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74264F8D-43BD-4000-A79D-E46240E1B9BF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308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2C73497-3DF7-4365-BE48-27F194136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165100" y="979734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北里柴三郎の研究所で学んだ志賀潔は、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赤痢菌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を発見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し、その治療薬を作ることにも成功しました。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023456" y="406399"/>
            <a:ext cx="6188614" cy="1767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志賀潔</a:t>
            </a:r>
            <a:endParaRPr lang="en-US" altLang="ja-JP" sz="8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84521FB-7D54-4D2C-887E-C4C3C78666D4}"/>
              </a:ext>
            </a:extLst>
          </p:cNvPr>
          <p:cNvSpPr txBox="1"/>
          <p:nvPr/>
        </p:nvSpPr>
        <p:spPr>
          <a:xfrm>
            <a:off x="2131026" y="3578188"/>
            <a:ext cx="1729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ちりょうやく</a:t>
            </a:r>
            <a:endParaRPr lang="en-US" altLang="ja-JP" sz="16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52EAD1F-92DF-4DC1-9C8B-5392F49AC0E5}"/>
              </a:ext>
            </a:extLst>
          </p:cNvPr>
          <p:cNvSpPr txBox="1"/>
          <p:nvPr/>
        </p:nvSpPr>
        <p:spPr>
          <a:xfrm>
            <a:off x="4760055" y="169847"/>
            <a:ext cx="5172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しが　　きよし</a:t>
            </a:r>
            <a:endParaRPr lang="en-US" altLang="ja-JP" sz="28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8DD64D1-608C-4542-ADA3-C3D51F3E5B4E}"/>
              </a:ext>
            </a:extLst>
          </p:cNvPr>
          <p:cNvSpPr txBox="1"/>
          <p:nvPr/>
        </p:nvSpPr>
        <p:spPr>
          <a:xfrm>
            <a:off x="9067783" y="2577594"/>
            <a:ext cx="1729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せきりきん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1272552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2">
            <a:extLst>
              <a:ext uri="{FF2B5EF4-FFF2-40B4-BE49-F238E27FC236}">
                <a16:creationId xmlns:a16="http://schemas.microsoft.com/office/drawing/2014/main" id="{31C216E2-C715-41C3-B2CE-FF8E2E590079}"/>
              </a:ext>
            </a:extLst>
          </p:cNvPr>
          <p:cNvSpPr txBox="1">
            <a:spLocks/>
          </p:cNvSpPr>
          <p:nvPr/>
        </p:nvSpPr>
        <p:spPr>
          <a:xfrm>
            <a:off x="3830713" y="430579"/>
            <a:ext cx="4885679" cy="1117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邪馬台国の卑弥呼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2402191-3BE4-48FE-9003-A80563797E58}"/>
              </a:ext>
            </a:extLst>
          </p:cNvPr>
          <p:cNvGrpSpPr/>
          <p:nvPr/>
        </p:nvGrpSpPr>
        <p:grpSpPr>
          <a:xfrm>
            <a:off x="76940" y="1994183"/>
            <a:ext cx="12038120" cy="4664069"/>
            <a:chOff x="76940" y="1994183"/>
            <a:chExt cx="12038120" cy="4664069"/>
          </a:xfrm>
        </p:grpSpPr>
        <p:sp>
          <p:nvSpPr>
            <p:cNvPr id="5" name="タイトル 2">
              <a:extLst>
                <a:ext uri="{FF2B5EF4-FFF2-40B4-BE49-F238E27FC236}">
                  <a16:creationId xmlns:a16="http://schemas.microsoft.com/office/drawing/2014/main" id="{0C712925-77B4-4387-BB2B-AD9D23300BBA}"/>
                </a:ext>
              </a:extLst>
            </p:cNvPr>
            <p:cNvSpPr txBox="1">
              <a:spLocks/>
            </p:cNvSpPr>
            <p:nvPr/>
          </p:nvSpPr>
          <p:spPr>
            <a:xfrm>
              <a:off x="76940" y="2478349"/>
              <a:ext cx="12038120" cy="417990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中国の古い歴史の本（「魏志」の倭人伝）に</a:t>
              </a:r>
              <a:endParaRPr lang="en-US" altLang="ja-JP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en-US" altLang="ja-JP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は、３世紀頃（</a:t>
              </a:r>
              <a:r>
                <a:rPr lang="ja-JP" altLang="en-US" b="1">
                  <a:solidFill>
                    <a:srgbClr val="FF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弥生時代</a:t>
              </a:r>
              <a:r>
                <a:rPr lang="ja-JP" altLang="en-US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の頃）、卑弥呼という</a:t>
              </a:r>
              <a:endParaRPr lang="en-US" altLang="ja-JP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en-US" altLang="ja-JP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b="1">
                  <a:solidFill>
                    <a:srgbClr val="FF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邪馬台国</a:t>
              </a:r>
              <a:r>
                <a:rPr lang="ja-JP" altLang="en-US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の女王が倭（当時の日本）を治めてい</a:t>
              </a:r>
              <a:endParaRPr lang="en-US" altLang="ja-JP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en-US" altLang="ja-JP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た様子が、記されています。</a:t>
              </a:r>
              <a:endParaRPr lang="en-US" altLang="ja-JP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F2243AFD-461E-4EAE-BBE7-CF0985157022}"/>
                </a:ext>
              </a:extLst>
            </p:cNvPr>
            <p:cNvSpPr txBox="1"/>
            <p:nvPr/>
          </p:nvSpPr>
          <p:spPr>
            <a:xfrm>
              <a:off x="6986726" y="199418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/>
                <a:t>ぎ　し</a:t>
              </a: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4A36381-B024-4D8B-A0BC-C36245172600}"/>
                </a:ext>
              </a:extLst>
            </p:cNvPr>
            <p:cNvSpPr txBox="1"/>
            <p:nvPr/>
          </p:nvSpPr>
          <p:spPr>
            <a:xfrm>
              <a:off x="9065547" y="1994183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b="1"/>
                <a:t>わ　じん　でん</a:t>
              </a:r>
              <a:endParaRPr kumimoji="1" lang="ja-JP" altLang="en-US" b="1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1CDF127-49D3-4FEE-AD34-7E1155DD5DB9}"/>
                </a:ext>
              </a:extLst>
            </p:cNvPr>
            <p:cNvSpPr txBox="1"/>
            <p:nvPr/>
          </p:nvSpPr>
          <p:spPr>
            <a:xfrm>
              <a:off x="9642627" y="414792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b="1"/>
                <a:t>おさ</a:t>
              </a:r>
              <a:endParaRPr kumimoji="1" lang="ja-JP" altLang="en-US" b="1"/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2D1FD5A-9AE0-4AAE-85DB-0A561E0BD4DD}"/>
              </a:ext>
            </a:extLst>
          </p:cNvPr>
          <p:cNvSpPr txBox="1"/>
          <p:nvPr/>
        </p:nvSpPr>
        <p:spPr>
          <a:xfrm>
            <a:off x="3830713" y="199748"/>
            <a:ext cx="2945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/>
              <a:t> や　ま たいこく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0502CF9-7C25-4470-A08E-8E2701D33B49}"/>
              </a:ext>
            </a:extLst>
          </p:cNvPr>
          <p:cNvSpPr txBox="1"/>
          <p:nvPr/>
        </p:nvSpPr>
        <p:spPr>
          <a:xfrm>
            <a:off x="6824478" y="199747"/>
            <a:ext cx="2078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/>
              <a:t>ひ  み   こ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7731C59-A3D7-4FCE-AE50-E28A9F773DF9}"/>
              </a:ext>
            </a:extLst>
          </p:cNvPr>
          <p:cNvSpPr txBox="1"/>
          <p:nvPr/>
        </p:nvSpPr>
        <p:spPr>
          <a:xfrm>
            <a:off x="4699213" y="414792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/>
              <a:t>わ</a:t>
            </a:r>
            <a:endParaRPr kumimoji="1" lang="ja-JP" altLang="en-US" b="1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1CC230C-1346-4F2C-8837-969B100CAE8E}"/>
              </a:ext>
            </a:extLst>
          </p:cNvPr>
          <p:cNvSpPr txBox="1"/>
          <p:nvPr/>
        </p:nvSpPr>
        <p:spPr>
          <a:xfrm>
            <a:off x="4198767" y="3059668"/>
            <a:ext cx="2209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/>
              <a:t>やよい　　じだい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7AAAE726-5D0E-469F-8EBD-242149D74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8421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AF779BAB-C900-4B39-9BDE-58D568B06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138230" y="1700219"/>
            <a:ext cx="11915539" cy="3233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 日本初の女子留学生　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945477" y="18798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0FF52E1-E560-4F81-87CE-4D589D72BCFC}"/>
              </a:ext>
            </a:extLst>
          </p:cNvPr>
          <p:cNvSpPr txBox="1">
            <a:spLocks/>
          </p:cNvSpPr>
          <p:nvPr/>
        </p:nvSpPr>
        <p:spPr>
          <a:xfrm>
            <a:off x="6760413" y="3104825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4D3597F1-80EE-477E-8DF8-784358B6968B}"/>
              </a:ext>
            </a:extLst>
          </p:cNvPr>
          <p:cNvSpPr txBox="1">
            <a:spLocks/>
          </p:cNvSpPr>
          <p:nvPr/>
        </p:nvSpPr>
        <p:spPr>
          <a:xfrm>
            <a:off x="131793" y="3148305"/>
            <a:ext cx="11915539" cy="3233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</a:t>
            </a:r>
            <a:r>
              <a:rPr lang="en-US" altLang="ja-JP" sz="6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  </a:t>
            </a:r>
            <a:r>
              <a:rPr lang="ja-JP" altLang="en-US" sz="6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女子教育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9DC621F-6296-7648-439D-93A20A639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178" y="2190497"/>
            <a:ext cx="7314022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D805B2A-6376-F4E3-436C-9685A2295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178" y="3955236"/>
            <a:ext cx="3440547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A647AF15-28ED-40E9-A37F-62488ADF0984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266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3619C0DD-5BDA-49D9-81A4-FF441A268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1329528" y="3861962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津田梅子</a:t>
            </a: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1053830" y="3554107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つだ　うめこ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EAC72DC-8B62-4840-98AC-231E0692508F}"/>
              </a:ext>
            </a:extLst>
          </p:cNvPr>
          <p:cNvGrpSpPr/>
          <p:nvPr/>
        </p:nvGrpSpPr>
        <p:grpSpPr>
          <a:xfrm>
            <a:off x="8190368" y="1953091"/>
            <a:ext cx="6096000" cy="4829411"/>
            <a:chOff x="8190368" y="1953091"/>
            <a:chExt cx="6096000" cy="4829411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8E13ECEC-903C-430F-8EA1-93BE896FB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1149" y="1953091"/>
              <a:ext cx="3088826" cy="4125635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EEB863B2-1314-1C72-4582-F6EF165F3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" y="3330006"/>
            <a:ext cx="8015895" cy="2748720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2876FB38-A0B2-4472-A1B2-12A3CCD09EC6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D72EE4C2-A200-484E-A9E0-A70ECC522137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211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E19C3F3-1A02-4449-93FB-C262A3DE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647700" y="1465161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津田梅子は、満６才のときに</a:t>
            </a:r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日本で初めての女子留学生</a:t>
            </a:r>
            <a:endParaRPr lang="en-US" altLang="ja-JP" sz="32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としてアメリカにわたり、１１年のもの長い間、留学生活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を過ごしました。留学が終わりいったん帰国した後に、再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びアメリカに留学し、このときに、自分の一生を日本の新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しい</a:t>
            </a:r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女子教育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にささげることを決意しました。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010756" y="418757"/>
            <a:ext cx="6188614" cy="1767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津田梅子</a:t>
            </a:r>
            <a:endParaRPr lang="en-US" altLang="ja-JP" sz="8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3DF0FB8-CAF8-43F7-92EA-B962CB756654}"/>
              </a:ext>
            </a:extLst>
          </p:cNvPr>
          <p:cNvSpPr txBox="1"/>
          <p:nvPr/>
        </p:nvSpPr>
        <p:spPr>
          <a:xfrm>
            <a:off x="4743641" y="271447"/>
            <a:ext cx="5172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つだ　  　うめこ</a:t>
            </a:r>
            <a:endParaRPr lang="en-US" altLang="ja-JP" sz="28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704D1F9-8B12-4D1B-BE9C-96654D0029DA}"/>
              </a:ext>
            </a:extLst>
          </p:cNvPr>
          <p:cNvSpPr txBox="1"/>
          <p:nvPr/>
        </p:nvSpPr>
        <p:spPr>
          <a:xfrm>
            <a:off x="9916256" y="1847340"/>
            <a:ext cx="1716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りゅうがくせい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273718101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B94A5053-91F0-4E6A-B20A-881883487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827927" y="2009547"/>
            <a:ext cx="11915539" cy="1739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国際連盟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210300" y="44124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7059777" y="2337092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F46C744F-F69A-4387-A1C2-C140052257E0}"/>
              </a:ext>
            </a:extLst>
          </p:cNvPr>
          <p:cNvSpPr txBox="1">
            <a:spLocks/>
          </p:cNvSpPr>
          <p:nvPr/>
        </p:nvSpPr>
        <p:spPr>
          <a:xfrm>
            <a:off x="827927" y="3748583"/>
            <a:ext cx="11915539" cy="1739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事務局次長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74085E0-40AA-4172-810D-89F86A78F443}"/>
              </a:ext>
            </a:extLst>
          </p:cNvPr>
          <p:cNvSpPr txBox="1"/>
          <p:nvPr/>
        </p:nvSpPr>
        <p:spPr>
          <a:xfrm>
            <a:off x="6958261" y="1966344"/>
            <a:ext cx="3362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こくさい　れんめい</a:t>
            </a:r>
            <a:endParaRPr lang="en-US" altLang="ja-JP" sz="2400" b="1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B85C373-AFAD-4F60-8727-355EA1A7C40C}"/>
              </a:ext>
            </a:extLst>
          </p:cNvPr>
          <p:cNvSpPr txBox="1"/>
          <p:nvPr/>
        </p:nvSpPr>
        <p:spPr>
          <a:xfrm>
            <a:off x="7179052" y="3577732"/>
            <a:ext cx="3785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じむきょく　　じちょう</a:t>
            </a:r>
            <a:endParaRPr lang="en-US" altLang="ja-JP" sz="2400" b="1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EDD696A-9390-ACCA-5931-99942EAE0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1876463"/>
            <a:ext cx="4259264" cy="159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78B0943-0194-807F-85E0-59B54DB41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539" y="3436878"/>
            <a:ext cx="4749383" cy="1783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タイトル 2">
            <a:extLst>
              <a:ext uri="{FF2B5EF4-FFF2-40B4-BE49-F238E27FC236}">
                <a16:creationId xmlns:a16="http://schemas.microsoft.com/office/drawing/2014/main" id="{2C0CF4AA-A275-45BA-9CDB-356DFE6ACB46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389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C3DE978F-C1F1-462B-A3F5-6CF407FB5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0" y="3814012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新渡戸稲造</a:t>
            </a:r>
            <a:endParaRPr lang="ja-JP" altLang="en-US" sz="1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F83BA42-D662-4FBA-ABCD-192C41C6F9E3}"/>
              </a:ext>
            </a:extLst>
          </p:cNvPr>
          <p:cNvSpPr txBox="1">
            <a:spLocks/>
          </p:cNvSpPr>
          <p:nvPr/>
        </p:nvSpPr>
        <p:spPr>
          <a:xfrm>
            <a:off x="270042" y="3429000"/>
            <a:ext cx="90617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にとべ　いなぞう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911AF0E-CF27-45AE-A282-0369F3A673DF}"/>
              </a:ext>
            </a:extLst>
          </p:cNvPr>
          <p:cNvGrpSpPr/>
          <p:nvPr/>
        </p:nvGrpSpPr>
        <p:grpSpPr>
          <a:xfrm>
            <a:off x="8190368" y="1742476"/>
            <a:ext cx="6096000" cy="5040026"/>
            <a:chOff x="8190368" y="1742476"/>
            <a:chExt cx="6096000" cy="5040026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5F0370F8-00F8-4F89-8CC0-ADECB2713161}"/>
                </a:ext>
              </a:extLst>
            </p:cNvPr>
            <p:cNvSpPr/>
            <p:nvPr/>
          </p:nvSpPr>
          <p:spPr>
            <a:xfrm>
              <a:off x="8190368" y="613617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国立国会図書館「近代日本人の肖像」 </a:t>
              </a:r>
              <a:r>
                <a:rPr lang="en-US" altLang="ja-JP">
                  <a:solidFill>
                    <a:schemeClr val="bg1"/>
                  </a:solidFill>
                  <a:latin typeface="Arial" panose="020B0604020202020204" pitchFamily="34" charset="0"/>
                </a:rPr>
                <a:t>(https://www.ndl.go.jp/portrait/)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EF42D416-93CC-44C4-AEEE-0BB7881C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2474" y="1742476"/>
              <a:ext cx="3163381" cy="4355218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AEEB5482-8A22-E50A-8C8B-FA9631090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69" y="3089267"/>
            <a:ext cx="8422505" cy="2969950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5104A702-64B3-4B68-902A-4E2D8BC20259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D88C987B-6BAD-4FBD-9DEE-4D001CD2F96C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332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124995" y="1559492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国際的な平和を築くことをめざし、</a:t>
            </a:r>
            <a:r>
              <a: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1920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年に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国際連盟</a:t>
            </a:r>
            <a:endParaRPr lang="en-US" altLang="ja-JP" sz="36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が発足しました。そこで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事務局次長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を務めたのが新渡戸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稲造です。新渡戸は、６年間その役を務め、国際連盟のた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めに力をつくしました。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3490056" y="262258"/>
            <a:ext cx="6188614" cy="1767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新渡戸稲造</a:t>
            </a:r>
            <a:endParaRPr lang="en-US" altLang="ja-JP" sz="8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9FDCF31-60E2-4FED-856C-FBB0C3AE3AE6}"/>
              </a:ext>
            </a:extLst>
          </p:cNvPr>
          <p:cNvSpPr txBox="1"/>
          <p:nvPr/>
        </p:nvSpPr>
        <p:spPr>
          <a:xfrm>
            <a:off x="4495800" y="106347"/>
            <a:ext cx="6339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にとべ　　　いなぞう</a:t>
            </a:r>
            <a:endParaRPr lang="en-US" altLang="ja-JP" sz="28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A46381C-E37D-4FCB-9E24-063A8236DF92}"/>
              </a:ext>
            </a:extLst>
          </p:cNvPr>
          <p:cNvSpPr txBox="1"/>
          <p:nvPr/>
        </p:nvSpPr>
        <p:spPr>
          <a:xfrm>
            <a:off x="5458556" y="3090446"/>
            <a:ext cx="2732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じむきょくじちょう</a:t>
            </a:r>
            <a:endParaRPr lang="en-US" altLang="ja-JP" sz="16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A1630FF-53D4-4F62-AD21-566794312479}"/>
              </a:ext>
            </a:extLst>
          </p:cNvPr>
          <p:cNvSpPr txBox="1"/>
          <p:nvPr/>
        </p:nvSpPr>
        <p:spPr>
          <a:xfrm>
            <a:off x="10132156" y="2152218"/>
            <a:ext cx="2732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こくさいれんめい</a:t>
            </a:r>
            <a:endParaRPr lang="en-US" altLang="ja-JP" sz="1600" b="1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72EB9B8-EFF0-4786-B1BC-302F32CAA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004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9FAF5E89-4737-4EDC-9D56-4A1B4EE91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087" y="3269519"/>
            <a:ext cx="9918986" cy="466790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EDAF634-9192-4474-BF75-9E289B4239E5}"/>
              </a:ext>
            </a:extLst>
          </p:cNvPr>
          <p:cNvGrpSpPr/>
          <p:nvPr/>
        </p:nvGrpSpPr>
        <p:grpSpPr>
          <a:xfrm>
            <a:off x="2976515" y="-25400"/>
            <a:ext cx="9215485" cy="6767547"/>
            <a:chOff x="7627763" y="2654300"/>
            <a:chExt cx="9215485" cy="6767547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1AEFEF17-675D-4D73-9661-7087F8C23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7763" y="2654300"/>
              <a:ext cx="9215485" cy="6231616"/>
            </a:xfrm>
            <a:prstGeom prst="rect">
              <a:avLst/>
            </a:prstGeom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5374406B-EF23-4793-AD5E-14AFB5726832}"/>
                </a:ext>
              </a:extLst>
            </p:cNvPr>
            <p:cNvSpPr/>
            <p:nvPr/>
          </p:nvSpPr>
          <p:spPr>
            <a:xfrm>
              <a:off x="10454314" y="8885916"/>
              <a:ext cx="6388934" cy="535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ja-JP" altLang="en-US" sz="1400">
                  <a:solidFill>
                    <a:schemeClr val="bg1"/>
                  </a:solidFill>
                </a:rPr>
                <a:t>『東都名所日本橋之白雨』,喜鶴屋. 国立国会図書館デジタルコレクション https://dl.ndl.go.jp/pid/1302097 (参照 2023-06-21)</a:t>
              </a:r>
            </a:p>
          </p:txBody>
        </p:sp>
      </p:grpSp>
      <p:sp>
        <p:nvSpPr>
          <p:cNvPr id="7" name="タイトル 1">
            <a:extLst>
              <a:ext uri="{FF2B5EF4-FFF2-40B4-BE49-F238E27FC236}">
                <a16:creationId xmlns:a16="http://schemas.microsoft.com/office/drawing/2014/main" id="{2EFE78E1-95B5-487C-A01F-4C438829B6EF}"/>
              </a:ext>
            </a:extLst>
          </p:cNvPr>
          <p:cNvSpPr txBox="1">
            <a:spLocks/>
          </p:cNvSpPr>
          <p:nvPr/>
        </p:nvSpPr>
        <p:spPr>
          <a:xfrm>
            <a:off x="-1362033" y="5575889"/>
            <a:ext cx="6140388" cy="10597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歴史人物クイズ</a:t>
            </a:r>
            <a:endParaRPr lang="en-US" altLang="ja-JP" b="1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r>
              <a:rPr lang="ja-JP" altLang="en-US" b="1">
                <a:solidFill>
                  <a:schemeClr val="bg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　　　　　　　　おしまい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D64271B-78CB-4DEC-B281-58235195BCFE}"/>
              </a:ext>
            </a:extLst>
          </p:cNvPr>
          <p:cNvSpPr txBox="1"/>
          <p:nvPr/>
        </p:nvSpPr>
        <p:spPr>
          <a:xfrm>
            <a:off x="159798" y="568614"/>
            <a:ext cx="3416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/>
              <a:t>誰の作品だった</a:t>
            </a:r>
            <a:endParaRPr kumimoji="1" lang="en-US" altLang="ja-JP" sz="3600" b="1"/>
          </a:p>
          <a:p>
            <a:r>
              <a:rPr kumimoji="1" lang="ja-JP" altLang="en-US" sz="3600" b="1"/>
              <a:t>でしょうか？</a:t>
            </a:r>
          </a:p>
        </p:txBody>
      </p:sp>
    </p:spTree>
    <p:extLst>
      <p:ext uri="{BB962C8B-B14F-4D97-AF65-F5344CB8AC3E}">
        <p14:creationId xmlns:p14="http://schemas.microsoft.com/office/powerpoint/2010/main" val="1351303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7F02A3F6-22A1-4F73-AA99-CA9C90CB8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A56CBC8-1E05-41BB-9063-6F03A5B9ADA1}"/>
              </a:ext>
            </a:extLst>
          </p:cNvPr>
          <p:cNvGrpSpPr/>
          <p:nvPr/>
        </p:nvGrpSpPr>
        <p:grpSpPr>
          <a:xfrm>
            <a:off x="2626101" y="2558313"/>
            <a:ext cx="7486650" cy="1664676"/>
            <a:chOff x="2599530" y="2169259"/>
            <a:chExt cx="7486650" cy="1664676"/>
          </a:xfrm>
        </p:grpSpPr>
        <p:sp>
          <p:nvSpPr>
            <p:cNvPr id="9" name="タイトル 2">
              <a:extLst>
                <a:ext uri="{FF2B5EF4-FFF2-40B4-BE49-F238E27FC236}">
                  <a16:creationId xmlns:a16="http://schemas.microsoft.com/office/drawing/2014/main" id="{C6E2E7D1-AA5B-436C-B9AE-0E980857F830}"/>
                </a:ext>
              </a:extLst>
            </p:cNvPr>
            <p:cNvSpPr txBox="1">
              <a:spLocks/>
            </p:cNvSpPr>
            <p:nvPr/>
          </p:nvSpPr>
          <p:spPr>
            <a:xfrm>
              <a:off x="2599530" y="2565522"/>
              <a:ext cx="7486650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40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キーワード２　冠位十二階</a:t>
              </a:r>
            </a:p>
          </p:txBody>
        </p:sp>
        <p:sp>
          <p:nvSpPr>
            <p:cNvPr id="10" name="タイトル 2">
              <a:extLst>
                <a:ext uri="{FF2B5EF4-FFF2-40B4-BE49-F238E27FC236}">
                  <a16:creationId xmlns:a16="http://schemas.microsoft.com/office/drawing/2014/main" id="{9876F96B-03CF-482E-B5C5-AC8E88F2EAA0}"/>
                </a:ext>
              </a:extLst>
            </p:cNvPr>
            <p:cNvSpPr txBox="1">
              <a:spLocks/>
            </p:cNvSpPr>
            <p:nvPr/>
          </p:nvSpPr>
          <p:spPr>
            <a:xfrm>
              <a:off x="6383920" y="2169259"/>
              <a:ext cx="2938175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16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かんい　じゅうにかい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E66B3E1-C8BF-4EF1-A0EC-EF3CD9E473F0}"/>
              </a:ext>
            </a:extLst>
          </p:cNvPr>
          <p:cNvGrpSpPr/>
          <p:nvPr/>
        </p:nvGrpSpPr>
        <p:grpSpPr>
          <a:xfrm>
            <a:off x="2626101" y="1638374"/>
            <a:ext cx="7486650" cy="1308103"/>
            <a:chOff x="2212936" y="1524846"/>
            <a:chExt cx="7486650" cy="1883455"/>
          </a:xfrm>
        </p:grpSpPr>
        <p:sp>
          <p:nvSpPr>
            <p:cNvPr id="8" name="タイトル 2">
              <a:extLst>
                <a:ext uri="{FF2B5EF4-FFF2-40B4-BE49-F238E27FC236}">
                  <a16:creationId xmlns:a16="http://schemas.microsoft.com/office/drawing/2014/main" id="{15C4292E-ABE3-4493-9D2C-D3010D71E88C}"/>
                </a:ext>
              </a:extLst>
            </p:cNvPr>
            <p:cNvSpPr txBox="1">
              <a:spLocks/>
            </p:cNvSpPr>
            <p:nvPr/>
          </p:nvSpPr>
          <p:spPr>
            <a:xfrm>
              <a:off x="2212936" y="2139888"/>
              <a:ext cx="7486650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40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キーワード１　飛鳥時代</a:t>
              </a:r>
            </a:p>
          </p:txBody>
        </p:sp>
        <p:sp>
          <p:nvSpPr>
            <p:cNvPr id="11" name="タイトル 2">
              <a:extLst>
                <a:ext uri="{FF2B5EF4-FFF2-40B4-BE49-F238E27FC236}">
                  <a16:creationId xmlns:a16="http://schemas.microsoft.com/office/drawing/2014/main" id="{B7CEC052-0E05-438C-A5C2-9AF7C43FF53D}"/>
                </a:ext>
              </a:extLst>
            </p:cNvPr>
            <p:cNvSpPr txBox="1">
              <a:spLocks/>
            </p:cNvSpPr>
            <p:nvPr/>
          </p:nvSpPr>
          <p:spPr>
            <a:xfrm>
              <a:off x="5682835" y="1524846"/>
              <a:ext cx="2556724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18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あすか　 じ   だい</a:t>
              </a:r>
            </a:p>
          </p:txBody>
        </p:sp>
      </p:grpSp>
      <p:sp>
        <p:nvSpPr>
          <p:cNvPr id="14" name="タイトル 2">
            <a:extLst>
              <a:ext uri="{FF2B5EF4-FFF2-40B4-BE49-F238E27FC236}">
                <a16:creationId xmlns:a16="http://schemas.microsoft.com/office/drawing/2014/main" id="{DC960C5E-88D8-45D8-8C65-8D553763800D}"/>
              </a:ext>
            </a:extLst>
          </p:cNvPr>
          <p:cNvSpPr txBox="1">
            <a:spLocks/>
          </p:cNvSpPr>
          <p:nvPr/>
        </p:nvSpPr>
        <p:spPr>
          <a:xfrm>
            <a:off x="2626101" y="4052328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キーワード３　十七条の憲法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C2FA34EE-E9B1-4124-8944-DEAA075BD934}"/>
              </a:ext>
            </a:extLst>
          </p:cNvPr>
          <p:cNvSpPr txBox="1">
            <a:spLocks/>
          </p:cNvSpPr>
          <p:nvPr/>
        </p:nvSpPr>
        <p:spPr>
          <a:xfrm>
            <a:off x="6029122" y="3613038"/>
            <a:ext cx="3933669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じゅうしちじょう　　　けんぽう</a:t>
            </a: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98A99450-F1C9-496C-AA0D-0C52CBC703EC}"/>
              </a:ext>
            </a:extLst>
          </p:cNvPr>
          <p:cNvSpPr txBox="1">
            <a:spLocks/>
          </p:cNvSpPr>
          <p:nvPr/>
        </p:nvSpPr>
        <p:spPr>
          <a:xfrm>
            <a:off x="2589972" y="5180759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キーワード４　法隆寺</a:t>
            </a:r>
          </a:p>
        </p:txBody>
      </p:sp>
      <p:sp>
        <p:nvSpPr>
          <p:cNvPr id="19" name="タイトル 2">
            <a:extLst>
              <a:ext uri="{FF2B5EF4-FFF2-40B4-BE49-F238E27FC236}">
                <a16:creationId xmlns:a16="http://schemas.microsoft.com/office/drawing/2014/main" id="{DAD92CCE-8611-42B0-8BCC-FDAEE1B61F51}"/>
              </a:ext>
            </a:extLst>
          </p:cNvPr>
          <p:cNvSpPr txBox="1">
            <a:spLocks/>
          </p:cNvSpPr>
          <p:nvPr/>
        </p:nvSpPr>
        <p:spPr>
          <a:xfrm>
            <a:off x="6010113" y="4754695"/>
            <a:ext cx="3933669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　ほう りゅう じ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496EB04-1EE8-FA75-0607-59D7D8257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145" y="1894685"/>
            <a:ext cx="3604865" cy="1005874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E1EB4C6-AB70-180E-9F9C-6AFF58693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122" y="2950316"/>
            <a:ext cx="3604865" cy="1005874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10779B3E-BA00-C76C-8865-4D86BDB46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044" y="3922864"/>
            <a:ext cx="3775943" cy="1094251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6F584B0-26AE-493B-8E65-24C64F7AC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144" y="5071663"/>
            <a:ext cx="3604865" cy="1005874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20" name="タイトル 2">
            <a:extLst>
              <a:ext uri="{FF2B5EF4-FFF2-40B4-BE49-F238E27FC236}">
                <a16:creationId xmlns:a16="http://schemas.microsoft.com/office/drawing/2014/main" id="{D000E4B1-FB5B-4394-965C-978B65A2148A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869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C08B524C-D19D-49B5-BBA2-9DB21D475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FE62A5BE-AEC5-4857-98BA-5C6687838008}"/>
              </a:ext>
            </a:extLst>
          </p:cNvPr>
          <p:cNvGrpSpPr/>
          <p:nvPr/>
        </p:nvGrpSpPr>
        <p:grpSpPr>
          <a:xfrm>
            <a:off x="-58896" y="3262993"/>
            <a:ext cx="7890295" cy="3223666"/>
            <a:chOff x="1975768" y="1090683"/>
            <a:chExt cx="2108174" cy="2034756"/>
          </a:xfrm>
        </p:grpSpPr>
        <p:sp>
          <p:nvSpPr>
            <p:cNvPr id="5" name="タイトル 2">
              <a:extLst>
                <a:ext uri="{FF2B5EF4-FFF2-40B4-BE49-F238E27FC236}">
                  <a16:creationId xmlns:a16="http://schemas.microsoft.com/office/drawing/2014/main" id="{630993EC-5FE3-4E83-BDCC-A094EBA29F44}"/>
                </a:ext>
              </a:extLst>
            </p:cNvPr>
            <p:cNvSpPr txBox="1">
              <a:spLocks/>
            </p:cNvSpPr>
            <p:nvPr/>
          </p:nvSpPr>
          <p:spPr>
            <a:xfrm>
              <a:off x="2077680" y="1857026"/>
              <a:ext cx="2006262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115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聖徳太子</a:t>
              </a:r>
            </a:p>
          </p:txBody>
        </p:sp>
        <p:sp>
          <p:nvSpPr>
            <p:cNvPr id="6" name="タイトル 2">
              <a:extLst>
                <a:ext uri="{FF2B5EF4-FFF2-40B4-BE49-F238E27FC236}">
                  <a16:creationId xmlns:a16="http://schemas.microsoft.com/office/drawing/2014/main" id="{D6778F9B-ABE0-4C4D-A24D-3A83F9DEBA5B}"/>
                </a:ext>
              </a:extLst>
            </p:cNvPr>
            <p:cNvSpPr txBox="1">
              <a:spLocks/>
            </p:cNvSpPr>
            <p:nvPr/>
          </p:nvSpPr>
          <p:spPr>
            <a:xfrm>
              <a:off x="1975768" y="1090683"/>
              <a:ext cx="1951959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54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しょうとく たい し</a:t>
              </a:r>
              <a:endParaRPr lang="ja-JP" altLang="en-US" sz="5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sp>
        <p:nvSpPr>
          <p:cNvPr id="8" name="タイトル 2">
            <a:extLst>
              <a:ext uri="{FF2B5EF4-FFF2-40B4-BE49-F238E27FC236}">
                <a16:creationId xmlns:a16="http://schemas.microsoft.com/office/drawing/2014/main" id="{15C4292E-ABE3-4493-9D2C-D3010D71E88C}"/>
              </a:ext>
            </a:extLst>
          </p:cNvPr>
          <p:cNvSpPr txBox="1">
            <a:spLocks/>
          </p:cNvSpPr>
          <p:nvPr/>
        </p:nvSpPr>
        <p:spPr>
          <a:xfrm>
            <a:off x="107240" y="2257127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A3FD1BFF-C0D3-4697-B50B-EC18AF2B9561}"/>
              </a:ext>
            </a:extLst>
          </p:cNvPr>
          <p:cNvGrpSpPr/>
          <p:nvPr/>
        </p:nvGrpSpPr>
        <p:grpSpPr>
          <a:xfrm>
            <a:off x="9596882" y="1420665"/>
            <a:ext cx="2723216" cy="5065993"/>
            <a:chOff x="9596882" y="1420665"/>
            <a:chExt cx="2723216" cy="5065993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4F6F41B0-044F-4FBE-9DDC-7D7F0E33D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6882" y="1420665"/>
              <a:ext cx="2487878" cy="4695255"/>
            </a:xfrm>
            <a:prstGeom prst="rect">
              <a:avLst/>
            </a:prstGeom>
          </p:spPr>
        </p:pic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C5CCB46C-AA13-4536-AFD9-B0AEDC26D0ED}"/>
                </a:ext>
              </a:extLst>
            </p:cNvPr>
            <p:cNvSpPr/>
            <p:nvPr/>
          </p:nvSpPr>
          <p:spPr>
            <a:xfrm>
              <a:off x="10077462" y="5794161"/>
              <a:ext cx="2242636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900">
                  <a:solidFill>
                    <a:srgbClr val="180614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出典：</a:t>
              </a:r>
              <a:r>
                <a:rPr lang="en-US" altLang="ja-JP" sz="900">
                  <a:solidFill>
                    <a:srgbClr val="180614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ColBase</a:t>
              </a:r>
              <a:r>
                <a:rPr lang="ja-JP" altLang="en-US" sz="900">
                  <a:solidFill>
                    <a:srgbClr val="180614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（</a:t>
              </a:r>
              <a:r>
                <a:rPr lang="en-US" altLang="ja-JP" sz="900">
                  <a:latin typeface="Noto Sans JP" panose="020B0500000000000000" pitchFamily="34" charset="-128"/>
                  <a:ea typeface="Noto Sans JP" panose="020B0500000000000000" pitchFamily="34" charset="-128"/>
                </a:rPr>
                <a:t>https://colbase.nich.go.jp/</a:t>
              </a:r>
              <a:r>
                <a:rPr lang="ja-JP" altLang="en-US" sz="900">
                  <a:solidFill>
                    <a:srgbClr val="180614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）</a:t>
              </a:r>
              <a:endParaRPr lang="en-US" altLang="ja-JP" sz="900">
                <a:solidFill>
                  <a:srgbClr val="180614"/>
                </a:solidFill>
                <a:latin typeface="Noto Sans JP" panose="020B0500000000000000" pitchFamily="34" charset="-128"/>
                <a:ea typeface="Noto Sans JP" panose="020B0500000000000000" pitchFamily="34" charset="-128"/>
              </a:endParaRPr>
            </a:p>
            <a:p>
              <a:r>
                <a:rPr lang="ja-JP" altLang="en-US" sz="1100" b="1">
                  <a:solidFill>
                    <a:schemeClr val="bg1"/>
                  </a:solidFill>
                </a:rPr>
                <a:t>聖徳太子二王子像　御物模写</a:t>
              </a:r>
            </a:p>
            <a:p>
              <a:endParaRPr lang="ja-JP" altLang="en-US" sz="900"/>
            </a:p>
          </p:txBody>
        </p:sp>
      </p:grpSp>
      <p:pic>
        <p:nvPicPr>
          <p:cNvPr id="2" name="図 1">
            <a:extLst>
              <a:ext uri="{FF2B5EF4-FFF2-40B4-BE49-F238E27FC236}">
                <a16:creationId xmlns:a16="http://schemas.microsoft.com/office/drawing/2014/main" id="{60E52B50-C72F-727F-B894-92101A0B9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193" y="3429000"/>
            <a:ext cx="7843097" cy="2686920"/>
          </a:xfrm>
          <a:prstGeom prst="rect">
            <a:avLst/>
          </a:prstGeom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9A970092-1E5D-41A3-8415-DEC542DCA98C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140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8C830CBA-08FA-4534-B69D-619895F8A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31C216E2-C715-41C3-B2CE-FF8E2E590079}"/>
              </a:ext>
            </a:extLst>
          </p:cNvPr>
          <p:cNvSpPr txBox="1">
            <a:spLocks/>
          </p:cNvSpPr>
          <p:nvPr/>
        </p:nvSpPr>
        <p:spPr>
          <a:xfrm>
            <a:off x="3696192" y="601891"/>
            <a:ext cx="5668394" cy="1117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聖徳太子（厩戸王）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タイトル 2">
            <a:extLst>
              <a:ext uri="{FF2B5EF4-FFF2-40B4-BE49-F238E27FC236}">
                <a16:creationId xmlns:a16="http://schemas.microsoft.com/office/drawing/2014/main" id="{0C712925-77B4-4387-BB2B-AD9D23300BBA}"/>
              </a:ext>
            </a:extLst>
          </p:cNvPr>
          <p:cNvSpPr txBox="1">
            <a:spLocks/>
          </p:cNvSpPr>
          <p:nvPr/>
        </p:nvSpPr>
        <p:spPr>
          <a:xfrm>
            <a:off x="978147" y="1449095"/>
            <a:ext cx="12038120" cy="5399126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飛鳥時代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に天皇中心の国づくりを目ざして、政治の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改革を進めた人物です。</a:t>
            </a:r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冠位十二階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や</a:t>
            </a:r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十七条の憲法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など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を定め、政治を行う役人の心構えを示しました。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また、国づくりのよりどころとして仏教を重んじ、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法隆寺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などの寺を建てました。</a:t>
            </a:r>
            <a:endParaRPr lang="ja-JP" altLang="en-US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7" name="タイトル 2">
            <a:extLst>
              <a:ext uri="{FF2B5EF4-FFF2-40B4-BE49-F238E27FC236}">
                <a16:creationId xmlns:a16="http://schemas.microsoft.com/office/drawing/2014/main" id="{5133F5E0-DDD2-4D12-8D2F-5C09D4C134F4}"/>
              </a:ext>
            </a:extLst>
          </p:cNvPr>
          <p:cNvSpPr txBox="1">
            <a:spLocks/>
          </p:cNvSpPr>
          <p:nvPr/>
        </p:nvSpPr>
        <p:spPr>
          <a:xfrm>
            <a:off x="6285126" y="59557"/>
            <a:ext cx="2556724" cy="125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うまやどのおう</a:t>
            </a:r>
            <a:endParaRPr lang="ja-JP" altLang="en-US" sz="1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7DD0546B-1A30-4A7E-A530-E03FE455E254}"/>
              </a:ext>
            </a:extLst>
          </p:cNvPr>
          <p:cNvSpPr txBox="1">
            <a:spLocks/>
          </p:cNvSpPr>
          <p:nvPr/>
        </p:nvSpPr>
        <p:spPr>
          <a:xfrm>
            <a:off x="7690488" y="2234425"/>
            <a:ext cx="3345812" cy="125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じゅうしちじょう   けんぽう</a:t>
            </a:r>
            <a:endParaRPr lang="ja-JP" altLang="en-US" sz="1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3" name="タイトル 2">
            <a:extLst>
              <a:ext uri="{FF2B5EF4-FFF2-40B4-BE49-F238E27FC236}">
                <a16:creationId xmlns:a16="http://schemas.microsoft.com/office/drawing/2014/main" id="{45DEEED2-B16C-405C-B1E9-D96F0E931C11}"/>
              </a:ext>
            </a:extLst>
          </p:cNvPr>
          <p:cNvSpPr txBox="1">
            <a:spLocks/>
          </p:cNvSpPr>
          <p:nvPr/>
        </p:nvSpPr>
        <p:spPr>
          <a:xfrm>
            <a:off x="5452638" y="2234425"/>
            <a:ext cx="2556724" cy="125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かんいじゅうにかい</a:t>
            </a:r>
            <a:endParaRPr lang="ja-JP" altLang="en-US" sz="1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DE021CDD-91C7-4C1D-96D8-5275C4341649}"/>
              </a:ext>
            </a:extLst>
          </p:cNvPr>
          <p:cNvSpPr txBox="1">
            <a:spLocks/>
          </p:cNvSpPr>
          <p:nvPr/>
        </p:nvSpPr>
        <p:spPr>
          <a:xfrm>
            <a:off x="978147" y="4849805"/>
            <a:ext cx="2556724" cy="125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ほうりゅうじ</a:t>
            </a:r>
            <a:endParaRPr lang="ja-JP" altLang="en-US" sz="1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3F456CD5-FED8-4CE9-90CE-F19D292D1B71}"/>
              </a:ext>
            </a:extLst>
          </p:cNvPr>
          <p:cNvSpPr txBox="1">
            <a:spLocks/>
          </p:cNvSpPr>
          <p:nvPr/>
        </p:nvSpPr>
        <p:spPr>
          <a:xfrm>
            <a:off x="3894383" y="82977"/>
            <a:ext cx="2556724" cy="125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しょうとくたいし</a:t>
            </a:r>
            <a:endParaRPr lang="ja-JP" altLang="en-US" sz="1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BC88663F-AE5B-4C3B-A992-229C45775F9E}"/>
              </a:ext>
            </a:extLst>
          </p:cNvPr>
          <p:cNvSpPr txBox="1">
            <a:spLocks/>
          </p:cNvSpPr>
          <p:nvPr/>
        </p:nvSpPr>
        <p:spPr>
          <a:xfrm>
            <a:off x="1500534" y="1434130"/>
            <a:ext cx="2556724" cy="125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あすかじだい</a:t>
            </a:r>
            <a:endParaRPr lang="ja-JP" altLang="en-US" sz="1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タイトル 2">
            <a:extLst>
              <a:ext uri="{FF2B5EF4-FFF2-40B4-BE49-F238E27FC236}">
                <a16:creationId xmlns:a16="http://schemas.microsoft.com/office/drawing/2014/main" id="{C8388839-3FBB-0EAD-5899-86B0FB7A460C}"/>
              </a:ext>
            </a:extLst>
          </p:cNvPr>
          <p:cNvSpPr txBox="1">
            <a:spLocks/>
          </p:cNvSpPr>
          <p:nvPr/>
        </p:nvSpPr>
        <p:spPr>
          <a:xfrm>
            <a:off x="5852407" y="3188574"/>
            <a:ext cx="2556724" cy="125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こころがま</a:t>
            </a:r>
          </a:p>
        </p:txBody>
      </p:sp>
    </p:spTree>
    <p:extLst>
      <p:ext uri="{BB962C8B-B14F-4D97-AF65-F5344CB8AC3E}">
        <p14:creationId xmlns:p14="http://schemas.microsoft.com/office/powerpoint/2010/main" val="1580612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E08F1F3-E9D1-47A0-9727-C4FE196C0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92" y="0"/>
            <a:ext cx="10305422" cy="611522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57D8300-1539-4BE0-A67F-3991B9E6883F}"/>
              </a:ext>
            </a:extLst>
          </p:cNvPr>
          <p:cNvSpPr/>
          <p:nvPr/>
        </p:nvSpPr>
        <p:spPr>
          <a:xfrm>
            <a:off x="0" y="0"/>
            <a:ext cx="12192000" cy="6924675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90190E4D-41BD-49E4-A291-672D49962E11}"/>
              </a:ext>
            </a:extLst>
          </p:cNvPr>
          <p:cNvSpPr txBox="1">
            <a:spLocks/>
          </p:cNvSpPr>
          <p:nvPr/>
        </p:nvSpPr>
        <p:spPr>
          <a:xfrm>
            <a:off x="1295400" y="2274119"/>
            <a:ext cx="9601199" cy="3450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歴史人物クイズ</a:t>
            </a:r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lang="ja-JP" altLang="en-US" sz="6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使い方</a:t>
            </a:r>
            <a:endParaRPr lang="ja-JP" altLang="en-US" sz="6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9E6D26A-2E69-43F9-A6D1-1D60A152B15C}"/>
              </a:ext>
            </a:extLst>
          </p:cNvPr>
          <p:cNvSpPr/>
          <p:nvPr/>
        </p:nvSpPr>
        <p:spPr>
          <a:xfrm>
            <a:off x="7388284" y="6211669"/>
            <a:ext cx="5044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出典：</a:t>
            </a:r>
            <a:r>
              <a:rPr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ColBase</a:t>
            </a:r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（</a:t>
            </a:r>
            <a:r>
              <a:rPr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https://colbase.nich.go.jp/</a:t>
            </a:r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）</a:t>
            </a:r>
            <a:endParaRPr lang="en-US" altLang="ja-JP">
              <a:solidFill>
                <a:schemeClr val="tx1">
                  <a:lumMod val="65000"/>
                  <a:lumOff val="35000"/>
                </a:schemeClr>
              </a:solidFill>
              <a:latin typeface="Noto Sans JP" panose="020B0500000000000000" pitchFamily="34" charset="-128"/>
              <a:ea typeface="Noto Sans JP" panose="020B0500000000000000" pitchFamily="34" charset="-128"/>
            </a:endParaRPr>
          </a:p>
          <a:p>
            <a:r>
              <a:rPr lang="ja-JP" alt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冨嶽三十六景・凱風快晴</a:t>
            </a:r>
          </a:p>
        </p:txBody>
      </p:sp>
    </p:spTree>
    <p:extLst>
      <p:ext uri="{BB962C8B-B14F-4D97-AF65-F5344CB8AC3E}">
        <p14:creationId xmlns:p14="http://schemas.microsoft.com/office/powerpoint/2010/main" val="3793695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9E0B6DE9-1848-497B-A88A-6F59560CA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1206500" y="4197312"/>
            <a:ext cx="1021080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遣隋使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9876F96B-03CF-482E-B5C5-AC8E88F2EAA0}"/>
              </a:ext>
            </a:extLst>
          </p:cNvPr>
          <p:cNvSpPr txBox="1">
            <a:spLocks/>
          </p:cNvSpPr>
          <p:nvPr/>
        </p:nvSpPr>
        <p:spPr>
          <a:xfrm>
            <a:off x="7282601" y="3563105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けん ずい　し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1206500" y="2160587"/>
            <a:ext cx="1021080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飛鳥時代</a:t>
            </a: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1B3EFA08-F667-4480-84C4-AD7AE33E05A3}"/>
              </a:ext>
            </a:extLst>
          </p:cNvPr>
          <p:cNvSpPr txBox="1">
            <a:spLocks/>
          </p:cNvSpPr>
          <p:nvPr/>
        </p:nvSpPr>
        <p:spPr>
          <a:xfrm>
            <a:off x="7282600" y="1526380"/>
            <a:ext cx="3309199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あすか　 　   じだい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60A152A-4AB7-976D-717D-C3D1A4DB9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107" y="1852754"/>
            <a:ext cx="4677050" cy="1710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C244B01-01C4-ACEB-B6F9-F27A6BB10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900" y="3722660"/>
            <a:ext cx="3527425" cy="160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F826842B-741C-4594-BF48-63DDB7F20E77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038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FE62A5BE-AEC5-4857-98BA-5C6687838008}"/>
              </a:ext>
            </a:extLst>
          </p:cNvPr>
          <p:cNvGrpSpPr/>
          <p:nvPr/>
        </p:nvGrpSpPr>
        <p:grpSpPr>
          <a:xfrm>
            <a:off x="1050" y="3298958"/>
            <a:ext cx="7146524" cy="3155478"/>
            <a:chOff x="3203220" y="873454"/>
            <a:chExt cx="2080232" cy="1991716"/>
          </a:xfrm>
        </p:grpSpPr>
        <p:sp>
          <p:nvSpPr>
            <p:cNvPr id="5" name="タイトル 2">
              <a:extLst>
                <a:ext uri="{FF2B5EF4-FFF2-40B4-BE49-F238E27FC236}">
                  <a16:creationId xmlns:a16="http://schemas.microsoft.com/office/drawing/2014/main" id="{630993EC-5FE3-4E83-BDCC-A094EBA29F44}"/>
                </a:ext>
              </a:extLst>
            </p:cNvPr>
            <p:cNvSpPr txBox="1">
              <a:spLocks/>
            </p:cNvSpPr>
            <p:nvPr/>
          </p:nvSpPr>
          <p:spPr>
            <a:xfrm>
              <a:off x="3203220" y="1596757"/>
              <a:ext cx="2006262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115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小野妹子</a:t>
              </a:r>
              <a:endParaRPr lang="ja-JP" altLang="en-US" sz="115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6" name="タイトル 2">
              <a:extLst>
                <a:ext uri="{FF2B5EF4-FFF2-40B4-BE49-F238E27FC236}">
                  <a16:creationId xmlns:a16="http://schemas.microsoft.com/office/drawing/2014/main" id="{D6778F9B-ABE0-4C4D-A24D-3A83F9DEBA5B}"/>
                </a:ext>
              </a:extLst>
            </p:cNvPr>
            <p:cNvSpPr txBox="1">
              <a:spLocks/>
            </p:cNvSpPr>
            <p:nvPr/>
          </p:nvSpPr>
          <p:spPr>
            <a:xfrm>
              <a:off x="3331493" y="873454"/>
              <a:ext cx="1951959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54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おのの　いもこ</a:t>
              </a:r>
              <a:endParaRPr lang="ja-JP" altLang="en-US" sz="5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sp>
        <p:nvSpPr>
          <p:cNvPr id="8" name="タイトル 2">
            <a:extLst>
              <a:ext uri="{FF2B5EF4-FFF2-40B4-BE49-F238E27FC236}">
                <a16:creationId xmlns:a16="http://schemas.microsoft.com/office/drawing/2014/main" id="{15C4292E-ABE3-4493-9D2C-D3010D71E88C}"/>
              </a:ext>
            </a:extLst>
          </p:cNvPr>
          <p:cNvSpPr txBox="1">
            <a:spLocks/>
          </p:cNvSpPr>
          <p:nvPr/>
        </p:nvSpPr>
        <p:spPr>
          <a:xfrm>
            <a:off x="112999" y="2338226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DB897E3-663A-4FAE-9494-43D91DF92050}"/>
              </a:ext>
            </a:extLst>
          </p:cNvPr>
          <p:cNvGrpSpPr/>
          <p:nvPr/>
        </p:nvGrpSpPr>
        <p:grpSpPr>
          <a:xfrm>
            <a:off x="10305672" y="3434085"/>
            <a:ext cx="1963082" cy="2681161"/>
            <a:chOff x="517544" y="3464275"/>
            <a:chExt cx="1963082" cy="2681161"/>
          </a:xfrm>
        </p:grpSpPr>
        <p:pic>
          <p:nvPicPr>
            <p:cNvPr id="1026" name="Picture 2" descr="https://3.bp.blogspot.com/-NepORltnLdY/UaVWcgSp69I/AAAAAAAAUJ4/LnVAjol-bGY/s800/onono_imoko.png">
              <a:extLst>
                <a:ext uri="{FF2B5EF4-FFF2-40B4-BE49-F238E27FC236}">
                  <a16:creationId xmlns:a16="http://schemas.microsoft.com/office/drawing/2014/main" id="{97AA0D1D-AB2A-466C-98F5-99F2F2E86C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544" y="3464275"/>
              <a:ext cx="1963082" cy="2681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タイトル 2">
              <a:extLst>
                <a:ext uri="{FF2B5EF4-FFF2-40B4-BE49-F238E27FC236}">
                  <a16:creationId xmlns:a16="http://schemas.microsoft.com/office/drawing/2014/main" id="{87274C58-A197-4286-A3D4-BDADA4E497CC}"/>
                </a:ext>
              </a:extLst>
            </p:cNvPr>
            <p:cNvSpPr txBox="1">
              <a:spLocks/>
            </p:cNvSpPr>
            <p:nvPr/>
          </p:nvSpPr>
          <p:spPr>
            <a:xfrm>
              <a:off x="773927" y="5636549"/>
              <a:ext cx="1391534" cy="508887"/>
            </a:xfrm>
            <a:prstGeom prst="rect">
              <a:avLst/>
            </a:prstGeom>
            <a:solidFill>
              <a:srgbClr val="00B0F0"/>
            </a:solidFill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2400" b="1">
                  <a:solidFill>
                    <a:srgbClr val="FFFF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小野妹子</a:t>
              </a:r>
              <a:endParaRPr lang="ja-JP" altLang="en-US" sz="2400" b="1" dirty="0">
                <a:solidFill>
                  <a:srgbClr val="FFFF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5EBA093C-A2F0-8812-B0C8-39D2150AE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7486650" cy="261408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4289FED-FFD1-4E7C-A82A-69C641C29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0B686EB5-DB09-4CE5-A411-54806FEBD286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035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2">
            <a:extLst>
              <a:ext uri="{FF2B5EF4-FFF2-40B4-BE49-F238E27FC236}">
                <a16:creationId xmlns:a16="http://schemas.microsoft.com/office/drawing/2014/main" id="{31C216E2-C715-41C3-B2CE-FF8E2E590079}"/>
              </a:ext>
            </a:extLst>
          </p:cNvPr>
          <p:cNvSpPr txBox="1">
            <a:spLocks/>
          </p:cNvSpPr>
          <p:nvPr/>
        </p:nvSpPr>
        <p:spPr>
          <a:xfrm>
            <a:off x="4961938" y="744175"/>
            <a:ext cx="2420523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小野妹子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" name="タイトル 2">
            <a:extLst>
              <a:ext uri="{FF2B5EF4-FFF2-40B4-BE49-F238E27FC236}">
                <a16:creationId xmlns:a16="http://schemas.microsoft.com/office/drawing/2014/main" id="{F93A37BB-35F6-4251-894A-AA8F7A8971D7}"/>
              </a:ext>
            </a:extLst>
          </p:cNvPr>
          <p:cNvSpPr txBox="1">
            <a:spLocks/>
          </p:cNvSpPr>
          <p:nvPr/>
        </p:nvSpPr>
        <p:spPr>
          <a:xfrm>
            <a:off x="5184432" y="256685"/>
            <a:ext cx="2556724" cy="125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おののいもこ</a:t>
            </a:r>
            <a:endParaRPr lang="ja-JP" altLang="en-US" sz="2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756E9A7-808B-497E-B9C5-D26943FF706C}"/>
              </a:ext>
            </a:extLst>
          </p:cNvPr>
          <p:cNvGrpSpPr/>
          <p:nvPr/>
        </p:nvGrpSpPr>
        <p:grpSpPr>
          <a:xfrm>
            <a:off x="318671" y="1265689"/>
            <a:ext cx="12038120" cy="5399126"/>
            <a:chOff x="-233779" y="1179964"/>
            <a:chExt cx="12038120" cy="5399126"/>
          </a:xfrm>
        </p:grpSpPr>
        <p:sp>
          <p:nvSpPr>
            <p:cNvPr id="5" name="タイトル 2">
              <a:extLst>
                <a:ext uri="{FF2B5EF4-FFF2-40B4-BE49-F238E27FC236}">
                  <a16:creationId xmlns:a16="http://schemas.microsoft.com/office/drawing/2014/main" id="{0C712925-77B4-4387-BB2B-AD9D23300BBA}"/>
                </a:ext>
              </a:extLst>
            </p:cNvPr>
            <p:cNvSpPr txBox="1">
              <a:spLocks/>
            </p:cNvSpPr>
            <p:nvPr/>
          </p:nvSpPr>
          <p:spPr>
            <a:xfrm>
              <a:off x="-233779" y="1179964"/>
              <a:ext cx="12038120" cy="5399126"/>
            </a:xfrm>
            <a:prstGeom prst="rect">
              <a:avLst/>
            </a:prstGeom>
          </p:spPr>
          <p:txBody>
            <a:bodyPr vert="horz" lIns="91440" tIns="45720" rIns="91440" bIns="45720" spcCol="72000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</a:t>
              </a:r>
              <a:r>
                <a:rPr lang="ja-JP" altLang="en-US" sz="3600" b="1">
                  <a:solidFill>
                    <a:srgbClr val="FF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飛鳥時代、</a:t>
              </a:r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聖徳太子は、当時大きな力をもっていた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中国（隋）との国交を開き、進んだ政治のしくみや文化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を取り入れるため、</a:t>
              </a:r>
              <a:r>
                <a:rPr lang="ja-JP" altLang="en-US" sz="3600" b="1">
                  <a:solidFill>
                    <a:srgbClr val="FF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遣隋使</a:t>
              </a:r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として小野妹子らを、隋に送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りました。</a:t>
              </a:r>
              <a:endPara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6BBCABE-E65B-41BB-9AD3-FE0662EC6F63}"/>
                </a:ext>
              </a:extLst>
            </p:cNvPr>
            <p:cNvSpPr txBox="1"/>
            <p:nvPr/>
          </p:nvSpPr>
          <p:spPr>
            <a:xfrm>
              <a:off x="1197418" y="2809398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b="1"/>
                <a:t>ずい</a:t>
              </a:r>
            </a:p>
          </p:txBody>
        </p:sp>
        <p:sp>
          <p:nvSpPr>
            <p:cNvPr id="7" name="タイトル 2">
              <a:extLst>
                <a:ext uri="{FF2B5EF4-FFF2-40B4-BE49-F238E27FC236}">
                  <a16:creationId xmlns:a16="http://schemas.microsoft.com/office/drawing/2014/main" id="{506B966C-9ABB-4397-B66D-4544BEA86D00}"/>
                </a:ext>
              </a:extLst>
            </p:cNvPr>
            <p:cNvSpPr txBox="1">
              <a:spLocks/>
            </p:cNvSpPr>
            <p:nvPr/>
          </p:nvSpPr>
          <p:spPr>
            <a:xfrm>
              <a:off x="2968370" y="2402530"/>
              <a:ext cx="1252962" cy="125146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18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こっこう</a:t>
              </a:r>
              <a:endParaRPr lang="ja-JP" altLang="en-US" sz="1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10" name="タイトル 2">
              <a:extLst>
                <a:ext uri="{FF2B5EF4-FFF2-40B4-BE49-F238E27FC236}">
                  <a16:creationId xmlns:a16="http://schemas.microsoft.com/office/drawing/2014/main" id="{AE5BEE0E-EA6A-4E7C-9321-FA511675C06B}"/>
                </a:ext>
              </a:extLst>
            </p:cNvPr>
            <p:cNvSpPr txBox="1">
              <a:spLocks/>
            </p:cNvSpPr>
            <p:nvPr/>
          </p:nvSpPr>
          <p:spPr>
            <a:xfrm>
              <a:off x="4016675" y="3354358"/>
              <a:ext cx="1456162" cy="125146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18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けんずいし</a:t>
              </a:r>
              <a:endParaRPr lang="ja-JP" altLang="en-US" sz="1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pic>
        <p:nvPicPr>
          <p:cNvPr id="11" name="図 10">
            <a:extLst>
              <a:ext uri="{FF2B5EF4-FFF2-40B4-BE49-F238E27FC236}">
                <a16:creationId xmlns:a16="http://schemas.microsoft.com/office/drawing/2014/main" id="{4AB4BE67-661F-46C4-915A-4615FB5B2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34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836580" y="4512624"/>
            <a:ext cx="11079658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中臣鎌足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9876F96B-03CF-482E-B5C5-AC8E88F2EAA0}"/>
              </a:ext>
            </a:extLst>
          </p:cNvPr>
          <p:cNvSpPr txBox="1">
            <a:spLocks/>
          </p:cNvSpPr>
          <p:nvPr/>
        </p:nvSpPr>
        <p:spPr>
          <a:xfrm>
            <a:off x="6660031" y="3894647"/>
            <a:ext cx="343728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なかとみの   かまたり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836580" y="2565653"/>
            <a:ext cx="11011709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大化の改新</a:t>
            </a: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1B3EFA08-F667-4480-84C4-AD7AE33E05A3}"/>
              </a:ext>
            </a:extLst>
          </p:cNvPr>
          <p:cNvSpPr txBox="1">
            <a:spLocks/>
          </p:cNvSpPr>
          <p:nvPr/>
        </p:nvSpPr>
        <p:spPr>
          <a:xfrm>
            <a:off x="7004473" y="1891187"/>
            <a:ext cx="404217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 たいか　　　 　かいしん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D2002DF-DCDD-D5D9-4173-7AABEAA15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382" y="2088983"/>
            <a:ext cx="5276038" cy="1805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1081F72-C9D2-F5BA-2BDB-2A92D8C3B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382" y="3706242"/>
            <a:ext cx="5382477" cy="2074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643E317-0656-45EF-9E7D-84F0DDF00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4" name="タイトル 2">
            <a:extLst>
              <a:ext uri="{FF2B5EF4-FFF2-40B4-BE49-F238E27FC236}">
                <a16:creationId xmlns:a16="http://schemas.microsoft.com/office/drawing/2014/main" id="{3A7CC5C0-C76F-4C85-953A-746BF46AA011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147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FE62A5BE-AEC5-4857-98BA-5C6687838008}"/>
              </a:ext>
            </a:extLst>
          </p:cNvPr>
          <p:cNvGrpSpPr/>
          <p:nvPr/>
        </p:nvGrpSpPr>
        <p:grpSpPr>
          <a:xfrm>
            <a:off x="-57772" y="3308107"/>
            <a:ext cx="9105782" cy="3239642"/>
            <a:chOff x="2969061" y="843188"/>
            <a:chExt cx="2650539" cy="2044840"/>
          </a:xfrm>
        </p:grpSpPr>
        <p:sp>
          <p:nvSpPr>
            <p:cNvPr id="5" name="タイトル 2">
              <a:extLst>
                <a:ext uri="{FF2B5EF4-FFF2-40B4-BE49-F238E27FC236}">
                  <a16:creationId xmlns:a16="http://schemas.microsoft.com/office/drawing/2014/main" id="{630993EC-5FE3-4E83-BDCC-A094EBA29F44}"/>
                </a:ext>
              </a:extLst>
            </p:cNvPr>
            <p:cNvSpPr txBox="1">
              <a:spLocks/>
            </p:cNvSpPr>
            <p:nvPr/>
          </p:nvSpPr>
          <p:spPr>
            <a:xfrm>
              <a:off x="2969061" y="1619615"/>
              <a:ext cx="2650539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115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中大兄皇子</a:t>
              </a:r>
              <a:endParaRPr lang="ja-JP" altLang="en-US" sz="115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6" name="タイトル 2">
              <a:extLst>
                <a:ext uri="{FF2B5EF4-FFF2-40B4-BE49-F238E27FC236}">
                  <a16:creationId xmlns:a16="http://schemas.microsoft.com/office/drawing/2014/main" id="{D6778F9B-ABE0-4C4D-A24D-3A83F9DEBA5B}"/>
                </a:ext>
              </a:extLst>
            </p:cNvPr>
            <p:cNvSpPr txBox="1">
              <a:spLocks/>
            </p:cNvSpPr>
            <p:nvPr/>
          </p:nvSpPr>
          <p:spPr>
            <a:xfrm>
              <a:off x="3055443" y="843188"/>
              <a:ext cx="2228010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54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なかのおおえのおうじ</a:t>
              </a:r>
              <a:endParaRPr lang="ja-JP" altLang="en-US" sz="5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sp>
        <p:nvSpPr>
          <p:cNvPr id="8" name="タイトル 2">
            <a:extLst>
              <a:ext uri="{FF2B5EF4-FFF2-40B4-BE49-F238E27FC236}">
                <a16:creationId xmlns:a16="http://schemas.microsoft.com/office/drawing/2014/main" id="{15C4292E-ABE3-4493-9D2C-D3010D71E88C}"/>
              </a:ext>
            </a:extLst>
          </p:cNvPr>
          <p:cNvSpPr txBox="1">
            <a:spLocks/>
          </p:cNvSpPr>
          <p:nvPr/>
        </p:nvSpPr>
        <p:spPr>
          <a:xfrm>
            <a:off x="375775" y="2160587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2161F38-BA35-4E00-9297-E896706F87C9}"/>
              </a:ext>
            </a:extLst>
          </p:cNvPr>
          <p:cNvGrpSpPr/>
          <p:nvPr/>
        </p:nvGrpSpPr>
        <p:grpSpPr>
          <a:xfrm>
            <a:off x="9457851" y="2417132"/>
            <a:ext cx="3238500" cy="3810000"/>
            <a:chOff x="9457851" y="2417132"/>
            <a:chExt cx="3238500" cy="3810000"/>
          </a:xfrm>
        </p:grpSpPr>
        <p:pic>
          <p:nvPicPr>
            <p:cNvPr id="2050" name="Picture 2" descr="中大兄皇子の似顔絵イラスト">
              <a:extLst>
                <a:ext uri="{FF2B5EF4-FFF2-40B4-BE49-F238E27FC236}">
                  <a16:creationId xmlns:a16="http://schemas.microsoft.com/office/drawing/2014/main" id="{790F27D3-5E19-4159-8C34-AA9DE1E84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7851" y="2417132"/>
              <a:ext cx="3238500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タイトル 2">
              <a:extLst>
                <a:ext uri="{FF2B5EF4-FFF2-40B4-BE49-F238E27FC236}">
                  <a16:creationId xmlns:a16="http://schemas.microsoft.com/office/drawing/2014/main" id="{4A6C43E6-B3B2-4AFB-AADE-0ABF7F6170EF}"/>
                </a:ext>
              </a:extLst>
            </p:cNvPr>
            <p:cNvSpPr txBox="1">
              <a:spLocks/>
            </p:cNvSpPr>
            <p:nvPr/>
          </p:nvSpPr>
          <p:spPr>
            <a:xfrm>
              <a:off x="10388356" y="5545685"/>
              <a:ext cx="1391534" cy="508887"/>
            </a:xfrm>
            <a:prstGeom prst="rect">
              <a:avLst/>
            </a:prstGeom>
            <a:solidFill>
              <a:srgbClr val="00B0F0"/>
            </a:solidFill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2400" b="1">
                  <a:solidFill>
                    <a:srgbClr val="FFFF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中大兄皇子</a:t>
              </a:r>
              <a:endParaRPr lang="ja-JP" altLang="en-US" sz="2400" b="1" dirty="0">
                <a:solidFill>
                  <a:srgbClr val="FFFF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6EE1B5F4-E085-8DFC-4439-EC9426A4E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66" y="3460579"/>
            <a:ext cx="8354703" cy="261408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1F3A470-563E-49CD-9C71-2A9730EE8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4" name="タイトル 2">
            <a:extLst>
              <a:ext uri="{FF2B5EF4-FFF2-40B4-BE49-F238E27FC236}">
                <a16:creationId xmlns:a16="http://schemas.microsoft.com/office/drawing/2014/main" id="{429A34E1-19BE-4CD2-B674-FF9236E1C378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598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F18A568-1F99-4837-B847-1EB88772D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31C216E2-C715-41C3-B2CE-FF8E2E590079}"/>
              </a:ext>
            </a:extLst>
          </p:cNvPr>
          <p:cNvSpPr txBox="1">
            <a:spLocks/>
          </p:cNvSpPr>
          <p:nvPr/>
        </p:nvSpPr>
        <p:spPr>
          <a:xfrm>
            <a:off x="4654918" y="82607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中大兄皇子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タイトル 2">
            <a:extLst>
              <a:ext uri="{FF2B5EF4-FFF2-40B4-BE49-F238E27FC236}">
                <a16:creationId xmlns:a16="http://schemas.microsoft.com/office/drawing/2014/main" id="{0C712925-77B4-4387-BB2B-AD9D23300BBA}"/>
              </a:ext>
            </a:extLst>
          </p:cNvPr>
          <p:cNvSpPr txBox="1">
            <a:spLocks/>
          </p:cNvSpPr>
          <p:nvPr/>
        </p:nvSpPr>
        <p:spPr>
          <a:xfrm>
            <a:off x="334421" y="1027687"/>
            <a:ext cx="12038120" cy="5399126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蘇我氏の力が大きくなるのをみた、中大兄皇子と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中臣鎌足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は、天皇中心の政治を実現しようと、</a:t>
            </a:r>
            <a:r>
              <a: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645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年、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蘇我氏をたおしました。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そして中国から帰国した留学生らとともに、新しい政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治を進めました。この政治の改革は、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大化の改新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と呼ば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れています。</a:t>
            </a:r>
            <a:endParaRPr lang="ja-JP" altLang="en-US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C02C8EBF-EB0F-414E-85F5-B56910E8F67C}"/>
              </a:ext>
            </a:extLst>
          </p:cNvPr>
          <p:cNvSpPr txBox="1">
            <a:spLocks/>
          </p:cNvSpPr>
          <p:nvPr/>
        </p:nvSpPr>
        <p:spPr>
          <a:xfrm>
            <a:off x="4843037" y="-442375"/>
            <a:ext cx="3351051" cy="125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なかのおおえのおうじ</a:t>
            </a:r>
            <a:endParaRPr lang="ja-JP" altLang="en-US" sz="1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2B6A2892-D4BF-4123-BA20-1515AD79ADFC}"/>
              </a:ext>
            </a:extLst>
          </p:cNvPr>
          <p:cNvSpPr txBox="1">
            <a:spLocks/>
          </p:cNvSpPr>
          <p:nvPr/>
        </p:nvSpPr>
        <p:spPr>
          <a:xfrm>
            <a:off x="8194088" y="4015325"/>
            <a:ext cx="2994855" cy="125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たいか　　  かいしん</a:t>
            </a:r>
            <a:endParaRPr lang="ja-JP" altLang="en-US" sz="1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0DEB74DE-2CC3-411D-80A7-C5108DE63A38}"/>
              </a:ext>
            </a:extLst>
          </p:cNvPr>
          <p:cNvSpPr txBox="1">
            <a:spLocks/>
          </p:cNvSpPr>
          <p:nvPr/>
        </p:nvSpPr>
        <p:spPr>
          <a:xfrm>
            <a:off x="169321" y="1373725"/>
            <a:ext cx="2660434" cy="125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なかとみのかまたり</a:t>
            </a:r>
            <a:endParaRPr lang="ja-JP" altLang="en-US" sz="1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7" name="タイトル 2">
            <a:extLst>
              <a:ext uri="{FF2B5EF4-FFF2-40B4-BE49-F238E27FC236}">
                <a16:creationId xmlns:a16="http://schemas.microsoft.com/office/drawing/2014/main" id="{4E92DDDB-2EEA-4E5D-A0CB-83A4E401CF20}"/>
              </a:ext>
            </a:extLst>
          </p:cNvPr>
          <p:cNvSpPr txBox="1">
            <a:spLocks/>
          </p:cNvSpPr>
          <p:nvPr/>
        </p:nvSpPr>
        <p:spPr>
          <a:xfrm>
            <a:off x="1164453" y="544434"/>
            <a:ext cx="2660434" cy="125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そがし</a:t>
            </a:r>
            <a:endParaRPr lang="ja-JP" altLang="en-US" sz="1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3850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23612575-EA11-4FF9-90E8-AE1832922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21" name="タイトル 2">
            <a:extLst>
              <a:ext uri="{FF2B5EF4-FFF2-40B4-BE49-F238E27FC236}">
                <a16:creationId xmlns:a16="http://schemas.microsoft.com/office/drawing/2014/main" id="{BB0668F1-EB2F-4C9E-9136-DB07E7B0BC5F}"/>
              </a:ext>
            </a:extLst>
          </p:cNvPr>
          <p:cNvSpPr txBox="1">
            <a:spLocks/>
          </p:cNvSpPr>
          <p:nvPr/>
        </p:nvSpPr>
        <p:spPr>
          <a:xfrm>
            <a:off x="6966220" y="1475899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ならじだい</a:t>
            </a: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2669056" y="3051932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仏　教　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9876F96B-03CF-482E-B5C5-AC8E88F2EAA0}"/>
              </a:ext>
            </a:extLst>
          </p:cNvPr>
          <p:cNvSpPr txBox="1">
            <a:spLocks/>
          </p:cNvSpPr>
          <p:nvPr/>
        </p:nvSpPr>
        <p:spPr>
          <a:xfrm>
            <a:off x="6412381" y="3670862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とう  だい じ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2669056" y="1938543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奈良時代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0737C355-3E56-4884-B740-1553687A603C}"/>
              </a:ext>
            </a:extLst>
          </p:cNvPr>
          <p:cNvGrpSpPr/>
          <p:nvPr/>
        </p:nvGrpSpPr>
        <p:grpSpPr>
          <a:xfrm>
            <a:off x="2669056" y="4163946"/>
            <a:ext cx="7486650" cy="1943139"/>
            <a:chOff x="2668655" y="1969126"/>
            <a:chExt cx="7486650" cy="1943139"/>
          </a:xfrm>
        </p:grpSpPr>
        <p:sp>
          <p:nvSpPr>
            <p:cNvPr id="17" name="タイトル 2">
              <a:extLst>
                <a:ext uri="{FF2B5EF4-FFF2-40B4-BE49-F238E27FC236}">
                  <a16:creationId xmlns:a16="http://schemas.microsoft.com/office/drawing/2014/main" id="{0E3986B3-62A3-4D5F-B364-31B618D97A11}"/>
                </a:ext>
              </a:extLst>
            </p:cNvPr>
            <p:cNvSpPr txBox="1">
              <a:spLocks/>
            </p:cNvSpPr>
            <p:nvPr/>
          </p:nvSpPr>
          <p:spPr>
            <a:xfrm>
              <a:off x="2668655" y="1969126"/>
              <a:ext cx="7486650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キーワード</a:t>
              </a:r>
              <a:r>
                <a:rPr lang="en-US" altLang="ja-JP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3</a:t>
              </a:r>
              <a:r>
                <a:rPr lang="ja-JP" altLang="en-US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東大寺　</a:t>
              </a:r>
            </a:p>
          </p:txBody>
        </p:sp>
        <p:sp>
          <p:nvSpPr>
            <p:cNvPr id="18" name="タイトル 2">
              <a:extLst>
                <a:ext uri="{FF2B5EF4-FFF2-40B4-BE49-F238E27FC236}">
                  <a16:creationId xmlns:a16="http://schemas.microsoft.com/office/drawing/2014/main" id="{2C82CF94-89FA-4E87-A97F-506D213F1841}"/>
                </a:ext>
              </a:extLst>
            </p:cNvPr>
            <p:cNvSpPr txBox="1">
              <a:spLocks/>
            </p:cNvSpPr>
            <p:nvPr/>
          </p:nvSpPr>
          <p:spPr>
            <a:xfrm>
              <a:off x="6508093" y="2643852"/>
              <a:ext cx="2556724" cy="12684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20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しょうそういん</a:t>
              </a:r>
            </a:p>
          </p:txBody>
        </p:sp>
      </p:grpSp>
      <p:sp>
        <p:nvSpPr>
          <p:cNvPr id="19" name="タイトル 2">
            <a:extLst>
              <a:ext uri="{FF2B5EF4-FFF2-40B4-BE49-F238E27FC236}">
                <a16:creationId xmlns:a16="http://schemas.microsoft.com/office/drawing/2014/main" id="{00372E69-5F87-402F-AC2C-79453F99245C}"/>
              </a:ext>
            </a:extLst>
          </p:cNvPr>
          <p:cNvSpPr txBox="1">
            <a:spLocks/>
          </p:cNvSpPr>
          <p:nvPr/>
        </p:nvSpPr>
        <p:spPr>
          <a:xfrm>
            <a:off x="2669056" y="5209898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キーワード４　正倉院　　</a:t>
            </a:r>
          </a:p>
        </p:txBody>
      </p:sp>
      <p:sp>
        <p:nvSpPr>
          <p:cNvPr id="20" name="タイトル 2">
            <a:extLst>
              <a:ext uri="{FF2B5EF4-FFF2-40B4-BE49-F238E27FC236}">
                <a16:creationId xmlns:a16="http://schemas.microsoft.com/office/drawing/2014/main" id="{05E06575-68B9-48C0-83D6-881DF4F0A67A}"/>
              </a:ext>
            </a:extLst>
          </p:cNvPr>
          <p:cNvSpPr txBox="1">
            <a:spLocks/>
          </p:cNvSpPr>
          <p:nvPr/>
        </p:nvSpPr>
        <p:spPr>
          <a:xfrm>
            <a:off x="6680550" y="2512362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ぶっきょう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8F31E3B-52A2-6F5A-56CB-110E35597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681" y="1948820"/>
            <a:ext cx="3604865" cy="949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1008C79-C4C0-464F-9C92-0A7129102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680" y="2931322"/>
            <a:ext cx="3604865" cy="949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57B9CE55-011C-036B-1A55-514EAA806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381" y="4143546"/>
            <a:ext cx="4148527" cy="949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C0D43537-016E-52F9-D58B-7E48575F6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639" y="5113248"/>
            <a:ext cx="3604865" cy="949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タイトル 2">
            <a:extLst>
              <a:ext uri="{FF2B5EF4-FFF2-40B4-BE49-F238E27FC236}">
                <a16:creationId xmlns:a16="http://schemas.microsoft.com/office/drawing/2014/main" id="{02F2B82F-BDBF-4076-8A0D-57935221936F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390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49C19D42-E37D-40CD-8EC3-D5BF27914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159077" y="2846198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しょうむてんのう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15C4292E-ABE3-4493-9D2C-D3010D71E88C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0" y="3729531"/>
            <a:ext cx="8039099" cy="312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聖武天皇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5273AB5-0991-446A-8F5D-5A3FAE724988}"/>
              </a:ext>
            </a:extLst>
          </p:cNvPr>
          <p:cNvGrpSpPr/>
          <p:nvPr/>
        </p:nvGrpSpPr>
        <p:grpSpPr>
          <a:xfrm>
            <a:off x="8709830" y="1733558"/>
            <a:ext cx="3528530" cy="4877848"/>
            <a:chOff x="8808990" y="1850670"/>
            <a:chExt cx="3528530" cy="4877848"/>
          </a:xfrm>
        </p:grpSpPr>
        <p:pic>
          <p:nvPicPr>
            <p:cNvPr id="3074" name="Picture 2" descr="A-9164_E0037645.jpg">
              <a:extLst>
                <a:ext uri="{FF2B5EF4-FFF2-40B4-BE49-F238E27FC236}">
                  <a16:creationId xmlns:a16="http://schemas.microsoft.com/office/drawing/2014/main" id="{4A3E31AB-E3D6-4340-A6D8-0ED8527093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13" t="22935" r="879" b="1692"/>
            <a:stretch/>
          </p:blipFill>
          <p:spPr bwMode="auto">
            <a:xfrm>
              <a:off x="8855124" y="1850670"/>
              <a:ext cx="3336876" cy="4350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7AA73EB0-5DC5-46DA-AAFA-044E33F18F6C}"/>
                </a:ext>
              </a:extLst>
            </p:cNvPr>
            <p:cNvSpPr/>
            <p:nvPr/>
          </p:nvSpPr>
          <p:spPr>
            <a:xfrm>
              <a:off x="8808990" y="6020632"/>
              <a:ext cx="352853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200">
                  <a:solidFill>
                    <a:srgbClr val="180614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出典：</a:t>
              </a:r>
              <a:r>
                <a:rPr lang="en-US" altLang="ja-JP" sz="1200">
                  <a:solidFill>
                    <a:srgbClr val="180614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ColBase</a:t>
              </a:r>
              <a:r>
                <a:rPr lang="ja-JP" altLang="en-US" sz="1200">
                  <a:solidFill>
                    <a:srgbClr val="180614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（</a:t>
              </a:r>
              <a:r>
                <a:rPr lang="en-US" altLang="ja-JP" sz="1200">
                  <a:latin typeface="Noto Sans JP" panose="020B0500000000000000" pitchFamily="34" charset="-128"/>
                  <a:ea typeface="Noto Sans JP" panose="020B0500000000000000" pitchFamily="34" charset="-128"/>
                </a:rPr>
                <a:t>https://colbase.nich.go.jp/</a:t>
              </a:r>
              <a:r>
                <a:rPr lang="ja-JP" altLang="en-US" sz="1200">
                  <a:solidFill>
                    <a:srgbClr val="180614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）</a:t>
              </a:r>
              <a:endParaRPr lang="en-US" altLang="ja-JP" sz="1200">
                <a:solidFill>
                  <a:srgbClr val="180614"/>
                </a:solidFill>
                <a:latin typeface="Noto Sans JP" panose="020B0500000000000000" pitchFamily="34" charset="-128"/>
                <a:ea typeface="Noto Sans JP" panose="020B0500000000000000" pitchFamily="34" charset="-128"/>
              </a:endParaRPr>
            </a:p>
            <a:p>
              <a:pPr algn="r"/>
              <a:r>
                <a:rPr lang="zh-TW" altLang="en-US" sz="1600" b="1">
                  <a:solidFill>
                    <a:schemeClr val="bg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聖武天皇像（模本）</a:t>
              </a:r>
            </a:p>
            <a:p>
              <a:endParaRPr lang="ja-JP" altLang="en-US" sz="1200"/>
            </a:p>
          </p:txBody>
        </p:sp>
      </p:grpSp>
      <p:pic>
        <p:nvPicPr>
          <p:cNvPr id="2" name="図 1">
            <a:extLst>
              <a:ext uri="{FF2B5EF4-FFF2-40B4-BE49-F238E27FC236}">
                <a16:creationId xmlns:a16="http://schemas.microsoft.com/office/drawing/2014/main" id="{8328A183-AE1E-EF7F-B5A8-1233B74E9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60" y="3461907"/>
            <a:ext cx="7373257" cy="2438922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98E6C6DC-E05D-4F9E-A8DD-7A218DE91F68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028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3C6CA9BA-2FEA-437B-BC73-0A673CB85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31C216E2-C715-41C3-B2CE-FF8E2E590079}"/>
              </a:ext>
            </a:extLst>
          </p:cNvPr>
          <p:cNvSpPr txBox="1">
            <a:spLocks/>
          </p:cNvSpPr>
          <p:nvPr/>
        </p:nvSpPr>
        <p:spPr>
          <a:xfrm>
            <a:off x="4836112" y="108441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聖武天皇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タイトル 2">
            <a:extLst>
              <a:ext uri="{FF2B5EF4-FFF2-40B4-BE49-F238E27FC236}">
                <a16:creationId xmlns:a16="http://schemas.microsoft.com/office/drawing/2014/main" id="{0C712925-77B4-4387-BB2B-AD9D23300BBA}"/>
              </a:ext>
            </a:extLst>
          </p:cNvPr>
          <p:cNvSpPr txBox="1">
            <a:spLocks/>
          </p:cNvSpPr>
          <p:nvPr/>
        </p:nvSpPr>
        <p:spPr>
          <a:xfrm>
            <a:off x="808970" y="944515"/>
            <a:ext cx="11381635" cy="5399126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35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都では伝染病が広がり、地方ではききんや貴族の</a:t>
            </a:r>
            <a:endParaRPr lang="en-US" altLang="ja-JP" sz="35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5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5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反乱が起こって、世の中が混乱しました。</a:t>
            </a:r>
            <a:endParaRPr lang="en-US" altLang="ja-JP" sz="35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5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5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35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このころ天皇の位にあった</a:t>
            </a:r>
            <a:r>
              <a:rPr lang="ja-JP" altLang="en-US" sz="35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聖武天皇</a:t>
            </a:r>
            <a:r>
              <a:rPr lang="ja-JP" altLang="en-US" sz="35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は、</a:t>
            </a:r>
            <a:r>
              <a:rPr lang="ja-JP" altLang="en-US" sz="35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仏教</a:t>
            </a:r>
            <a:r>
              <a:rPr lang="ja-JP" altLang="en-US" sz="35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の力を</a:t>
            </a:r>
            <a:endParaRPr lang="en-US" altLang="ja-JP" sz="35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5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5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借りて人々の不安をしずめ、国を守ろうと考えました。</a:t>
            </a:r>
            <a:endParaRPr lang="en-US" altLang="ja-JP" sz="35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5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5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全国に国分寺を建てることを命じ、都には</a:t>
            </a:r>
            <a:r>
              <a:rPr lang="ja-JP" altLang="en-US" sz="35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東大寺</a:t>
            </a:r>
            <a:r>
              <a:rPr lang="ja-JP" altLang="en-US" sz="35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</a:t>
            </a:r>
            <a:endParaRPr lang="en-US" altLang="ja-JP" sz="35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5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5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建てました。東大寺には、宝物を収める</a:t>
            </a:r>
            <a:r>
              <a:rPr lang="ja-JP" altLang="en-US" sz="35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正倉院</a:t>
            </a:r>
            <a:r>
              <a:rPr lang="ja-JP" altLang="en-US" sz="35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も建て</a:t>
            </a:r>
            <a:endParaRPr lang="en-US" altLang="ja-JP" sz="35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5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5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られました。</a:t>
            </a:r>
            <a:endParaRPr lang="ja-JP" altLang="en-US" sz="35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BEB8FB-7791-414A-B3F9-9B9729A30A9C}"/>
              </a:ext>
            </a:extLst>
          </p:cNvPr>
          <p:cNvSpPr txBox="1"/>
          <p:nvPr/>
        </p:nvSpPr>
        <p:spPr>
          <a:xfrm>
            <a:off x="2394237" y="775238"/>
            <a:ext cx="2461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でんせんびょう</a:t>
            </a:r>
            <a:endParaRPr lang="en-US" altLang="ja-JP" sz="1600" b="1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0704518-9F73-4B4B-B8CF-D579C364DA24}"/>
              </a:ext>
            </a:extLst>
          </p:cNvPr>
          <p:cNvSpPr txBox="1"/>
          <p:nvPr/>
        </p:nvSpPr>
        <p:spPr>
          <a:xfrm>
            <a:off x="8984729" y="3861338"/>
            <a:ext cx="2461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とうだいじ</a:t>
            </a:r>
            <a:endParaRPr lang="en-US" altLang="ja-JP" sz="1600" b="1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8683E8E-5BB5-498F-B256-03197B6CC774}"/>
              </a:ext>
            </a:extLst>
          </p:cNvPr>
          <p:cNvSpPr txBox="1"/>
          <p:nvPr/>
        </p:nvSpPr>
        <p:spPr>
          <a:xfrm>
            <a:off x="7997376" y="4662335"/>
            <a:ext cx="2461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しょうそういん</a:t>
            </a:r>
            <a:endParaRPr lang="en-US" altLang="ja-JP" sz="16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A1CF8DF-7499-4F4E-8D70-3281A6FD4B56}"/>
              </a:ext>
            </a:extLst>
          </p:cNvPr>
          <p:cNvSpPr txBox="1"/>
          <p:nvPr/>
        </p:nvSpPr>
        <p:spPr>
          <a:xfrm>
            <a:off x="5020312" y="8878"/>
            <a:ext cx="246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しょうむてんのう</a:t>
            </a:r>
            <a:endParaRPr lang="en-US" altLang="ja-JP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7CAC05A-8106-4540-A5BE-4747B8DD0740}"/>
              </a:ext>
            </a:extLst>
          </p:cNvPr>
          <p:cNvSpPr txBox="1"/>
          <p:nvPr/>
        </p:nvSpPr>
        <p:spPr>
          <a:xfrm>
            <a:off x="9052043" y="775238"/>
            <a:ext cx="2461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きぞく</a:t>
            </a:r>
            <a:endParaRPr lang="en-US" altLang="ja-JP" sz="1600" b="1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BA4BAAD-ECA9-468B-9B6F-B4398F98DEF7}"/>
              </a:ext>
            </a:extLst>
          </p:cNvPr>
          <p:cNvSpPr txBox="1"/>
          <p:nvPr/>
        </p:nvSpPr>
        <p:spPr>
          <a:xfrm>
            <a:off x="8458718" y="2318288"/>
            <a:ext cx="2461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ぶっきょう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1703537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67762002-3DDA-4522-BA5D-3B6EB5E50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9523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939800" y="4146185"/>
            <a:ext cx="1125220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東大寺の大仏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939800" y="2317889"/>
            <a:ext cx="10389365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奈良時代　</a:t>
            </a:r>
          </a:p>
        </p:txBody>
      </p:sp>
      <p:sp>
        <p:nvSpPr>
          <p:cNvPr id="20" name="タイトル 2">
            <a:extLst>
              <a:ext uri="{FF2B5EF4-FFF2-40B4-BE49-F238E27FC236}">
                <a16:creationId xmlns:a16="http://schemas.microsoft.com/office/drawing/2014/main" id="{05E06575-68B9-48C0-83D6-881DF4F0A67A}"/>
              </a:ext>
            </a:extLst>
          </p:cNvPr>
          <p:cNvSpPr txBox="1">
            <a:spLocks/>
          </p:cNvSpPr>
          <p:nvPr/>
        </p:nvSpPr>
        <p:spPr>
          <a:xfrm>
            <a:off x="6834530" y="3487837"/>
            <a:ext cx="543367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　とうだいじ　　 　   だいぶつ</a:t>
            </a: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4F7BF2C9-0D82-43DD-B15F-2F6BE6E3E4E7}"/>
              </a:ext>
            </a:extLst>
          </p:cNvPr>
          <p:cNvSpPr txBox="1">
            <a:spLocks/>
          </p:cNvSpPr>
          <p:nvPr/>
        </p:nvSpPr>
        <p:spPr>
          <a:xfrm>
            <a:off x="7179412" y="1638005"/>
            <a:ext cx="30694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な　ら　  じだい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0076D69-0DF0-68C6-21A1-DB3D10578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283" y="1929952"/>
            <a:ext cx="5501399" cy="1536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8B8B89E-4A2A-1D18-85EA-C243A9A81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399" y="3540625"/>
            <a:ext cx="5572701" cy="1873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C3B2182E-D760-4A76-AC8C-438C93429BF2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14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5889F472-89BF-4974-AE8D-B86AA93EB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0" y="1691572"/>
            <a:ext cx="12041280" cy="46679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5029B2C-B923-4E1D-9352-112B2AB8077C}"/>
              </a:ext>
            </a:extLst>
          </p:cNvPr>
          <p:cNvSpPr txBox="1"/>
          <p:nvPr/>
        </p:nvSpPr>
        <p:spPr>
          <a:xfrm>
            <a:off x="264936" y="150025"/>
            <a:ext cx="1062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/>
              <a:t>まずはスライドショーの準備をします</a:t>
            </a:r>
            <a:endParaRPr kumimoji="1" lang="en-US" altLang="ja-JP" sz="480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561C8A7-FB26-4715-8B06-B1528BB9D780}"/>
              </a:ext>
            </a:extLst>
          </p:cNvPr>
          <p:cNvGrpSpPr/>
          <p:nvPr/>
        </p:nvGrpSpPr>
        <p:grpSpPr>
          <a:xfrm>
            <a:off x="1198386" y="1245587"/>
            <a:ext cx="9696450" cy="5215056"/>
            <a:chOff x="1566021" y="1526773"/>
            <a:chExt cx="9696450" cy="5215056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39F196B5-410B-4F30-B543-C6F4BD177614}"/>
                </a:ext>
              </a:extLst>
            </p:cNvPr>
            <p:cNvSpPr/>
            <p:nvPr/>
          </p:nvSpPr>
          <p:spPr>
            <a:xfrm>
              <a:off x="1566021" y="1526773"/>
              <a:ext cx="9696450" cy="521505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5E09F6B0-D59C-4D27-8472-DCAF6D08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3466" y="1602379"/>
              <a:ext cx="9201560" cy="5063846"/>
            </a:xfrm>
            <a:prstGeom prst="rect">
              <a:avLst/>
            </a:prstGeom>
          </p:spPr>
        </p:pic>
      </p:grpSp>
      <p:sp>
        <p:nvSpPr>
          <p:cNvPr id="22" name="吹き出し: 角を丸めた四角形 21">
            <a:extLst>
              <a:ext uri="{FF2B5EF4-FFF2-40B4-BE49-F238E27FC236}">
                <a16:creationId xmlns:a16="http://schemas.microsoft.com/office/drawing/2014/main" id="{77AE81D3-8D63-40C8-8287-01191E40575B}"/>
              </a:ext>
            </a:extLst>
          </p:cNvPr>
          <p:cNvSpPr/>
          <p:nvPr/>
        </p:nvSpPr>
        <p:spPr>
          <a:xfrm>
            <a:off x="8260499" y="1925929"/>
            <a:ext cx="2733115" cy="933450"/>
          </a:xfrm>
          <a:prstGeom prst="wedgeRoundRectCallout">
            <a:avLst>
              <a:gd name="adj1" fmla="val -24536"/>
              <a:gd name="adj2" fmla="val -681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スライドショーを</a:t>
            </a:r>
            <a:endParaRPr kumimoji="1" lang="en-US" altLang="ja-JP"/>
          </a:p>
          <a:p>
            <a:pPr algn="ctr"/>
            <a:r>
              <a:rPr kumimoji="1" lang="ja-JP" altLang="en-US"/>
              <a:t>クリックします</a:t>
            </a:r>
            <a:endParaRPr kumimoji="1" lang="en-US" altLang="ja-JP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A20CFC38-955C-45F0-A8C0-01DBD783218E}"/>
              </a:ext>
            </a:extLst>
          </p:cNvPr>
          <p:cNvSpPr/>
          <p:nvPr/>
        </p:nvSpPr>
        <p:spPr>
          <a:xfrm>
            <a:off x="8329892" y="1353045"/>
            <a:ext cx="1297164" cy="23271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9124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14C4BC4F-258F-4D08-8F77-723E8AC15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458496" y="3139263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ぎょうき</a:t>
            </a: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159077" y="3892056"/>
            <a:ext cx="8039099" cy="312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行基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312D323-3FEB-4BD3-B72D-0D322B476498}"/>
              </a:ext>
            </a:extLst>
          </p:cNvPr>
          <p:cNvGrpSpPr/>
          <p:nvPr/>
        </p:nvGrpSpPr>
        <p:grpSpPr>
          <a:xfrm>
            <a:off x="8037530" y="430942"/>
            <a:ext cx="4154470" cy="6395757"/>
            <a:chOff x="9457116" y="1967524"/>
            <a:chExt cx="2666432" cy="4104940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0FCA336E-67E0-41E4-B0D8-063CE5BC8D5C}"/>
                </a:ext>
              </a:extLst>
            </p:cNvPr>
            <p:cNvGrpSpPr/>
            <p:nvPr/>
          </p:nvGrpSpPr>
          <p:grpSpPr>
            <a:xfrm>
              <a:off x="9457116" y="1967524"/>
              <a:ext cx="2578196" cy="4104940"/>
              <a:chOff x="9497626" y="2411636"/>
              <a:chExt cx="2578196" cy="4104940"/>
            </a:xfrm>
          </p:grpSpPr>
          <p:grpSp>
            <p:nvGrpSpPr>
              <p:cNvPr id="5" name="グループ化 4">
                <a:extLst>
                  <a:ext uri="{FF2B5EF4-FFF2-40B4-BE49-F238E27FC236}">
                    <a16:creationId xmlns:a16="http://schemas.microsoft.com/office/drawing/2014/main" id="{5C707741-6AFD-4C24-93D9-968BE9F49063}"/>
                  </a:ext>
                </a:extLst>
              </p:cNvPr>
              <p:cNvGrpSpPr/>
              <p:nvPr/>
            </p:nvGrpSpPr>
            <p:grpSpPr>
              <a:xfrm>
                <a:off x="9497626" y="2411636"/>
                <a:ext cx="2578196" cy="3656536"/>
                <a:chOff x="9497626" y="2411636"/>
                <a:chExt cx="2578196" cy="3656536"/>
              </a:xfrm>
            </p:grpSpPr>
            <p:pic>
              <p:nvPicPr>
                <p:cNvPr id="10" name="Picture 2" descr="https://colbase.nich.go.jp/media/narahaku/1172-0/image/04f405c3b729bd08016e1af38d3a0103.jpg">
                  <a:extLst>
                    <a:ext uri="{FF2B5EF4-FFF2-40B4-BE49-F238E27FC236}">
                      <a16:creationId xmlns:a16="http://schemas.microsoft.com/office/drawing/2014/main" id="{08A32609-CFAE-4D0E-AEDC-EB14246FF5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97626" y="2411636"/>
                  <a:ext cx="2578196" cy="36565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" name="正方形/長方形 2">
                  <a:extLst>
                    <a:ext uri="{FF2B5EF4-FFF2-40B4-BE49-F238E27FC236}">
                      <a16:creationId xmlns:a16="http://schemas.microsoft.com/office/drawing/2014/main" id="{C8A73899-9467-4395-BDD0-8CA0ED57D247}"/>
                    </a:ext>
                  </a:extLst>
                </p:cNvPr>
                <p:cNvSpPr/>
                <p:nvPr/>
              </p:nvSpPr>
              <p:spPr>
                <a:xfrm>
                  <a:off x="9497626" y="5637285"/>
                  <a:ext cx="2210862" cy="430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ja-JP" altLang="en-US" sz="1100">
                      <a:solidFill>
                        <a:schemeClr val="bg1"/>
                      </a:solidFill>
                      <a:latin typeface="Noto Sans JP" panose="020B0500000000000000" pitchFamily="34" charset="-128"/>
                      <a:ea typeface="Noto Sans JP" panose="020B0500000000000000" pitchFamily="34" charset="-128"/>
                    </a:rPr>
                    <a:t>出典：</a:t>
                  </a:r>
                  <a:r>
                    <a:rPr lang="en-US" altLang="ja-JP" sz="1100">
                      <a:solidFill>
                        <a:schemeClr val="bg1"/>
                      </a:solidFill>
                      <a:latin typeface="Noto Sans JP" panose="020B0500000000000000" pitchFamily="34" charset="-128"/>
                      <a:ea typeface="Noto Sans JP" panose="020B0500000000000000" pitchFamily="34" charset="-128"/>
                    </a:rPr>
                    <a:t>ColBase</a:t>
                  </a:r>
                </a:p>
                <a:p>
                  <a:r>
                    <a:rPr lang="ja-JP" altLang="en-US" sz="1100">
                      <a:solidFill>
                        <a:schemeClr val="bg1"/>
                      </a:solidFill>
                      <a:latin typeface="Noto Sans JP" panose="020B0500000000000000" pitchFamily="34" charset="-128"/>
                      <a:ea typeface="Noto Sans JP" panose="020B0500000000000000" pitchFamily="34" charset="-128"/>
                    </a:rPr>
                    <a:t>（</a:t>
                  </a:r>
                  <a:r>
                    <a:rPr lang="en-US" altLang="ja-JP" sz="1100">
                      <a:solidFill>
                        <a:schemeClr val="bg1"/>
                      </a:solidFill>
                      <a:latin typeface="Noto Sans JP" panose="020B0500000000000000" pitchFamily="34" charset="-128"/>
                      <a:ea typeface="Noto Sans JP" panose="020B0500000000000000" pitchFamily="34" charset="-128"/>
                    </a:rPr>
                    <a:t>https://colbase.nich.go.jp/</a:t>
                  </a:r>
                  <a:r>
                    <a:rPr lang="ja-JP" altLang="en-US" sz="1100">
                      <a:solidFill>
                        <a:schemeClr val="bg1"/>
                      </a:solidFill>
                      <a:latin typeface="Noto Sans JP" panose="020B0500000000000000" pitchFamily="34" charset="-128"/>
                      <a:ea typeface="Noto Sans JP" panose="020B0500000000000000" pitchFamily="34" charset="-128"/>
                    </a:rPr>
                    <a:t>）</a:t>
                  </a:r>
                  <a:endParaRPr lang="ja-JP" altLang="en-US" sz="11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2" name="タイトル 2">
                <a:extLst>
                  <a:ext uri="{FF2B5EF4-FFF2-40B4-BE49-F238E27FC236}">
                    <a16:creationId xmlns:a16="http://schemas.microsoft.com/office/drawing/2014/main" id="{F4711335-CE0F-43F0-A0E4-4967B42F42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71111" y="6100940"/>
                <a:ext cx="1391534" cy="41563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ja-JP" altLang="en-US" sz="2400" b="1" dirty="0">
                    <a:solidFill>
                      <a:schemeClr val="bg1"/>
                    </a:solidFill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東大寺縁起</a:t>
                </a:r>
              </a:p>
            </p:txBody>
          </p:sp>
        </p:grp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5A1042BA-6736-411B-8B69-2312300711AA}"/>
                </a:ext>
              </a:extLst>
            </p:cNvPr>
            <p:cNvSpPr txBox="1"/>
            <p:nvPr/>
          </p:nvSpPr>
          <p:spPr>
            <a:xfrm>
              <a:off x="9984713" y="5467496"/>
              <a:ext cx="2138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b="1" dirty="0">
                  <a:solidFill>
                    <a:schemeClr val="bg1"/>
                  </a:solidFill>
                </a:rPr>
                <a:t>とうだいじえんぎ</a:t>
              </a:r>
              <a:endParaRPr lang="en-US" altLang="ja-JP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AABF3B5B-B8CD-55D7-AFBF-AA2998A8D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1" y="3429000"/>
            <a:ext cx="6761630" cy="2614081"/>
          </a:xfrm>
          <a:prstGeom prst="rect">
            <a:avLst/>
          </a:prstGeom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EBB9D72B-6654-42F2-8D78-52D7C4528AFC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8" name="タイトル 2">
            <a:extLst>
              <a:ext uri="{FF2B5EF4-FFF2-40B4-BE49-F238E27FC236}">
                <a16:creationId xmlns:a16="http://schemas.microsoft.com/office/drawing/2014/main" id="{FDDB8485-D82F-4902-8E30-D469CCFED15C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475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1700E26D-1BB0-4A8C-A8A2-82AC3F323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31C216E2-C715-41C3-B2CE-FF8E2E590079}"/>
              </a:ext>
            </a:extLst>
          </p:cNvPr>
          <p:cNvSpPr txBox="1">
            <a:spLocks/>
          </p:cNvSpPr>
          <p:nvPr/>
        </p:nvSpPr>
        <p:spPr>
          <a:xfrm>
            <a:off x="5467738" y="338554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行基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タイトル 2">
            <a:extLst>
              <a:ext uri="{FF2B5EF4-FFF2-40B4-BE49-F238E27FC236}">
                <a16:creationId xmlns:a16="http://schemas.microsoft.com/office/drawing/2014/main" id="{0C712925-77B4-4387-BB2B-AD9D23300BBA}"/>
              </a:ext>
            </a:extLst>
          </p:cNvPr>
          <p:cNvSpPr txBox="1">
            <a:spLocks/>
          </p:cNvSpPr>
          <p:nvPr/>
        </p:nvSpPr>
        <p:spPr>
          <a:xfrm>
            <a:off x="508131" y="1594397"/>
            <a:ext cx="11381635" cy="4820243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奈良時代</a:t>
            </a:r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、行基は、人々に熱心に</a:t>
            </a:r>
            <a:r>
              <a:rPr lang="ja-JP" altLang="en-US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仏教</a:t>
            </a:r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の教えを広めて歩き、それと</a:t>
            </a:r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ともにため池や道路、橋などを作る土木工事を行い、人々からしたわ</a:t>
            </a:r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れていました。</a:t>
            </a:r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聖武天皇は、はじめは行基の活動を取りしまっていましたが、位の</a:t>
            </a:r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高い僧に任命して、</a:t>
            </a:r>
            <a:r>
              <a:rPr lang="ja-JP" altLang="en-US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東大寺の大仏</a:t>
            </a:r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づくりに協力するようはたらきかけ</a:t>
            </a:r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ました。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BEB8FB-7791-414A-B3F9-9B9729A30A9C}"/>
              </a:ext>
            </a:extLst>
          </p:cNvPr>
          <p:cNvSpPr txBox="1"/>
          <p:nvPr/>
        </p:nvSpPr>
        <p:spPr>
          <a:xfrm>
            <a:off x="5556825" y="223136"/>
            <a:ext cx="1078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ぎょうき</a:t>
            </a:r>
            <a:endParaRPr lang="en-US" altLang="ja-JP" sz="16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C930473-3B30-461C-A39D-B89AE1B33E48}"/>
              </a:ext>
            </a:extLst>
          </p:cNvPr>
          <p:cNvSpPr txBox="1"/>
          <p:nvPr/>
        </p:nvSpPr>
        <p:spPr>
          <a:xfrm>
            <a:off x="1083432" y="1478979"/>
            <a:ext cx="2005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な ら   じだい</a:t>
            </a:r>
            <a:endParaRPr lang="en-US" altLang="ja-JP" sz="16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F8EE3F3-53FF-497C-B2B4-BE9945A903AF}"/>
              </a:ext>
            </a:extLst>
          </p:cNvPr>
          <p:cNvSpPr txBox="1"/>
          <p:nvPr/>
        </p:nvSpPr>
        <p:spPr>
          <a:xfrm>
            <a:off x="6096000" y="1519775"/>
            <a:ext cx="1383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ぶっきょう</a:t>
            </a:r>
            <a:endParaRPr lang="en-US" altLang="ja-JP" sz="16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B18C6C4-95FC-4FEA-8C0E-529DF62277B7}"/>
              </a:ext>
            </a:extLst>
          </p:cNvPr>
          <p:cNvSpPr txBox="1"/>
          <p:nvPr/>
        </p:nvSpPr>
        <p:spPr>
          <a:xfrm>
            <a:off x="3692797" y="4712191"/>
            <a:ext cx="3103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とうだいじ　   だいぶつ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2376914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7071CED0-7353-4773-A814-06764C47E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939800" y="4063206"/>
            <a:ext cx="1108710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唐招提寺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939800" y="2355879"/>
            <a:ext cx="1108710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遣唐使</a:t>
            </a:r>
          </a:p>
        </p:txBody>
      </p:sp>
      <p:sp>
        <p:nvSpPr>
          <p:cNvPr id="20" name="タイトル 2">
            <a:extLst>
              <a:ext uri="{FF2B5EF4-FFF2-40B4-BE49-F238E27FC236}">
                <a16:creationId xmlns:a16="http://schemas.microsoft.com/office/drawing/2014/main" id="{05E06575-68B9-48C0-83D6-881DF4F0A67A}"/>
              </a:ext>
            </a:extLst>
          </p:cNvPr>
          <p:cNvSpPr txBox="1">
            <a:spLocks/>
          </p:cNvSpPr>
          <p:nvPr/>
        </p:nvSpPr>
        <p:spPr>
          <a:xfrm>
            <a:off x="7133566" y="3428999"/>
            <a:ext cx="335663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とうしょうだいじ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7282601" y="1601673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けんとうし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79EEF0C-9676-A757-3D25-2C91DC424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044" y="1888008"/>
            <a:ext cx="4076523" cy="1571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06BBC9D-5D93-E27A-4FA5-A599DC726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044" y="3605099"/>
            <a:ext cx="4076523" cy="1571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28BC7C73-0494-47EB-9D40-8CA1419F6161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745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82CD2F28-C112-46E4-B481-8F8D37A2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637351" y="2904610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がんじん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252459" y="3782796"/>
            <a:ext cx="8039099" cy="312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鑑真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2050" name="Picture 2" descr="唐船のイラスト">
            <a:extLst>
              <a:ext uri="{FF2B5EF4-FFF2-40B4-BE49-F238E27FC236}">
                <a16:creationId xmlns:a16="http://schemas.microsoft.com/office/drawing/2014/main" id="{2670BF62-97DB-4C63-8BED-930AE44B8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655" y="4345191"/>
            <a:ext cx="2004511" cy="200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E943D0A-548E-0032-7B50-AA66C15BA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66624"/>
            <a:ext cx="6761630" cy="2752358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746F4F63-660C-4658-96B4-04709EA4A7F8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16552194-88E3-47D3-853D-905ED5807A81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544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C56220E0-0357-4834-88D3-FC274706C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31C216E2-C715-41C3-B2CE-FF8E2E590079}"/>
              </a:ext>
            </a:extLst>
          </p:cNvPr>
          <p:cNvSpPr txBox="1">
            <a:spLocks/>
          </p:cNvSpPr>
          <p:nvPr/>
        </p:nvSpPr>
        <p:spPr>
          <a:xfrm>
            <a:off x="5467090" y="236541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鑑真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タイトル 2">
            <a:extLst>
              <a:ext uri="{FF2B5EF4-FFF2-40B4-BE49-F238E27FC236}">
                <a16:creationId xmlns:a16="http://schemas.microsoft.com/office/drawing/2014/main" id="{0C712925-77B4-4387-BB2B-AD9D23300BBA}"/>
              </a:ext>
            </a:extLst>
          </p:cNvPr>
          <p:cNvSpPr txBox="1">
            <a:spLocks/>
          </p:cNvSpPr>
          <p:nvPr/>
        </p:nvSpPr>
        <p:spPr>
          <a:xfrm>
            <a:off x="735852" y="1083402"/>
            <a:ext cx="11586793" cy="502907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８世紀に入ると、朝廷は、仏教の教えを正しく教え広めて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くれるすぐれた僧を求めて、</a:t>
            </a:r>
            <a:r>
              <a:rPr lang="ja-JP" altLang="en-US" sz="28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遣唐使</a:t>
            </a:r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を送りました。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28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鑑真</a:t>
            </a:r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は、日本に来るために危険な航海に何度も挑戦し、目が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見えなくなってしまいました。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６度目の航海でようやく日本にたどり着き、僧たちが学ぶ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唐招提寺</a:t>
            </a:r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を開いて、仏教の発展に大きな役割をはたしました。</a:t>
            </a:r>
            <a:endParaRPr lang="ja-JP" altLang="en-US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BEB8FB-7791-414A-B3F9-9B9729A30A9C}"/>
              </a:ext>
            </a:extLst>
          </p:cNvPr>
          <p:cNvSpPr txBox="1"/>
          <p:nvPr/>
        </p:nvSpPr>
        <p:spPr>
          <a:xfrm>
            <a:off x="5661599" y="183093"/>
            <a:ext cx="1078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がんじん</a:t>
            </a:r>
            <a:endParaRPr lang="en-US" altLang="ja-JP" sz="16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5A625A3-2313-41EA-888E-CC992E8B75DD}"/>
              </a:ext>
            </a:extLst>
          </p:cNvPr>
          <p:cNvSpPr txBox="1"/>
          <p:nvPr/>
        </p:nvSpPr>
        <p:spPr>
          <a:xfrm>
            <a:off x="3941065" y="1207689"/>
            <a:ext cx="1211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ちょうてい</a:t>
            </a:r>
            <a:endParaRPr lang="en-US" altLang="ja-JP" sz="16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5153ABB-B2EE-4609-BF2B-66F95A308E00}"/>
              </a:ext>
            </a:extLst>
          </p:cNvPr>
          <p:cNvSpPr txBox="1"/>
          <p:nvPr/>
        </p:nvSpPr>
        <p:spPr>
          <a:xfrm>
            <a:off x="5396347" y="1938721"/>
            <a:ext cx="1343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けんとうし</a:t>
            </a:r>
            <a:endParaRPr lang="en-US" altLang="ja-JP" sz="1600" b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5339914-97C1-4C05-8456-80EC7BF0A68F}"/>
              </a:ext>
            </a:extLst>
          </p:cNvPr>
          <p:cNvSpPr txBox="1"/>
          <p:nvPr/>
        </p:nvSpPr>
        <p:spPr>
          <a:xfrm>
            <a:off x="621552" y="5016944"/>
            <a:ext cx="1994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とうしょうだいじ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3909341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28F5D1D7-DA58-4030-B07F-E3E83933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7137400" y="1795706"/>
            <a:ext cx="3146425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へいあんきょう</a:t>
            </a:r>
          </a:p>
        </p:txBody>
      </p:sp>
      <p:sp>
        <p:nvSpPr>
          <p:cNvPr id="7" name="タイトル 2">
            <a:extLst>
              <a:ext uri="{FF2B5EF4-FFF2-40B4-BE49-F238E27FC236}">
                <a16:creationId xmlns:a16="http://schemas.microsoft.com/office/drawing/2014/main" id="{9EE3D2F0-C7BD-AF75-E907-2CF549CB9DAB}"/>
              </a:ext>
            </a:extLst>
          </p:cNvPr>
          <p:cNvSpPr txBox="1">
            <a:spLocks/>
          </p:cNvSpPr>
          <p:nvPr/>
        </p:nvSpPr>
        <p:spPr>
          <a:xfrm>
            <a:off x="1314450" y="4188384"/>
            <a:ext cx="1040130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もち月の歌　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71440C4C-44D4-D05A-D949-FBAB2EF670F0}"/>
              </a:ext>
            </a:extLst>
          </p:cNvPr>
          <p:cNvSpPr txBox="1">
            <a:spLocks/>
          </p:cNvSpPr>
          <p:nvPr/>
        </p:nvSpPr>
        <p:spPr>
          <a:xfrm>
            <a:off x="1162416" y="2532056"/>
            <a:ext cx="1040130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平安京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C3A58FA-D758-A9E2-E651-66630E83D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964" y="1991241"/>
            <a:ext cx="4676450" cy="1802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76A15C8-9217-69DF-BA55-3CAA5EADB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179" y="3965634"/>
            <a:ext cx="5067921" cy="138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7489AA5D-7848-4A5D-8F24-7BD4B4991A75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496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037A2F60-8703-4B38-8368-D49E2C11F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847502" y="2774216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ふじわらのみちなが</a:t>
            </a: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462610" y="3667904"/>
            <a:ext cx="8039099" cy="312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藤原道長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E4D36C9-45B6-486D-8F49-0679A9BFD05F}"/>
              </a:ext>
            </a:extLst>
          </p:cNvPr>
          <p:cNvGrpSpPr/>
          <p:nvPr/>
        </p:nvGrpSpPr>
        <p:grpSpPr>
          <a:xfrm>
            <a:off x="7616539" y="834313"/>
            <a:ext cx="4546442" cy="6084791"/>
            <a:chOff x="9193825" y="2612740"/>
            <a:chExt cx="2841162" cy="3802508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3136ABCF-7C44-4789-B3E9-88C27B1FB754}"/>
                </a:ext>
              </a:extLst>
            </p:cNvPr>
            <p:cNvGrpSpPr/>
            <p:nvPr/>
          </p:nvGrpSpPr>
          <p:grpSpPr>
            <a:xfrm>
              <a:off x="9193825" y="2612740"/>
              <a:ext cx="2841162" cy="3802508"/>
              <a:chOff x="9193825" y="2612740"/>
              <a:chExt cx="2841162" cy="3802508"/>
            </a:xfrm>
          </p:grpSpPr>
          <p:pic>
            <p:nvPicPr>
              <p:cNvPr id="4098" name="Picture 2" descr="A-12182_C0045188.jpg">
                <a:extLst>
                  <a:ext uri="{FF2B5EF4-FFF2-40B4-BE49-F238E27FC236}">
                    <a16:creationId xmlns:a16="http://schemas.microsoft.com/office/drawing/2014/main" id="{8191C167-5A44-44AF-AA2E-C8E11563CF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93825" y="2612740"/>
                <a:ext cx="2841162" cy="33034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タイトル 2">
                <a:extLst>
                  <a:ext uri="{FF2B5EF4-FFF2-40B4-BE49-F238E27FC236}">
                    <a16:creationId xmlns:a16="http://schemas.microsoft.com/office/drawing/2014/main" id="{D8925B32-EE6B-4E45-A49C-17BBE053C3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82860" y="5999612"/>
                <a:ext cx="2287374" cy="41563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zh-TW" altLang="en-US" sz="3200" b="1" dirty="0">
                    <a:solidFill>
                      <a:schemeClr val="bg1"/>
                    </a:solidFill>
                  </a:rPr>
                  <a:t>栄花物語図屏風</a:t>
                </a:r>
              </a:p>
              <a:p>
                <a:pPr algn="ctr"/>
                <a:endParaRPr lang="ja-JP" altLang="en-US" sz="1600" b="1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</p:txBody>
          </p:sp>
          <p:sp>
            <p:nvSpPr>
              <p:cNvPr id="2" name="正方形/長方形 1">
                <a:extLst>
                  <a:ext uri="{FF2B5EF4-FFF2-40B4-BE49-F238E27FC236}">
                    <a16:creationId xmlns:a16="http://schemas.microsoft.com/office/drawing/2014/main" id="{013E4897-CF2A-4ED6-B9EA-436158E9B390}"/>
                  </a:ext>
                </a:extLst>
              </p:cNvPr>
              <p:cNvSpPr/>
              <p:nvPr/>
            </p:nvSpPr>
            <p:spPr>
              <a:xfrm>
                <a:off x="9270963" y="5612674"/>
                <a:ext cx="221086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1100" dirty="0">
                    <a:solidFill>
                      <a:srgbClr val="180614"/>
                    </a:solidFill>
                    <a:latin typeface="Noto Sans JP" panose="020B0500000000000000" pitchFamily="34" charset="-128"/>
                    <a:ea typeface="Noto Sans JP" panose="020B0500000000000000" pitchFamily="34" charset="-128"/>
                  </a:rPr>
                  <a:t>出典：</a:t>
                </a:r>
                <a:r>
                  <a:rPr lang="en-US" altLang="ja-JP" sz="1100" dirty="0" err="1">
                    <a:solidFill>
                      <a:srgbClr val="180614"/>
                    </a:solidFill>
                    <a:latin typeface="Noto Sans JP" panose="020B0500000000000000" pitchFamily="34" charset="-128"/>
                    <a:ea typeface="Noto Sans JP" panose="020B0500000000000000" pitchFamily="34" charset="-128"/>
                  </a:rPr>
                  <a:t>ColBase</a:t>
                </a:r>
                <a:endParaRPr lang="en-US" altLang="ja-JP" sz="1100" dirty="0">
                  <a:solidFill>
                    <a:srgbClr val="180614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endParaRPr>
              </a:p>
              <a:p>
                <a:r>
                  <a:rPr lang="ja-JP" altLang="en-US" sz="1100" dirty="0">
                    <a:solidFill>
                      <a:srgbClr val="180614"/>
                    </a:solidFill>
                    <a:latin typeface="Noto Sans JP" panose="020B0500000000000000" pitchFamily="34" charset="-128"/>
                    <a:ea typeface="Noto Sans JP" panose="020B0500000000000000" pitchFamily="34" charset="-128"/>
                  </a:rPr>
                  <a:t>（</a:t>
                </a:r>
                <a:r>
                  <a:rPr lang="en-US" altLang="ja-JP" sz="1100" dirty="0">
                    <a:solidFill>
                      <a:srgbClr val="180614"/>
                    </a:solidFill>
                    <a:latin typeface="Noto Sans JP" panose="020B0500000000000000" pitchFamily="34" charset="-128"/>
                    <a:ea typeface="Noto Sans JP" panose="020B0500000000000000" pitchFamily="34" charset="-128"/>
                  </a:rPr>
                  <a:t>https://colbase.nich.go.jp/</a:t>
                </a:r>
                <a:r>
                  <a:rPr lang="ja-JP" altLang="en-US" sz="1100" dirty="0">
                    <a:solidFill>
                      <a:srgbClr val="180614"/>
                    </a:solidFill>
                    <a:latin typeface="Noto Sans JP" panose="020B0500000000000000" pitchFamily="34" charset="-128"/>
                    <a:ea typeface="Noto Sans JP" panose="020B0500000000000000" pitchFamily="34" charset="-128"/>
                  </a:rPr>
                  <a:t>）</a:t>
                </a:r>
                <a:endParaRPr lang="ja-JP" altLang="en-US" sz="1100" dirty="0"/>
              </a:p>
            </p:txBody>
          </p:sp>
        </p:grpSp>
        <p:sp>
          <p:nvSpPr>
            <p:cNvPr id="11" name="タイトル 2">
              <a:extLst>
                <a:ext uri="{FF2B5EF4-FFF2-40B4-BE49-F238E27FC236}">
                  <a16:creationId xmlns:a16="http://schemas.microsoft.com/office/drawing/2014/main" id="{7A6F9867-8CD2-4851-9888-A38229710E1E}"/>
                </a:ext>
              </a:extLst>
            </p:cNvPr>
            <p:cNvSpPr txBox="1">
              <a:spLocks/>
            </p:cNvSpPr>
            <p:nvPr/>
          </p:nvSpPr>
          <p:spPr>
            <a:xfrm>
              <a:off x="9520370" y="5749911"/>
              <a:ext cx="2449864" cy="41563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ja-JP" altLang="en-US" sz="1800" b="1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えいがものがたりずびょうぶ</a:t>
              </a:r>
            </a:p>
          </p:txBody>
        </p:sp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CCADD3BE-A89D-ABCF-0503-E41F5ED09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443" y="3208837"/>
            <a:ext cx="8769801" cy="2923267"/>
          </a:xfrm>
          <a:prstGeom prst="rect">
            <a:avLst/>
          </a:prstGeom>
        </p:spPr>
      </p:pic>
      <p:sp>
        <p:nvSpPr>
          <p:cNvPr id="14" name="タイトル 2">
            <a:extLst>
              <a:ext uri="{FF2B5EF4-FFF2-40B4-BE49-F238E27FC236}">
                <a16:creationId xmlns:a16="http://schemas.microsoft.com/office/drawing/2014/main" id="{50AAFE3B-A4F0-46D8-BF24-CC76115586C9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AC195719-8DED-4E66-8E51-EA71DFD96DFB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992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73B9C2F5-80A4-4982-8840-D0EB287FA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31C216E2-C715-41C3-B2CE-FF8E2E590079}"/>
              </a:ext>
            </a:extLst>
          </p:cNvPr>
          <p:cNvSpPr txBox="1">
            <a:spLocks/>
          </p:cNvSpPr>
          <p:nvPr/>
        </p:nvSpPr>
        <p:spPr>
          <a:xfrm>
            <a:off x="4876540" y="235494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藤原道長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タイトル 2">
            <a:extLst>
              <a:ext uri="{FF2B5EF4-FFF2-40B4-BE49-F238E27FC236}">
                <a16:creationId xmlns:a16="http://schemas.microsoft.com/office/drawing/2014/main" id="{0C712925-77B4-4387-BB2B-AD9D23300BBA}"/>
              </a:ext>
            </a:extLst>
          </p:cNvPr>
          <p:cNvSpPr txBox="1">
            <a:spLocks/>
          </p:cNvSpPr>
          <p:nvPr/>
        </p:nvSpPr>
        <p:spPr>
          <a:xfrm>
            <a:off x="86584" y="1323879"/>
            <a:ext cx="12407181" cy="4661396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８世紀の末、都は、奈良から京都に移され、</a:t>
            </a:r>
            <a:r>
              <a: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794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年に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平安京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とよばれる新しい都がつくられました。</a:t>
            </a:r>
            <a:r>
              <a: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11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世紀の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初めごろ、藤原道長は、天皇に代わって政治を動かすほど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の権力をもち、世の中のすべてが自分の思い通りになって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いるという意味の「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もち月の歌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」を読んだほどでした。</a:t>
            </a:r>
            <a:endParaRPr lang="ja-JP" altLang="en-US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BEB8FB-7791-414A-B3F9-9B9729A30A9C}"/>
              </a:ext>
            </a:extLst>
          </p:cNvPr>
          <p:cNvSpPr txBox="1"/>
          <p:nvPr/>
        </p:nvSpPr>
        <p:spPr>
          <a:xfrm>
            <a:off x="5048250" y="87003"/>
            <a:ext cx="2095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ふじわらのみちなが</a:t>
            </a:r>
            <a:endParaRPr lang="en-US" altLang="ja-JP" sz="16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F0A2112-8AEE-4DA7-8B8C-D7E51031F455}"/>
              </a:ext>
            </a:extLst>
          </p:cNvPr>
          <p:cNvSpPr txBox="1"/>
          <p:nvPr/>
        </p:nvSpPr>
        <p:spPr>
          <a:xfrm>
            <a:off x="4876540" y="1154602"/>
            <a:ext cx="1869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な　ら</a:t>
            </a:r>
            <a:endParaRPr lang="en-US" altLang="ja-JP" sz="16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436DF25-95E1-4ECC-AD0B-96EE0CF8179E}"/>
              </a:ext>
            </a:extLst>
          </p:cNvPr>
          <p:cNvSpPr txBox="1"/>
          <p:nvPr/>
        </p:nvSpPr>
        <p:spPr>
          <a:xfrm>
            <a:off x="6646125" y="1163867"/>
            <a:ext cx="1869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きょうと</a:t>
            </a:r>
            <a:endParaRPr lang="en-US" altLang="ja-JP" sz="1600" b="1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DF21183-3F25-49DB-AA74-4B9C15654328}"/>
              </a:ext>
            </a:extLst>
          </p:cNvPr>
          <p:cNvSpPr txBox="1"/>
          <p:nvPr/>
        </p:nvSpPr>
        <p:spPr>
          <a:xfrm>
            <a:off x="8307100" y="3184887"/>
            <a:ext cx="2057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せい　じ</a:t>
            </a:r>
            <a:endParaRPr lang="en-US" altLang="ja-JP" sz="1600" b="1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CA3E498-647B-44CA-AC31-C1536D742DFA}"/>
              </a:ext>
            </a:extLst>
          </p:cNvPr>
          <p:cNvSpPr txBox="1"/>
          <p:nvPr/>
        </p:nvSpPr>
        <p:spPr>
          <a:xfrm>
            <a:off x="5184358" y="3184887"/>
            <a:ext cx="2057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てんのう</a:t>
            </a:r>
            <a:endParaRPr lang="en-US" altLang="ja-JP" sz="1600" b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3D1E895-2CA2-4F62-B461-87378C8C789E}"/>
              </a:ext>
            </a:extLst>
          </p:cNvPr>
          <p:cNvSpPr txBox="1"/>
          <p:nvPr/>
        </p:nvSpPr>
        <p:spPr>
          <a:xfrm>
            <a:off x="130571" y="2123682"/>
            <a:ext cx="1869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へいあんきょう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39866222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79C8EC63-118D-4023-A509-07D1F1E6E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830486" y="4128363"/>
            <a:ext cx="10586813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源氏物語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830487" y="2309919"/>
            <a:ext cx="1105614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平安時代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7097092" y="1648288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へいあんじだい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7097092" y="3423373"/>
            <a:ext cx="3060656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げんじものがたり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0640D22-40D4-3C9A-3BBC-86E33032B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559" y="1914514"/>
            <a:ext cx="4639641" cy="178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F0A16F7-E85C-C6B8-D5C8-711185C3E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735" y="3484058"/>
            <a:ext cx="4962011" cy="1912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3DE07B2B-A9B5-4AD4-BA90-A472A80FFD2A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308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BDE0049D-AC56-4A04-9998-A132FCAE0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244444" y="2798217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むらさき　しきぶ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496506" y="3576445"/>
            <a:ext cx="8039099" cy="312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紫 式部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B1FBF6E-8B4F-4C4B-B5EC-B1BA4A2834EE}"/>
              </a:ext>
            </a:extLst>
          </p:cNvPr>
          <p:cNvGrpSpPr/>
          <p:nvPr/>
        </p:nvGrpSpPr>
        <p:grpSpPr>
          <a:xfrm>
            <a:off x="9458955" y="1908284"/>
            <a:ext cx="2733045" cy="4629574"/>
            <a:chOff x="9458955" y="1908284"/>
            <a:chExt cx="2733045" cy="4629574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48DCBBC0-6CC1-4EF7-8ED2-03EC4C099D04}"/>
                </a:ext>
              </a:extLst>
            </p:cNvPr>
            <p:cNvGrpSpPr/>
            <p:nvPr/>
          </p:nvGrpSpPr>
          <p:grpSpPr>
            <a:xfrm>
              <a:off x="9547759" y="1908284"/>
              <a:ext cx="2644241" cy="4629574"/>
              <a:chOff x="9560459" y="2328592"/>
              <a:chExt cx="2644241" cy="4629574"/>
            </a:xfrm>
          </p:grpSpPr>
          <p:pic>
            <p:nvPicPr>
              <p:cNvPr id="5122" name="Picture 2" descr="A-10569-778_C0088558.jpg">
                <a:extLst>
                  <a:ext uri="{FF2B5EF4-FFF2-40B4-BE49-F238E27FC236}">
                    <a16:creationId xmlns:a16="http://schemas.microsoft.com/office/drawing/2014/main" id="{61B6F3B0-81BE-4015-883F-EFC337D564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60459" y="2328592"/>
                <a:ext cx="2541006" cy="3789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タイトル 2">
                <a:extLst>
                  <a:ext uri="{FF2B5EF4-FFF2-40B4-BE49-F238E27FC236}">
                    <a16:creationId xmlns:a16="http://schemas.microsoft.com/office/drawing/2014/main" id="{986AED42-FB54-45E0-9357-51E393BC47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13166" y="6542530"/>
                <a:ext cx="1391534" cy="41563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ja-JP" altLang="en-US" sz="2400" b="1">
                    <a:solidFill>
                      <a:schemeClr val="bg1"/>
                    </a:solidFill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紫式部</a:t>
                </a:r>
                <a:endParaRPr lang="ja-JP" altLang="en-US" sz="2400" b="1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</p:txBody>
          </p:sp>
        </p:grpSp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2AC1BF47-E64B-439E-8436-F2174194724A}"/>
                </a:ext>
              </a:extLst>
            </p:cNvPr>
            <p:cNvSpPr/>
            <p:nvPr/>
          </p:nvSpPr>
          <p:spPr>
            <a:xfrm>
              <a:off x="9458955" y="5706441"/>
              <a:ext cx="238879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200">
                  <a:latin typeface="Noto Sans JP" panose="020B0500000000000000" pitchFamily="34" charset="-128"/>
                  <a:ea typeface="Noto Sans JP" panose="020B0500000000000000" pitchFamily="34" charset="-128"/>
                </a:rPr>
                <a:t>出典：</a:t>
              </a:r>
              <a:r>
                <a:rPr lang="en-US" altLang="ja-JP" sz="1200">
                  <a:latin typeface="Noto Sans JP" panose="020B0500000000000000" pitchFamily="34" charset="-128"/>
                  <a:ea typeface="Noto Sans JP" panose="020B0500000000000000" pitchFamily="34" charset="-128"/>
                </a:rPr>
                <a:t>ColBase</a:t>
              </a:r>
            </a:p>
            <a:p>
              <a:r>
                <a:rPr lang="ja-JP" altLang="en-US" sz="1200">
                  <a:latin typeface="Noto Sans JP" panose="020B0500000000000000" pitchFamily="34" charset="-128"/>
                  <a:ea typeface="Noto Sans JP" panose="020B0500000000000000" pitchFamily="34" charset="-128"/>
                </a:rPr>
                <a:t>（</a:t>
              </a:r>
              <a:r>
                <a:rPr lang="en-US" altLang="ja-JP" sz="1200">
                  <a:latin typeface="Noto Sans JP" panose="020B0500000000000000" pitchFamily="34" charset="-128"/>
                  <a:ea typeface="Noto Sans JP" panose="020B0500000000000000" pitchFamily="34" charset="-128"/>
                </a:rPr>
                <a:t>https://colbase.nich.go.jp/</a:t>
              </a:r>
              <a:r>
                <a:rPr lang="ja-JP" altLang="en-US" sz="1200">
                  <a:latin typeface="Noto Sans JP" panose="020B0500000000000000" pitchFamily="34" charset="-128"/>
                  <a:ea typeface="Noto Sans JP" panose="020B0500000000000000" pitchFamily="34" charset="-128"/>
                </a:rPr>
                <a:t>）</a:t>
              </a:r>
              <a:endParaRPr lang="ja-JP" altLang="en-US" sz="1200"/>
            </a:p>
          </p:txBody>
        </p:sp>
      </p:grpSp>
      <p:pic>
        <p:nvPicPr>
          <p:cNvPr id="11" name="図 10">
            <a:extLst>
              <a:ext uri="{FF2B5EF4-FFF2-40B4-BE49-F238E27FC236}">
                <a16:creationId xmlns:a16="http://schemas.microsoft.com/office/drawing/2014/main" id="{795D1E42-7944-1D73-B492-843D7E162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44" y="3204967"/>
            <a:ext cx="8751765" cy="2917255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E48D3663-A7DD-4F4B-8F5A-9D138C70E2E4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B0CABB82-2034-43FE-86EA-B42CD9C08D87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916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83A2DCA-30A1-4412-BCDC-B965984FAABE}"/>
              </a:ext>
            </a:extLst>
          </p:cNvPr>
          <p:cNvSpPr/>
          <p:nvPr/>
        </p:nvSpPr>
        <p:spPr>
          <a:xfrm>
            <a:off x="1403967" y="1257300"/>
            <a:ext cx="9730758" cy="52680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6423D9F-0E92-4C04-BE1D-2B3EDFFA12AA}"/>
              </a:ext>
            </a:extLst>
          </p:cNvPr>
          <p:cNvSpPr txBox="1"/>
          <p:nvPr/>
        </p:nvSpPr>
        <p:spPr>
          <a:xfrm>
            <a:off x="333375" y="195821"/>
            <a:ext cx="1062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/>
              <a:t>次にスライドショーをはじめます</a:t>
            </a:r>
            <a:endParaRPr kumimoji="1" lang="en-US" altLang="ja-JP" sz="480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877D423-683D-4EDC-9A13-433F6AEC5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192" y="1406284"/>
            <a:ext cx="8858657" cy="5022800"/>
          </a:xfrm>
          <a:prstGeom prst="rect">
            <a:avLst/>
          </a:prstGeom>
        </p:spPr>
      </p:pic>
      <p:sp>
        <p:nvSpPr>
          <p:cNvPr id="11" name="楕円 10">
            <a:extLst>
              <a:ext uri="{FF2B5EF4-FFF2-40B4-BE49-F238E27FC236}">
                <a16:creationId xmlns:a16="http://schemas.microsoft.com/office/drawing/2014/main" id="{5B299E51-4D4D-429A-978C-61618678F987}"/>
              </a:ext>
            </a:extLst>
          </p:cNvPr>
          <p:cNvSpPr/>
          <p:nvPr/>
        </p:nvSpPr>
        <p:spPr>
          <a:xfrm>
            <a:off x="1752192" y="1840540"/>
            <a:ext cx="539430" cy="78401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A45329E2-2AFB-4A81-AC2A-EC40C4DFEB7A}"/>
              </a:ext>
            </a:extLst>
          </p:cNvPr>
          <p:cNvSpPr/>
          <p:nvPr/>
        </p:nvSpPr>
        <p:spPr>
          <a:xfrm>
            <a:off x="1651617" y="2847230"/>
            <a:ext cx="2733115" cy="933450"/>
          </a:xfrm>
          <a:prstGeom prst="wedgeRoundRectCallout">
            <a:avLst>
              <a:gd name="adj1" fmla="val -32203"/>
              <a:gd name="adj2" fmla="val -670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最初からを</a:t>
            </a:r>
            <a:endParaRPr kumimoji="1" lang="en-US" altLang="ja-JP"/>
          </a:p>
          <a:p>
            <a:pPr algn="ctr"/>
            <a:r>
              <a:rPr kumimoji="1" lang="ja-JP" altLang="en-US"/>
              <a:t>クリックします</a:t>
            </a:r>
            <a:endParaRPr kumimoji="1" lang="en-US" altLang="ja-JP"/>
          </a:p>
        </p:txBody>
      </p:sp>
    </p:spTree>
    <p:extLst>
      <p:ext uri="{BB962C8B-B14F-4D97-AF65-F5344CB8AC3E}">
        <p14:creationId xmlns:p14="http://schemas.microsoft.com/office/powerpoint/2010/main" val="11020812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E4712037-1531-4EB5-A819-AAFFDE969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31C216E2-C715-41C3-B2CE-FF8E2E590079}"/>
              </a:ext>
            </a:extLst>
          </p:cNvPr>
          <p:cNvSpPr txBox="1">
            <a:spLocks/>
          </p:cNvSpPr>
          <p:nvPr/>
        </p:nvSpPr>
        <p:spPr>
          <a:xfrm>
            <a:off x="5214411" y="128729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紫式部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タイトル 2">
            <a:extLst>
              <a:ext uri="{FF2B5EF4-FFF2-40B4-BE49-F238E27FC236}">
                <a16:creationId xmlns:a16="http://schemas.microsoft.com/office/drawing/2014/main" id="{0C712925-77B4-4387-BB2B-AD9D23300BBA}"/>
              </a:ext>
            </a:extLst>
          </p:cNvPr>
          <p:cNvSpPr txBox="1">
            <a:spLocks/>
          </p:cNvSpPr>
          <p:nvPr/>
        </p:nvSpPr>
        <p:spPr>
          <a:xfrm>
            <a:off x="402087" y="1306344"/>
            <a:ext cx="11858625" cy="4494884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日本風の文化（国風文化）が貴族の暮らしの中から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生まれ、朝廷に仕える女性たちは、多くの文学作品を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つくりました。天皇のきさきだった藤原道長のむすめ</a:t>
            </a:r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に教育係として仕えた</a:t>
            </a:r>
            <a:r>
              <a:rPr lang="ja-JP" altLang="en-US" sz="36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紫式部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が書いた</a:t>
            </a:r>
            <a:r>
              <a:rPr lang="ja-JP" altLang="en-US" sz="36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「源氏物語」</a:t>
            </a:r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は、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現在も世界の国々で読まれています。</a:t>
            </a:r>
            <a:endParaRPr lang="en-US" altLang="ja-JP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BEB8FB-7791-414A-B3F9-9B9729A30A9C}"/>
              </a:ext>
            </a:extLst>
          </p:cNvPr>
          <p:cNvSpPr txBox="1"/>
          <p:nvPr/>
        </p:nvSpPr>
        <p:spPr>
          <a:xfrm>
            <a:off x="5356078" y="91539"/>
            <a:ext cx="2095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むらさきしきぶ</a:t>
            </a:r>
            <a:endParaRPr lang="en-US" altLang="ja-JP" sz="16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F0A2112-8AEE-4DA7-8B8C-D7E51031F455}"/>
              </a:ext>
            </a:extLst>
          </p:cNvPr>
          <p:cNvSpPr txBox="1"/>
          <p:nvPr/>
        </p:nvSpPr>
        <p:spPr>
          <a:xfrm>
            <a:off x="6983996" y="1087989"/>
            <a:ext cx="1869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きぞく</a:t>
            </a:r>
            <a:endParaRPr lang="en-US" altLang="ja-JP" sz="1600" b="1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E5E342E-77B0-4FD0-A3A5-BA7AE2B839A8}"/>
              </a:ext>
            </a:extLst>
          </p:cNvPr>
          <p:cNvSpPr txBox="1"/>
          <p:nvPr/>
        </p:nvSpPr>
        <p:spPr>
          <a:xfrm>
            <a:off x="9198731" y="2077508"/>
            <a:ext cx="2057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ぶんがくさくひん</a:t>
            </a:r>
            <a:endParaRPr lang="en-US" altLang="ja-JP" sz="1600" b="1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CA3E498-647B-44CA-AC31-C1536D742DFA}"/>
              </a:ext>
            </a:extLst>
          </p:cNvPr>
          <p:cNvSpPr txBox="1"/>
          <p:nvPr/>
        </p:nvSpPr>
        <p:spPr>
          <a:xfrm>
            <a:off x="4185448" y="1087989"/>
            <a:ext cx="2057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こくふうぶんか</a:t>
            </a:r>
            <a:endParaRPr lang="en-US" altLang="ja-JP" sz="1600" b="1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C56391C-0027-482F-A816-437988659DAE}"/>
              </a:ext>
            </a:extLst>
          </p:cNvPr>
          <p:cNvSpPr txBox="1"/>
          <p:nvPr/>
        </p:nvSpPr>
        <p:spPr>
          <a:xfrm>
            <a:off x="8739294" y="4031945"/>
            <a:ext cx="2057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/>
              <a:t>げんじものがたり</a:t>
            </a:r>
            <a:endParaRPr lang="en-US" altLang="ja-JP" sz="1600" b="1" dirty="0"/>
          </a:p>
        </p:txBody>
      </p:sp>
    </p:spTree>
    <p:extLst>
      <p:ext uri="{BB962C8B-B14F-4D97-AF65-F5344CB8AC3E}">
        <p14:creationId xmlns:p14="http://schemas.microsoft.com/office/powerpoint/2010/main" val="22105680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6D06D54C-F26C-449A-834B-DEA0929BC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576486" y="4161228"/>
            <a:ext cx="10142313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枕草子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576486" y="2416416"/>
            <a:ext cx="10142313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平安時代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760738" y="1761773"/>
            <a:ext cx="280236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へいあん  じだい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489522" y="3499871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まくらのそうし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4230220-558A-2DCD-DED5-D3861349D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0" y="1940017"/>
            <a:ext cx="4635500" cy="1744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792E0EC-35ED-F4E5-0B75-6CD195041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451" y="3605720"/>
            <a:ext cx="3991349" cy="1994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D3952C0F-5DE0-40C2-85B4-DE98356D7659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892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16E75AEA-89A7-43AA-BE56-18D3F4939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273290" y="2883484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せいしょうなごん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14658" y="3868891"/>
            <a:ext cx="8039099" cy="312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清少納言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3D1E18A-BF9A-41A8-A653-CD00363B3023}"/>
              </a:ext>
            </a:extLst>
          </p:cNvPr>
          <p:cNvGrpSpPr/>
          <p:nvPr/>
        </p:nvGrpSpPr>
        <p:grpSpPr>
          <a:xfrm>
            <a:off x="9849143" y="435871"/>
            <a:ext cx="2210862" cy="5778295"/>
            <a:chOff x="9849143" y="435871"/>
            <a:chExt cx="2210862" cy="5778295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93CD952F-0519-4C45-BA1F-8741B3330412}"/>
                </a:ext>
              </a:extLst>
            </p:cNvPr>
            <p:cNvGrpSpPr/>
            <p:nvPr/>
          </p:nvGrpSpPr>
          <p:grpSpPr>
            <a:xfrm>
              <a:off x="9875745" y="435871"/>
              <a:ext cx="2157658" cy="5778295"/>
              <a:chOff x="9891374" y="802408"/>
              <a:chExt cx="2157658" cy="5778295"/>
            </a:xfrm>
          </p:grpSpPr>
          <p:pic>
            <p:nvPicPr>
              <p:cNvPr id="6146" name="Picture 2" descr="7002fb02d7af56b619dfac183588bca4.jpg">
                <a:extLst>
                  <a:ext uri="{FF2B5EF4-FFF2-40B4-BE49-F238E27FC236}">
                    <a16:creationId xmlns:a16="http://schemas.microsoft.com/office/drawing/2014/main" id="{A7F2A75D-3DFD-4E23-8EE4-7211409984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91374" y="802408"/>
                <a:ext cx="2157658" cy="5692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タイトル 2">
                <a:extLst>
                  <a:ext uri="{FF2B5EF4-FFF2-40B4-BE49-F238E27FC236}">
                    <a16:creationId xmlns:a16="http://schemas.microsoft.com/office/drawing/2014/main" id="{2877C6BD-64EE-4092-BFC4-DAFB151ECF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74436" y="6165067"/>
                <a:ext cx="1391534" cy="41563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rmAutofit fontScale="77500" lnSpcReduction="2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ja-JP" altLang="en-US" sz="2400" b="1">
                    <a:solidFill>
                      <a:schemeClr val="bg1"/>
                    </a:solidFill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清少納言図</a:t>
                </a:r>
                <a:endParaRPr lang="ja-JP" altLang="en-US" sz="2400" b="1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</p:txBody>
          </p:sp>
        </p:grpSp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09467090-FA5D-417C-9845-F8515D2E72E4}"/>
                </a:ext>
              </a:extLst>
            </p:cNvPr>
            <p:cNvSpPr/>
            <p:nvPr/>
          </p:nvSpPr>
          <p:spPr>
            <a:xfrm>
              <a:off x="9849143" y="5433543"/>
              <a:ext cx="2210862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出典：</a:t>
              </a:r>
              <a:r>
                <a:rPr lang="en-US" altLang="ja-JP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ColBase</a:t>
              </a:r>
            </a:p>
            <a:p>
              <a:r>
                <a:rPr lang="ja-JP" altLang="en-US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（</a:t>
              </a:r>
              <a:r>
                <a:rPr lang="en-US" altLang="ja-JP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https://colbase.nich.go.jp/</a:t>
              </a:r>
              <a:r>
                <a:rPr lang="ja-JP" altLang="en-US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）</a:t>
              </a:r>
              <a:endParaRPr lang="ja-JP" altLang="en-US" sz="1100">
                <a:solidFill>
                  <a:schemeClr val="bg1"/>
                </a:solidFill>
              </a:endParaRPr>
            </a:p>
          </p:txBody>
        </p:sp>
      </p:grpSp>
      <p:pic>
        <p:nvPicPr>
          <p:cNvPr id="11" name="図 10">
            <a:extLst>
              <a:ext uri="{FF2B5EF4-FFF2-40B4-BE49-F238E27FC236}">
                <a16:creationId xmlns:a16="http://schemas.microsoft.com/office/drawing/2014/main" id="{5E27ED95-A621-9FED-6FA2-8F35929B9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48" y="3218273"/>
            <a:ext cx="8748572" cy="2916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118ADA68-316A-489F-9EB6-005A5A6AC549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4AFE6054-5D90-4C1C-9481-7BF03DEC707A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430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2">
            <a:extLst>
              <a:ext uri="{FF2B5EF4-FFF2-40B4-BE49-F238E27FC236}">
                <a16:creationId xmlns:a16="http://schemas.microsoft.com/office/drawing/2014/main" id="{31C216E2-C715-41C3-B2CE-FF8E2E590079}"/>
              </a:ext>
            </a:extLst>
          </p:cNvPr>
          <p:cNvSpPr txBox="1">
            <a:spLocks/>
          </p:cNvSpPr>
          <p:nvPr/>
        </p:nvSpPr>
        <p:spPr>
          <a:xfrm>
            <a:off x="4824071" y="756736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清少納言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タイトル 2">
            <a:extLst>
              <a:ext uri="{FF2B5EF4-FFF2-40B4-BE49-F238E27FC236}">
                <a16:creationId xmlns:a16="http://schemas.microsoft.com/office/drawing/2014/main" id="{0C712925-77B4-4387-BB2B-AD9D23300BBA}"/>
              </a:ext>
            </a:extLst>
          </p:cNvPr>
          <p:cNvSpPr txBox="1">
            <a:spLocks/>
          </p:cNvSpPr>
          <p:nvPr/>
        </p:nvSpPr>
        <p:spPr>
          <a:xfrm>
            <a:off x="209550" y="916428"/>
            <a:ext cx="11772900" cy="6344414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紫式部とは、別の天皇のきさきに仕えた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清少納言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「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枕草子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」というすぐれた随筆を書きました。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随筆とは、見聞きしたことや心にうかんだことなどを、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形式にとらわれず自由に書いた文章のことです。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E8CB388-0649-453D-832D-2223783DF270}"/>
              </a:ext>
            </a:extLst>
          </p:cNvPr>
          <p:cNvSpPr txBox="1"/>
          <p:nvPr/>
        </p:nvSpPr>
        <p:spPr>
          <a:xfrm>
            <a:off x="5782323" y="3041612"/>
            <a:ext cx="2026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ずいひつ</a:t>
            </a:r>
            <a:endParaRPr lang="en-US" altLang="ja-JP" sz="1600" b="1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5B8E6C0-875C-4EAC-BF89-0D5CDF5FF29B}"/>
              </a:ext>
            </a:extLst>
          </p:cNvPr>
          <p:cNvSpPr txBox="1"/>
          <p:nvPr/>
        </p:nvSpPr>
        <p:spPr>
          <a:xfrm>
            <a:off x="595606" y="3020558"/>
            <a:ext cx="2026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まくらのそうし</a:t>
            </a:r>
            <a:endParaRPr lang="en-US" altLang="ja-JP" sz="16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BE172B-B9A1-4165-AC33-38F475607D7C}"/>
              </a:ext>
            </a:extLst>
          </p:cNvPr>
          <p:cNvSpPr txBox="1"/>
          <p:nvPr/>
        </p:nvSpPr>
        <p:spPr>
          <a:xfrm>
            <a:off x="5082590" y="667305"/>
            <a:ext cx="2026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せいしょうなごん</a:t>
            </a:r>
            <a:endParaRPr lang="en-US" altLang="ja-JP" sz="1600" b="1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3D66BEE-5285-4397-BA44-8226E2994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956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C4680F02-941F-4C89-BBE6-812EB836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588784" y="4289545"/>
            <a:ext cx="1101443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太政大臣　</a:t>
            </a:r>
            <a:endParaRPr lang="ja-JP" altLang="en-US" sz="6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533400" y="2568455"/>
            <a:ext cx="11263286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鎌倉時代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947014" y="1852711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かまくらじだい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488306" y="3615925"/>
            <a:ext cx="3080551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だいじょうだいじん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EB5BB29-5278-80A4-349C-D09376A8B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0" y="1990939"/>
            <a:ext cx="4529349" cy="1745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E8DE6F6-AF5D-8B50-9A15-3E6E5E6F3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0" y="3747580"/>
            <a:ext cx="4892110" cy="1839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13E5C24F-D6D2-4B23-AB57-ABB7BF09ABE8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400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7513D090-9A2B-44BE-8C84-E3C552AB5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1281067" y="2754250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たいらのきよもり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1281067" y="3617017"/>
            <a:ext cx="8039099" cy="312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平清盛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7951C86-C8BD-4E8B-A6FF-5336A1E18E7F}"/>
              </a:ext>
            </a:extLst>
          </p:cNvPr>
          <p:cNvGrpSpPr/>
          <p:nvPr/>
        </p:nvGrpSpPr>
        <p:grpSpPr>
          <a:xfrm>
            <a:off x="7229475" y="111680"/>
            <a:ext cx="4962525" cy="6857410"/>
            <a:chOff x="8543002" y="1361691"/>
            <a:chExt cx="3639076" cy="5028617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C6BF4AFA-36E9-4C33-A3EF-67634C7B8E97}"/>
                </a:ext>
              </a:extLst>
            </p:cNvPr>
            <p:cNvGrpSpPr/>
            <p:nvPr/>
          </p:nvGrpSpPr>
          <p:grpSpPr>
            <a:xfrm>
              <a:off x="8543002" y="1361691"/>
              <a:ext cx="3639076" cy="5028617"/>
              <a:chOff x="8421483" y="1609341"/>
              <a:chExt cx="3639076" cy="5028617"/>
            </a:xfrm>
          </p:grpSpPr>
          <p:grpSp>
            <p:nvGrpSpPr>
              <p:cNvPr id="3" name="グループ化 2">
                <a:extLst>
                  <a:ext uri="{FF2B5EF4-FFF2-40B4-BE49-F238E27FC236}">
                    <a16:creationId xmlns:a16="http://schemas.microsoft.com/office/drawing/2014/main" id="{BF435CBF-955C-4276-BD10-E936448538D3}"/>
                  </a:ext>
                </a:extLst>
              </p:cNvPr>
              <p:cNvGrpSpPr/>
              <p:nvPr/>
            </p:nvGrpSpPr>
            <p:grpSpPr>
              <a:xfrm>
                <a:off x="8421483" y="1609341"/>
                <a:ext cx="3606490" cy="5028617"/>
                <a:chOff x="8419102" y="1555145"/>
                <a:chExt cx="3606490" cy="5028617"/>
              </a:xfrm>
            </p:grpSpPr>
            <p:pic>
              <p:nvPicPr>
                <p:cNvPr id="7170" name="Picture 2" descr="A-1441_E0017949.jpg">
                  <a:extLst>
                    <a:ext uri="{FF2B5EF4-FFF2-40B4-BE49-F238E27FC236}">
                      <a16:creationId xmlns:a16="http://schemas.microsoft.com/office/drawing/2014/main" id="{9857FBFD-B0D5-444B-A44C-2F0557614C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19102" y="1555145"/>
                  <a:ext cx="3606490" cy="44100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タイトル 2">
                  <a:extLst>
                    <a:ext uri="{FF2B5EF4-FFF2-40B4-BE49-F238E27FC236}">
                      <a16:creationId xmlns:a16="http://schemas.microsoft.com/office/drawing/2014/main" id="{29833769-0102-4D7B-8CA3-8A55AC3F438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402304" y="6168126"/>
                  <a:ext cx="1848095" cy="415636"/>
                </a:xfrm>
                <a:prstGeom prst="rect">
                  <a:avLst/>
                </a:prstGeom>
                <a:noFill/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kumimoji="1"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ja-JP" altLang="en-US" sz="2400" b="1" dirty="0">
                      <a:solidFill>
                        <a:schemeClr val="bg1"/>
                      </a:solidFill>
                      <a:latin typeface="UD デジタル 教科書体 NP-B" panose="02020700000000000000" pitchFamily="18" charset="-128"/>
                      <a:ea typeface="UD デジタル 教科書体 NP-B" panose="02020700000000000000" pitchFamily="18" charset="-128"/>
                    </a:rPr>
                    <a:t>源平合戦図屏風</a:t>
                  </a:r>
                </a:p>
              </p:txBody>
            </p:sp>
          </p:grpSp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E032ED24-1B40-4901-911A-BC43C439F96E}"/>
                  </a:ext>
                </a:extLst>
              </p:cNvPr>
              <p:cNvSpPr/>
              <p:nvPr/>
            </p:nvSpPr>
            <p:spPr>
              <a:xfrm>
                <a:off x="8631415" y="5735076"/>
                <a:ext cx="342914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1200">
                    <a:solidFill>
                      <a:schemeClr val="bg1"/>
                    </a:solidFill>
                    <a:latin typeface="Noto Sans JP" panose="020B0500000000000000" pitchFamily="34" charset="-128"/>
                    <a:ea typeface="Noto Sans JP" panose="020B0500000000000000" pitchFamily="34" charset="-128"/>
                  </a:rPr>
                  <a:t>出典：</a:t>
                </a:r>
                <a:r>
                  <a:rPr lang="en-US" altLang="ja-JP" sz="1200">
                    <a:solidFill>
                      <a:schemeClr val="bg1"/>
                    </a:solidFill>
                    <a:latin typeface="Noto Sans JP" panose="020B0500000000000000" pitchFamily="34" charset="-128"/>
                    <a:ea typeface="Noto Sans JP" panose="020B0500000000000000" pitchFamily="34" charset="-128"/>
                  </a:rPr>
                  <a:t>ColBase</a:t>
                </a:r>
                <a:r>
                  <a:rPr lang="ja-JP" altLang="en-US" sz="1200">
                    <a:solidFill>
                      <a:schemeClr val="bg1"/>
                    </a:solidFill>
                    <a:latin typeface="Noto Sans JP" panose="020B0500000000000000" pitchFamily="34" charset="-128"/>
                    <a:ea typeface="Noto Sans JP" panose="020B0500000000000000" pitchFamily="34" charset="-128"/>
                  </a:rPr>
                  <a:t>（</a:t>
                </a:r>
                <a:r>
                  <a:rPr lang="en-US" altLang="ja-JP" sz="1200">
                    <a:solidFill>
                      <a:schemeClr val="bg1"/>
                    </a:solidFill>
                    <a:latin typeface="Noto Sans JP" panose="020B0500000000000000" pitchFamily="34" charset="-128"/>
                    <a:ea typeface="Noto Sans JP" panose="020B0500000000000000" pitchFamily="34" charset="-128"/>
                  </a:rPr>
                  <a:t>https://colbase.nich.go.jp/</a:t>
                </a:r>
                <a:r>
                  <a:rPr lang="ja-JP" altLang="en-US" sz="1200">
                    <a:solidFill>
                      <a:schemeClr val="bg1"/>
                    </a:solidFill>
                    <a:latin typeface="Noto Sans JP" panose="020B0500000000000000" pitchFamily="34" charset="-128"/>
                    <a:ea typeface="Noto Sans JP" panose="020B0500000000000000" pitchFamily="34" charset="-128"/>
                  </a:rPr>
                  <a:t>）</a:t>
                </a:r>
                <a:endParaRPr lang="ja-JP" altLang="en-US" sz="1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タイトル 2">
              <a:extLst>
                <a:ext uri="{FF2B5EF4-FFF2-40B4-BE49-F238E27FC236}">
                  <a16:creationId xmlns:a16="http://schemas.microsoft.com/office/drawing/2014/main" id="{FE4E8B2B-DB07-4E99-A263-65E36B7A38BD}"/>
                </a:ext>
              </a:extLst>
            </p:cNvPr>
            <p:cNvSpPr txBox="1">
              <a:spLocks/>
            </p:cNvSpPr>
            <p:nvPr/>
          </p:nvSpPr>
          <p:spPr>
            <a:xfrm>
              <a:off x="9126111" y="5766854"/>
              <a:ext cx="2753265" cy="41563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ja-JP" altLang="en-US" sz="1100" b="1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げんぺいかっ</a:t>
              </a:r>
              <a:r>
                <a:rPr lang="ja-JP" altLang="en-US" sz="1100" b="1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せんずびょうぶ</a:t>
              </a:r>
            </a:p>
          </p:txBody>
        </p:sp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C3C68C52-4168-C6C1-FFF1-F835801F9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95" y="3268839"/>
            <a:ext cx="8276568" cy="2758856"/>
          </a:xfrm>
          <a:prstGeom prst="rect">
            <a:avLst/>
          </a:prstGeom>
        </p:spPr>
      </p:pic>
      <p:sp>
        <p:nvSpPr>
          <p:cNvPr id="14" name="タイトル 2">
            <a:extLst>
              <a:ext uri="{FF2B5EF4-FFF2-40B4-BE49-F238E27FC236}">
                <a16:creationId xmlns:a16="http://schemas.microsoft.com/office/drawing/2014/main" id="{CD0318B5-1B71-4049-8050-41DEDBA5C9B9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8" name="タイトル 2">
            <a:extLst>
              <a:ext uri="{FF2B5EF4-FFF2-40B4-BE49-F238E27FC236}">
                <a16:creationId xmlns:a16="http://schemas.microsoft.com/office/drawing/2014/main" id="{B089034D-2B0D-4644-B393-950BCED79A43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642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65C412D-FD80-4228-89EF-D77A06443C10}"/>
              </a:ext>
            </a:extLst>
          </p:cNvPr>
          <p:cNvGrpSpPr/>
          <p:nvPr/>
        </p:nvGrpSpPr>
        <p:grpSpPr>
          <a:xfrm>
            <a:off x="-942692" y="541981"/>
            <a:ext cx="12989688" cy="6668061"/>
            <a:chOff x="47908" y="478481"/>
            <a:chExt cx="12989688" cy="6668061"/>
          </a:xfrm>
        </p:grpSpPr>
        <p:sp>
          <p:nvSpPr>
            <p:cNvPr id="4" name="タイトル 2">
              <a:extLst>
                <a:ext uri="{FF2B5EF4-FFF2-40B4-BE49-F238E27FC236}">
                  <a16:creationId xmlns:a16="http://schemas.microsoft.com/office/drawing/2014/main" id="{31C216E2-C715-41C3-B2CE-FF8E2E590079}"/>
                </a:ext>
              </a:extLst>
            </p:cNvPr>
            <p:cNvSpPr txBox="1">
              <a:spLocks/>
            </p:cNvSpPr>
            <p:nvPr/>
          </p:nvSpPr>
          <p:spPr>
            <a:xfrm>
              <a:off x="6066724" y="620196"/>
              <a:ext cx="3539171" cy="11404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平清盛</a:t>
              </a:r>
              <a:endParaRPr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5" name="タイトル 2">
              <a:extLst>
                <a:ext uri="{FF2B5EF4-FFF2-40B4-BE49-F238E27FC236}">
                  <a16:creationId xmlns:a16="http://schemas.microsoft.com/office/drawing/2014/main" id="{0C712925-77B4-4387-BB2B-AD9D23300BBA}"/>
                </a:ext>
              </a:extLst>
            </p:cNvPr>
            <p:cNvSpPr txBox="1">
              <a:spLocks/>
            </p:cNvSpPr>
            <p:nvPr/>
          </p:nvSpPr>
          <p:spPr>
            <a:xfrm>
              <a:off x="47908" y="802128"/>
              <a:ext cx="11772900" cy="6344414"/>
            </a:xfrm>
            <a:prstGeom prst="rect">
              <a:avLst/>
            </a:prstGeom>
          </p:spPr>
          <p:txBody>
            <a:bodyPr vert="horz" lIns="91440" tIns="45720" rIns="91440" bIns="45720" spcCol="72000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DBEB8FB-7791-414A-B3F9-9B9729A30A9C}"/>
                </a:ext>
              </a:extLst>
            </p:cNvPr>
            <p:cNvSpPr txBox="1"/>
            <p:nvPr/>
          </p:nvSpPr>
          <p:spPr>
            <a:xfrm>
              <a:off x="6103396" y="478481"/>
              <a:ext cx="2095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b="1"/>
                <a:t>たいらのきよもり</a:t>
              </a:r>
              <a:endParaRPr lang="en-US" altLang="ja-JP" sz="1600" b="1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DCA3E498-647B-44CA-AC31-C1536D742DFA}"/>
                </a:ext>
              </a:extLst>
            </p:cNvPr>
            <p:cNvSpPr txBox="1"/>
            <p:nvPr/>
          </p:nvSpPr>
          <p:spPr>
            <a:xfrm>
              <a:off x="1366296" y="3882348"/>
              <a:ext cx="2138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b="1"/>
                <a:t>だいじょうだいじん</a:t>
              </a:r>
              <a:endParaRPr lang="en-US" altLang="ja-JP" sz="1600" b="1"/>
            </a:p>
          </p:txBody>
        </p:sp>
        <p:sp>
          <p:nvSpPr>
            <p:cNvPr id="10" name="タイトル 2">
              <a:extLst>
                <a:ext uri="{FF2B5EF4-FFF2-40B4-BE49-F238E27FC236}">
                  <a16:creationId xmlns:a16="http://schemas.microsoft.com/office/drawing/2014/main" id="{1BBFA39A-2D54-483C-8826-DC9159FBE306}"/>
                </a:ext>
              </a:extLst>
            </p:cNvPr>
            <p:cNvSpPr txBox="1">
              <a:spLocks/>
            </p:cNvSpPr>
            <p:nvPr/>
          </p:nvSpPr>
          <p:spPr>
            <a:xfrm>
              <a:off x="1264696" y="793632"/>
              <a:ext cx="11772900" cy="6344414"/>
            </a:xfrm>
            <a:prstGeom prst="rect">
              <a:avLst/>
            </a:prstGeom>
          </p:spPr>
          <p:txBody>
            <a:bodyPr vert="horz" lIns="91440" tIns="45720" rIns="91440" bIns="45720" spcCol="72000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平清盛を中心とする平氏一族は、朝廷の重要な地位を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おさえ、勢力をふるいました。清盛は、武士では初めて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sz="3600" b="1">
                  <a:solidFill>
                    <a:srgbClr val="FF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太政大臣</a:t>
              </a:r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となり、さらにむすめを天皇のきさきにして、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政治に大きな影響力をもつようになりました。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FF62006-4262-4047-9B39-A8DAFF537DE8}"/>
                </a:ext>
              </a:extLst>
            </p:cNvPr>
            <p:cNvSpPr txBox="1"/>
            <p:nvPr/>
          </p:nvSpPr>
          <p:spPr>
            <a:xfrm>
              <a:off x="8536478" y="1902336"/>
              <a:ext cx="2138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b="1"/>
                <a:t>ちょうてい</a:t>
              </a:r>
              <a:endParaRPr lang="en-US" altLang="ja-JP" sz="1600" b="1"/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4C9FD8A6-339E-40AE-9C64-A3FD3AC33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277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2B37431F-E66F-4E1D-B035-683324743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2631404" y="3488855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源　義経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2631404" y="2028929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鎌倉幕府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651190" y="1583897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かまくら　ばくふ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270425" y="3048526"/>
            <a:ext cx="28615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みなもとの　 よしつね</a:t>
            </a: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39B2B0B0-9240-4CCC-AD67-846CE7CDEEF5}"/>
              </a:ext>
            </a:extLst>
          </p:cNvPr>
          <p:cNvSpPr txBox="1">
            <a:spLocks/>
          </p:cNvSpPr>
          <p:nvPr/>
        </p:nvSpPr>
        <p:spPr>
          <a:xfrm>
            <a:off x="2698161" y="4799802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</a:t>
            </a:r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</a:t>
            </a:r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　御恩と奉公</a:t>
            </a:r>
            <a:r>
              <a:rPr lang="ja-JP" altLang="en-US" dirty="0"/>
              <a:t> </a:t>
            </a:r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F280D92D-824C-487F-867B-320C5F86E8AB}"/>
              </a:ext>
            </a:extLst>
          </p:cNvPr>
          <p:cNvSpPr txBox="1">
            <a:spLocks/>
          </p:cNvSpPr>
          <p:nvPr/>
        </p:nvSpPr>
        <p:spPr>
          <a:xfrm>
            <a:off x="6575225" y="4347432"/>
            <a:ext cx="28615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　ごおん　 　　ほうこう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2C0C0F6-C2B6-6BD0-682D-4557ABEEE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452" y="1854512"/>
            <a:ext cx="4253602" cy="1368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51C8D6E-C011-2D80-A7E9-E9295C6C8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67000"/>
            <a:ext cx="3604865" cy="138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FE5E3E0-A2E7-477D-B368-FDDDF6668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119" y="4429824"/>
            <a:ext cx="3604865" cy="138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タイトル 2">
            <a:extLst>
              <a:ext uri="{FF2B5EF4-FFF2-40B4-BE49-F238E27FC236}">
                <a16:creationId xmlns:a16="http://schemas.microsoft.com/office/drawing/2014/main" id="{ECD1C2C2-4603-4762-9E3C-C20931C92E8C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889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8A14D1FD-CC3A-4934-983E-13C4290E7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283489" y="2789948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みなもとの　よりとも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637047" y="3615925"/>
            <a:ext cx="8039099" cy="312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源　頼朝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9E2E143C-1866-49B3-A1B8-3E1F9234CA5C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54A89A0-B3FE-4096-ADA3-FC438F8F1968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四角形: 対角を切り取る 7">
            <a:extLst>
              <a:ext uri="{FF2B5EF4-FFF2-40B4-BE49-F238E27FC236}">
                <a16:creationId xmlns:a16="http://schemas.microsoft.com/office/drawing/2014/main" id="{29588DE2-30BE-43B0-91E1-6C078872E76C}"/>
              </a:ext>
            </a:extLst>
          </p:cNvPr>
          <p:cNvSpPr/>
          <p:nvPr/>
        </p:nvSpPr>
        <p:spPr>
          <a:xfrm>
            <a:off x="7937696" y="3171029"/>
            <a:ext cx="3803257" cy="256517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/>
              <a:t>参考資料は次のページ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50ADF65-C042-9118-01E6-D82D43F7F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3" y="3113766"/>
            <a:ext cx="11892816" cy="274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5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5AFE1A45-F7B0-41AD-98A6-E100EDD7A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99DF455-7075-406F-A459-D98887E1FC8B}"/>
              </a:ext>
            </a:extLst>
          </p:cNvPr>
          <p:cNvGrpSpPr/>
          <p:nvPr/>
        </p:nvGrpSpPr>
        <p:grpSpPr>
          <a:xfrm>
            <a:off x="4062760" y="453987"/>
            <a:ext cx="8584614" cy="6227573"/>
            <a:chOff x="4103220" y="700208"/>
            <a:chExt cx="8584614" cy="6227573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DD20B459-4D9E-4E9F-AED9-52FB94AE7713}"/>
                </a:ext>
              </a:extLst>
            </p:cNvPr>
            <p:cNvSpPr/>
            <p:nvPr/>
          </p:nvSpPr>
          <p:spPr>
            <a:xfrm>
              <a:off x="7080532" y="6419950"/>
              <a:ext cx="530567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900">
                  <a:solidFill>
                    <a:schemeClr val="bg1"/>
                  </a:solidFill>
                  <a:latin typeface="Meiryo" panose="020B0604030504040204" pitchFamily="50" charset="-128"/>
                  <a:ea typeface="Meiryo" panose="020B0604030504040204" pitchFamily="50" charset="-128"/>
                </a:rPr>
                <a:t>　</a:t>
              </a:r>
              <a:r>
                <a:rPr lang="ja-JP" altLang="en-US" sz="1000">
                  <a:solidFill>
                    <a:schemeClr val="bg1"/>
                  </a:solidFill>
                  <a:latin typeface="Meiryo" panose="020B0604030504040204" pitchFamily="50" charset="-128"/>
                  <a:ea typeface="Meiryo" panose="020B0604030504040204" pitchFamily="50" charset="-128"/>
                </a:rPr>
                <a:t>出典：</a:t>
              </a:r>
              <a:r>
                <a:rPr lang="zh-TW" altLang="en-US" sz="1000">
                  <a:solidFill>
                    <a:schemeClr val="bg1"/>
                  </a:solidFill>
                </a:rPr>
                <a:t>源平合戦図屏風 </a:t>
              </a:r>
              <a:r>
                <a:rPr lang="en-US" altLang="zh-TW" sz="1000">
                  <a:solidFill>
                    <a:schemeClr val="bg1"/>
                  </a:solidFill>
                </a:rPr>
                <a:t>| </a:t>
              </a:r>
              <a:r>
                <a:rPr lang="zh-TW" altLang="en-US" sz="1000">
                  <a:solidFill>
                    <a:schemeClr val="bg1"/>
                  </a:solidFill>
                </a:rPr>
                <a:t>海北友雪 </a:t>
              </a:r>
              <a:r>
                <a:rPr lang="en-US" altLang="zh-TW" sz="1000">
                  <a:solidFill>
                    <a:schemeClr val="bg1"/>
                  </a:solidFill>
                </a:rPr>
                <a:t>| </a:t>
              </a:r>
              <a:r>
                <a:rPr lang="zh-TW" altLang="en-US" sz="1000">
                  <a:solidFill>
                    <a:schemeClr val="bg1"/>
                  </a:solidFill>
                </a:rPr>
                <a:t>東京富士美術館</a:t>
              </a:r>
              <a:endParaRPr lang="en-US" altLang="zh-TW" sz="1000">
                <a:solidFill>
                  <a:schemeClr val="bg1"/>
                </a:solidFill>
              </a:endParaRPr>
            </a:p>
            <a:p>
              <a:r>
                <a:rPr lang="en-US" altLang="zh-TW" sz="1000">
                  <a:solidFill>
                    <a:schemeClr val="bg1"/>
                  </a:solidFill>
                </a:rPr>
                <a:t>https://www.fujibi.or.jp/our-collection/profile-of-works.html?work_id=1069p)</a:t>
              </a:r>
              <a:r>
                <a:rPr lang="ja-JP" altLang="en-US" sz="1000">
                  <a:solidFill>
                    <a:schemeClr val="bg1"/>
                  </a:solidFill>
                </a:rPr>
                <a:t>　</a:t>
              </a:r>
              <a:endParaRPr lang="en-US" altLang="ja-JP" sz="1000">
                <a:solidFill>
                  <a:schemeClr val="bg1"/>
                </a:solidFill>
              </a:endParaRPr>
            </a:p>
            <a:p>
              <a:endParaRPr lang="ja-JP" altLang="en-US" sz="700">
                <a:solidFill>
                  <a:schemeClr val="bg1"/>
                </a:solidFill>
              </a:endParaRPr>
            </a:p>
          </p:txBody>
        </p:sp>
        <p:sp>
          <p:nvSpPr>
            <p:cNvPr id="4" name="タイトル 2">
              <a:extLst>
                <a:ext uri="{FF2B5EF4-FFF2-40B4-BE49-F238E27FC236}">
                  <a16:creationId xmlns:a16="http://schemas.microsoft.com/office/drawing/2014/main" id="{7A9A0194-D5BC-454D-B1AC-44606F6B3F9E}"/>
                </a:ext>
              </a:extLst>
            </p:cNvPr>
            <p:cNvSpPr txBox="1">
              <a:spLocks/>
            </p:cNvSpPr>
            <p:nvPr/>
          </p:nvSpPr>
          <p:spPr>
            <a:xfrm>
              <a:off x="4103220" y="700208"/>
              <a:ext cx="8584614" cy="129573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源平合戦図屏風</a:t>
              </a:r>
              <a:endParaRPr lang="en-US" altLang="ja-JP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en-US" altLang="ja-JP" sz="2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sz="24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　　　　　　　　　　　　　　　　　　</a:t>
              </a:r>
              <a:endParaRPr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0D8283-8DC3-4F5F-8BC0-2D60DF048738}"/>
              </a:ext>
            </a:extLst>
          </p:cNvPr>
          <p:cNvSpPr txBox="1"/>
          <p:nvPr/>
        </p:nvSpPr>
        <p:spPr>
          <a:xfrm>
            <a:off x="4514962" y="115433"/>
            <a:ext cx="5850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　げんぺいがっぜんずびょうぶ</a:t>
            </a:r>
            <a:endParaRPr lang="en-US" altLang="ja-JP" sz="1600" b="1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049B229-547C-4636-A845-175E96342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22" y="1038762"/>
            <a:ext cx="11024727" cy="511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73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83A2DCA-30A1-4412-BCDC-B965984FAABE}"/>
              </a:ext>
            </a:extLst>
          </p:cNvPr>
          <p:cNvSpPr/>
          <p:nvPr/>
        </p:nvSpPr>
        <p:spPr>
          <a:xfrm>
            <a:off x="1432542" y="937610"/>
            <a:ext cx="9978408" cy="58441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F72EA0A-105C-449B-BC62-246E802F9312}"/>
              </a:ext>
            </a:extLst>
          </p:cNvPr>
          <p:cNvSpPr txBox="1"/>
          <p:nvPr/>
        </p:nvSpPr>
        <p:spPr>
          <a:xfrm>
            <a:off x="129558" y="171386"/>
            <a:ext cx="1062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/>
              <a:t>画面いっぱいにスライドが広がります</a:t>
            </a:r>
            <a:endParaRPr kumimoji="1" lang="en-US" altLang="ja-JP" sz="48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35309CA-00DD-44D8-BDFA-671EC8B28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35" y="1067157"/>
            <a:ext cx="9643221" cy="54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742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27D4C703-AA88-44B4-83D9-E035738E4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65C412D-FD80-4228-89EF-D77A06443C10}"/>
              </a:ext>
            </a:extLst>
          </p:cNvPr>
          <p:cNvGrpSpPr/>
          <p:nvPr/>
        </p:nvGrpSpPr>
        <p:grpSpPr>
          <a:xfrm>
            <a:off x="-2250792" y="130385"/>
            <a:ext cx="14233242" cy="6978030"/>
            <a:chOff x="-2301592" y="308185"/>
            <a:chExt cx="14233242" cy="6978030"/>
          </a:xfrm>
        </p:grpSpPr>
        <p:sp>
          <p:nvSpPr>
            <p:cNvPr id="4" name="タイトル 2">
              <a:extLst>
                <a:ext uri="{FF2B5EF4-FFF2-40B4-BE49-F238E27FC236}">
                  <a16:creationId xmlns:a16="http://schemas.microsoft.com/office/drawing/2014/main" id="{31C216E2-C715-41C3-B2CE-FF8E2E590079}"/>
                </a:ext>
              </a:extLst>
            </p:cNvPr>
            <p:cNvSpPr txBox="1">
              <a:spLocks/>
            </p:cNvSpPr>
            <p:nvPr/>
          </p:nvSpPr>
          <p:spPr>
            <a:xfrm>
              <a:off x="4866574" y="477462"/>
              <a:ext cx="3539171" cy="11404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54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源頼朝</a:t>
              </a:r>
              <a:endParaRPr lang="ja-JP" altLang="en-US" sz="5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5" name="タイトル 2">
              <a:extLst>
                <a:ext uri="{FF2B5EF4-FFF2-40B4-BE49-F238E27FC236}">
                  <a16:creationId xmlns:a16="http://schemas.microsoft.com/office/drawing/2014/main" id="{0C712925-77B4-4387-BB2B-AD9D23300BBA}"/>
                </a:ext>
              </a:extLst>
            </p:cNvPr>
            <p:cNvSpPr txBox="1">
              <a:spLocks/>
            </p:cNvSpPr>
            <p:nvPr/>
          </p:nvSpPr>
          <p:spPr>
            <a:xfrm>
              <a:off x="-2301592" y="941801"/>
              <a:ext cx="11772900" cy="6344414"/>
            </a:xfrm>
            <a:prstGeom prst="rect">
              <a:avLst/>
            </a:prstGeom>
          </p:spPr>
          <p:txBody>
            <a:bodyPr vert="horz" lIns="91440" tIns="45720" rIns="91440" bIns="45720" spcCol="72000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DBEB8FB-7791-414A-B3F9-9B9729A30A9C}"/>
                </a:ext>
              </a:extLst>
            </p:cNvPr>
            <p:cNvSpPr txBox="1"/>
            <p:nvPr/>
          </p:nvSpPr>
          <p:spPr>
            <a:xfrm>
              <a:off x="5018974" y="308185"/>
              <a:ext cx="2095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b="1"/>
                <a:t>みなもとのよりとも</a:t>
              </a:r>
              <a:endParaRPr lang="en-US" altLang="ja-JP" sz="1600" b="1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DCA3E498-647B-44CA-AC31-C1536D742DFA}"/>
                </a:ext>
              </a:extLst>
            </p:cNvPr>
            <p:cNvSpPr txBox="1"/>
            <p:nvPr/>
          </p:nvSpPr>
          <p:spPr>
            <a:xfrm>
              <a:off x="480257" y="2049371"/>
              <a:ext cx="2138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ja-JP" sz="1600" b="1"/>
            </a:p>
          </p:txBody>
        </p:sp>
        <p:sp>
          <p:nvSpPr>
            <p:cNvPr id="10" name="タイトル 2">
              <a:extLst>
                <a:ext uri="{FF2B5EF4-FFF2-40B4-BE49-F238E27FC236}">
                  <a16:creationId xmlns:a16="http://schemas.microsoft.com/office/drawing/2014/main" id="{1BBFA39A-2D54-483C-8826-DC9159FBE306}"/>
                </a:ext>
              </a:extLst>
            </p:cNvPr>
            <p:cNvSpPr txBox="1">
              <a:spLocks/>
            </p:cNvSpPr>
            <p:nvPr/>
          </p:nvSpPr>
          <p:spPr>
            <a:xfrm>
              <a:off x="158750" y="941801"/>
              <a:ext cx="11772900" cy="6344414"/>
            </a:xfrm>
            <a:prstGeom prst="rect">
              <a:avLst/>
            </a:prstGeom>
          </p:spPr>
          <p:txBody>
            <a:bodyPr vert="horz" lIns="91440" tIns="45720" rIns="91440" bIns="45720" spcCol="72000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頼朝の弟の</a:t>
              </a:r>
              <a:r>
                <a:rPr lang="ja-JP" altLang="en-US" sz="3600" b="1">
                  <a:solidFill>
                    <a:srgbClr val="FF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義経</a:t>
              </a:r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などの活躍により、壇ノ浦（現在の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関門海峡）で、平氏をほろぼし、</a:t>
              </a:r>
              <a:r>
                <a:rPr lang="ja-JP" altLang="en-US" sz="3600" b="1">
                  <a:solidFill>
                    <a:srgbClr val="FF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鎌倉幕府</a:t>
              </a:r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を開きました。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幕府と御家人の間で「</a:t>
              </a:r>
              <a:r>
                <a:rPr lang="ja-JP" altLang="en-US" sz="3600" b="1">
                  <a:solidFill>
                    <a:srgbClr val="FF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御恩と奉公</a:t>
              </a:r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」の関係を結び、武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lang="ja-JP" altLang="en-US" sz="36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士が中心となって政治を動かす時代が始まりました。</a:t>
              </a:r>
              <a:endPara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7739F8A-3A30-4DFB-BF8D-3D40B4B2D416}"/>
              </a:ext>
            </a:extLst>
          </p:cNvPr>
          <p:cNvSpPr txBox="1"/>
          <p:nvPr/>
        </p:nvSpPr>
        <p:spPr>
          <a:xfrm>
            <a:off x="5355038" y="1865752"/>
            <a:ext cx="1052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かつやく</a:t>
            </a:r>
            <a:endParaRPr lang="en-US" altLang="ja-JP" sz="1600" b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0A12FFA-777E-46A2-8C4B-C7C9585C0FAF}"/>
              </a:ext>
            </a:extLst>
          </p:cNvPr>
          <p:cNvSpPr txBox="1"/>
          <p:nvPr/>
        </p:nvSpPr>
        <p:spPr>
          <a:xfrm>
            <a:off x="7165274" y="2898362"/>
            <a:ext cx="2138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かまくら　ばくふ</a:t>
            </a:r>
            <a:endParaRPr lang="en-US" altLang="ja-JP" sz="1600" b="1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7E294C5-E361-4C97-9A51-663035D219E7}"/>
              </a:ext>
            </a:extLst>
          </p:cNvPr>
          <p:cNvSpPr txBox="1"/>
          <p:nvPr/>
        </p:nvSpPr>
        <p:spPr>
          <a:xfrm>
            <a:off x="209550" y="2877931"/>
            <a:ext cx="2138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かんもんかいきょう</a:t>
            </a:r>
            <a:endParaRPr lang="en-US" altLang="ja-JP" sz="1600" b="1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EA60209-EDB0-4E8A-9712-A46FD49BE804}"/>
              </a:ext>
            </a:extLst>
          </p:cNvPr>
          <p:cNvSpPr txBox="1"/>
          <p:nvPr/>
        </p:nvSpPr>
        <p:spPr>
          <a:xfrm>
            <a:off x="3044720" y="1871571"/>
            <a:ext cx="1052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よしつね</a:t>
            </a:r>
            <a:endParaRPr lang="en-US" altLang="ja-JP" sz="1600" b="1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154F928-6187-4341-936C-F8C7BDEE2A11}"/>
              </a:ext>
            </a:extLst>
          </p:cNvPr>
          <p:cNvSpPr txBox="1"/>
          <p:nvPr/>
        </p:nvSpPr>
        <p:spPr>
          <a:xfrm>
            <a:off x="8164686" y="1865752"/>
            <a:ext cx="1663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だんのうら</a:t>
            </a:r>
            <a:endParaRPr lang="en-US" altLang="ja-JP" sz="1600" b="1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4208408-3C54-410F-879F-1180201E3AE6}"/>
              </a:ext>
            </a:extLst>
          </p:cNvPr>
          <p:cNvSpPr txBox="1"/>
          <p:nvPr/>
        </p:nvSpPr>
        <p:spPr>
          <a:xfrm>
            <a:off x="5338462" y="3801501"/>
            <a:ext cx="2484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ごおん　　　 ほうこう</a:t>
            </a:r>
            <a:endParaRPr lang="en-US" altLang="ja-JP" sz="1600" b="1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3552131-DB58-43D7-A5FC-CBFFE258E270}"/>
              </a:ext>
            </a:extLst>
          </p:cNvPr>
          <p:cNvSpPr txBox="1"/>
          <p:nvPr/>
        </p:nvSpPr>
        <p:spPr>
          <a:xfrm>
            <a:off x="2246785" y="3884291"/>
            <a:ext cx="2138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ごけにん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29289893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4609EA4E-447C-4055-8474-233CEB8AA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2631404" y="366211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執　権　</a:t>
            </a:r>
            <a:endParaRPr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2631404" y="2228342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鎌倉時代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632315" y="1714874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かまくら　じだい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848815" y="3027903"/>
            <a:ext cx="28615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しっけん</a:t>
            </a: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39B2B0B0-9240-4CCC-AD67-846CE7CDEEF5}"/>
              </a:ext>
            </a:extLst>
          </p:cNvPr>
          <p:cNvSpPr txBox="1">
            <a:spLocks/>
          </p:cNvSpPr>
          <p:nvPr/>
        </p:nvSpPr>
        <p:spPr>
          <a:xfrm>
            <a:off x="2698161" y="4975139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</a:t>
            </a:r>
            <a:r>
              <a:rPr lang="en-US" altLang="ja-JP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</a:t>
            </a:r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　元　寇</a:t>
            </a:r>
            <a:r>
              <a:rPr lang="ja-JP" altLang="en-US"/>
              <a:t> </a:t>
            </a:r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endParaRPr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F280D92D-824C-487F-867B-320C5F86E8AB}"/>
              </a:ext>
            </a:extLst>
          </p:cNvPr>
          <p:cNvSpPr txBox="1">
            <a:spLocks/>
          </p:cNvSpPr>
          <p:nvPr/>
        </p:nvSpPr>
        <p:spPr>
          <a:xfrm>
            <a:off x="6632315" y="4558895"/>
            <a:ext cx="28615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　げんこう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A28F73D-897D-25B7-F84C-CDCD115EE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159" y="1850446"/>
            <a:ext cx="3604865" cy="138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98C29CC-322B-2C96-EE03-56237DBA0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67000"/>
            <a:ext cx="3604865" cy="138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86E2C70-F82E-31EB-D154-D15D1C468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027" y="4683554"/>
            <a:ext cx="3604865" cy="138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タイトル 2">
            <a:extLst>
              <a:ext uri="{FF2B5EF4-FFF2-40B4-BE49-F238E27FC236}">
                <a16:creationId xmlns:a16="http://schemas.microsoft.com/office/drawing/2014/main" id="{1F9F4E0F-76FC-4A4C-B8D3-88451C20B567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278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8974D8D8-DB00-41A8-B8B2-962D850DF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3" name="四角形: 対角を切り取る 2">
            <a:extLst>
              <a:ext uri="{FF2B5EF4-FFF2-40B4-BE49-F238E27FC236}">
                <a16:creationId xmlns:a16="http://schemas.microsoft.com/office/drawing/2014/main" id="{A021A5E7-37B6-4AB5-8B00-FE151E1EE329}"/>
              </a:ext>
            </a:extLst>
          </p:cNvPr>
          <p:cNvSpPr/>
          <p:nvPr/>
        </p:nvSpPr>
        <p:spPr>
          <a:xfrm>
            <a:off x="7941484" y="3417051"/>
            <a:ext cx="3803257" cy="256517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/>
              <a:t>参考資料は次のページ</a:t>
            </a:r>
          </a:p>
        </p:txBody>
      </p:sp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223177" y="3088539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ほうじょう　ときむね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294198" y="3932461"/>
            <a:ext cx="8039099" cy="312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北条時宗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FBB5990-8E9C-EF94-F77F-07D087986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0" y="3238299"/>
            <a:ext cx="12041280" cy="2882783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54C7E0C4-A9C9-425B-9AF4-8D45DE061D94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7CDAF32C-AD4F-4C71-A53B-7F9516D2251F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661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5AFE1A45-F7B0-41AD-98A6-E100EDD7A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99DF455-7075-406F-A459-D98887E1FC8B}"/>
              </a:ext>
            </a:extLst>
          </p:cNvPr>
          <p:cNvGrpSpPr/>
          <p:nvPr/>
        </p:nvGrpSpPr>
        <p:grpSpPr>
          <a:xfrm>
            <a:off x="0" y="1283029"/>
            <a:ext cx="12373083" cy="5151762"/>
            <a:chOff x="0" y="1283029"/>
            <a:chExt cx="12373083" cy="5151762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DD20B459-4D9E-4E9F-AED9-52FB94AE7713}"/>
                </a:ext>
              </a:extLst>
            </p:cNvPr>
            <p:cNvSpPr/>
            <p:nvPr/>
          </p:nvSpPr>
          <p:spPr>
            <a:xfrm>
              <a:off x="7841073" y="6157792"/>
              <a:ext cx="45320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900">
                  <a:solidFill>
                    <a:schemeClr val="bg1"/>
                  </a:solidFill>
                  <a:latin typeface="Meiryo" panose="020B0604030504040204" pitchFamily="50" charset="-128"/>
                  <a:ea typeface="Meiryo" panose="020B0604030504040204" pitchFamily="50" charset="-128"/>
                </a:rPr>
                <a:t>　</a:t>
              </a:r>
              <a:r>
                <a:rPr lang="ja-JP" altLang="en-US" sz="1000">
                  <a:solidFill>
                    <a:schemeClr val="bg1"/>
                  </a:solidFill>
                  <a:latin typeface="Meiryo" panose="020B0604030504040204" pitchFamily="50" charset="-128"/>
                  <a:ea typeface="Meiryo" panose="020B0604030504040204" pitchFamily="50" charset="-128"/>
                </a:rPr>
                <a:t>出典：</a:t>
              </a:r>
              <a:r>
                <a:rPr lang="zh-TW" altLang="en-US" sz="1200">
                  <a:solidFill>
                    <a:schemeClr val="bg1"/>
                  </a:solidFill>
                </a:rPr>
                <a:t>「</a:t>
              </a:r>
              <a:r>
                <a:rPr lang="zh-TW" altLang="en-US" sz="1200" b="1">
                  <a:solidFill>
                    <a:schemeClr val="bg1"/>
                  </a:solidFill>
                </a:rPr>
                <a:t>蒙古襲来絵詞（模本）」（九州大学附属図書館所蔵</a:t>
              </a:r>
              <a:r>
                <a:rPr lang="zh-TW" altLang="en-US" sz="1200">
                  <a:solidFill>
                    <a:schemeClr val="bg1"/>
                  </a:solidFill>
                </a:rPr>
                <a:t>）</a:t>
              </a:r>
              <a:endParaRPr lang="ja-JP" altLang="en-US" sz="700">
                <a:solidFill>
                  <a:schemeClr val="bg1"/>
                </a:solidFill>
              </a:endParaRPr>
            </a:p>
          </p:txBody>
        </p: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8712D4B4-DC1E-456D-8426-3E69B1BEAE96}"/>
                </a:ext>
              </a:extLst>
            </p:cNvPr>
            <p:cNvGrpSpPr/>
            <p:nvPr/>
          </p:nvGrpSpPr>
          <p:grpSpPr>
            <a:xfrm>
              <a:off x="0" y="1283029"/>
              <a:ext cx="12192000" cy="4654033"/>
              <a:chOff x="0" y="1283029"/>
              <a:chExt cx="12192000" cy="4654033"/>
            </a:xfrm>
          </p:grpSpPr>
          <p:sp>
            <p:nvSpPr>
              <p:cNvPr id="4" name="タイトル 2">
                <a:extLst>
                  <a:ext uri="{FF2B5EF4-FFF2-40B4-BE49-F238E27FC236}">
                    <a16:creationId xmlns:a16="http://schemas.microsoft.com/office/drawing/2014/main" id="{7A9A0194-D5BC-454D-B1AC-44606F6B3F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9646" y="1283029"/>
                <a:ext cx="8584614" cy="12957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ja-JP" altLang="en-US" b="1"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蒙古襲来絵詞（模本）</a:t>
                </a:r>
                <a:endParaRPr lang="en-US" altLang="ja-JP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  <a:p>
                <a:endParaRPr lang="en-US" altLang="ja-JP" sz="2400" b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  <a:p>
                <a:r>
                  <a:rPr lang="ja-JP" altLang="en-US" sz="2400" b="1"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　　　　　　　　　　　　　　　　　　　元軍と戦う竹崎季長</a:t>
                </a:r>
                <a:endParaRPr lang="ja-JP" altLang="en-US" sz="24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</p:txBody>
          </p:sp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5CDA1505-709E-4263-B9F3-B748D9D6CA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2569022"/>
                <a:ext cx="12192000" cy="3368040"/>
              </a:xfrm>
              <a:prstGeom prst="rect">
                <a:avLst/>
              </a:prstGeom>
            </p:spPr>
          </p:pic>
        </p:grp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0D8283-8DC3-4F5F-8BC0-2D60DF048738}"/>
              </a:ext>
            </a:extLst>
          </p:cNvPr>
          <p:cNvSpPr txBox="1"/>
          <p:nvPr/>
        </p:nvSpPr>
        <p:spPr>
          <a:xfrm>
            <a:off x="3317341" y="1003387"/>
            <a:ext cx="5850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　もう　こ　しゅうらい え　ことば        も   ほん</a:t>
            </a:r>
            <a:endParaRPr lang="en-US" altLang="ja-JP" sz="16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6DFF315-28AF-4226-87F7-38DA46CB2732}"/>
              </a:ext>
            </a:extLst>
          </p:cNvPr>
          <p:cNvSpPr txBox="1"/>
          <p:nvPr/>
        </p:nvSpPr>
        <p:spPr>
          <a:xfrm>
            <a:off x="10034649" y="1969616"/>
            <a:ext cx="2653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/>
              <a:t>たけざきすえなが</a:t>
            </a:r>
            <a:endParaRPr lang="en-US" altLang="ja-JP" sz="1200" b="1"/>
          </a:p>
        </p:txBody>
      </p:sp>
    </p:spTree>
    <p:extLst>
      <p:ext uri="{BB962C8B-B14F-4D97-AF65-F5344CB8AC3E}">
        <p14:creationId xmlns:p14="http://schemas.microsoft.com/office/powerpoint/2010/main" val="15434723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65554193-3BC6-4750-B255-9AD802127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762000" y="631427"/>
            <a:ext cx="11772900" cy="6344414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１３世紀に中国を支配したモンゴル人は、国号を元と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定め、２度にわたって九州北部に攻めてきました。これ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</a:t>
            </a:r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元寇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と言います。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幕府の</a:t>
            </a:r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執権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北条時宗は、御家人たちを九州に集めて、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元の大群と戦いました。元軍は、暴風雨にあうなど、２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度とも大きな損害を受けて引き上げました。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7739F8A-3A30-4DFB-BF8D-3D40B4B2D416}"/>
              </a:ext>
            </a:extLst>
          </p:cNvPr>
          <p:cNvSpPr txBox="1"/>
          <p:nvPr/>
        </p:nvSpPr>
        <p:spPr>
          <a:xfrm>
            <a:off x="8869870" y="1051904"/>
            <a:ext cx="2653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こくごう　　げん</a:t>
            </a:r>
            <a:endParaRPr lang="en-US" altLang="ja-JP" sz="1600" b="1"/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643345" y="292873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北条時宗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A1268E8-9661-4A36-9B24-1F57B4AB0381}"/>
              </a:ext>
            </a:extLst>
          </p:cNvPr>
          <p:cNvSpPr txBox="1"/>
          <p:nvPr/>
        </p:nvSpPr>
        <p:spPr>
          <a:xfrm>
            <a:off x="4605245" y="110686"/>
            <a:ext cx="3007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　ほうじょう　　ときむね</a:t>
            </a:r>
            <a:endParaRPr lang="en-US" altLang="ja-JP" sz="1600" b="1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F5F035E-FCBE-4D2D-B0A4-1269240FD661}"/>
              </a:ext>
            </a:extLst>
          </p:cNvPr>
          <p:cNvSpPr txBox="1"/>
          <p:nvPr/>
        </p:nvSpPr>
        <p:spPr>
          <a:xfrm>
            <a:off x="4663931" y="1984096"/>
            <a:ext cx="2220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きゅうしゅうほくぶ</a:t>
            </a:r>
            <a:endParaRPr lang="en-US" altLang="ja-JP" sz="1600" b="1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8DF2733-1AD0-4D55-8B62-EC8ACC89592B}"/>
              </a:ext>
            </a:extLst>
          </p:cNvPr>
          <p:cNvSpPr txBox="1"/>
          <p:nvPr/>
        </p:nvSpPr>
        <p:spPr>
          <a:xfrm>
            <a:off x="2127446" y="3675318"/>
            <a:ext cx="3192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/>
              <a:t>　しっけん</a:t>
            </a:r>
            <a:endParaRPr lang="en-US" altLang="ja-JP" sz="1600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A9FD525-EF2D-4120-8DD7-8A0418C5D353}"/>
              </a:ext>
            </a:extLst>
          </p:cNvPr>
          <p:cNvSpPr txBox="1"/>
          <p:nvPr/>
        </p:nvSpPr>
        <p:spPr>
          <a:xfrm>
            <a:off x="5774284" y="3675318"/>
            <a:ext cx="1266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ごけにん</a:t>
            </a:r>
            <a:endParaRPr lang="en-US" altLang="ja-JP" sz="1600" b="1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25AFB55-2975-49D6-82FD-49F50D1E9927}"/>
              </a:ext>
            </a:extLst>
          </p:cNvPr>
          <p:cNvSpPr txBox="1"/>
          <p:nvPr/>
        </p:nvSpPr>
        <p:spPr>
          <a:xfrm>
            <a:off x="1248369" y="2829707"/>
            <a:ext cx="2653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げんこう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23148224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A357228-EF7A-4933-BC9A-70FF25077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712"/>
            <a:ext cx="12125512" cy="574345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57D8300-1539-4BE0-A67F-3991B9E6883F}"/>
              </a:ext>
            </a:extLst>
          </p:cNvPr>
          <p:cNvSpPr/>
          <p:nvPr/>
        </p:nvSpPr>
        <p:spPr>
          <a:xfrm>
            <a:off x="0" y="0"/>
            <a:ext cx="12192000" cy="6924675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90190E4D-41BD-49E4-A291-672D49962E11}"/>
              </a:ext>
            </a:extLst>
          </p:cNvPr>
          <p:cNvSpPr txBox="1">
            <a:spLocks/>
          </p:cNvSpPr>
          <p:nvPr/>
        </p:nvSpPr>
        <p:spPr>
          <a:xfrm>
            <a:off x="1295400" y="1332407"/>
            <a:ext cx="9601199" cy="3450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室町時代～江戸時代</a:t>
            </a:r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9E6D26A-2E69-43F9-A6D1-1D60A152B15C}"/>
              </a:ext>
            </a:extLst>
          </p:cNvPr>
          <p:cNvSpPr/>
          <p:nvPr/>
        </p:nvSpPr>
        <p:spPr>
          <a:xfrm>
            <a:off x="7147927" y="6145163"/>
            <a:ext cx="5044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出典：</a:t>
            </a:r>
            <a:r>
              <a:rPr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ColBase</a:t>
            </a:r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（</a:t>
            </a:r>
            <a:r>
              <a:rPr lang="en-US" altLang="ja-JP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https://colbase.nich.go.jp/</a:t>
            </a:r>
            <a:r>
              <a:rPr lang="ja-JP" altLang="en-US">
                <a:solidFill>
                  <a:schemeClr val="tx1">
                    <a:lumMod val="65000"/>
                    <a:lumOff val="35000"/>
                  </a:schemeClr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）</a:t>
            </a:r>
            <a:endParaRPr lang="en-US" altLang="ja-JP">
              <a:solidFill>
                <a:schemeClr val="tx1">
                  <a:lumMod val="65000"/>
                  <a:lumOff val="35000"/>
                </a:schemeClr>
              </a:solidFill>
              <a:latin typeface="Noto Sans JP" panose="020B0500000000000000" pitchFamily="34" charset="-128"/>
              <a:ea typeface="Noto Sans JP" panose="020B0500000000000000" pitchFamily="34" charset="-128"/>
            </a:endParaRPr>
          </a:p>
          <a:p>
            <a:pPr algn="r"/>
            <a:r>
              <a:rPr lang="ja-JP" altLang="en-US" b="1">
                <a:latin typeface="Noto Sans JP" panose="020B0500000000000000" pitchFamily="34" charset="-128"/>
                <a:ea typeface="Noto Sans JP" panose="020B0500000000000000" pitchFamily="34" charset="-128"/>
              </a:rPr>
              <a:t>南蛮屏風</a:t>
            </a:r>
            <a:endParaRPr lang="zh-TW" altLang="en-US" b="1"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56274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4A6315C4-0B64-4130-B1F5-2D28E9A42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536685" y="4280118"/>
            <a:ext cx="1047959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金　閣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521781" y="2455295"/>
            <a:ext cx="1047959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室町時代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715125" y="1802506"/>
            <a:ext cx="3185763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むろまち　　じだい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173093" y="3546107"/>
            <a:ext cx="318537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きん　　 かく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2E60B1C-E740-8B0C-98CD-9D66A68C4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093" y="1860373"/>
            <a:ext cx="5380928" cy="2074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C61B219-76E0-E1EA-3B94-03215E1B7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777" y="3723708"/>
            <a:ext cx="4915598" cy="1894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3B0B04C4-8197-48A2-BB04-F960CD492619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526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D864773A-8E4B-423B-B36B-F827226A8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0" name="四角形: 対角を切り取る 9">
            <a:extLst>
              <a:ext uri="{FF2B5EF4-FFF2-40B4-BE49-F238E27FC236}">
                <a16:creationId xmlns:a16="http://schemas.microsoft.com/office/drawing/2014/main" id="{23E8176E-8A8B-4CA3-B686-9A2006AA49DA}"/>
              </a:ext>
            </a:extLst>
          </p:cNvPr>
          <p:cNvSpPr/>
          <p:nvPr/>
        </p:nvSpPr>
        <p:spPr>
          <a:xfrm>
            <a:off x="7941484" y="3417051"/>
            <a:ext cx="3803257" cy="256517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/>
              <a:t>参考資料は次のページ</a:t>
            </a:r>
          </a:p>
        </p:txBody>
      </p:sp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395191" y="3064378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あしかが　よしみつ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0" y="3793622"/>
            <a:ext cx="8039099" cy="312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足利義満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6A38044-E8BA-330B-A03F-0C248BFA1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6" y="2887606"/>
            <a:ext cx="11815691" cy="3129303"/>
          </a:xfrm>
          <a:prstGeom prst="rect">
            <a:avLst/>
          </a:prstGeom>
        </p:spPr>
      </p:pic>
      <p:sp>
        <p:nvSpPr>
          <p:cNvPr id="7" name="タイトル 2">
            <a:extLst>
              <a:ext uri="{FF2B5EF4-FFF2-40B4-BE49-F238E27FC236}">
                <a16:creationId xmlns:a16="http://schemas.microsoft.com/office/drawing/2014/main" id="{47364327-E526-40E3-97A0-0A468D013919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BD1FCB83-2F61-4573-8CBA-6BEFA8363721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306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661750D-0E6A-4BF6-9EEF-6EA4304F8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21" t="23661" r="25499" b="20310"/>
          <a:stretch/>
        </p:blipFill>
        <p:spPr>
          <a:xfrm>
            <a:off x="993812" y="0"/>
            <a:ext cx="10204376" cy="6141426"/>
          </a:xfrm>
          <a:prstGeom prst="rect">
            <a:avLst/>
          </a:prstGeom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7A9A0194-D5BC-454D-B1AC-44606F6B3F9E}"/>
              </a:ext>
            </a:extLst>
          </p:cNvPr>
          <p:cNvSpPr txBox="1">
            <a:spLocks/>
          </p:cNvSpPr>
          <p:nvPr/>
        </p:nvSpPr>
        <p:spPr>
          <a:xfrm>
            <a:off x="0" y="5933456"/>
            <a:ext cx="991870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「京名所 下」より、鹿苑寺金閣</a:t>
            </a:r>
            <a:endParaRPr lang="ja-JP" altLang="en-US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7812DE9-BBBF-4660-AD18-49B317D6CA13}"/>
              </a:ext>
            </a:extLst>
          </p:cNvPr>
          <p:cNvSpPr/>
          <p:nvPr/>
        </p:nvSpPr>
        <p:spPr>
          <a:xfrm>
            <a:off x="8776368" y="6141426"/>
            <a:ext cx="348845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1100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出典：「</a:t>
            </a:r>
            <a:r>
              <a:rPr lang="ja-JP" altLang="en-US" sz="1100">
                <a:solidFill>
                  <a:schemeClr val="bg1"/>
                </a:solidFill>
              </a:rPr>
              <a:t>京名所 下」より、鹿苑寺金閣</a:t>
            </a:r>
            <a:r>
              <a:rPr lang="en-US" altLang="ja-JP" sz="110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ja-JP" altLang="en-US" sz="1100">
                <a:solidFill>
                  <a:schemeClr val="bg1"/>
                </a:solidFill>
              </a:rPr>
              <a:t>佛教大学図書館デジタルコレクション </a:t>
            </a:r>
            <a:endParaRPr lang="en-US" altLang="ja-JP" sz="1100">
              <a:solidFill>
                <a:schemeClr val="bg1"/>
              </a:solidFill>
            </a:endParaRPr>
          </a:p>
          <a:p>
            <a:pPr algn="r"/>
            <a:r>
              <a:rPr lang="en-US" altLang="ja-JP" sz="1100">
                <a:solidFill>
                  <a:schemeClr val="bg1"/>
                </a:solidFill>
              </a:rPr>
              <a:t>(https://bird.bukkyo-u.ac.jp/collections/miyakomeisho-02/)</a:t>
            </a:r>
            <a:endParaRPr lang="ja-JP" altLang="en-US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050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9D8A88F6-9F12-4BD2-A8F4-7559D8ED6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64505" y="985546"/>
            <a:ext cx="12062990" cy="6344414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１４世紀の終わり、３代将軍の足利義満は、各地の守護大名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を従えて、強い権力を持ちました。また、中国（明）との貿易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を行って、たくさんの富をたくわえました。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義満は京都の北山に３層の</a:t>
            </a:r>
            <a:r>
              <a:rPr lang="ja-JP" altLang="en-US" sz="32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金閣</a:t>
            </a:r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を建て、２層め、３層めに金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ぱくをはりました。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776306" y="271613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足利義満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A1268E8-9661-4A36-9B24-1F57B4AB0381}"/>
              </a:ext>
            </a:extLst>
          </p:cNvPr>
          <p:cNvSpPr txBox="1"/>
          <p:nvPr/>
        </p:nvSpPr>
        <p:spPr>
          <a:xfrm>
            <a:off x="5248075" y="161627"/>
            <a:ext cx="3007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あしかが　　よしみつ</a:t>
            </a:r>
            <a:endParaRPr lang="en-US" altLang="ja-JP" sz="1600" b="1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8DF2733-1AD0-4D55-8B62-EC8ACC89592B}"/>
              </a:ext>
            </a:extLst>
          </p:cNvPr>
          <p:cNvSpPr txBox="1"/>
          <p:nvPr/>
        </p:nvSpPr>
        <p:spPr>
          <a:xfrm>
            <a:off x="10630899" y="2642929"/>
            <a:ext cx="1069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/>
              <a:t>ぼうえき</a:t>
            </a:r>
            <a:endParaRPr lang="en-US" altLang="ja-JP" sz="16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85335A5-0126-4CF7-B860-9D1227508EDC}"/>
              </a:ext>
            </a:extLst>
          </p:cNvPr>
          <p:cNvSpPr txBox="1"/>
          <p:nvPr/>
        </p:nvSpPr>
        <p:spPr>
          <a:xfrm>
            <a:off x="4848732" y="1897403"/>
            <a:ext cx="2220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しょうぐん</a:t>
            </a:r>
            <a:endParaRPr lang="en-US" altLang="ja-JP" sz="1600" b="1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031AE3E-4B35-4A93-BA85-5A54C0839C66}"/>
              </a:ext>
            </a:extLst>
          </p:cNvPr>
          <p:cNvSpPr txBox="1"/>
          <p:nvPr/>
        </p:nvSpPr>
        <p:spPr>
          <a:xfrm>
            <a:off x="9093730" y="2684549"/>
            <a:ext cx="2220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/>
              <a:t>みん</a:t>
            </a:r>
            <a:endParaRPr lang="en-US" altLang="ja-JP" sz="1600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DFE093A-22DF-4AA8-A523-8D618E2DC9E3}"/>
              </a:ext>
            </a:extLst>
          </p:cNvPr>
          <p:cNvSpPr txBox="1"/>
          <p:nvPr/>
        </p:nvSpPr>
        <p:spPr>
          <a:xfrm>
            <a:off x="2933427" y="4476243"/>
            <a:ext cx="1069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きたやま</a:t>
            </a:r>
            <a:endParaRPr lang="en-US" altLang="ja-JP" sz="1600" b="1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344E716-BA8F-4798-B4E1-90EF0493C202}"/>
              </a:ext>
            </a:extLst>
          </p:cNvPr>
          <p:cNvSpPr txBox="1"/>
          <p:nvPr/>
        </p:nvSpPr>
        <p:spPr>
          <a:xfrm>
            <a:off x="4558651" y="4476243"/>
            <a:ext cx="1069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そう</a:t>
            </a:r>
            <a:endParaRPr lang="en-US" altLang="ja-JP" sz="1600" b="1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4493DCB-B4C5-42DE-B67F-8A3814B8191E}"/>
              </a:ext>
            </a:extLst>
          </p:cNvPr>
          <p:cNvSpPr txBox="1"/>
          <p:nvPr/>
        </p:nvSpPr>
        <p:spPr>
          <a:xfrm>
            <a:off x="5344477" y="4476243"/>
            <a:ext cx="1069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きんかく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1321936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7C796B1-B93D-457C-931A-1C2D498A5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0" y="1714539"/>
            <a:ext cx="12041280" cy="46679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83A2DCA-30A1-4412-BCDC-B965984FAABE}"/>
              </a:ext>
            </a:extLst>
          </p:cNvPr>
          <p:cNvSpPr/>
          <p:nvPr/>
        </p:nvSpPr>
        <p:spPr>
          <a:xfrm>
            <a:off x="295275" y="847724"/>
            <a:ext cx="6086474" cy="30003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F72EA0A-105C-449B-BC62-246E802F9312}"/>
              </a:ext>
            </a:extLst>
          </p:cNvPr>
          <p:cNvSpPr txBox="1"/>
          <p:nvPr/>
        </p:nvSpPr>
        <p:spPr>
          <a:xfrm>
            <a:off x="142875" y="106977"/>
            <a:ext cx="10991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/>
              <a:t>画面上でクリックすると、次のページへ移動します</a:t>
            </a:r>
            <a:endParaRPr kumimoji="1" lang="en-US" altLang="ja-JP" sz="360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10AAED4-32F1-4370-9829-56891BEE07A0}"/>
              </a:ext>
            </a:extLst>
          </p:cNvPr>
          <p:cNvSpPr/>
          <p:nvPr/>
        </p:nvSpPr>
        <p:spPr>
          <a:xfrm>
            <a:off x="6072189" y="3044378"/>
            <a:ext cx="6086474" cy="351434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A8879101-2666-464E-9C4C-A7C42377C9C0}"/>
              </a:ext>
            </a:extLst>
          </p:cNvPr>
          <p:cNvSpPr/>
          <p:nvPr/>
        </p:nvSpPr>
        <p:spPr>
          <a:xfrm>
            <a:off x="9418804" y="2029431"/>
            <a:ext cx="2733115" cy="933450"/>
          </a:xfrm>
          <a:prstGeom prst="wedgeRoundRectCallout">
            <a:avLst>
              <a:gd name="adj1" fmla="val 13792"/>
              <a:gd name="adj2" fmla="val 745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ページがすすみます</a:t>
            </a:r>
            <a:endParaRPr kumimoji="1" lang="en-US" altLang="ja-JP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0CA0047-82D2-4BC6-8003-407A0AB1A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26" y="885824"/>
            <a:ext cx="5221771" cy="2932626"/>
          </a:xfrm>
          <a:prstGeom prst="rect">
            <a:avLst/>
          </a:prstGeom>
        </p:spPr>
      </p:pic>
      <p:sp>
        <p:nvSpPr>
          <p:cNvPr id="13" name="矢印: 上 12">
            <a:extLst>
              <a:ext uri="{FF2B5EF4-FFF2-40B4-BE49-F238E27FC236}">
                <a16:creationId xmlns:a16="http://schemas.microsoft.com/office/drawing/2014/main" id="{75F29231-274C-4118-8634-5816DF2118B1}"/>
              </a:ext>
            </a:extLst>
          </p:cNvPr>
          <p:cNvSpPr/>
          <p:nvPr/>
        </p:nvSpPr>
        <p:spPr>
          <a:xfrm rot="19973200">
            <a:off x="2529448" y="1845356"/>
            <a:ext cx="245307" cy="626540"/>
          </a:xfrm>
          <a:prstGeom prst="upArrow">
            <a:avLst>
              <a:gd name="adj1" fmla="val 27814"/>
              <a:gd name="adj2" fmla="val 188018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吹き出し: 角を丸めた四角形 13">
            <a:extLst>
              <a:ext uri="{FF2B5EF4-FFF2-40B4-BE49-F238E27FC236}">
                <a16:creationId xmlns:a16="http://schemas.microsoft.com/office/drawing/2014/main" id="{92D9FA82-068C-42F1-8757-42C1F32C5BAE}"/>
              </a:ext>
            </a:extLst>
          </p:cNvPr>
          <p:cNvSpPr/>
          <p:nvPr/>
        </p:nvSpPr>
        <p:spPr>
          <a:xfrm>
            <a:off x="2652101" y="2587786"/>
            <a:ext cx="2733115" cy="933450"/>
          </a:xfrm>
          <a:prstGeom prst="wedgeRoundRectCallout">
            <a:avLst>
              <a:gd name="adj1" fmla="val -33306"/>
              <a:gd name="adj2" fmla="val -833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画面上で</a:t>
            </a:r>
            <a:endParaRPr kumimoji="1" lang="en-US" altLang="ja-JP"/>
          </a:p>
          <a:p>
            <a:pPr algn="ctr"/>
            <a:r>
              <a:rPr kumimoji="1" lang="ja-JP" altLang="en-US"/>
              <a:t>クリックすると</a:t>
            </a:r>
            <a:endParaRPr kumimoji="1" lang="en-US" altLang="ja-JP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F1AE2B20-D6FF-4663-AC67-44963A8C7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48" y="3208873"/>
            <a:ext cx="5705474" cy="31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738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BF20C544-C361-4811-B2BD-740124CD5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792181" y="4510953"/>
            <a:ext cx="9650918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書院造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792180" y="2421948"/>
            <a:ext cx="9650919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銀　閣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7086374" y="1700416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ぎん　かく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7019076" y="3789421"/>
            <a:ext cx="28615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しょいんづくり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C06DB3F-E1DA-134B-CD59-9EE729B23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420" y="1852752"/>
            <a:ext cx="4622800" cy="187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6749C84-802C-DBAA-C2CA-B35AEEC8C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438" y="3980858"/>
            <a:ext cx="4622800" cy="187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ED760551-140A-442A-ACEE-7E8A94E3DD2B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903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880A71B3-0C25-417A-B803-F300DEC45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159077" y="2581011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あしかが　よしまさ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-117148" y="3554328"/>
            <a:ext cx="8039099" cy="312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足利義政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9756282-AA9E-49DB-B7AC-D233D79B3C94}"/>
              </a:ext>
            </a:extLst>
          </p:cNvPr>
          <p:cNvGrpSpPr/>
          <p:nvPr/>
        </p:nvGrpSpPr>
        <p:grpSpPr>
          <a:xfrm>
            <a:off x="8170035" y="2930631"/>
            <a:ext cx="4101792" cy="3781658"/>
            <a:chOff x="8710082" y="3306721"/>
            <a:chExt cx="3400432" cy="3135037"/>
          </a:xfrm>
        </p:grpSpPr>
        <p:pic>
          <p:nvPicPr>
            <p:cNvPr id="2050" name="Picture 2" descr="A-45_C0053851.jpg">
              <a:extLst>
                <a:ext uri="{FF2B5EF4-FFF2-40B4-BE49-F238E27FC236}">
                  <a16:creationId xmlns:a16="http://schemas.microsoft.com/office/drawing/2014/main" id="{AD04DCC4-29A9-4861-BA2A-9088FDE1B4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0082" y="3306721"/>
              <a:ext cx="3345222" cy="2657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552BB96D-783B-40A5-A261-A5A9CBB8C38B}"/>
                </a:ext>
              </a:extLst>
            </p:cNvPr>
            <p:cNvSpPr/>
            <p:nvPr/>
          </p:nvSpPr>
          <p:spPr>
            <a:xfrm>
              <a:off x="8944263" y="5733872"/>
              <a:ext cx="316625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100">
                  <a:latin typeface="Noto Sans JP" panose="020B0500000000000000" pitchFamily="34" charset="-128"/>
                  <a:ea typeface="Noto Sans JP" panose="020B0500000000000000" pitchFamily="34" charset="-128"/>
                </a:rPr>
                <a:t>出典：</a:t>
              </a:r>
              <a:r>
                <a:rPr lang="en-US" altLang="ja-JP" sz="1100">
                  <a:latin typeface="Noto Sans JP" panose="020B0500000000000000" pitchFamily="34" charset="-128"/>
                  <a:ea typeface="Noto Sans JP" panose="020B0500000000000000" pitchFamily="34" charset="-128"/>
                </a:rPr>
                <a:t>ColBase</a:t>
              </a:r>
              <a:r>
                <a:rPr lang="ja-JP" altLang="en-US" sz="1100">
                  <a:latin typeface="Noto Sans JP" panose="020B0500000000000000" pitchFamily="34" charset="-128"/>
                  <a:ea typeface="Noto Sans JP" panose="020B0500000000000000" pitchFamily="34" charset="-128"/>
                </a:rPr>
                <a:t>（</a:t>
              </a:r>
              <a:r>
                <a:rPr lang="en-US" altLang="ja-JP" sz="1100">
                  <a:latin typeface="Noto Sans JP" panose="020B0500000000000000" pitchFamily="34" charset="-128"/>
                  <a:ea typeface="Noto Sans JP" panose="020B0500000000000000" pitchFamily="34" charset="-128"/>
                </a:rPr>
                <a:t>https://colbase.nich.go.jp/</a:t>
              </a:r>
              <a:r>
                <a:rPr lang="ja-JP" altLang="en-US" sz="1100">
                  <a:latin typeface="Noto Sans JP" panose="020B0500000000000000" pitchFamily="34" charset="-128"/>
                  <a:ea typeface="Noto Sans JP" panose="020B0500000000000000" pitchFamily="34" charset="-128"/>
                </a:rPr>
                <a:t>）</a:t>
              </a:r>
              <a:endParaRPr lang="en-US" altLang="ja-JP" sz="1100">
                <a:latin typeface="Noto Sans JP" panose="020B0500000000000000" pitchFamily="34" charset="-128"/>
                <a:ea typeface="Noto Sans JP" panose="020B0500000000000000" pitchFamily="34" charset="-128"/>
              </a:endParaRPr>
            </a:p>
            <a:p>
              <a:pPr algn="r"/>
              <a:r>
                <a:rPr lang="zh-TW" altLang="en-US" b="1">
                  <a:solidFill>
                    <a:schemeClr val="bg1"/>
                  </a:solidFill>
                </a:rPr>
                <a:t>伝足利義政像</a:t>
              </a:r>
            </a:p>
            <a:p>
              <a:endParaRPr lang="ja-JP" altLang="en-US" sz="1100">
                <a:solidFill>
                  <a:schemeClr val="bg1"/>
                </a:solidFill>
              </a:endParaRPr>
            </a:p>
          </p:txBody>
        </p:sp>
      </p:grpSp>
      <p:pic>
        <p:nvPicPr>
          <p:cNvPr id="11" name="図 10">
            <a:extLst>
              <a:ext uri="{FF2B5EF4-FFF2-40B4-BE49-F238E27FC236}">
                <a16:creationId xmlns:a16="http://schemas.microsoft.com/office/drawing/2014/main" id="{A18174DB-E152-DABD-1BB2-391E70D2C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0" y="2924996"/>
            <a:ext cx="7495295" cy="3061529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21FBEAF8-5EAF-4DCA-A29E-68EDD09338DA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925EDA3F-988F-4386-8628-1E958F7B8AEF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865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8491B8C0-6175-44D5-833D-3B339512E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209550" y="968331"/>
            <a:ext cx="11772900" cy="6344414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１５世紀の終わり、８代将軍の義政は、東山に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銀閣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建てました。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このころになると、たたみや障子、ふすまなどを使っ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た日本独自の建築様式が広がりました。このような部屋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のつくりを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書院造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といいます。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7739F8A-3A30-4DFB-BF8D-3D40B4B2D416}"/>
              </a:ext>
            </a:extLst>
          </p:cNvPr>
          <p:cNvSpPr txBox="1"/>
          <p:nvPr/>
        </p:nvSpPr>
        <p:spPr>
          <a:xfrm>
            <a:off x="6896193" y="1108350"/>
            <a:ext cx="2653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　よしまさ</a:t>
            </a:r>
            <a:endParaRPr lang="en-US" altLang="ja-JP" sz="1600" b="1"/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643344" y="171239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足利義政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A1268E8-9661-4A36-9B24-1F57B4AB0381}"/>
              </a:ext>
            </a:extLst>
          </p:cNvPr>
          <p:cNvSpPr txBox="1"/>
          <p:nvPr/>
        </p:nvSpPr>
        <p:spPr>
          <a:xfrm>
            <a:off x="4998117" y="64346"/>
            <a:ext cx="3007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あしかが　　よしまさ</a:t>
            </a:r>
            <a:endParaRPr lang="en-US" altLang="ja-JP" sz="1600" b="1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8DF2733-1AD0-4D55-8B62-EC8ACC89592B}"/>
              </a:ext>
            </a:extLst>
          </p:cNvPr>
          <p:cNvSpPr txBox="1"/>
          <p:nvPr/>
        </p:nvSpPr>
        <p:spPr>
          <a:xfrm>
            <a:off x="6641703" y="3090162"/>
            <a:ext cx="1069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しょうじ</a:t>
            </a:r>
            <a:endParaRPr lang="en-US" altLang="ja-JP" sz="1600" b="1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031AE3E-4B35-4A93-BA85-5A54C0839C66}"/>
              </a:ext>
            </a:extLst>
          </p:cNvPr>
          <p:cNvSpPr txBox="1"/>
          <p:nvPr/>
        </p:nvSpPr>
        <p:spPr>
          <a:xfrm>
            <a:off x="8870530" y="1066293"/>
            <a:ext cx="2220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ひがしやま</a:t>
            </a:r>
            <a:endParaRPr lang="en-US" altLang="ja-JP" sz="1600" b="1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DFE093A-22DF-4AA8-A523-8D618E2DC9E3}"/>
              </a:ext>
            </a:extLst>
          </p:cNvPr>
          <p:cNvSpPr txBox="1"/>
          <p:nvPr/>
        </p:nvSpPr>
        <p:spPr>
          <a:xfrm>
            <a:off x="1714103" y="4089738"/>
            <a:ext cx="1069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どくじ</a:t>
            </a:r>
            <a:endParaRPr lang="en-US" altLang="ja-JP" sz="1600" b="1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4493DCB-B4C5-42DE-B67F-8A3814B8191E}"/>
              </a:ext>
            </a:extLst>
          </p:cNvPr>
          <p:cNvSpPr txBox="1"/>
          <p:nvPr/>
        </p:nvSpPr>
        <p:spPr>
          <a:xfrm>
            <a:off x="3049106" y="4018100"/>
            <a:ext cx="217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けんちくようしき</a:t>
            </a:r>
            <a:endParaRPr lang="en-US" altLang="ja-JP" sz="1600" b="1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2DD5799-D924-43FB-BAB4-F4DEC905B747}"/>
              </a:ext>
            </a:extLst>
          </p:cNvPr>
          <p:cNvSpPr txBox="1"/>
          <p:nvPr/>
        </p:nvSpPr>
        <p:spPr>
          <a:xfrm>
            <a:off x="10272619" y="1062010"/>
            <a:ext cx="2220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ぎんかく</a:t>
            </a:r>
            <a:endParaRPr lang="en-US" altLang="ja-JP" sz="1600" b="1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61663C3-BC1B-47FB-B9BE-F9ACCB049E07}"/>
              </a:ext>
            </a:extLst>
          </p:cNvPr>
          <p:cNvSpPr txBox="1"/>
          <p:nvPr/>
        </p:nvSpPr>
        <p:spPr>
          <a:xfrm>
            <a:off x="2503006" y="5064846"/>
            <a:ext cx="217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しょいんづくり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27985213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947D8897-FBDC-4861-827D-D69F7A459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1180232" y="4190550"/>
            <a:ext cx="11441249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すみ絵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1184941" y="2607726"/>
            <a:ext cx="11441249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室町時代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7207895" y="1843174"/>
            <a:ext cx="313378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むろまち　じだい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639932" y="3294962"/>
            <a:ext cx="28615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B35F070-646E-A707-03BA-C5207E2F4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932" y="2051719"/>
            <a:ext cx="4622800" cy="187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1CE6C20-DD99-52BE-FB59-E8C13FA45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385" y="4053391"/>
            <a:ext cx="4622800" cy="187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1849A746-9FFA-4786-98C8-B42472CCEABE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616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AA3FC24B-369C-4345-9198-869BB0D69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855430" y="2685146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せっしゅう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651244" y="3812556"/>
            <a:ext cx="4376263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雪舟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87F84D7-B892-4E73-AC3A-1ED2EF102516}"/>
              </a:ext>
            </a:extLst>
          </p:cNvPr>
          <p:cNvGrpSpPr/>
          <p:nvPr/>
        </p:nvGrpSpPr>
        <p:grpSpPr>
          <a:xfrm>
            <a:off x="5719775" y="2192173"/>
            <a:ext cx="6549168" cy="4247516"/>
            <a:chOff x="5719775" y="2192173"/>
            <a:chExt cx="6549168" cy="4247516"/>
          </a:xfrm>
        </p:grpSpPr>
        <p:pic>
          <p:nvPicPr>
            <p:cNvPr id="11" name="Picture 2" descr="18798_2.jpg">
              <a:extLst>
                <a:ext uri="{FF2B5EF4-FFF2-40B4-BE49-F238E27FC236}">
                  <a16:creationId xmlns:a16="http://schemas.microsoft.com/office/drawing/2014/main" id="{420AC5B1-43DF-4A7F-9EB9-928B8B0CDC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9775" y="2192173"/>
              <a:ext cx="6472225" cy="3934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98F4A6B6-0DDF-477C-ABA5-5A68E1D60B08}"/>
                </a:ext>
              </a:extLst>
            </p:cNvPr>
            <p:cNvSpPr/>
            <p:nvPr/>
          </p:nvSpPr>
          <p:spPr>
            <a:xfrm>
              <a:off x="9102692" y="5901080"/>
              <a:ext cx="3166251" cy="5386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出典：</a:t>
              </a:r>
              <a:r>
                <a:rPr lang="en-US" altLang="ja-JP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ColBase</a:t>
              </a:r>
              <a:r>
                <a:rPr lang="ja-JP" altLang="en-US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（</a:t>
              </a:r>
              <a:r>
                <a:rPr lang="en-US" altLang="ja-JP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https://colbase.nich.go.jp/</a:t>
              </a:r>
              <a:r>
                <a:rPr lang="ja-JP" altLang="en-US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）</a:t>
              </a:r>
              <a:endParaRPr lang="en-US" altLang="ja-JP" sz="1100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endParaRPr>
            </a:p>
            <a:p>
              <a:pPr algn="r"/>
              <a:r>
                <a:rPr lang="zh-TW" altLang="en-US" b="1">
                  <a:solidFill>
                    <a:schemeClr val="bg1"/>
                  </a:solidFill>
                </a:rPr>
                <a:t>雪舟像（探幽縮図）</a:t>
              </a:r>
            </a:p>
          </p:txBody>
        </p:sp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F7A7D21A-6341-68B0-13BD-CC77C3C8C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05" y="2988800"/>
            <a:ext cx="4376263" cy="3040486"/>
          </a:xfrm>
          <a:prstGeom prst="rect">
            <a:avLst/>
          </a:prstGeom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48821101-5AAB-4CA1-861E-6C40C0C44C86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53ACC829-4ED4-4B2E-B658-000AB713CEC1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838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204186" y="1354544"/>
            <a:ext cx="12139289" cy="6344414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室町時代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、雪舟は、僧として修行をしながら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すみ絵</a:t>
            </a:r>
            <a:endParaRPr lang="en-US" altLang="ja-JP" sz="36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（水墨画）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を学び、４８才のときに中国に渡って技能を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高めました。日本に帰国してからは、全国各地を歩いて、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美しい自然の姿をえがきました。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5219700" y="626549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雪舟</a:t>
            </a:r>
            <a:endParaRPr lang="ja-JP" altLang="en-US" sz="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A1268E8-9661-4A36-9B24-1F57B4AB0381}"/>
              </a:ext>
            </a:extLst>
          </p:cNvPr>
          <p:cNvSpPr txBox="1"/>
          <p:nvPr/>
        </p:nvSpPr>
        <p:spPr>
          <a:xfrm>
            <a:off x="5308600" y="190223"/>
            <a:ext cx="3007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せっしゅう</a:t>
            </a:r>
            <a:endParaRPr lang="en-US" altLang="ja-JP" sz="2400" b="1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8DF2733-1AD0-4D55-8B62-EC8ACC89592B}"/>
              </a:ext>
            </a:extLst>
          </p:cNvPr>
          <p:cNvSpPr txBox="1"/>
          <p:nvPr/>
        </p:nvSpPr>
        <p:spPr>
          <a:xfrm>
            <a:off x="10379025" y="3259723"/>
            <a:ext cx="1069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ぎのう</a:t>
            </a:r>
            <a:endParaRPr lang="en-US" altLang="ja-JP" sz="1600" b="1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4493DCB-B4C5-42DE-B67F-8A3814B8191E}"/>
              </a:ext>
            </a:extLst>
          </p:cNvPr>
          <p:cNvSpPr txBox="1"/>
          <p:nvPr/>
        </p:nvSpPr>
        <p:spPr>
          <a:xfrm>
            <a:off x="4827322" y="2263463"/>
            <a:ext cx="217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そう</a:t>
            </a:r>
            <a:endParaRPr lang="en-US" altLang="ja-JP" sz="1600" b="1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235BC5F-F299-49D7-A9ED-92EC7BB4BF31}"/>
              </a:ext>
            </a:extLst>
          </p:cNvPr>
          <p:cNvSpPr txBox="1"/>
          <p:nvPr/>
        </p:nvSpPr>
        <p:spPr>
          <a:xfrm>
            <a:off x="6608595" y="2263463"/>
            <a:ext cx="1333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しゅぎょう</a:t>
            </a:r>
            <a:endParaRPr lang="en-US" altLang="ja-JP" sz="16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19503AA-C151-449D-ACF6-B676284F16B9}"/>
              </a:ext>
            </a:extLst>
          </p:cNvPr>
          <p:cNvSpPr txBox="1"/>
          <p:nvPr/>
        </p:nvSpPr>
        <p:spPr>
          <a:xfrm>
            <a:off x="826998" y="2263463"/>
            <a:ext cx="217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むろまち　じだい</a:t>
            </a:r>
            <a:endParaRPr lang="en-US" altLang="ja-JP" sz="16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F1A878-4F4C-4B0E-AE50-2C7E00D386D9}"/>
              </a:ext>
            </a:extLst>
          </p:cNvPr>
          <p:cNvSpPr txBox="1"/>
          <p:nvPr/>
        </p:nvSpPr>
        <p:spPr>
          <a:xfrm>
            <a:off x="835876" y="3233089"/>
            <a:ext cx="217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すいぼくが</a:t>
            </a:r>
            <a:endParaRPr lang="en-US" altLang="ja-JP" sz="1600" b="1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1496AB3-B167-4E6C-921A-6DD5CD3E0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656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2B7EA6B4-9704-4798-8507-DA13176C5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2541081" y="3802958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　楽市楽座　</a:t>
            </a:r>
            <a:endParaRPr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2541081" y="2282124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安土城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739584" y="1774128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あづちじょう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587184" y="3325975"/>
            <a:ext cx="28615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らくいちらくざ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FD2582D8-9581-4C2F-B834-CD5CFB98795E}"/>
              </a:ext>
            </a:extLst>
          </p:cNvPr>
          <p:cNvSpPr txBox="1">
            <a:spLocks/>
          </p:cNvSpPr>
          <p:nvPr/>
        </p:nvSpPr>
        <p:spPr>
          <a:xfrm>
            <a:off x="2541081" y="507137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キーワード３　本能寺の変　　</a:t>
            </a:r>
            <a:endParaRPr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587184" y="4633803"/>
            <a:ext cx="28615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ほんのうじ　　　　へん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59B47A7-FEFC-DE95-9613-85F829F20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29703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4CA5551-417B-F4D1-E0AF-FF97BF69D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466" y="3390689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05DBD32-EC24-0F66-FD14-3B24D1E8D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99254"/>
            <a:ext cx="4622800" cy="1582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タイトル 2">
            <a:extLst>
              <a:ext uri="{FF2B5EF4-FFF2-40B4-BE49-F238E27FC236}">
                <a16:creationId xmlns:a16="http://schemas.microsoft.com/office/drawing/2014/main" id="{F3CA6885-96BE-47BF-8634-423B4C6EC7DF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063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54FF128E-C763-4BE8-8F7C-2FEA2C558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1392036" y="2689292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お　だ　のぶなが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376036" y="3606800"/>
            <a:ext cx="826137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織田信長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A51E6F1-3917-4040-AE01-97D2027A2938}"/>
              </a:ext>
            </a:extLst>
          </p:cNvPr>
          <p:cNvGrpSpPr/>
          <p:nvPr/>
        </p:nvGrpSpPr>
        <p:grpSpPr>
          <a:xfrm>
            <a:off x="8920959" y="26634"/>
            <a:ext cx="3403005" cy="7043790"/>
            <a:chOff x="8908661" y="3209"/>
            <a:chExt cx="3403005" cy="7043790"/>
          </a:xfrm>
        </p:grpSpPr>
        <p:pic>
          <p:nvPicPr>
            <p:cNvPr id="6146" name="Picture 2" descr="A-9168_E0037650.jpg">
              <a:extLst>
                <a:ext uri="{FF2B5EF4-FFF2-40B4-BE49-F238E27FC236}">
                  <a16:creationId xmlns:a16="http://schemas.microsoft.com/office/drawing/2014/main" id="{16F11089-D7BE-4262-AB21-65D34DE41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8661" y="3209"/>
              <a:ext cx="3257550" cy="653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F67E019E-FF2D-47A9-B18B-424625DA83E5}"/>
                </a:ext>
              </a:extLst>
            </p:cNvPr>
            <p:cNvSpPr/>
            <p:nvPr/>
          </p:nvSpPr>
          <p:spPr>
            <a:xfrm>
              <a:off x="9145415" y="6339113"/>
              <a:ext cx="316625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出典：</a:t>
              </a:r>
              <a:r>
                <a:rPr lang="en-US" altLang="ja-JP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ColBase</a:t>
              </a:r>
              <a:r>
                <a:rPr lang="ja-JP" altLang="en-US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（</a:t>
              </a:r>
              <a:r>
                <a:rPr lang="en-US" altLang="ja-JP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https://colbase.nich.go.jp/</a:t>
              </a:r>
              <a:r>
                <a:rPr lang="ja-JP" altLang="en-US" sz="1100">
                  <a:solidFill>
                    <a:schemeClr val="bg1"/>
                  </a:solidFill>
                  <a:latin typeface="Noto Sans JP" panose="020B0500000000000000" pitchFamily="34" charset="-128"/>
                  <a:ea typeface="Noto Sans JP" panose="020B0500000000000000" pitchFamily="34" charset="-128"/>
                </a:rPr>
                <a:t>）</a:t>
              </a:r>
              <a:endParaRPr lang="en-US" altLang="ja-JP" sz="1100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endParaRPr>
            </a:p>
            <a:p>
              <a:pPr algn="r"/>
              <a:r>
                <a:rPr lang="zh-TW" altLang="en-US" b="1">
                  <a:solidFill>
                    <a:schemeClr val="bg1"/>
                  </a:solidFill>
                </a:rPr>
                <a:t>織田信長像（模本）</a:t>
              </a:r>
            </a:p>
            <a:p>
              <a:endParaRPr lang="ja-JP" altLang="en-US" sz="1100">
                <a:solidFill>
                  <a:schemeClr val="bg1"/>
                </a:solidFill>
              </a:endParaRPr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DEE687EE-D77C-06AF-970F-0D075CD64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81" y="3075870"/>
            <a:ext cx="7865646" cy="2833788"/>
          </a:xfrm>
          <a:prstGeom prst="rect">
            <a:avLst/>
          </a:prstGeom>
        </p:spPr>
      </p:pic>
      <p:sp>
        <p:nvSpPr>
          <p:cNvPr id="11" name="タイトル 2">
            <a:extLst>
              <a:ext uri="{FF2B5EF4-FFF2-40B4-BE49-F238E27FC236}">
                <a16:creationId xmlns:a16="http://schemas.microsoft.com/office/drawing/2014/main" id="{2200C3F9-0414-4857-B205-EA0B0DEA28FA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0C92F52D-3C57-4A4A-B136-E45C5EE5D5EF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473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D8D2FA23-049E-46E8-A9A6-9CE5CF1E8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52988" y="1296970"/>
            <a:ext cx="12086023" cy="5404613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尾張の小さな大名だった信長は、周囲の有名な大名をたおして、勢力を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広げ、京都に入ると、足利氏の将軍を追放し、室町幕府をほろぼしました。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また、</a:t>
            </a:r>
            <a:r>
              <a:rPr lang="ja-JP" altLang="en-US" sz="28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安土城</a:t>
            </a:r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を築いて拠点とし、新しい政治を進めていきました。安土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の城下ではだれでも商売をすることができ（</a:t>
            </a:r>
            <a:r>
              <a:rPr lang="ja-JP" altLang="en-US" sz="28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楽市楽座</a:t>
            </a:r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）、商業や工業を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さかんにしました。しかし天下統一の途中で、京都の本能寺で家来の明智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光秀におそわれて、自害しました（</a:t>
            </a:r>
            <a:r>
              <a:rPr lang="ja-JP" altLang="en-US" sz="28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本能寺の変</a:t>
            </a:r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）。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326414" y="314730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織田信長</a:t>
            </a:r>
            <a:endParaRPr lang="ja-JP" altLang="en-US" sz="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A1268E8-9661-4A36-9B24-1F57B4AB0381}"/>
              </a:ext>
            </a:extLst>
          </p:cNvPr>
          <p:cNvSpPr txBox="1"/>
          <p:nvPr/>
        </p:nvSpPr>
        <p:spPr>
          <a:xfrm>
            <a:off x="4440319" y="0"/>
            <a:ext cx="3370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 お　  だ　   のぶなが</a:t>
            </a:r>
            <a:endParaRPr lang="en-US" altLang="ja-JP" sz="2400" b="1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8DF2733-1AD0-4D55-8B62-EC8ACC89592B}"/>
              </a:ext>
            </a:extLst>
          </p:cNvPr>
          <p:cNvSpPr txBox="1"/>
          <p:nvPr/>
        </p:nvSpPr>
        <p:spPr>
          <a:xfrm>
            <a:off x="2890705" y="3143644"/>
            <a:ext cx="1069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きず</a:t>
            </a:r>
            <a:endParaRPr lang="en-US" altLang="ja-JP" sz="1600" b="1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4493DCB-B4C5-42DE-B67F-8A3814B8191E}"/>
              </a:ext>
            </a:extLst>
          </p:cNvPr>
          <p:cNvSpPr txBox="1"/>
          <p:nvPr/>
        </p:nvSpPr>
        <p:spPr>
          <a:xfrm>
            <a:off x="1409944" y="3143644"/>
            <a:ext cx="217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あづちじょう</a:t>
            </a:r>
            <a:endParaRPr lang="en-US" altLang="ja-JP" sz="1600" b="1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1BFCD5C-3730-4271-A851-5936DE9E8812}"/>
              </a:ext>
            </a:extLst>
          </p:cNvPr>
          <p:cNvSpPr txBox="1"/>
          <p:nvPr/>
        </p:nvSpPr>
        <p:spPr>
          <a:xfrm>
            <a:off x="6031888" y="2345633"/>
            <a:ext cx="1714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ついほう</a:t>
            </a:r>
            <a:endParaRPr lang="en-US" altLang="ja-JP" sz="16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C54EB0-09BF-4A5B-A44B-86EA95D08529}"/>
              </a:ext>
            </a:extLst>
          </p:cNvPr>
          <p:cNvSpPr txBox="1"/>
          <p:nvPr/>
        </p:nvSpPr>
        <p:spPr>
          <a:xfrm>
            <a:off x="2413538" y="1563526"/>
            <a:ext cx="217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だいみょう</a:t>
            </a:r>
            <a:endParaRPr lang="en-US" altLang="ja-JP" sz="1600" b="1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15422D6-8D56-4F47-BFA8-6791F705DE03}"/>
              </a:ext>
            </a:extLst>
          </p:cNvPr>
          <p:cNvSpPr txBox="1"/>
          <p:nvPr/>
        </p:nvSpPr>
        <p:spPr>
          <a:xfrm>
            <a:off x="458718" y="1606376"/>
            <a:ext cx="217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おわり</a:t>
            </a:r>
            <a:endParaRPr lang="en-US" altLang="ja-JP" sz="1600" b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9418778-E62D-47C6-A505-D2DD89586433}"/>
              </a:ext>
            </a:extLst>
          </p:cNvPr>
          <p:cNvSpPr txBox="1"/>
          <p:nvPr/>
        </p:nvSpPr>
        <p:spPr>
          <a:xfrm>
            <a:off x="3905429" y="3145736"/>
            <a:ext cx="1069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きょてん</a:t>
            </a:r>
            <a:endParaRPr lang="en-US" altLang="ja-JP" sz="1600" b="1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A83C183-6529-4E3D-8064-6E27CF13A3C3}"/>
              </a:ext>
            </a:extLst>
          </p:cNvPr>
          <p:cNvSpPr txBox="1"/>
          <p:nvPr/>
        </p:nvSpPr>
        <p:spPr>
          <a:xfrm>
            <a:off x="7192662" y="3835260"/>
            <a:ext cx="196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らくいちらくざ</a:t>
            </a:r>
            <a:endParaRPr lang="en-US" altLang="ja-JP" sz="1600" b="1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E82B6CD-F909-4EF6-B12A-9FFFA0F2436B}"/>
              </a:ext>
            </a:extLst>
          </p:cNvPr>
          <p:cNvSpPr txBox="1"/>
          <p:nvPr/>
        </p:nvSpPr>
        <p:spPr>
          <a:xfrm>
            <a:off x="8635011" y="4645586"/>
            <a:ext cx="2438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ほんのうじ　</a:t>
            </a:r>
            <a:endParaRPr lang="en-US" altLang="ja-JP" sz="1600" b="1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E05346E-C147-40A1-AB52-CE77588815F7}"/>
              </a:ext>
            </a:extLst>
          </p:cNvPr>
          <p:cNvSpPr txBox="1"/>
          <p:nvPr/>
        </p:nvSpPr>
        <p:spPr>
          <a:xfrm>
            <a:off x="11091667" y="4645586"/>
            <a:ext cx="1100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あけち　</a:t>
            </a:r>
            <a:endParaRPr lang="en-US" altLang="ja-JP" sz="1600" b="1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F4BFBF1-427C-48AC-8FC6-1875E0AAD44B}"/>
              </a:ext>
            </a:extLst>
          </p:cNvPr>
          <p:cNvSpPr txBox="1"/>
          <p:nvPr/>
        </p:nvSpPr>
        <p:spPr>
          <a:xfrm>
            <a:off x="-1" y="5391753"/>
            <a:ext cx="1100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みつひで　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31461983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A78D1B97-21F4-4C9F-99F7-F7BB2DBCA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2541081" y="3802958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大阪城</a:t>
            </a:r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　</a:t>
            </a:r>
            <a:endParaRPr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2541081" y="2282124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安土桃山時代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436031" y="3365386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おおさかじょう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61525" y="4615300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 けんち　　　　 かたながり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FD2582D8-9581-4C2F-B834-CD5CFB98795E}"/>
              </a:ext>
            </a:extLst>
          </p:cNvPr>
          <p:cNvSpPr txBox="1">
            <a:spLocks/>
          </p:cNvSpPr>
          <p:nvPr/>
        </p:nvSpPr>
        <p:spPr>
          <a:xfrm>
            <a:off x="2541081" y="507137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キーワード３   検地・刀狩　　　</a:t>
            </a:r>
            <a:endParaRPr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588782" y="1787846"/>
            <a:ext cx="367281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あづち　　ももやまじだい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9746B2C-B582-C3FD-EA57-A9E46E9C0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29703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57C31BD-103F-159C-9471-60F2EA4DB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466" y="3390689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866219C-6C7E-0162-C5A0-D6C37BD4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99254"/>
            <a:ext cx="4622800" cy="1582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タイトル 2">
            <a:extLst>
              <a:ext uri="{FF2B5EF4-FFF2-40B4-BE49-F238E27FC236}">
                <a16:creationId xmlns:a16="http://schemas.microsoft.com/office/drawing/2014/main" id="{C1EEBF53-2484-4CB3-8058-BE76EA16F251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178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F2D6D71-DE34-409A-A774-FF721F4257A9}"/>
              </a:ext>
            </a:extLst>
          </p:cNvPr>
          <p:cNvSpPr/>
          <p:nvPr/>
        </p:nvSpPr>
        <p:spPr>
          <a:xfrm>
            <a:off x="1168401" y="875076"/>
            <a:ext cx="9978408" cy="58441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2">
            <a:extLst>
              <a:ext uri="{FF2B5EF4-FFF2-40B4-BE49-F238E27FC236}">
                <a16:creationId xmlns:a16="http://schemas.microsoft.com/office/drawing/2014/main" id="{7A9A0194-D5BC-454D-B1AC-44606F6B3F9E}"/>
              </a:ext>
            </a:extLst>
          </p:cNvPr>
          <p:cNvSpPr txBox="1">
            <a:spLocks/>
          </p:cNvSpPr>
          <p:nvPr/>
        </p:nvSpPr>
        <p:spPr>
          <a:xfrm>
            <a:off x="1422400" y="311970"/>
            <a:ext cx="9601199" cy="1796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6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C11DC6E-2533-4085-89F7-EE933E806FAF}"/>
              </a:ext>
            </a:extLst>
          </p:cNvPr>
          <p:cNvSpPr txBox="1"/>
          <p:nvPr/>
        </p:nvSpPr>
        <p:spPr>
          <a:xfrm>
            <a:off x="2371725" y="138734"/>
            <a:ext cx="7837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/>
              <a:t>クイズ開始ページまで進みます</a:t>
            </a:r>
            <a:endParaRPr kumimoji="1" lang="en-US" altLang="ja-JP" sz="400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723923B-E58B-477E-AFE8-564547884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19" y="1019856"/>
            <a:ext cx="9483759" cy="539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045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DCD0FBFC-D177-4B90-8533-89EEC37FA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679621" y="2689292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とよとみ　ひでよし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376036" y="3606800"/>
            <a:ext cx="826137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豊臣秀吉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E7B0A50-F603-411A-6BA6-B5162F4C2A4D}"/>
              </a:ext>
            </a:extLst>
          </p:cNvPr>
          <p:cNvGrpSpPr/>
          <p:nvPr/>
        </p:nvGrpSpPr>
        <p:grpSpPr>
          <a:xfrm>
            <a:off x="8333828" y="2468175"/>
            <a:ext cx="3799238" cy="4203316"/>
            <a:chOff x="8333828" y="2468175"/>
            <a:chExt cx="3799238" cy="4203316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6059E015-B427-41E1-A0DD-84F4877A5E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00" b="28104"/>
            <a:stretch/>
          </p:blipFill>
          <p:spPr bwMode="auto">
            <a:xfrm>
              <a:off x="8333828" y="2468175"/>
              <a:ext cx="3799238" cy="36493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9EBE8478-FC35-4F16-831F-F8E51790F008}"/>
                </a:ext>
              </a:extLst>
            </p:cNvPr>
            <p:cNvSpPr txBox="1"/>
            <p:nvPr/>
          </p:nvSpPr>
          <p:spPr>
            <a:xfrm>
              <a:off x="8414043" y="6117493"/>
              <a:ext cx="359085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b="1">
                  <a:solidFill>
                    <a:schemeClr val="bg1"/>
                  </a:solidFill>
                </a:rPr>
                <a:t>大阪城</a:t>
              </a:r>
              <a:endParaRPr kumimoji="1" lang="en-US" altLang="ja-JP" b="1">
                <a:solidFill>
                  <a:schemeClr val="bg1"/>
                </a:solidFill>
              </a:endParaRPr>
            </a:p>
            <a:p>
              <a:pPr algn="r"/>
              <a:r>
                <a:rPr kumimoji="1" lang="ja-JP" altLang="en-US" sz="1200">
                  <a:solidFill>
                    <a:schemeClr val="bg1"/>
                  </a:solidFill>
                </a:rPr>
                <a:t>（撮影）熊本県立教育センター所員</a:t>
              </a: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BB80B252-6942-139A-D03A-0B0C120A1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77" y="3024644"/>
            <a:ext cx="7526351" cy="2812821"/>
          </a:xfrm>
          <a:prstGeom prst="rect">
            <a:avLst/>
          </a:prstGeom>
        </p:spPr>
      </p:pic>
      <p:sp>
        <p:nvSpPr>
          <p:cNvPr id="11" name="タイトル 2">
            <a:extLst>
              <a:ext uri="{FF2B5EF4-FFF2-40B4-BE49-F238E27FC236}">
                <a16:creationId xmlns:a16="http://schemas.microsoft.com/office/drawing/2014/main" id="{71230027-B96B-46BE-81ED-11396FF45776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B1379127-E8B1-454F-B13D-66FE882D325D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962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8D0B98F9-C4AF-4B4A-A7A3-F82F29936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214140" y="1162108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安土桃山時代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、信長の有力な武将であった秀吉は、信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長の死後、すぐに明智光秀をたおしました。そして、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</a:t>
            </a:r>
            <a:endParaRPr lang="en-US" altLang="ja-JP" sz="36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阪城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を築いて政治の拠点としました。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また、平定した土地で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検地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を行ったり、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刀狩令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を出し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て、身分の区別をはっきりさせ、武士が世の中を支配す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るしくみが整えられていきました。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326414" y="230832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豊臣秀吉</a:t>
            </a:r>
            <a:endParaRPr lang="ja-JP" altLang="en-US" sz="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1BFCD5C-3730-4271-A851-5936DE9E8812}"/>
              </a:ext>
            </a:extLst>
          </p:cNvPr>
          <p:cNvSpPr txBox="1"/>
          <p:nvPr/>
        </p:nvSpPr>
        <p:spPr>
          <a:xfrm>
            <a:off x="3949431" y="1896278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あけち　みつひで</a:t>
            </a:r>
            <a:endParaRPr lang="en-US" altLang="ja-JP" sz="16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C54EB0-09BF-4A5B-A44B-86EA95D08529}"/>
              </a:ext>
            </a:extLst>
          </p:cNvPr>
          <p:cNvSpPr txBox="1"/>
          <p:nvPr/>
        </p:nvSpPr>
        <p:spPr>
          <a:xfrm>
            <a:off x="6711542" y="1060471"/>
            <a:ext cx="217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ぶしょう</a:t>
            </a:r>
            <a:endParaRPr lang="en-US" altLang="ja-JP" sz="1600" b="1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E82B6CD-F909-4EF6-B12A-9FFFA0F2436B}"/>
              </a:ext>
            </a:extLst>
          </p:cNvPr>
          <p:cNvSpPr txBox="1"/>
          <p:nvPr/>
        </p:nvSpPr>
        <p:spPr>
          <a:xfrm>
            <a:off x="5380458" y="3719370"/>
            <a:ext cx="2438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けんち　</a:t>
            </a:r>
            <a:endParaRPr lang="en-US" altLang="ja-JP" sz="1600" b="1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B71DBD0-06F4-43E2-B316-4135A16AE6F4}"/>
              </a:ext>
            </a:extLst>
          </p:cNvPr>
          <p:cNvSpPr txBox="1"/>
          <p:nvPr/>
        </p:nvSpPr>
        <p:spPr>
          <a:xfrm>
            <a:off x="8882136" y="3719370"/>
            <a:ext cx="2438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かたながりれい　</a:t>
            </a:r>
            <a:endParaRPr lang="en-US" altLang="ja-JP" sz="16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4782CC4-1C48-4C90-81C0-D4FC90AAEC82}"/>
              </a:ext>
            </a:extLst>
          </p:cNvPr>
          <p:cNvSpPr txBox="1"/>
          <p:nvPr/>
        </p:nvSpPr>
        <p:spPr>
          <a:xfrm>
            <a:off x="4494971" y="-75940"/>
            <a:ext cx="3370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 とよとみ　ひでよし</a:t>
            </a:r>
            <a:endParaRPr lang="en-US" altLang="ja-JP" sz="2400" b="1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20C4495-20C9-4E2E-B967-9D1F0386F2A9}"/>
              </a:ext>
            </a:extLst>
          </p:cNvPr>
          <p:cNvSpPr txBox="1"/>
          <p:nvPr/>
        </p:nvSpPr>
        <p:spPr>
          <a:xfrm>
            <a:off x="894858" y="1032703"/>
            <a:ext cx="2750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あづち　ももやま  じだい</a:t>
            </a:r>
            <a:endParaRPr lang="en-US" altLang="ja-JP" sz="1600" b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923D7CF-23C5-45DC-BCB4-3116C5EC9A4A}"/>
              </a:ext>
            </a:extLst>
          </p:cNvPr>
          <p:cNvSpPr txBox="1"/>
          <p:nvPr/>
        </p:nvSpPr>
        <p:spPr>
          <a:xfrm>
            <a:off x="11260612" y="1896278"/>
            <a:ext cx="217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おお</a:t>
            </a:r>
            <a:endParaRPr lang="en-US" altLang="ja-JP" sz="1600" b="1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1DE5A14-8040-4FED-946C-1D2CE2887878}"/>
              </a:ext>
            </a:extLst>
          </p:cNvPr>
          <p:cNvSpPr txBox="1"/>
          <p:nvPr/>
        </p:nvSpPr>
        <p:spPr>
          <a:xfrm>
            <a:off x="214140" y="2827276"/>
            <a:ext cx="217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さかじょう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25900605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418EC36D-9AB0-478A-8B22-FC5794DBA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2541081" y="3802958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江戸幕府　　</a:t>
            </a:r>
            <a:endParaRPr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2470573" y="22936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関ヶ原の戦い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578538" y="3362054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え　ど　　ばくふ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 せい　い　たいしょうぐん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FD2582D8-9581-4C2F-B834-CD5CFB98795E}"/>
              </a:ext>
            </a:extLst>
          </p:cNvPr>
          <p:cNvSpPr txBox="1">
            <a:spLocks/>
          </p:cNvSpPr>
          <p:nvPr/>
        </p:nvSpPr>
        <p:spPr>
          <a:xfrm>
            <a:off x="2541081" y="507137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キーワード３   征夷大将軍　　　</a:t>
            </a:r>
            <a:endParaRPr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398778" y="1802021"/>
            <a:ext cx="367281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　せきがはら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39A582E-671D-6680-D9D7-2911B1F91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29703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44D8569-E879-561A-7C97-9E436D70D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466" y="3390689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3A8161C-9198-8F54-E065-AEEDF6242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99254"/>
            <a:ext cx="4622800" cy="1582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タイトル 2">
            <a:extLst>
              <a:ext uri="{FF2B5EF4-FFF2-40B4-BE49-F238E27FC236}">
                <a16:creationId xmlns:a16="http://schemas.microsoft.com/office/drawing/2014/main" id="{8F010534-9F78-4D05-B086-E8B4EEB8FAD4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074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FE513BF8-AE2F-4B1E-9263-BF4C1DDB5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679621" y="2689292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とくがわ　いえやす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376036" y="3606800"/>
            <a:ext cx="826137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徳川家康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2050" name="Picture 2" descr="https://rmda.kulib.kyoto-u.ac.jp/iiif/RB00033869/RB00033869_00001_0.ptif/full/1499,/0/default.jpg">
            <a:extLst>
              <a:ext uri="{FF2B5EF4-FFF2-40B4-BE49-F238E27FC236}">
                <a16:creationId xmlns:a16="http://schemas.microsoft.com/office/drawing/2014/main" id="{2594F05C-C6C3-47C6-8F2E-66228FBFE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t="972" r="11021" b="-972"/>
          <a:stretch/>
        </p:blipFill>
        <p:spPr bwMode="auto">
          <a:xfrm>
            <a:off x="7983907" y="0"/>
            <a:ext cx="42080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4C2A616-604C-4D10-BAEB-E1F4FC30A10B}"/>
              </a:ext>
            </a:extLst>
          </p:cNvPr>
          <p:cNvSpPr/>
          <p:nvPr/>
        </p:nvSpPr>
        <p:spPr>
          <a:xfrm>
            <a:off x="8914115" y="6371547"/>
            <a:ext cx="4878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50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出典：</a:t>
            </a:r>
            <a:r>
              <a:rPr lang="en-US" altLang="ja-JP" sz="1050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『</a:t>
            </a:r>
            <a:r>
              <a:rPr lang="ja-JP" altLang="en-US" sz="1200">
                <a:solidFill>
                  <a:schemeClr val="bg1"/>
                </a:solidFill>
              </a:rPr>
              <a:t>徳川家康像</a:t>
            </a:r>
            <a:r>
              <a:rPr lang="en-US" altLang="ja-JP" sz="1200">
                <a:solidFill>
                  <a:schemeClr val="bg1"/>
                </a:solidFill>
              </a:rPr>
              <a:t>』</a:t>
            </a:r>
            <a:r>
              <a:rPr lang="ja-JP" altLang="en-US" sz="1200">
                <a:solidFill>
                  <a:schemeClr val="bg1"/>
                </a:solidFill>
              </a:rPr>
              <a:t>　京都大学総合博物館蔵</a:t>
            </a:r>
            <a:endParaRPr lang="en-US" altLang="ja-JP" sz="1200">
              <a:solidFill>
                <a:schemeClr val="bg1"/>
              </a:solidFill>
            </a:endParaRPr>
          </a:p>
          <a:p>
            <a:r>
              <a:rPr lang="en-US" altLang="ja-JP" sz="1200">
                <a:solidFill>
                  <a:schemeClr val="bg1"/>
                </a:solidFill>
              </a:rPr>
              <a:t>https://rmda.kulib.kyotou.ac.jp/item/rb00033869</a:t>
            </a:r>
            <a:endParaRPr lang="ja-JP" altLang="en-US" sz="900">
              <a:solidFill>
                <a:schemeClr val="bg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81C4C08-CC1D-7647-5AE1-2D2FC283C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31" y="2908930"/>
            <a:ext cx="7502542" cy="3045444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2B727719-1064-4881-8F2A-237E1BE72BB9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345A6C94-F531-402C-96A7-AE221BAF8536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130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9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9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0" y="1553545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秀吉の死後、家康は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関ヶ原の戦い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を経て全国の大名を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従え、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征夷大将軍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となり、江戸に幕府を開きました。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さらに大阪城をせめて豊臣氏をほろぼし、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江戸幕府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基礎を築きました。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174014" y="465145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徳川家康</a:t>
            </a:r>
            <a:endParaRPr lang="ja-JP" altLang="en-US" sz="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1BFCD5C-3730-4271-A851-5936DE9E8812}"/>
              </a:ext>
            </a:extLst>
          </p:cNvPr>
          <p:cNvSpPr txBox="1"/>
          <p:nvPr/>
        </p:nvSpPr>
        <p:spPr>
          <a:xfrm>
            <a:off x="4768182" y="2173503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せきがはら</a:t>
            </a:r>
            <a:endParaRPr lang="en-US" altLang="ja-JP" sz="1600" b="1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E82B6CD-F909-4EF6-B12A-9FFFA0F2436B}"/>
              </a:ext>
            </a:extLst>
          </p:cNvPr>
          <p:cNvSpPr txBox="1"/>
          <p:nvPr/>
        </p:nvSpPr>
        <p:spPr>
          <a:xfrm>
            <a:off x="189342" y="5135178"/>
            <a:ext cx="2438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き　そ　</a:t>
            </a:r>
            <a:endParaRPr lang="en-US" altLang="ja-JP" sz="1600" b="1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B71DBD0-06F4-43E2-B316-4135A16AE6F4}"/>
              </a:ext>
            </a:extLst>
          </p:cNvPr>
          <p:cNvSpPr txBox="1"/>
          <p:nvPr/>
        </p:nvSpPr>
        <p:spPr>
          <a:xfrm>
            <a:off x="1474934" y="3131316"/>
            <a:ext cx="2438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せいいたいしょうぐん　</a:t>
            </a:r>
            <a:endParaRPr lang="en-US" altLang="ja-JP" sz="16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2A7CCB4-6BEF-4B1D-8C69-334E3AC15420}"/>
              </a:ext>
            </a:extLst>
          </p:cNvPr>
          <p:cNvSpPr txBox="1"/>
          <p:nvPr/>
        </p:nvSpPr>
        <p:spPr>
          <a:xfrm>
            <a:off x="7913890" y="2173503"/>
            <a:ext cx="217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へ</a:t>
            </a:r>
            <a:endParaRPr lang="en-US" altLang="ja-JP" sz="16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921AA9B-220E-4F2E-81D1-BD1BEB2D101F}"/>
              </a:ext>
            </a:extLst>
          </p:cNvPr>
          <p:cNvSpPr txBox="1"/>
          <p:nvPr/>
        </p:nvSpPr>
        <p:spPr>
          <a:xfrm>
            <a:off x="4410693" y="133350"/>
            <a:ext cx="3370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 とくがわ　いえやす</a:t>
            </a:r>
            <a:endParaRPr lang="en-US" altLang="ja-JP" sz="2400" b="1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97B591C-0BE3-4BEF-8DC7-9F37CEB88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884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77A235E3-DC11-4F95-A82D-53B8BA0DB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2541081" y="3802958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鎖　国　　</a:t>
            </a:r>
            <a:endParaRPr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2470573" y="22936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参勤交代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912960" y="3344570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さこく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FD2582D8-9581-4C2F-B834-CD5CFB98795E}"/>
              </a:ext>
            </a:extLst>
          </p:cNvPr>
          <p:cNvSpPr txBox="1">
            <a:spLocks/>
          </p:cNvSpPr>
          <p:nvPr/>
        </p:nvSpPr>
        <p:spPr>
          <a:xfrm>
            <a:off x="2541081" y="507137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キーワード３   絵踏み　　　</a:t>
            </a:r>
            <a:endParaRPr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354914" y="1811683"/>
            <a:ext cx="367281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さんきん　こうたい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8" name="タイトル 2">
            <a:extLst>
              <a:ext uri="{FF2B5EF4-FFF2-40B4-BE49-F238E27FC236}">
                <a16:creationId xmlns:a16="http://schemas.microsoft.com/office/drawing/2014/main" id="{C0B85BA6-03DC-4ACE-9B46-5A0B98030E32}"/>
              </a:ext>
            </a:extLst>
          </p:cNvPr>
          <p:cNvSpPr txBox="1">
            <a:spLocks/>
          </p:cNvSpPr>
          <p:nvPr/>
        </p:nvSpPr>
        <p:spPr>
          <a:xfrm>
            <a:off x="6649601" y="4600629"/>
            <a:ext cx="255672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え　ふ</a:t>
            </a:r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7DCB1C6-8DE8-8399-6A71-0B2501461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29703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9DF1E29-76D3-A897-EE83-857A392E2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466" y="3390689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27EA136-C77E-DADD-31BA-3F8D3C1A9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99254"/>
            <a:ext cx="4622800" cy="1582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タイトル 2">
            <a:extLst>
              <a:ext uri="{FF2B5EF4-FFF2-40B4-BE49-F238E27FC236}">
                <a16:creationId xmlns:a16="http://schemas.microsoft.com/office/drawing/2014/main" id="{8580D41D-7383-4956-99FF-013DC65C7516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134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C23FEE19-ED04-4CB1-8ABA-C14C283E8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350094" y="2773023"/>
            <a:ext cx="7654207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とくがわ　いえみつ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57010" y="3637154"/>
            <a:ext cx="826137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徳川家光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C1C433E-4EA9-45E6-8296-BA295BF9E7DA}"/>
              </a:ext>
            </a:extLst>
          </p:cNvPr>
          <p:cNvGrpSpPr/>
          <p:nvPr/>
        </p:nvGrpSpPr>
        <p:grpSpPr>
          <a:xfrm>
            <a:off x="6806214" y="186591"/>
            <a:ext cx="5112234" cy="6617166"/>
            <a:chOff x="7186534" y="120924"/>
            <a:chExt cx="5112234" cy="6617166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25DA636C-112B-42C0-B16F-F32CA047FE5C}"/>
                </a:ext>
              </a:extLst>
            </p:cNvPr>
            <p:cNvGrpSpPr/>
            <p:nvPr/>
          </p:nvGrpSpPr>
          <p:grpSpPr>
            <a:xfrm>
              <a:off x="7186534" y="6137926"/>
              <a:ext cx="5112234" cy="600164"/>
              <a:chOff x="7167548" y="6112696"/>
              <a:chExt cx="5112234" cy="600164"/>
            </a:xfrm>
          </p:grpSpPr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D6DACAE8-D3A4-467C-A17F-4E94A91B7BE0}"/>
                  </a:ext>
                </a:extLst>
              </p:cNvPr>
              <p:cNvSpPr/>
              <p:nvPr/>
            </p:nvSpPr>
            <p:spPr>
              <a:xfrm>
                <a:off x="7451915" y="6251195"/>
                <a:ext cx="482786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1200">
                    <a:solidFill>
                      <a:schemeClr val="bg1"/>
                    </a:solidFill>
                  </a:rPr>
                  <a:t>一光斎芳盛</a:t>
                </a:r>
                <a:r>
                  <a:rPr lang="en-US" altLang="ja-JP" sz="1200">
                    <a:solidFill>
                      <a:schemeClr val="bg1"/>
                    </a:solidFill>
                  </a:rPr>
                  <a:t>『</a:t>
                </a:r>
                <a:r>
                  <a:rPr lang="ja-JP" altLang="en-US" sz="1200">
                    <a:solidFill>
                      <a:schemeClr val="bg1"/>
                    </a:solidFill>
                  </a:rPr>
                  <a:t>東海道　箱根</a:t>
                </a:r>
                <a:r>
                  <a:rPr lang="en-US" altLang="ja-JP" sz="1200">
                    <a:solidFill>
                      <a:schemeClr val="bg1"/>
                    </a:solidFill>
                  </a:rPr>
                  <a:t>』,</a:t>
                </a:r>
                <a:r>
                  <a:rPr lang="ja-JP" altLang="en-US" sz="1200">
                    <a:solidFill>
                      <a:schemeClr val="bg1"/>
                    </a:solidFill>
                  </a:rPr>
                  <a:t>多吉</a:t>
                </a:r>
                <a:r>
                  <a:rPr lang="en-US" altLang="ja-JP" sz="1200">
                    <a:solidFill>
                      <a:schemeClr val="bg1"/>
                    </a:solidFill>
                  </a:rPr>
                  <a:t>,</a:t>
                </a:r>
                <a:r>
                  <a:rPr lang="ja-JP" altLang="en-US" sz="1200">
                    <a:solidFill>
                      <a:schemeClr val="bg1"/>
                    </a:solidFill>
                  </a:rPr>
                  <a:t>文久３</a:t>
                </a:r>
                <a:r>
                  <a:rPr lang="en-US" altLang="ja-JP" sz="1200">
                    <a:solidFill>
                      <a:schemeClr val="bg1"/>
                    </a:solidFill>
                  </a:rPr>
                  <a:t>. </a:t>
                </a:r>
                <a:r>
                  <a:rPr lang="ja-JP" altLang="en-US" sz="1200">
                    <a:solidFill>
                      <a:schemeClr val="bg1"/>
                    </a:solidFill>
                  </a:rPr>
                  <a:t>国立国会図書館デジタルコレクション </a:t>
                </a:r>
                <a:r>
                  <a:rPr lang="en-US" altLang="ja-JP" sz="1200">
                    <a:solidFill>
                      <a:schemeClr val="bg1"/>
                    </a:solidFill>
                  </a:rPr>
                  <a:t>https://dl.ndl.go.jp/pid/1309492 (</a:t>
                </a:r>
                <a:r>
                  <a:rPr lang="ja-JP" altLang="en-US" sz="1200">
                    <a:solidFill>
                      <a:schemeClr val="bg1"/>
                    </a:solidFill>
                  </a:rPr>
                  <a:t>参照 </a:t>
                </a:r>
                <a:r>
                  <a:rPr lang="en-US" altLang="ja-JP" sz="1200">
                    <a:solidFill>
                      <a:schemeClr val="bg1"/>
                    </a:solidFill>
                  </a:rPr>
                  <a:t>2023-09-08)</a:t>
                </a:r>
                <a:endParaRPr lang="ja-JP" altLang="en-US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C3ED9FA9-1A81-427A-9075-5223F7BCF9DF}"/>
                  </a:ext>
                </a:extLst>
              </p:cNvPr>
              <p:cNvSpPr/>
              <p:nvPr/>
            </p:nvSpPr>
            <p:spPr>
              <a:xfrm>
                <a:off x="7167548" y="6112696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ja-JP" alt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DE06D65E-E7BC-4FD4-967B-6A145269C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4" t="7361" r="11878" b="16250"/>
            <a:stretch/>
          </p:blipFill>
          <p:spPr>
            <a:xfrm>
              <a:off x="8167201" y="120924"/>
              <a:ext cx="3967789" cy="5962524"/>
            </a:xfrm>
            <a:prstGeom prst="rect">
              <a:avLst/>
            </a:prstGeom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D9559660-DCF4-4D88-BD14-7107E6C6D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3" y="3002825"/>
            <a:ext cx="7229615" cy="2886883"/>
          </a:xfrm>
          <a:prstGeom prst="rect">
            <a:avLst/>
          </a:prstGeom>
        </p:spPr>
      </p:pic>
      <p:sp>
        <p:nvSpPr>
          <p:cNvPr id="14" name="タイトル 2">
            <a:extLst>
              <a:ext uri="{FF2B5EF4-FFF2-40B4-BE49-F238E27FC236}">
                <a16:creationId xmlns:a16="http://schemas.microsoft.com/office/drawing/2014/main" id="{98593E64-C0F9-4868-B076-D4961268D329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タイトル 2">
            <a:extLst>
              <a:ext uri="{FF2B5EF4-FFF2-40B4-BE49-F238E27FC236}">
                <a16:creationId xmlns:a16="http://schemas.microsoft.com/office/drawing/2014/main" id="{CBC17B2D-B9F0-4780-8F4B-E799DCB8B3A8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598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A9D56CD5-33D2-4443-9D3C-4DC592682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162839" y="1373386"/>
            <a:ext cx="1342530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３代将軍の家光は、武家諸法度を改めて、大名が領地（藩）と江戸を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一年おきに行き来する</a:t>
            </a:r>
            <a:r>
              <a:rPr lang="ja-JP" altLang="en-US" sz="28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参勤交代</a:t>
            </a:r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の制度を定めました。また、幕府に従わ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なくなることを心配してキリスト教を禁止し、</a:t>
            </a:r>
            <a:r>
              <a:rPr lang="ja-JP" altLang="en-US" sz="28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絵踏み</a:t>
            </a:r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などをして、信者を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取りしまるようになりました。さらに外国との貿易や交渉を行う場所を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厳しく制限し、貿易から得られる利益をほぼ独占しました。このことを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2800" b="1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28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鎖国</a:t>
            </a:r>
            <a:r>
              <a:rPr lang="ja-JP" altLang="en-US" sz="2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と言います。</a:t>
            </a:r>
            <a:endParaRPr lang="en-US" altLang="ja-JP" sz="28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417514" y="452445"/>
            <a:ext cx="3539171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徳川家光</a:t>
            </a:r>
            <a:endParaRPr lang="ja-JP" altLang="en-US" sz="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51B92AC-FF3E-46E0-8464-ABFE67CABED9}"/>
              </a:ext>
            </a:extLst>
          </p:cNvPr>
          <p:cNvSpPr txBox="1"/>
          <p:nvPr/>
        </p:nvSpPr>
        <p:spPr>
          <a:xfrm>
            <a:off x="3888087" y="1516121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ぶけしょはっと</a:t>
            </a:r>
            <a:endParaRPr lang="en-US" altLang="ja-JP" sz="16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2E60A4-BC16-4DB7-B09F-787CD4599E0D}"/>
              </a:ext>
            </a:extLst>
          </p:cNvPr>
          <p:cNvSpPr txBox="1"/>
          <p:nvPr/>
        </p:nvSpPr>
        <p:spPr>
          <a:xfrm>
            <a:off x="8268455" y="1516121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りょうち  　はん</a:t>
            </a:r>
            <a:endParaRPr lang="en-US" altLang="ja-JP" sz="16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3303709-F8CA-4948-8B0E-7F31FC94F6EC}"/>
              </a:ext>
            </a:extLst>
          </p:cNvPr>
          <p:cNvSpPr txBox="1"/>
          <p:nvPr/>
        </p:nvSpPr>
        <p:spPr>
          <a:xfrm>
            <a:off x="10767212" y="3153820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しんじゃ</a:t>
            </a:r>
            <a:endParaRPr lang="en-US" altLang="ja-JP" sz="16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A811C61-3CC9-460D-ACF1-055A4441DEB6}"/>
              </a:ext>
            </a:extLst>
          </p:cNvPr>
          <p:cNvSpPr txBox="1"/>
          <p:nvPr/>
        </p:nvSpPr>
        <p:spPr>
          <a:xfrm>
            <a:off x="7718987" y="3153820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え  ふ</a:t>
            </a:r>
            <a:endParaRPr lang="en-US" altLang="ja-JP" sz="16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B5A9830-B5B8-420A-8D11-87D4B4CF7A6E}"/>
              </a:ext>
            </a:extLst>
          </p:cNvPr>
          <p:cNvSpPr txBox="1"/>
          <p:nvPr/>
        </p:nvSpPr>
        <p:spPr>
          <a:xfrm>
            <a:off x="7596990" y="3853363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ぼうえき</a:t>
            </a:r>
            <a:endParaRPr lang="en-US" altLang="ja-JP" sz="16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7DD7420-1E34-402A-8947-67587B8E06FE}"/>
              </a:ext>
            </a:extLst>
          </p:cNvPr>
          <p:cNvSpPr txBox="1"/>
          <p:nvPr/>
        </p:nvSpPr>
        <p:spPr>
          <a:xfrm>
            <a:off x="1194682" y="4669766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せいげん</a:t>
            </a:r>
            <a:endParaRPr lang="en-US" altLang="ja-JP" sz="1600" b="1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476EBFB-5C6D-4BF9-8A6B-D92EB7A85047}"/>
              </a:ext>
            </a:extLst>
          </p:cNvPr>
          <p:cNvSpPr txBox="1"/>
          <p:nvPr/>
        </p:nvSpPr>
        <p:spPr>
          <a:xfrm>
            <a:off x="7179133" y="4681776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どくせん</a:t>
            </a:r>
            <a:endParaRPr lang="en-US" altLang="ja-JP" sz="1600" b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A1E76CF-8B2E-46C8-8500-DA4D4EB70FA3}"/>
              </a:ext>
            </a:extLst>
          </p:cNvPr>
          <p:cNvSpPr txBox="1"/>
          <p:nvPr/>
        </p:nvSpPr>
        <p:spPr>
          <a:xfrm>
            <a:off x="5617524" y="4669766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りえき</a:t>
            </a:r>
            <a:endParaRPr lang="en-US" altLang="ja-JP" sz="1600" b="1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CBC2A9F-979D-4DAA-9C77-8A99BD8D893C}"/>
              </a:ext>
            </a:extLst>
          </p:cNvPr>
          <p:cNvSpPr txBox="1"/>
          <p:nvPr/>
        </p:nvSpPr>
        <p:spPr>
          <a:xfrm>
            <a:off x="4654192" y="127023"/>
            <a:ext cx="3370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 とくがわ　いえみつ</a:t>
            </a:r>
            <a:endParaRPr lang="en-US" altLang="ja-JP" sz="2400" b="1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EBAD92E-DB74-469A-9C18-A777B99B1DAB}"/>
              </a:ext>
            </a:extLst>
          </p:cNvPr>
          <p:cNvSpPr txBox="1"/>
          <p:nvPr/>
        </p:nvSpPr>
        <p:spPr>
          <a:xfrm>
            <a:off x="3638058" y="2377568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さんきんこうたい</a:t>
            </a:r>
            <a:endParaRPr lang="en-US" altLang="ja-JP" sz="1600" b="1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DF88AF9-AF70-4221-AF19-D67845C1728A}"/>
              </a:ext>
            </a:extLst>
          </p:cNvPr>
          <p:cNvSpPr txBox="1"/>
          <p:nvPr/>
        </p:nvSpPr>
        <p:spPr>
          <a:xfrm>
            <a:off x="5584745" y="2418774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せいど</a:t>
            </a:r>
            <a:endParaRPr lang="en-US" altLang="ja-JP" sz="1600" b="1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A3FE36C-0E00-40C0-AF50-D53FBF52FE8D}"/>
              </a:ext>
            </a:extLst>
          </p:cNvPr>
          <p:cNvSpPr txBox="1"/>
          <p:nvPr/>
        </p:nvSpPr>
        <p:spPr>
          <a:xfrm>
            <a:off x="204949" y="5454464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さこく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23616702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EC9F7329-B932-4564-8D31-DB7E7356E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1130300" y="4509382"/>
            <a:ext cx="1076282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人形浄瑠璃　　</a:t>
            </a:r>
            <a:endParaRPr lang="ja-JP" altLang="en-US" sz="6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1061182" y="2601819"/>
            <a:ext cx="1076282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歌舞伎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7443152" y="3791060"/>
            <a:ext cx="448454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にんぎょうじょうるり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2435" y="4987659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7458001" y="1872790"/>
            <a:ext cx="367281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か ぶ き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6086486-453C-927A-EF29-B537B75CE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018" y="1962669"/>
            <a:ext cx="3331307" cy="1749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5C668A9-72D3-F200-0E0D-4A1D17EFD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186" y="3952170"/>
            <a:ext cx="5441226" cy="1674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94E7122A-5E0F-44E0-953F-19FCBAFD5730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852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80D5D05A-E294-45DE-84E2-A8D365A92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1" name="四角形: 対角を切り取る 10">
            <a:extLst>
              <a:ext uri="{FF2B5EF4-FFF2-40B4-BE49-F238E27FC236}">
                <a16:creationId xmlns:a16="http://schemas.microsoft.com/office/drawing/2014/main" id="{53DDEFCB-EECF-4AA6-AECF-5B9F864C7699}"/>
              </a:ext>
            </a:extLst>
          </p:cNvPr>
          <p:cNvSpPr/>
          <p:nvPr/>
        </p:nvSpPr>
        <p:spPr>
          <a:xfrm>
            <a:off x="9926423" y="4128088"/>
            <a:ext cx="2106500" cy="1891091"/>
          </a:xfrm>
          <a:prstGeom prst="snip2DiagRect">
            <a:avLst>
              <a:gd name="adj1" fmla="val 631"/>
              <a:gd name="adj2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/>
              <a:t>参考資料は次のページ</a:t>
            </a:r>
          </a:p>
        </p:txBody>
      </p:sp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159077" y="3307719"/>
            <a:ext cx="10903363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ちかまつ  もん   ざ　 え   もん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0" y="4009631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近松門左衛門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5F80A21-269A-72B3-D260-A06BFEA9C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2370"/>
            <a:ext cx="12192000" cy="3204376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0338E1D8-D30D-45B5-ACB1-C8B2C6678523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3" name="タイトル 2">
            <a:extLst>
              <a:ext uri="{FF2B5EF4-FFF2-40B4-BE49-F238E27FC236}">
                <a16:creationId xmlns:a16="http://schemas.microsoft.com/office/drawing/2014/main" id="{2AF298EA-FA21-4C2D-9E89-65D56A9A9D1F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70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F1B5A54-CCB4-4901-BDEA-5D5CB9D69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24" y="1692216"/>
            <a:ext cx="12041280" cy="466790"/>
          </a:xfrm>
          <a:prstGeom prst="rect">
            <a:avLst/>
          </a:prstGeom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7A9A0194-D5BC-454D-B1AC-44606F6B3F9E}"/>
              </a:ext>
            </a:extLst>
          </p:cNvPr>
          <p:cNvSpPr txBox="1">
            <a:spLocks/>
          </p:cNvSpPr>
          <p:nvPr/>
        </p:nvSpPr>
        <p:spPr>
          <a:xfrm>
            <a:off x="1422400" y="311970"/>
            <a:ext cx="9601199" cy="1796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6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2B9832A-DA0C-4254-97C4-5C8FCF613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28" y="173646"/>
            <a:ext cx="5265402" cy="29432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0610B9A-7BB8-4460-B5D5-571522D2A72B}"/>
              </a:ext>
            </a:extLst>
          </p:cNvPr>
          <p:cNvGrpSpPr/>
          <p:nvPr/>
        </p:nvGrpSpPr>
        <p:grpSpPr>
          <a:xfrm>
            <a:off x="6819101" y="203701"/>
            <a:ext cx="5245275" cy="2943225"/>
            <a:chOff x="1168401" y="1176966"/>
            <a:chExt cx="9601199" cy="5387417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6AEB91B4-AE47-4E1C-9C7E-1DB00233B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8401" y="1176966"/>
              <a:ext cx="9601199" cy="538741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3CE64868-56DB-437A-9C87-62A3AA9A5457}"/>
                </a:ext>
              </a:extLst>
            </p:cNvPr>
            <p:cNvSpPr/>
            <p:nvPr/>
          </p:nvSpPr>
          <p:spPr>
            <a:xfrm>
              <a:off x="5765711" y="2690025"/>
              <a:ext cx="2702014" cy="862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5C66EF51-0CA8-4284-A8EC-3FCA895A7601}"/>
              </a:ext>
            </a:extLst>
          </p:cNvPr>
          <p:cNvGrpSpPr/>
          <p:nvPr/>
        </p:nvGrpSpPr>
        <p:grpSpPr>
          <a:xfrm>
            <a:off x="306955" y="3602805"/>
            <a:ext cx="5245275" cy="2943225"/>
            <a:chOff x="1168401" y="1176966"/>
            <a:chExt cx="9601199" cy="5387417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34723FCA-3DE8-4644-9465-471A9204A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8401" y="1176966"/>
              <a:ext cx="9601199" cy="538741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B0CD63EE-5572-4D2F-A4CB-850D707DE928}"/>
                </a:ext>
              </a:extLst>
            </p:cNvPr>
            <p:cNvSpPr/>
            <p:nvPr/>
          </p:nvSpPr>
          <p:spPr>
            <a:xfrm>
              <a:off x="5765711" y="2690025"/>
              <a:ext cx="2702014" cy="8628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吹き出し: 角を丸めた四角形 16">
            <a:extLst>
              <a:ext uri="{FF2B5EF4-FFF2-40B4-BE49-F238E27FC236}">
                <a16:creationId xmlns:a16="http://schemas.microsoft.com/office/drawing/2014/main" id="{0D6994EC-FA9E-42AF-891C-407A750F99DC}"/>
              </a:ext>
            </a:extLst>
          </p:cNvPr>
          <p:cNvSpPr/>
          <p:nvPr/>
        </p:nvSpPr>
        <p:spPr>
          <a:xfrm>
            <a:off x="2689271" y="2040427"/>
            <a:ext cx="2733115" cy="933450"/>
          </a:xfrm>
          <a:prstGeom prst="wedgeRoundRectCallout">
            <a:avLst>
              <a:gd name="adj1" fmla="val -33306"/>
              <a:gd name="adj2" fmla="val -833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画面上で</a:t>
            </a:r>
            <a:endParaRPr kumimoji="1" lang="en-US" altLang="ja-JP"/>
          </a:p>
          <a:p>
            <a:pPr algn="ctr"/>
            <a:r>
              <a:rPr kumimoji="1" lang="ja-JP" altLang="en-US"/>
              <a:t>クリックすると</a:t>
            </a:r>
            <a:endParaRPr kumimoji="1" lang="en-US" altLang="ja-JP"/>
          </a:p>
        </p:txBody>
      </p:sp>
      <p:sp>
        <p:nvSpPr>
          <p:cNvPr id="18" name="吹き出し: 角を丸めた四角形 17">
            <a:extLst>
              <a:ext uri="{FF2B5EF4-FFF2-40B4-BE49-F238E27FC236}">
                <a16:creationId xmlns:a16="http://schemas.microsoft.com/office/drawing/2014/main" id="{1527A19C-FD10-4B0B-A478-CA253A6034A8}"/>
              </a:ext>
            </a:extLst>
          </p:cNvPr>
          <p:cNvSpPr/>
          <p:nvPr/>
        </p:nvSpPr>
        <p:spPr>
          <a:xfrm>
            <a:off x="8839200" y="2145810"/>
            <a:ext cx="2898261" cy="933450"/>
          </a:xfrm>
          <a:prstGeom prst="wedgeRoundRectCallout">
            <a:avLst>
              <a:gd name="adj1" fmla="val -7168"/>
              <a:gd name="adj2" fmla="val -11088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一つ目のキーワードが表示されます</a:t>
            </a:r>
            <a:endParaRPr kumimoji="1" lang="en-US" altLang="ja-JP"/>
          </a:p>
        </p:txBody>
      </p:sp>
      <p:sp>
        <p:nvSpPr>
          <p:cNvPr id="19" name="吹き出し: 角を丸めた四角形 18">
            <a:extLst>
              <a:ext uri="{FF2B5EF4-FFF2-40B4-BE49-F238E27FC236}">
                <a16:creationId xmlns:a16="http://schemas.microsoft.com/office/drawing/2014/main" id="{1DEE3001-ADFB-48AE-A33F-5D7F691242E8}"/>
              </a:ext>
            </a:extLst>
          </p:cNvPr>
          <p:cNvSpPr/>
          <p:nvPr/>
        </p:nvSpPr>
        <p:spPr>
          <a:xfrm>
            <a:off x="2565446" y="5848820"/>
            <a:ext cx="2733115" cy="933450"/>
          </a:xfrm>
          <a:prstGeom prst="wedgeRoundRectCallout">
            <a:avLst>
              <a:gd name="adj1" fmla="val -33306"/>
              <a:gd name="adj2" fmla="val -833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もう一度</a:t>
            </a:r>
            <a:endParaRPr kumimoji="1" lang="en-US" altLang="ja-JP"/>
          </a:p>
          <a:p>
            <a:pPr algn="ctr"/>
            <a:r>
              <a:rPr kumimoji="1" lang="ja-JP" altLang="en-US"/>
              <a:t>クリックすると</a:t>
            </a:r>
            <a:endParaRPr kumimoji="1" lang="en-US" altLang="ja-JP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36FEA6B-9296-4A13-AC2A-0B9E1CBFC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579" y="3602805"/>
            <a:ext cx="5232568" cy="29342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吹き出し: 角を丸めた四角形 19">
            <a:extLst>
              <a:ext uri="{FF2B5EF4-FFF2-40B4-BE49-F238E27FC236}">
                <a16:creationId xmlns:a16="http://schemas.microsoft.com/office/drawing/2014/main" id="{9BA98B24-8F8B-4908-82A0-655AC0D90CAA}"/>
              </a:ext>
            </a:extLst>
          </p:cNvPr>
          <p:cNvSpPr/>
          <p:nvPr/>
        </p:nvSpPr>
        <p:spPr>
          <a:xfrm>
            <a:off x="9294032" y="5827693"/>
            <a:ext cx="2733115" cy="933450"/>
          </a:xfrm>
          <a:prstGeom prst="wedgeRoundRectCallout">
            <a:avLst>
              <a:gd name="adj1" fmla="val -29821"/>
              <a:gd name="adj2" fmla="val -721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二つ目のキーワードが</a:t>
            </a:r>
            <a:endParaRPr kumimoji="1" lang="en-US" altLang="ja-JP"/>
          </a:p>
          <a:p>
            <a:pPr algn="ctr"/>
            <a:r>
              <a:rPr kumimoji="1" lang="ja-JP" altLang="en-US"/>
              <a:t>表示されます</a:t>
            </a:r>
            <a:endParaRPr kumimoji="1" lang="en-US" altLang="ja-JP"/>
          </a:p>
        </p:txBody>
      </p:sp>
      <p:sp>
        <p:nvSpPr>
          <p:cNvPr id="21" name="矢印: 上 20">
            <a:extLst>
              <a:ext uri="{FF2B5EF4-FFF2-40B4-BE49-F238E27FC236}">
                <a16:creationId xmlns:a16="http://schemas.microsoft.com/office/drawing/2014/main" id="{E9502A2C-D563-4A7C-8417-E7C27CF22A4B}"/>
              </a:ext>
            </a:extLst>
          </p:cNvPr>
          <p:cNvSpPr/>
          <p:nvPr/>
        </p:nvSpPr>
        <p:spPr>
          <a:xfrm rot="5400000">
            <a:off x="5921990" y="1504213"/>
            <a:ext cx="602019" cy="681176"/>
          </a:xfrm>
          <a:prstGeom prst="upArrow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上 21">
            <a:extLst>
              <a:ext uri="{FF2B5EF4-FFF2-40B4-BE49-F238E27FC236}">
                <a16:creationId xmlns:a16="http://schemas.microsoft.com/office/drawing/2014/main" id="{4776C27F-6305-4C35-900C-FC2D872AABE0}"/>
              </a:ext>
            </a:extLst>
          </p:cNvPr>
          <p:cNvSpPr/>
          <p:nvPr/>
        </p:nvSpPr>
        <p:spPr>
          <a:xfrm rot="13959025">
            <a:off x="5872395" y="3163896"/>
            <a:ext cx="602019" cy="681176"/>
          </a:xfrm>
          <a:prstGeom prst="upArrow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矢印: 上 22">
            <a:extLst>
              <a:ext uri="{FF2B5EF4-FFF2-40B4-BE49-F238E27FC236}">
                <a16:creationId xmlns:a16="http://schemas.microsoft.com/office/drawing/2014/main" id="{5E97D8EF-7843-4925-B33D-9C57479779C9}"/>
              </a:ext>
            </a:extLst>
          </p:cNvPr>
          <p:cNvSpPr/>
          <p:nvPr/>
        </p:nvSpPr>
        <p:spPr>
          <a:xfrm rot="5400000">
            <a:off x="5921990" y="4861193"/>
            <a:ext cx="602019" cy="681176"/>
          </a:xfrm>
          <a:prstGeom prst="upArrow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1D020D08-19B9-494F-88EF-B7E3EDF4BED1}"/>
              </a:ext>
            </a:extLst>
          </p:cNvPr>
          <p:cNvSpPr/>
          <p:nvPr/>
        </p:nvSpPr>
        <p:spPr>
          <a:xfrm>
            <a:off x="368839" y="311970"/>
            <a:ext cx="485775" cy="497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１</a:t>
            </a: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4B611748-7303-4199-BF19-08E51B51ACF7}"/>
              </a:ext>
            </a:extLst>
          </p:cNvPr>
          <p:cNvSpPr/>
          <p:nvPr/>
        </p:nvSpPr>
        <p:spPr>
          <a:xfrm>
            <a:off x="6979189" y="3740827"/>
            <a:ext cx="485775" cy="497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４</a:t>
            </a: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5C23ED94-C1FC-4878-8B57-1E9F6E6EAAEF}"/>
              </a:ext>
            </a:extLst>
          </p:cNvPr>
          <p:cNvSpPr/>
          <p:nvPr/>
        </p:nvSpPr>
        <p:spPr>
          <a:xfrm>
            <a:off x="521238" y="3696638"/>
            <a:ext cx="485775" cy="497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３</a:t>
            </a: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48631096-7A15-4915-B26A-84C4A9B7A5A2}"/>
              </a:ext>
            </a:extLst>
          </p:cNvPr>
          <p:cNvSpPr/>
          <p:nvPr/>
        </p:nvSpPr>
        <p:spPr>
          <a:xfrm>
            <a:off x="6979189" y="311970"/>
            <a:ext cx="485775" cy="497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２</a:t>
            </a: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9BAB8822-2D62-7D5F-521D-8EF384D55E3C}"/>
              </a:ext>
            </a:extLst>
          </p:cNvPr>
          <p:cNvSpPr/>
          <p:nvPr/>
        </p:nvSpPr>
        <p:spPr>
          <a:xfrm>
            <a:off x="9330678" y="5136134"/>
            <a:ext cx="1476150" cy="4713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78546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571CDF56-AEBD-402C-895D-7455C1577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0" y="1691572"/>
            <a:ext cx="12041280" cy="46679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51E4078-23ED-4EAB-BE98-69702EB6C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88D5419-06C3-466F-97A5-257638CAB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5D0A49F-BF39-40DE-AF1E-01DF1A3092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82" r="7466" b="8029"/>
          <a:stretch/>
        </p:blipFill>
        <p:spPr>
          <a:xfrm>
            <a:off x="525361" y="46600"/>
            <a:ext cx="9305397" cy="607731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AD7E68B-8936-430C-B993-28CBE39EC7ED}"/>
              </a:ext>
            </a:extLst>
          </p:cNvPr>
          <p:cNvSpPr/>
          <p:nvPr/>
        </p:nvSpPr>
        <p:spPr>
          <a:xfrm>
            <a:off x="525361" y="6107581"/>
            <a:ext cx="11954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一陽斎豊国『霜釖曽根崎心中　天満屋おはつ・平野屋徳兵衛』.</a:t>
            </a:r>
            <a:endParaRPr lang="en-US" altLang="ja-JP">
              <a:solidFill>
                <a:schemeClr val="bg1"/>
              </a:solidFill>
            </a:endParaRPr>
          </a:p>
          <a:p>
            <a:r>
              <a:rPr lang="ja-JP" altLang="en-US">
                <a:solidFill>
                  <a:schemeClr val="bg1"/>
                </a:solidFill>
              </a:rPr>
              <a:t>国立国会図書館デジタルコレクション https://dl.ndl.go.jp/pid/1311304 (参照 2023-06-21)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B27F19D-3D3C-440C-B5B4-7F208D1E23AA}"/>
              </a:ext>
            </a:extLst>
          </p:cNvPr>
          <p:cNvSpPr/>
          <p:nvPr/>
        </p:nvSpPr>
        <p:spPr>
          <a:xfrm>
            <a:off x="10184580" y="218387"/>
            <a:ext cx="1582530" cy="53156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4400">
                <a:solidFill>
                  <a:schemeClr val="bg1"/>
                </a:solidFill>
              </a:rPr>
              <a:t>近松が脚本を書いた　</a:t>
            </a:r>
            <a:endParaRPr kumimoji="1" lang="en-US" altLang="ja-JP" sz="440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4400">
                <a:solidFill>
                  <a:schemeClr val="bg1"/>
                </a:solidFill>
              </a:rPr>
              <a:t>曽根崎心中の錦絵</a:t>
            </a:r>
          </a:p>
        </p:txBody>
      </p:sp>
    </p:spTree>
    <p:extLst>
      <p:ext uri="{BB962C8B-B14F-4D97-AF65-F5344CB8AC3E}">
        <p14:creationId xmlns:p14="http://schemas.microsoft.com/office/powerpoint/2010/main" val="26448123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288098" y="1107047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人々の人気を集めた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歌舞伎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や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人形浄瑠璃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の作者である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近松門左衛門は、歴史上の物語や実際に起きた事件を題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材にして、変化に富んだ約</a:t>
            </a:r>
            <a:r>
              <a:rPr lang="en-US" altLang="ja-JP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150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編の脚本を書きました。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3449592" y="652861"/>
            <a:ext cx="5694408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近松門左衛門</a:t>
            </a:r>
            <a:endParaRPr lang="ja-JP" altLang="en-US" sz="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70FE51D-993A-4789-A5E4-326620FE2842}"/>
              </a:ext>
            </a:extLst>
          </p:cNvPr>
          <p:cNvSpPr txBox="1"/>
          <p:nvPr/>
        </p:nvSpPr>
        <p:spPr>
          <a:xfrm>
            <a:off x="4083338" y="4146174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と</a:t>
            </a:r>
            <a:endParaRPr lang="en-US" altLang="ja-JP" sz="16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DA6F3C5-D2EA-48AA-8DCF-A8AEA426EEF3}"/>
              </a:ext>
            </a:extLst>
          </p:cNvPr>
          <p:cNvSpPr txBox="1"/>
          <p:nvPr/>
        </p:nvSpPr>
        <p:spPr>
          <a:xfrm>
            <a:off x="6800286" y="4146174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へん</a:t>
            </a:r>
            <a:endParaRPr lang="en-US" altLang="ja-JP" sz="16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1AE47F0-6612-45B1-8404-AC6E78C2DD08}"/>
              </a:ext>
            </a:extLst>
          </p:cNvPr>
          <p:cNvSpPr txBox="1"/>
          <p:nvPr/>
        </p:nvSpPr>
        <p:spPr>
          <a:xfrm>
            <a:off x="7537768" y="4163968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きゃくほん</a:t>
            </a:r>
            <a:endParaRPr lang="en-US" altLang="ja-JP" sz="16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3175DBE-A6C4-4A43-9453-AC1916EDD1C7}"/>
              </a:ext>
            </a:extLst>
          </p:cNvPr>
          <p:cNvSpPr txBox="1"/>
          <p:nvPr/>
        </p:nvSpPr>
        <p:spPr>
          <a:xfrm>
            <a:off x="3682183" y="316862"/>
            <a:ext cx="522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ちかまつ　　　もんざえもん</a:t>
            </a:r>
            <a:endParaRPr lang="en-US" altLang="ja-JP" sz="24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C24CA53-6958-49D6-9BF4-61AED1E98341}"/>
              </a:ext>
            </a:extLst>
          </p:cNvPr>
          <p:cNvSpPr txBox="1"/>
          <p:nvPr/>
        </p:nvSpPr>
        <p:spPr>
          <a:xfrm>
            <a:off x="5073071" y="2225347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か　ぶ　き</a:t>
            </a:r>
            <a:endParaRPr lang="en-US" altLang="ja-JP" sz="16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AA715F5-7652-4BA3-8988-890ED1AC3765}"/>
              </a:ext>
            </a:extLst>
          </p:cNvPr>
          <p:cNvSpPr txBox="1"/>
          <p:nvPr/>
        </p:nvSpPr>
        <p:spPr>
          <a:xfrm>
            <a:off x="6641362" y="2207553"/>
            <a:ext cx="2533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にんぎょう    じょうるり</a:t>
            </a:r>
            <a:endParaRPr lang="en-US" altLang="ja-JP" sz="1600" b="1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E461955-A8C2-4199-B2B7-1508E7D65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632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99DF0B55-63EA-432A-868D-130AD219B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0" y="4180781"/>
            <a:ext cx="12503531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東海道五十三次　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0" y="2468944"/>
            <a:ext cx="1050882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浮世絵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600283" y="352215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とうかいどうごじゅうさんつぎ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5878245" y="4846799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697345" y="1621839"/>
            <a:ext cx="367281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うきよえ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12E4079-905B-6920-0B5B-753E1420D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825" y="1859499"/>
            <a:ext cx="5514184" cy="1696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55D5181-0415-BFDB-34B9-797EF117B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707" y="3469539"/>
            <a:ext cx="6799594" cy="2118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C84BA63C-4DF9-4D7F-93D7-B806F956ABD1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543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BEFB5C19-61AD-4904-8924-20E316542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10" name="四角形: 対角を切り取る 9">
            <a:extLst>
              <a:ext uri="{FF2B5EF4-FFF2-40B4-BE49-F238E27FC236}">
                <a16:creationId xmlns:a16="http://schemas.microsoft.com/office/drawing/2014/main" id="{2A420E4D-D609-4FDF-B475-F5327040735A}"/>
              </a:ext>
            </a:extLst>
          </p:cNvPr>
          <p:cNvSpPr/>
          <p:nvPr/>
        </p:nvSpPr>
        <p:spPr>
          <a:xfrm>
            <a:off x="8048385" y="3004307"/>
            <a:ext cx="3803257" cy="256517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/>
              <a:t>参考資料は次のページ</a:t>
            </a:r>
          </a:p>
        </p:txBody>
      </p:sp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553378" y="2957778"/>
            <a:ext cx="10903363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うたがわ　ひろしげ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150720" y="3716189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歌川広重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3172200-D301-F497-FC48-537429A9A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57" y="2957778"/>
            <a:ext cx="11890666" cy="2900481"/>
          </a:xfrm>
          <a:prstGeom prst="rect">
            <a:avLst/>
          </a:prstGeom>
        </p:spPr>
      </p:pic>
      <p:sp>
        <p:nvSpPr>
          <p:cNvPr id="7" name="タイトル 2">
            <a:extLst>
              <a:ext uri="{FF2B5EF4-FFF2-40B4-BE49-F238E27FC236}">
                <a16:creationId xmlns:a16="http://schemas.microsoft.com/office/drawing/2014/main" id="{3F575535-D767-4D9C-91A2-109D41D1440D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081CE7EA-C9EF-4231-BEAB-5F2B9896CEDC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898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9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85C7EBCB-E9D9-49CC-92BA-CFEC54766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822EDC7-03CE-426B-98D3-4C6E0A7FAF9A}"/>
              </a:ext>
            </a:extLst>
          </p:cNvPr>
          <p:cNvGrpSpPr/>
          <p:nvPr/>
        </p:nvGrpSpPr>
        <p:grpSpPr>
          <a:xfrm>
            <a:off x="1112663" y="0"/>
            <a:ext cx="9215485" cy="6754836"/>
            <a:chOff x="7627763" y="2654300"/>
            <a:chExt cx="9215485" cy="6754836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B9A268AD-CB0E-430B-9C19-82E572177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7763" y="2654300"/>
              <a:ext cx="9215485" cy="6231616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DA9051FA-2CE7-4E9F-A041-9D9DF497260F}"/>
                </a:ext>
              </a:extLst>
            </p:cNvPr>
            <p:cNvSpPr/>
            <p:nvPr/>
          </p:nvSpPr>
          <p:spPr>
            <a:xfrm>
              <a:off x="9138760" y="8885916"/>
              <a:ext cx="6096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ja-JP" altLang="en-US" sz="1400">
                  <a:solidFill>
                    <a:schemeClr val="bg1"/>
                  </a:solidFill>
                </a:rPr>
                <a:t>広重『東都名所日本橋之白雨』,喜鶴屋. 国立国会図書館デジタルコレクション https://dl.ndl.go.jp/pid/1302097 (参照 2023-06-21)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78643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275572" y="1526670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江戸の下級武士の家に生まれた歌川広重は、子どもの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ころから絵の勉強をし、人気の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浮世絵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師になりました。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東海道の名所風景をえがいた「</a:t>
            </a:r>
            <a:r>
              <a:rPr lang="ja-JP" altLang="en-US" sz="36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東海道五十三次</a:t>
            </a:r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」は、大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量に印刷されました。</a:t>
            </a:r>
            <a:endParaRPr lang="en-US" altLang="ja-JP" sz="3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331335" y="536834"/>
            <a:ext cx="5694408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歌川広重</a:t>
            </a:r>
            <a:endParaRPr lang="ja-JP" altLang="en-US" sz="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E085826-35F7-4DF5-B8D6-718F051BF720}"/>
              </a:ext>
            </a:extLst>
          </p:cNvPr>
          <p:cNvSpPr txBox="1"/>
          <p:nvPr/>
        </p:nvSpPr>
        <p:spPr>
          <a:xfrm>
            <a:off x="2239565" y="4075790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めいしょふうけい</a:t>
            </a:r>
            <a:endParaRPr lang="en-US" altLang="ja-JP" sz="16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6676582-87B5-4F5C-A1CC-73FBD39D4285}"/>
              </a:ext>
            </a:extLst>
          </p:cNvPr>
          <p:cNvSpPr txBox="1"/>
          <p:nvPr/>
        </p:nvSpPr>
        <p:spPr>
          <a:xfrm>
            <a:off x="1249832" y="5111930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いんさつ</a:t>
            </a:r>
            <a:endParaRPr lang="en-US" altLang="ja-JP" sz="16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16C33C9-BDAE-4C67-AB64-85B360CC063F}"/>
              </a:ext>
            </a:extLst>
          </p:cNvPr>
          <p:cNvSpPr txBox="1"/>
          <p:nvPr/>
        </p:nvSpPr>
        <p:spPr>
          <a:xfrm>
            <a:off x="4496418" y="238125"/>
            <a:ext cx="3370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 うたがわ　ひろしげ</a:t>
            </a:r>
            <a:endParaRPr lang="en-US" altLang="ja-JP" sz="24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D64D4E-5218-4091-B6DC-8F6329777C78}"/>
              </a:ext>
            </a:extLst>
          </p:cNvPr>
          <p:cNvSpPr txBox="1"/>
          <p:nvPr/>
        </p:nvSpPr>
        <p:spPr>
          <a:xfrm>
            <a:off x="6804872" y="3104472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うきよ　  え　 し</a:t>
            </a:r>
            <a:endParaRPr lang="en-US" altLang="ja-JP" sz="16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564AACE-89FB-4243-AD3B-6148D0D8A735}"/>
              </a:ext>
            </a:extLst>
          </p:cNvPr>
          <p:cNvSpPr txBox="1"/>
          <p:nvPr/>
        </p:nvSpPr>
        <p:spPr>
          <a:xfrm>
            <a:off x="6681699" y="4105092"/>
            <a:ext cx="3454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とうかいどう　ごじゅうさんつぎ</a:t>
            </a:r>
            <a:endParaRPr lang="en-US" altLang="ja-JP" sz="1600" b="1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56372B9-38BA-4D78-B644-F6C80B718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4100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62E3FA4A-97EB-4839-8D61-0C225EAC3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2221856" y="3569747"/>
            <a:ext cx="8907708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解体新書　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2220694" y="2073852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</a:t>
            </a:r>
            <a:r>
              <a:rPr lang="ja-JP" altLang="en-US" sz="4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前野　良沢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157149" y="309712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かいたいしんしょ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155987" y="1491501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まえの りょうたく</a:t>
            </a:r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37504718-FC8E-4E2A-97E1-865B7F8172B3}"/>
              </a:ext>
            </a:extLst>
          </p:cNvPr>
          <p:cNvSpPr txBox="1">
            <a:spLocks/>
          </p:cNvSpPr>
          <p:nvPr/>
        </p:nvSpPr>
        <p:spPr>
          <a:xfrm>
            <a:off x="2249269" y="5019474"/>
            <a:ext cx="8907708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キーワード３   蘭　学　　</a:t>
            </a: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E3D03155-44ED-4A30-861F-4E58851CFAFC}"/>
              </a:ext>
            </a:extLst>
          </p:cNvPr>
          <p:cNvSpPr txBox="1">
            <a:spLocks/>
          </p:cNvSpPr>
          <p:nvPr/>
        </p:nvSpPr>
        <p:spPr>
          <a:xfrm>
            <a:off x="6323825" y="4492237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らん　がく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3B47393-338D-BE81-AB44-5171C19ED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224" y="1837104"/>
            <a:ext cx="4622800" cy="1422483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E116153-25E3-38B8-23AD-A4B73DCAB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075" y="3318471"/>
            <a:ext cx="4622800" cy="142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40AC6216-1875-907D-3962-D1466D5C7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292" y="4565119"/>
            <a:ext cx="4622800" cy="1582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タイトル 2">
            <a:extLst>
              <a:ext uri="{FF2B5EF4-FFF2-40B4-BE49-F238E27FC236}">
                <a16:creationId xmlns:a16="http://schemas.microsoft.com/office/drawing/2014/main" id="{94D7D02E-1884-4D1D-9377-47EBBBB33FED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409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C66A0BC2-BDDE-44D2-B3FD-1DD89A1E5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465532" y="3219335"/>
            <a:ext cx="10903363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すぎた　 げんぱく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211940" y="3966942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杉田玄白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9691A47-18A2-4689-AE1B-1F847672046C}"/>
              </a:ext>
            </a:extLst>
          </p:cNvPr>
          <p:cNvGrpSpPr/>
          <p:nvPr/>
        </p:nvGrpSpPr>
        <p:grpSpPr>
          <a:xfrm>
            <a:off x="6096000" y="2000635"/>
            <a:ext cx="6096000" cy="4497543"/>
            <a:chOff x="6096000" y="2000635"/>
            <a:chExt cx="6096000" cy="4497543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C441D575-50DE-41D8-9200-BA7BFC830678}"/>
                </a:ext>
              </a:extLst>
            </p:cNvPr>
            <p:cNvSpPr/>
            <p:nvPr/>
          </p:nvSpPr>
          <p:spPr>
            <a:xfrm>
              <a:off x="6096000" y="5697959"/>
              <a:ext cx="6096000" cy="80021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/>
              <a:r>
                <a:rPr lang="ja-JP" altLang="en-US" sz="1200" b="1">
                  <a:latin typeface="Arial" panose="020B0604020202020204" pitchFamily="34" charset="0"/>
                </a:rPr>
                <a:t>千葉大学附属図書館亥鼻分館所蔵 古医書コレクション </a:t>
              </a:r>
              <a:endParaRPr lang="en-US" altLang="ja-JP" sz="1200" b="1">
                <a:latin typeface="Arial" panose="020B0604020202020204" pitchFamily="34" charset="0"/>
              </a:endParaRPr>
            </a:p>
            <a:p>
              <a:pPr algn="r"/>
              <a:r>
                <a:rPr lang="en-US" altLang="ja-JP" sz="1200" b="1">
                  <a:latin typeface="Arial" panose="020B0604020202020204" pitchFamily="34" charset="0"/>
                </a:rPr>
                <a:t>= Rare eastern medicine book collection</a:t>
              </a:r>
            </a:p>
            <a:p>
              <a:r>
                <a:rPr lang="en-US" altLang="ja-JP" sz="1100">
                  <a:solidFill>
                    <a:schemeClr val="bg1"/>
                  </a:solidFill>
                </a:rPr>
                <a:t>https://alc.chiba-u.jp/c-arc/uv/v/?manifest=https://IIIF.ll.chiba-u.jp/mmd/manifest/150/2301.json#?c=&amp;m=&amp;s=&amp;cv=16&amp;xywh=-1579%2C-209%2C8773%2C4160</a:t>
              </a:r>
              <a:endParaRPr lang="ja-JP" altLang="en-US" sz="1100">
                <a:solidFill>
                  <a:schemeClr val="bg1"/>
                </a:solidFill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9238B467-0B49-4FC6-8284-D362AD46E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5256" y="2000635"/>
              <a:ext cx="4850565" cy="3697324"/>
            </a:xfrm>
            <a:prstGeom prst="rect">
              <a:avLst/>
            </a:prstGeom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410978E5-4EB3-2183-8110-C18FFE1E3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" y="3366624"/>
            <a:ext cx="7225409" cy="2695173"/>
          </a:xfrm>
          <a:prstGeom prst="rect">
            <a:avLst/>
          </a:prstGeom>
        </p:spPr>
      </p:pic>
      <p:sp>
        <p:nvSpPr>
          <p:cNvPr id="11" name="タイトル 2">
            <a:extLst>
              <a:ext uri="{FF2B5EF4-FFF2-40B4-BE49-F238E27FC236}">
                <a16:creationId xmlns:a16="http://schemas.microsoft.com/office/drawing/2014/main" id="{D6AE2292-BF39-496F-9A95-DC4E81A47015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D006E7EA-C00A-4AF5-87DB-981F66DF3A00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903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E36414A0-8A0C-476B-99D9-6E909717D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242442" y="1519028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江戸時代の中ごろになると、洋書の輸入ができるようになり、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西洋の学問（</a:t>
            </a:r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蘭学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）を学ぶ人々が増えました。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小浜藩（福井県）の医者であった杉田玄白は、オランダ語で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書かれた医学書を手に入れ、</a:t>
            </a:r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前野良沢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らと共に、この本を日本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語に翻訳し、「</a:t>
            </a:r>
            <a:r>
              <a:rPr lang="ja-JP" altLang="en-US" sz="32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解体新書</a:t>
            </a:r>
            <a:r>
              <a:rPr lang="ja-JP" altLang="en-US" sz="3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」として出版しました。</a:t>
            </a:r>
            <a:endParaRPr lang="en-US" altLang="ja-JP" sz="32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254691" y="355586"/>
            <a:ext cx="5694408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杉田玄白</a:t>
            </a:r>
            <a:endParaRPr lang="ja-JP" altLang="en-US" sz="6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14FB462-6775-40B5-BBCD-318354E18019}"/>
              </a:ext>
            </a:extLst>
          </p:cNvPr>
          <p:cNvSpPr txBox="1"/>
          <p:nvPr/>
        </p:nvSpPr>
        <p:spPr>
          <a:xfrm>
            <a:off x="6008125" y="1879931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ようしょ</a:t>
            </a:r>
            <a:endParaRPr lang="en-US" altLang="ja-JP" sz="16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1E287FF-3963-4065-9D07-D8985A9C5671}"/>
              </a:ext>
            </a:extLst>
          </p:cNvPr>
          <p:cNvSpPr txBox="1"/>
          <p:nvPr/>
        </p:nvSpPr>
        <p:spPr>
          <a:xfrm>
            <a:off x="7101895" y="1879931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ゆにゅう</a:t>
            </a:r>
            <a:endParaRPr lang="en-US" altLang="ja-JP" sz="16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969D186-3E40-41AF-AA26-09EA80D16BA4}"/>
              </a:ext>
            </a:extLst>
          </p:cNvPr>
          <p:cNvSpPr txBox="1"/>
          <p:nvPr/>
        </p:nvSpPr>
        <p:spPr>
          <a:xfrm>
            <a:off x="1186665" y="5418621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ほんやく</a:t>
            </a:r>
            <a:endParaRPr lang="en-US" altLang="ja-JP" sz="16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3E8A5A7-997B-47EF-9C2A-547A19F14EEE}"/>
              </a:ext>
            </a:extLst>
          </p:cNvPr>
          <p:cNvSpPr txBox="1"/>
          <p:nvPr/>
        </p:nvSpPr>
        <p:spPr>
          <a:xfrm>
            <a:off x="6341533" y="5414216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しゅっぱん</a:t>
            </a:r>
            <a:endParaRPr lang="en-US" altLang="ja-JP" sz="16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A1AB793-B28A-459B-9D71-192630F4FC7F}"/>
              </a:ext>
            </a:extLst>
          </p:cNvPr>
          <p:cNvSpPr txBox="1"/>
          <p:nvPr/>
        </p:nvSpPr>
        <p:spPr>
          <a:xfrm>
            <a:off x="5606533" y="4522465"/>
            <a:ext cx="2173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まえの りょうたく</a:t>
            </a:r>
            <a:endParaRPr lang="en-US" altLang="ja-JP" sz="16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60D752C-EAB4-42FB-9BA7-17573C221AA4}"/>
              </a:ext>
            </a:extLst>
          </p:cNvPr>
          <p:cNvSpPr txBox="1"/>
          <p:nvPr/>
        </p:nvSpPr>
        <p:spPr>
          <a:xfrm>
            <a:off x="4616977" y="54729"/>
            <a:ext cx="3370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 すぎた　　げんぱく</a:t>
            </a:r>
            <a:endParaRPr lang="en-US" altLang="ja-JP" sz="2400" b="1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88DC29D-8091-4019-BA7A-B40FB89EE5A4}"/>
              </a:ext>
            </a:extLst>
          </p:cNvPr>
          <p:cNvSpPr txBox="1"/>
          <p:nvPr/>
        </p:nvSpPr>
        <p:spPr>
          <a:xfrm>
            <a:off x="2637511" y="2791254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らんがく</a:t>
            </a:r>
            <a:endParaRPr lang="en-US" altLang="ja-JP" sz="1600" b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788CCF-284E-46EE-BA8D-4D89B6E6CCDB}"/>
              </a:ext>
            </a:extLst>
          </p:cNvPr>
          <p:cNvSpPr txBox="1"/>
          <p:nvPr/>
        </p:nvSpPr>
        <p:spPr>
          <a:xfrm>
            <a:off x="773579" y="3615547"/>
            <a:ext cx="2173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おばまはん</a:t>
            </a:r>
            <a:endParaRPr lang="en-US" altLang="ja-JP" sz="1600" b="1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D69B403-27E9-4373-99FE-E47F7F9DF958}"/>
              </a:ext>
            </a:extLst>
          </p:cNvPr>
          <p:cNvSpPr txBox="1"/>
          <p:nvPr/>
        </p:nvSpPr>
        <p:spPr>
          <a:xfrm>
            <a:off x="3114929" y="5414216"/>
            <a:ext cx="2173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かいたいしんしょ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11690132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D1BE8329-257D-4889-9287-F49248433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1511326" y="4589443"/>
            <a:ext cx="10502873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古事記伝　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1511327" y="2357781"/>
            <a:ext cx="890770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国　学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7886781" y="1642631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こくがく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48A8B04-5646-B648-1E5A-F4F5208ED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086" y="1882942"/>
            <a:ext cx="4622800" cy="1671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C98CA33-72F1-8C14-4A10-DC4101A2F933}"/>
              </a:ext>
            </a:extLst>
          </p:cNvPr>
          <p:cNvSpPr txBox="1"/>
          <p:nvPr/>
        </p:nvSpPr>
        <p:spPr>
          <a:xfrm>
            <a:off x="8361362" y="4252714"/>
            <a:ext cx="2527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こじきでん</a:t>
            </a:r>
            <a:endParaRPr lang="en-US" altLang="ja-JP" sz="2400" b="1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4F7610E-04A0-9B66-61C2-5C4D19E68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785" y="4106282"/>
            <a:ext cx="4229101" cy="194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3E2292A2-131D-4EE1-87A4-42128487C121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499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8A7F258-ED9D-4C6C-85D3-516909529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3" y="1612572"/>
            <a:ext cx="12041280" cy="46679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A2D300D-4BD1-4C61-BBD3-2B9991A6E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387" y="3569094"/>
            <a:ext cx="5524256" cy="31018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571498F-6458-418F-8D83-BB52CDCD7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65" y="3486980"/>
            <a:ext cx="5305355" cy="29672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4A96A6D-3998-49E4-B42C-D1590FC30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817" y="212704"/>
            <a:ext cx="5523370" cy="31018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タイトル 2">
            <a:extLst>
              <a:ext uri="{FF2B5EF4-FFF2-40B4-BE49-F238E27FC236}">
                <a16:creationId xmlns:a16="http://schemas.microsoft.com/office/drawing/2014/main" id="{7A9A0194-D5BC-454D-B1AC-44606F6B3F9E}"/>
              </a:ext>
            </a:extLst>
          </p:cNvPr>
          <p:cNvSpPr txBox="1">
            <a:spLocks/>
          </p:cNvSpPr>
          <p:nvPr/>
        </p:nvSpPr>
        <p:spPr>
          <a:xfrm>
            <a:off x="1422400" y="311970"/>
            <a:ext cx="9601199" cy="1796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6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36FEA6B-9296-4A13-AC2A-0B9E1CBFC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00" y="212704"/>
            <a:ext cx="5232568" cy="29342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吹き出し: 角を丸めた四角形 19">
            <a:extLst>
              <a:ext uri="{FF2B5EF4-FFF2-40B4-BE49-F238E27FC236}">
                <a16:creationId xmlns:a16="http://schemas.microsoft.com/office/drawing/2014/main" id="{9BA98B24-8F8B-4908-82A0-655AC0D90CAA}"/>
              </a:ext>
            </a:extLst>
          </p:cNvPr>
          <p:cNvSpPr/>
          <p:nvPr/>
        </p:nvSpPr>
        <p:spPr>
          <a:xfrm>
            <a:off x="2317973" y="2381088"/>
            <a:ext cx="3185295" cy="933450"/>
          </a:xfrm>
          <a:prstGeom prst="wedgeRoundRectCallout">
            <a:avLst>
              <a:gd name="adj1" fmla="val -33111"/>
              <a:gd name="adj2" fmla="val -741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キーワードをもとに</a:t>
            </a:r>
            <a:endParaRPr kumimoji="1" lang="en-US" altLang="ja-JP"/>
          </a:p>
          <a:p>
            <a:pPr algn="ctr"/>
            <a:r>
              <a:rPr kumimoji="1" lang="ja-JP" altLang="en-US"/>
              <a:t>答えを考えて、クリック</a:t>
            </a:r>
            <a:endParaRPr kumimoji="1" lang="en-US" altLang="ja-JP"/>
          </a:p>
        </p:txBody>
      </p:sp>
      <p:sp>
        <p:nvSpPr>
          <p:cNvPr id="21" name="矢印: 上 20">
            <a:extLst>
              <a:ext uri="{FF2B5EF4-FFF2-40B4-BE49-F238E27FC236}">
                <a16:creationId xmlns:a16="http://schemas.microsoft.com/office/drawing/2014/main" id="{E9502A2C-D563-4A7C-8417-E7C27CF22A4B}"/>
              </a:ext>
            </a:extLst>
          </p:cNvPr>
          <p:cNvSpPr/>
          <p:nvPr/>
        </p:nvSpPr>
        <p:spPr>
          <a:xfrm rot="5400000">
            <a:off x="5680033" y="1492370"/>
            <a:ext cx="602019" cy="681176"/>
          </a:xfrm>
          <a:prstGeom prst="upArrow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上 21">
            <a:extLst>
              <a:ext uri="{FF2B5EF4-FFF2-40B4-BE49-F238E27FC236}">
                <a16:creationId xmlns:a16="http://schemas.microsoft.com/office/drawing/2014/main" id="{4776C27F-6305-4C35-900C-FC2D872AABE0}"/>
              </a:ext>
            </a:extLst>
          </p:cNvPr>
          <p:cNvSpPr/>
          <p:nvPr/>
        </p:nvSpPr>
        <p:spPr>
          <a:xfrm rot="13959025">
            <a:off x="5655624" y="3252252"/>
            <a:ext cx="602019" cy="681176"/>
          </a:xfrm>
          <a:prstGeom prst="upArrow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矢印: 上 22">
            <a:extLst>
              <a:ext uri="{FF2B5EF4-FFF2-40B4-BE49-F238E27FC236}">
                <a16:creationId xmlns:a16="http://schemas.microsoft.com/office/drawing/2014/main" id="{5E97D8EF-7843-4925-B33D-9C57479779C9}"/>
              </a:ext>
            </a:extLst>
          </p:cNvPr>
          <p:cNvSpPr/>
          <p:nvPr/>
        </p:nvSpPr>
        <p:spPr>
          <a:xfrm rot="5400000">
            <a:off x="5697658" y="4795166"/>
            <a:ext cx="602019" cy="681176"/>
          </a:xfrm>
          <a:prstGeom prst="upArrow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1D020D08-19B9-494F-88EF-B7E3EDF4BED1}"/>
              </a:ext>
            </a:extLst>
          </p:cNvPr>
          <p:cNvSpPr/>
          <p:nvPr/>
        </p:nvSpPr>
        <p:spPr>
          <a:xfrm>
            <a:off x="368839" y="311970"/>
            <a:ext cx="485775" cy="497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１</a:t>
            </a: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4B611748-7303-4199-BF19-08E51B51ACF7}"/>
              </a:ext>
            </a:extLst>
          </p:cNvPr>
          <p:cNvSpPr/>
          <p:nvPr/>
        </p:nvSpPr>
        <p:spPr>
          <a:xfrm>
            <a:off x="6563588" y="3668879"/>
            <a:ext cx="485775" cy="497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４</a:t>
            </a: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5C23ED94-C1FC-4878-8B57-1E9F6E6EAAEF}"/>
              </a:ext>
            </a:extLst>
          </p:cNvPr>
          <p:cNvSpPr/>
          <p:nvPr/>
        </p:nvSpPr>
        <p:spPr>
          <a:xfrm>
            <a:off x="356678" y="3569094"/>
            <a:ext cx="485775" cy="497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３</a:t>
            </a: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48631096-7A15-4915-B26A-84C4A9B7A5A2}"/>
              </a:ext>
            </a:extLst>
          </p:cNvPr>
          <p:cNvSpPr/>
          <p:nvPr/>
        </p:nvSpPr>
        <p:spPr>
          <a:xfrm>
            <a:off x="6563588" y="281040"/>
            <a:ext cx="485775" cy="497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２</a:t>
            </a:r>
          </a:p>
        </p:txBody>
      </p:sp>
      <p:sp>
        <p:nvSpPr>
          <p:cNvPr id="28" name="吹き出し: 角を丸めた四角形 27">
            <a:extLst>
              <a:ext uri="{FF2B5EF4-FFF2-40B4-BE49-F238E27FC236}">
                <a16:creationId xmlns:a16="http://schemas.microsoft.com/office/drawing/2014/main" id="{107310D2-886D-4D8D-923F-C1059C5D02E9}"/>
              </a:ext>
            </a:extLst>
          </p:cNvPr>
          <p:cNvSpPr/>
          <p:nvPr/>
        </p:nvSpPr>
        <p:spPr>
          <a:xfrm>
            <a:off x="9170590" y="2286548"/>
            <a:ext cx="2733115" cy="933450"/>
          </a:xfrm>
          <a:prstGeom prst="wedgeRoundRectCallout">
            <a:avLst>
              <a:gd name="adj1" fmla="val -33306"/>
              <a:gd name="adj2" fmla="val -833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答えページを</a:t>
            </a:r>
            <a:endParaRPr kumimoji="1" lang="en-US" altLang="ja-JP"/>
          </a:p>
          <a:p>
            <a:pPr algn="ctr"/>
            <a:r>
              <a:rPr kumimoji="1" lang="ja-JP" altLang="en-US"/>
              <a:t>クリックすると</a:t>
            </a:r>
            <a:endParaRPr kumimoji="1" lang="en-US" altLang="ja-JP"/>
          </a:p>
        </p:txBody>
      </p:sp>
      <p:sp>
        <p:nvSpPr>
          <p:cNvPr id="30" name="吹き出し: 角を丸めた四角形 29">
            <a:extLst>
              <a:ext uri="{FF2B5EF4-FFF2-40B4-BE49-F238E27FC236}">
                <a16:creationId xmlns:a16="http://schemas.microsoft.com/office/drawing/2014/main" id="{62C9EECA-1FC8-423C-8FA7-5693FB28D5B9}"/>
              </a:ext>
            </a:extLst>
          </p:cNvPr>
          <p:cNvSpPr/>
          <p:nvPr/>
        </p:nvSpPr>
        <p:spPr>
          <a:xfrm>
            <a:off x="7714213" y="5737478"/>
            <a:ext cx="2733115" cy="933450"/>
          </a:xfrm>
          <a:prstGeom prst="wedgeRoundRectCallout">
            <a:avLst>
              <a:gd name="adj1" fmla="val 53471"/>
              <a:gd name="adj2" fmla="val -343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クリックすると</a:t>
            </a:r>
            <a:endParaRPr kumimoji="1" lang="en-US" altLang="ja-JP"/>
          </a:p>
          <a:p>
            <a:pPr algn="ctr"/>
            <a:r>
              <a:rPr kumimoji="1" lang="ja-JP" altLang="en-US"/>
              <a:t>関係する画像が出ます</a:t>
            </a:r>
            <a:endParaRPr kumimoji="1" lang="en-US" altLang="ja-JP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3853D5BC-60B9-4EF5-BC0A-45436A82ED74}"/>
              </a:ext>
            </a:extLst>
          </p:cNvPr>
          <p:cNvSpPr/>
          <p:nvPr/>
        </p:nvSpPr>
        <p:spPr>
          <a:xfrm>
            <a:off x="10666403" y="4483033"/>
            <a:ext cx="1476150" cy="23749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F63DA41B-9B7E-4B36-AA21-57A7FE496324}"/>
              </a:ext>
            </a:extLst>
          </p:cNvPr>
          <p:cNvSpPr/>
          <p:nvPr/>
        </p:nvSpPr>
        <p:spPr>
          <a:xfrm>
            <a:off x="1326019" y="4933772"/>
            <a:ext cx="3098827" cy="1257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吹き出し: 角を丸めた四角形 18">
            <a:extLst>
              <a:ext uri="{FF2B5EF4-FFF2-40B4-BE49-F238E27FC236}">
                <a16:creationId xmlns:a16="http://schemas.microsoft.com/office/drawing/2014/main" id="{1DEE3001-ADFB-48AE-A33F-5D7F691242E8}"/>
              </a:ext>
            </a:extLst>
          </p:cNvPr>
          <p:cNvSpPr/>
          <p:nvPr/>
        </p:nvSpPr>
        <p:spPr>
          <a:xfrm>
            <a:off x="3620178" y="5902476"/>
            <a:ext cx="1883090" cy="891828"/>
          </a:xfrm>
          <a:prstGeom prst="wedgeRoundRectCallout">
            <a:avLst>
              <a:gd name="adj1" fmla="val -32197"/>
              <a:gd name="adj2" fmla="val -789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答えが</a:t>
            </a:r>
            <a:endParaRPr kumimoji="1" lang="en-US" altLang="ja-JP"/>
          </a:p>
          <a:p>
            <a:pPr algn="ctr"/>
            <a:r>
              <a:rPr kumimoji="1" lang="ja-JP" altLang="en-US"/>
              <a:t>表示されます</a:t>
            </a:r>
            <a:endParaRPr kumimoji="1" lang="en-US" altLang="ja-JP"/>
          </a:p>
        </p:txBody>
      </p:sp>
    </p:spTree>
    <p:extLst>
      <p:ext uri="{BB962C8B-B14F-4D97-AF65-F5344CB8AC3E}">
        <p14:creationId xmlns:p14="http://schemas.microsoft.com/office/powerpoint/2010/main" val="17710029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8CEEF4CC-55E2-41A8-8E37-069133071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311623" y="3274156"/>
            <a:ext cx="10903363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もと  おり のり  なが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211940" y="3966942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本居宣長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11DF907-3BDB-4D6E-A056-E17607FCEE68}"/>
              </a:ext>
            </a:extLst>
          </p:cNvPr>
          <p:cNvGrpSpPr/>
          <p:nvPr/>
        </p:nvGrpSpPr>
        <p:grpSpPr>
          <a:xfrm>
            <a:off x="4284449" y="0"/>
            <a:ext cx="7907551" cy="6858000"/>
            <a:chOff x="4284449" y="0"/>
            <a:chExt cx="7907551" cy="6858000"/>
          </a:xfrm>
        </p:grpSpPr>
        <p:pic>
          <p:nvPicPr>
            <p:cNvPr id="1026" name="Picture 2" descr="https://rmda.kulib.kyoto-u.ac.jp/iiif/RB00033904/RB00033904_00001_0.ptif/full/1499,/0/default.jpg">
              <a:extLst>
                <a:ext uri="{FF2B5EF4-FFF2-40B4-BE49-F238E27FC236}">
                  <a16:creationId xmlns:a16="http://schemas.microsoft.com/office/drawing/2014/main" id="{EB67DD97-7296-4D12-81A4-B43281CA43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5" r="19680"/>
            <a:stretch/>
          </p:blipFill>
          <p:spPr bwMode="auto">
            <a:xfrm>
              <a:off x="8996039" y="0"/>
              <a:ext cx="319596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0A890B8D-6B9A-4898-9DEC-74AD37D54C4A}"/>
                </a:ext>
              </a:extLst>
            </p:cNvPr>
            <p:cNvSpPr/>
            <p:nvPr/>
          </p:nvSpPr>
          <p:spPr>
            <a:xfrm>
              <a:off x="4284449" y="6130255"/>
              <a:ext cx="483415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>
                  <a:solidFill>
                    <a:schemeClr val="bg1"/>
                  </a:solidFill>
                </a:rPr>
                <a:t>https://rmda.kulib.kyoto-u.ac.jp/item/rb00033904</a:t>
              </a:r>
              <a:endParaRPr lang="en-US" altLang="ja-JP" sz="1200" b="1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r>
                <a:rPr lang="ja-JP" altLang="en-US">
                  <a:solidFill>
                    <a:schemeClr val="bg1"/>
                  </a:solidFill>
                </a:rPr>
                <a:t>京都大学総合博物館　本居宣長像</a:t>
              </a:r>
              <a:endParaRPr lang="ja-JP" altLang="en-US" sz="1100">
                <a:solidFill>
                  <a:schemeClr val="bg1"/>
                </a:solidFill>
              </a:endParaRPr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56EBC05B-4380-3A65-257C-FFCF38B8B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67" y="3429000"/>
            <a:ext cx="8099219" cy="2701255"/>
          </a:xfrm>
          <a:prstGeom prst="rect">
            <a:avLst/>
          </a:prstGeom>
        </p:spPr>
      </p:pic>
      <p:sp>
        <p:nvSpPr>
          <p:cNvPr id="10" name="タイトル 2">
            <a:extLst>
              <a:ext uri="{FF2B5EF4-FFF2-40B4-BE49-F238E27FC236}">
                <a16:creationId xmlns:a16="http://schemas.microsoft.com/office/drawing/2014/main" id="{8D06BEF4-C271-4675-A5B3-0142875E2BF2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FA95D9B2-7462-485B-88DF-03FBCC91DEB1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455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E2AD8C00-CBFC-4E57-A718-0F828A007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130764" y="1565707"/>
            <a:ext cx="12061236" cy="5292293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本居宣長は、「古事記」の研究に全力を注ぎ、３５年かけて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「</a:t>
            </a:r>
            <a:r>
              <a:rPr lang="ja-JP" altLang="en-US" sz="32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古事記伝</a:t>
            </a:r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」という書物を完成させました。また、宣長は</a:t>
            </a:r>
            <a:r>
              <a:rPr lang="ja-JP" altLang="en-US" sz="32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国学</a:t>
            </a:r>
            <a:endParaRPr lang="en-US" altLang="ja-JP" sz="32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の研究を進めていくうちに、社会や政治にも目を向けるように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なり、政治を行う人の心構えを説きました。国学とは、古くか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らの日本人の考え方を知ろうとする学問です。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314764" y="641484"/>
            <a:ext cx="5694408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本居宣長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BC64CC-351C-478A-8E92-FE66A5EAF8EA}"/>
              </a:ext>
            </a:extLst>
          </p:cNvPr>
          <p:cNvSpPr txBox="1"/>
          <p:nvPr/>
        </p:nvSpPr>
        <p:spPr>
          <a:xfrm>
            <a:off x="5267067" y="1944210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けんきゅう</a:t>
            </a:r>
            <a:endParaRPr lang="en-US" altLang="ja-JP" sz="16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F8A0B29-C225-4AE0-B154-FEB219734E3E}"/>
              </a:ext>
            </a:extLst>
          </p:cNvPr>
          <p:cNvSpPr txBox="1"/>
          <p:nvPr/>
        </p:nvSpPr>
        <p:spPr>
          <a:xfrm>
            <a:off x="4116534" y="4564186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/>
              <a:t>こころがま</a:t>
            </a:r>
            <a:endParaRPr lang="en-US" altLang="ja-JP" sz="16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34D68A8-CF23-4A4A-AAA3-443E7BEDDF96}"/>
              </a:ext>
            </a:extLst>
          </p:cNvPr>
          <p:cNvSpPr txBox="1"/>
          <p:nvPr/>
        </p:nvSpPr>
        <p:spPr>
          <a:xfrm>
            <a:off x="4526109" y="370706"/>
            <a:ext cx="3370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 もとおり　のりなが</a:t>
            </a:r>
            <a:endParaRPr lang="en-US" altLang="ja-JP" sz="24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7E5DE43-F9B4-4C89-B677-1F0825D1F7E7}"/>
              </a:ext>
            </a:extLst>
          </p:cNvPr>
          <p:cNvSpPr txBox="1"/>
          <p:nvPr/>
        </p:nvSpPr>
        <p:spPr>
          <a:xfrm>
            <a:off x="852034" y="2796467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/>
              <a:t>こじき　でん</a:t>
            </a:r>
            <a:endParaRPr lang="en-US" altLang="ja-JP" sz="16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59135B7-10C1-42CC-BE49-3E249E5256C8}"/>
              </a:ext>
            </a:extLst>
          </p:cNvPr>
          <p:cNvSpPr txBox="1"/>
          <p:nvPr/>
        </p:nvSpPr>
        <p:spPr>
          <a:xfrm>
            <a:off x="3721000" y="1944210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こじき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1878862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94CAE936-3605-440A-BC5B-BBC3731BC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203201" y="4083548"/>
            <a:ext cx="10401273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反　乱　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203201" y="2243650"/>
            <a:ext cx="13081000" cy="1769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天保の大ききん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6222225" y="1787128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てんぽう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066A93C-BAAE-1AA4-BEA6-61414841A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806" y="1981927"/>
            <a:ext cx="6583194" cy="1769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0370201-96D3-F953-C875-4CC59F32A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76" y="3797215"/>
            <a:ext cx="3419297" cy="1666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タイトル 2">
            <a:extLst>
              <a:ext uri="{FF2B5EF4-FFF2-40B4-BE49-F238E27FC236}">
                <a16:creationId xmlns:a16="http://schemas.microsoft.com/office/drawing/2014/main" id="{741CF7AE-4402-41FC-BE42-9B4B8CE5C01F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518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0EA6EDC3-5AF8-4B07-A26D-205E550EB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9664"/>
            <a:ext cx="9918986" cy="466790"/>
          </a:xfrm>
          <a:prstGeom prst="rect">
            <a:avLst/>
          </a:prstGeom>
        </p:spPr>
      </p:pic>
      <p:sp>
        <p:nvSpPr>
          <p:cNvPr id="6" name="タイトル 2">
            <a:extLst>
              <a:ext uri="{FF2B5EF4-FFF2-40B4-BE49-F238E27FC236}">
                <a16:creationId xmlns:a16="http://schemas.microsoft.com/office/drawing/2014/main" id="{D6778F9B-ABE0-4C4D-A24D-3A83F9DEBA5B}"/>
              </a:ext>
            </a:extLst>
          </p:cNvPr>
          <p:cNvSpPr txBox="1">
            <a:spLocks/>
          </p:cNvSpPr>
          <p:nvPr/>
        </p:nvSpPr>
        <p:spPr>
          <a:xfrm>
            <a:off x="177780" y="3436613"/>
            <a:ext cx="10903363" cy="20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おおしお　へいはちろう</a:t>
            </a:r>
            <a:endParaRPr lang="ja-JP" altLang="en-US" sz="4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0" y="3944427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9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大塩平八郎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B45BA08-9597-31B2-6FA3-2B8A12D8F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89" y="3467195"/>
            <a:ext cx="7474747" cy="2556769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6206F46-1139-4E65-A3E6-5A4F1EA45F9F}"/>
              </a:ext>
            </a:extLst>
          </p:cNvPr>
          <p:cNvGrpSpPr/>
          <p:nvPr/>
        </p:nvGrpSpPr>
        <p:grpSpPr>
          <a:xfrm>
            <a:off x="6292306" y="3429618"/>
            <a:ext cx="6026077" cy="3455612"/>
            <a:chOff x="6292306" y="3429618"/>
            <a:chExt cx="6026077" cy="3455612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C73B0319-5F62-405B-B41F-2CA4F14B9AE7}"/>
                </a:ext>
              </a:extLst>
            </p:cNvPr>
            <p:cNvGrpSpPr/>
            <p:nvPr/>
          </p:nvGrpSpPr>
          <p:grpSpPr>
            <a:xfrm>
              <a:off x="7221654" y="5805809"/>
              <a:ext cx="5096729" cy="1079421"/>
              <a:chOff x="7220163" y="5807652"/>
              <a:chExt cx="5096729" cy="1079421"/>
            </a:xfrm>
          </p:grpSpPr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E5F68378-0E6B-4214-8557-1E75BAA097E6}"/>
                  </a:ext>
                </a:extLst>
              </p:cNvPr>
              <p:cNvSpPr/>
              <p:nvPr/>
            </p:nvSpPr>
            <p:spPr>
              <a:xfrm>
                <a:off x="7220163" y="6071465"/>
                <a:ext cx="5096729" cy="8156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>
                    <a:solidFill>
                      <a:schemeClr val="bg1"/>
                    </a:solidFill>
                  </a:rPr>
                  <a:t>https://webarchives.tnm.jp/imgsearch/show/C003119</a:t>
                </a:r>
                <a:r>
                  <a:rPr lang="ja-JP" altLang="en-US">
                    <a:solidFill>
                      <a:schemeClr val="bg1"/>
                    </a:solidFill>
                  </a:rPr>
                  <a:t>　</a:t>
                </a:r>
                <a:r>
                  <a:rPr lang="zh-TW" altLang="en-US" b="1">
                    <a:solidFill>
                      <a:schemeClr val="bg1"/>
                    </a:solidFill>
                  </a:rPr>
                  <a:t>東京国立博物館</a:t>
                </a:r>
                <a:r>
                  <a:rPr lang="ja-JP" altLang="en-US" b="1">
                    <a:solidFill>
                      <a:schemeClr val="bg1"/>
                    </a:solidFill>
                  </a:rPr>
                  <a:t>（</a:t>
                </a:r>
                <a:r>
                  <a:rPr lang="zh-TW" altLang="en-US" b="1">
                    <a:solidFill>
                      <a:schemeClr val="bg1"/>
                    </a:solidFill>
                  </a:rPr>
                  <a:t>幕末江戸市中騒動図</a:t>
                </a:r>
                <a:r>
                  <a:rPr lang="ja-JP" altLang="en-US" b="1">
                    <a:solidFill>
                      <a:schemeClr val="bg1"/>
                    </a:solidFill>
                  </a:rPr>
                  <a:t>）</a:t>
                </a:r>
                <a:endParaRPr lang="en-US" altLang="ja-JP" b="1">
                  <a:solidFill>
                    <a:schemeClr val="bg1"/>
                  </a:solidFill>
                </a:endParaRPr>
              </a:p>
              <a:p>
                <a:endParaRPr lang="ja-JP" altLang="en-US" sz="1100" b="1" u="sng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3FA5EF5C-A2E4-495E-AC8F-25C70F657CB9}"/>
                  </a:ext>
                </a:extLst>
              </p:cNvPr>
              <p:cNvSpPr/>
              <p:nvPr/>
            </p:nvSpPr>
            <p:spPr>
              <a:xfrm>
                <a:off x="8669270" y="5807652"/>
                <a:ext cx="357020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1200" b="1"/>
                  <a:t>このときには各地で米を求めた反乱がありました</a:t>
                </a:r>
                <a:endParaRPr lang="zh-TW" altLang="en-US" sz="1200" b="1"/>
              </a:p>
            </p:txBody>
          </p:sp>
        </p:grpSp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8B6C7B5A-DFC2-4EE9-B8C2-8017BFAF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92306" y="3429618"/>
              <a:ext cx="5721914" cy="2191371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13" name="タイトル 2">
            <a:extLst>
              <a:ext uri="{FF2B5EF4-FFF2-40B4-BE49-F238E27FC236}">
                <a16:creationId xmlns:a16="http://schemas.microsoft.com/office/drawing/2014/main" id="{5C5266AB-8507-41DB-9FA2-578C7B536835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タイトル 2">
            <a:extLst>
              <a:ext uri="{FF2B5EF4-FFF2-40B4-BE49-F238E27FC236}">
                <a16:creationId xmlns:a16="http://schemas.microsoft.com/office/drawing/2014/main" id="{7205FCB8-D9B7-490E-95E5-E961DD637735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493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1C263B71-7713-49B0-B62F-1CE247BDA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323850" y="1404932"/>
            <a:ext cx="12061236" cy="5292293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32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天保の大ききん</a:t>
            </a:r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のとき、元大阪の役人だった大塩平八郎は、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まちの人々を救おうとしない役人たちを批判し、大阪で</a:t>
            </a:r>
            <a:r>
              <a:rPr lang="ja-JP" altLang="en-US" sz="32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反乱</a:t>
            </a:r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起こしました。そして、大商人から米などを取り上げて、苦し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んでいる人に分け与えようとしました。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167450" y="771763"/>
            <a:ext cx="5694408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大塩平八郎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BC64CC-351C-478A-8E92-FE66A5EAF8EA}"/>
              </a:ext>
            </a:extLst>
          </p:cNvPr>
          <p:cNvSpPr txBox="1"/>
          <p:nvPr/>
        </p:nvSpPr>
        <p:spPr>
          <a:xfrm>
            <a:off x="637273" y="2152613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てんぽう</a:t>
            </a:r>
            <a:endParaRPr lang="en-US" altLang="ja-JP" sz="16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34D68A8-CF23-4A4A-AAA3-443E7BEDDF96}"/>
              </a:ext>
            </a:extLst>
          </p:cNvPr>
          <p:cNvSpPr txBox="1"/>
          <p:nvPr/>
        </p:nvSpPr>
        <p:spPr>
          <a:xfrm>
            <a:off x="4387210" y="289854"/>
            <a:ext cx="4209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 おおしお　  へいはちろう</a:t>
            </a:r>
            <a:endParaRPr lang="en-US" altLang="ja-JP" sz="24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4CB62D2-D944-487A-BE01-A388A3631C64}"/>
              </a:ext>
            </a:extLst>
          </p:cNvPr>
          <p:cNvSpPr txBox="1"/>
          <p:nvPr/>
        </p:nvSpPr>
        <p:spPr>
          <a:xfrm>
            <a:off x="10484089" y="3090446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はんらん</a:t>
            </a:r>
            <a:endParaRPr lang="en-US" altLang="ja-JP" sz="1600" b="1"/>
          </a:p>
        </p:txBody>
      </p:sp>
    </p:spTree>
    <p:extLst>
      <p:ext uri="{BB962C8B-B14F-4D97-AF65-F5344CB8AC3E}">
        <p14:creationId xmlns:p14="http://schemas.microsoft.com/office/powerpoint/2010/main" val="40508345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9C8F0773-FBCD-4DCD-82D2-37FAB4E05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567001" y="4418975"/>
            <a:ext cx="11513648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日米和親条約　　</a:t>
            </a: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3A4B2629-DEDF-4062-9437-7A29326F1E95}"/>
              </a:ext>
            </a:extLst>
          </p:cNvPr>
          <p:cNvSpPr txBox="1">
            <a:spLocks/>
          </p:cNvSpPr>
          <p:nvPr/>
        </p:nvSpPr>
        <p:spPr>
          <a:xfrm>
            <a:off x="567001" y="2592296"/>
            <a:ext cx="10155004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</a:t>
            </a:r>
            <a:r>
              <a:rPr lang="en-US" altLang="ja-JP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	</a:t>
            </a:r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開　国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8254437" y="1923240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かいこく</a:t>
            </a: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82DCC777-4D62-4FD2-90A6-1187D050EBE1}"/>
              </a:ext>
            </a:extLst>
          </p:cNvPr>
          <p:cNvSpPr txBox="1">
            <a:spLocks/>
          </p:cNvSpPr>
          <p:nvPr/>
        </p:nvSpPr>
        <p:spPr>
          <a:xfrm>
            <a:off x="7006053" y="3805560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にちべいわしんじょうやく</a:t>
            </a:r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BAD0FEC-62CC-74CB-0135-3FFBD171C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536" y="2077782"/>
            <a:ext cx="4635491" cy="1742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0E2AF4A-4EDE-F588-9C5F-892AD4159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094" y="3955236"/>
            <a:ext cx="5450471" cy="1889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タイトル 2">
            <a:extLst>
              <a:ext uri="{FF2B5EF4-FFF2-40B4-BE49-F238E27FC236}">
                <a16:creationId xmlns:a16="http://schemas.microsoft.com/office/drawing/2014/main" id="{5C7CA070-1153-4305-8CAA-07F7618F9048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871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1D5B7A33-D1C5-4CF4-8155-E5668882F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3290626B-8FC1-4E45-BC96-86F2C4157FF8}"/>
              </a:ext>
            </a:extLst>
          </p:cNvPr>
          <p:cNvSpPr txBox="1">
            <a:spLocks/>
          </p:cNvSpPr>
          <p:nvPr/>
        </p:nvSpPr>
        <p:spPr>
          <a:xfrm>
            <a:off x="211940" y="3966942"/>
            <a:ext cx="10417849" cy="304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3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ペリー</a:t>
            </a:r>
            <a:endParaRPr lang="ja-JP" altLang="en-US" sz="13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BE3CE92-FB50-4B24-B30D-E690FFCDA696}"/>
              </a:ext>
            </a:extLst>
          </p:cNvPr>
          <p:cNvGrpSpPr/>
          <p:nvPr/>
        </p:nvGrpSpPr>
        <p:grpSpPr>
          <a:xfrm>
            <a:off x="8093476" y="1686114"/>
            <a:ext cx="4098524" cy="5399456"/>
            <a:chOff x="8093476" y="1686114"/>
            <a:chExt cx="4098524" cy="5399456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80406837-34E2-4B69-9726-204E6FBBC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4490" y="1686114"/>
              <a:ext cx="3666848" cy="4450057"/>
            </a:xfrm>
            <a:prstGeom prst="rect">
              <a:avLst/>
            </a:prstGeom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E90EDA49-0D83-42FE-99F4-CD8F57D32D72}"/>
                </a:ext>
              </a:extLst>
            </p:cNvPr>
            <p:cNvSpPr/>
            <p:nvPr/>
          </p:nvSpPr>
          <p:spPr>
            <a:xfrm>
              <a:off x="8093476" y="5639020"/>
              <a:ext cx="4098524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altLang="ja-JP" sz="140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algn="r"/>
              <a:r>
                <a:rPr lang="ja-JP" altLang="en-US" sz="1400" b="1">
                  <a:solidFill>
                    <a:schemeClr val="bg1"/>
                  </a:solidFill>
                </a:rPr>
                <a:t>ペリー肖像</a:t>
              </a:r>
              <a:r>
                <a:rPr lang="en-US" altLang="ja-JP" sz="1400" b="1">
                  <a:solidFill>
                    <a:schemeClr val="bg1"/>
                  </a:solidFill>
                </a:rPr>
                <a:t>(</a:t>
              </a:r>
              <a:r>
                <a:rPr lang="ja-JP" altLang="en-US" sz="1400" b="1">
                  <a:solidFill>
                    <a:schemeClr val="bg1"/>
                  </a:solidFill>
                </a:rPr>
                <a:t>模本</a:t>
              </a:r>
              <a:r>
                <a:rPr lang="en-US" altLang="ja-JP" sz="1400" b="1">
                  <a:solidFill>
                    <a:schemeClr val="bg1"/>
                  </a:solidFill>
                </a:rPr>
                <a:t>)</a:t>
              </a:r>
            </a:p>
            <a:p>
              <a:pPr algn="r"/>
              <a:r>
                <a:rPr lang="en-US" altLang="ja-JP" sz="1400">
                  <a:solidFill>
                    <a:schemeClr val="bg1"/>
                  </a:solidFill>
                </a:rPr>
                <a:t>https://colbase.nich.go.jp/collection_items/tnm/A-9953?locale=jaBase (nich.go.jp)</a:t>
              </a:r>
            </a:p>
            <a:p>
              <a:pPr algn="r"/>
              <a:r>
                <a:rPr lang="ja-JP" altLang="en-US" sz="1400">
                  <a:solidFill>
                    <a:schemeClr val="bg1"/>
                  </a:solidFill>
                </a:rPr>
                <a:t>明るさ、コントラストを調整</a:t>
              </a:r>
              <a:endParaRPr lang="en-US" altLang="ja-JP" b="1">
                <a:solidFill>
                  <a:schemeClr val="bg1"/>
                </a:solidFill>
              </a:endParaRPr>
            </a:p>
            <a:p>
              <a:endParaRPr lang="en-US" altLang="ja-JP" b="1">
                <a:solidFill>
                  <a:schemeClr val="bg1"/>
                </a:solidFill>
              </a:endParaRPr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5056F67D-91BE-9012-6529-6C01C20A2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720" y="3429000"/>
            <a:ext cx="5884060" cy="2600325"/>
          </a:xfrm>
          <a:prstGeom prst="rect">
            <a:avLst/>
          </a:prstGeom>
        </p:spPr>
      </p:pic>
      <p:sp>
        <p:nvSpPr>
          <p:cNvPr id="11" name="タイトル 2">
            <a:extLst>
              <a:ext uri="{FF2B5EF4-FFF2-40B4-BE49-F238E27FC236}">
                <a16:creationId xmlns:a16="http://schemas.microsoft.com/office/drawing/2014/main" id="{E53EAC30-286C-46C0-BC29-60F16C23F0B5}"/>
              </a:ext>
            </a:extLst>
          </p:cNvPr>
          <p:cNvSpPr txBox="1">
            <a:spLocks/>
          </p:cNvSpPr>
          <p:nvPr/>
        </p:nvSpPr>
        <p:spPr>
          <a:xfrm>
            <a:off x="159077" y="2098211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8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</a:t>
            </a:r>
            <a:endParaRPr lang="ja-JP" altLang="en-US" sz="8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CB59887C-2053-4BA4-A836-C7C394BAE95E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607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2">
            <a:extLst>
              <a:ext uri="{FF2B5EF4-FFF2-40B4-BE49-F238E27FC236}">
                <a16:creationId xmlns:a16="http://schemas.microsoft.com/office/drawing/2014/main" id="{CC3678AB-34B7-45E3-AA45-01771F16AEDC}"/>
              </a:ext>
            </a:extLst>
          </p:cNvPr>
          <p:cNvSpPr txBox="1">
            <a:spLocks/>
          </p:cNvSpPr>
          <p:nvPr/>
        </p:nvSpPr>
        <p:spPr>
          <a:xfrm>
            <a:off x="213930" y="1559492"/>
            <a:ext cx="12323010" cy="5298508"/>
          </a:xfrm>
          <a:prstGeom prst="rect">
            <a:avLst/>
          </a:prstGeom>
        </p:spPr>
        <p:txBody>
          <a:bodyPr vert="horz" lIns="91440" tIns="45720" rIns="91440" bIns="45720" spcCol="720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en-US" altLang="ja-JP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1853</a:t>
            </a:r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年、アメリカ合衆国の使者ペリーが浦賀</a:t>
            </a:r>
            <a:endParaRPr lang="en-US" altLang="ja-JP" sz="4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（神奈川県）に現れ、大統領の手紙を幕府に渡し</a:t>
            </a:r>
            <a:endParaRPr lang="en-US" altLang="ja-JP" sz="4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て</a:t>
            </a:r>
            <a:r>
              <a:rPr lang="ja-JP" altLang="en-US" sz="40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開国</a:t>
            </a:r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を求めました。翌</a:t>
            </a:r>
            <a:r>
              <a:rPr lang="en-US" altLang="ja-JP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1854</a:t>
            </a:r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年、</a:t>
            </a:r>
            <a:r>
              <a:rPr lang="ja-JP" altLang="en-US" sz="40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日米和親条約</a:t>
            </a:r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</a:t>
            </a:r>
            <a:endParaRPr lang="en-US" altLang="ja-JP" sz="4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sz="4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4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結んで国交を開き、鎖国の状態が終わりました。</a:t>
            </a:r>
            <a:endParaRPr lang="en-US" altLang="ja-JP" sz="4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タイトル 2">
            <a:extLst>
              <a:ext uri="{FF2B5EF4-FFF2-40B4-BE49-F238E27FC236}">
                <a16:creationId xmlns:a16="http://schemas.microsoft.com/office/drawing/2014/main" id="{E56E2599-A52D-425C-A03C-3B1E65D6194C}"/>
              </a:ext>
            </a:extLst>
          </p:cNvPr>
          <p:cNvSpPr txBox="1">
            <a:spLocks/>
          </p:cNvSpPr>
          <p:nvPr/>
        </p:nvSpPr>
        <p:spPr>
          <a:xfrm>
            <a:off x="4381438" y="319265"/>
            <a:ext cx="5694408" cy="114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ペリー</a:t>
            </a:r>
            <a:endParaRPr lang="en-US" altLang="ja-JP" sz="66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BC64CC-351C-478A-8E92-FE66A5EAF8EA}"/>
              </a:ext>
            </a:extLst>
          </p:cNvPr>
          <p:cNvSpPr txBox="1"/>
          <p:nvPr/>
        </p:nvSpPr>
        <p:spPr>
          <a:xfrm>
            <a:off x="5385702" y="4208746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よく</a:t>
            </a:r>
            <a:endParaRPr lang="en-US" altLang="ja-JP" sz="16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88F4487-9380-4CA6-9F6D-7D371784BBC8}"/>
              </a:ext>
            </a:extLst>
          </p:cNvPr>
          <p:cNvSpPr txBox="1"/>
          <p:nvPr/>
        </p:nvSpPr>
        <p:spPr>
          <a:xfrm>
            <a:off x="10466939" y="1957629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うらが</a:t>
            </a:r>
            <a:endParaRPr lang="en-US" altLang="ja-JP" sz="16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DCA5397-9303-49B1-AB01-2F190BB8A8EF}"/>
              </a:ext>
            </a:extLst>
          </p:cNvPr>
          <p:cNvSpPr txBox="1"/>
          <p:nvPr/>
        </p:nvSpPr>
        <p:spPr>
          <a:xfrm>
            <a:off x="5005171" y="5225440"/>
            <a:ext cx="941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さこく</a:t>
            </a:r>
            <a:endParaRPr lang="en-US" altLang="ja-JP" sz="1600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CBA9413-2F39-43DE-8F51-152E7D80D9AF}"/>
              </a:ext>
            </a:extLst>
          </p:cNvPr>
          <p:cNvSpPr txBox="1"/>
          <p:nvPr/>
        </p:nvSpPr>
        <p:spPr>
          <a:xfrm>
            <a:off x="5475895" y="3090446"/>
            <a:ext cx="197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だいとうりょう</a:t>
            </a:r>
            <a:endParaRPr lang="en-US" altLang="ja-JP" sz="1600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C152941-37DF-4CC0-B61D-9DDBB21C1947}"/>
              </a:ext>
            </a:extLst>
          </p:cNvPr>
          <p:cNvSpPr txBox="1"/>
          <p:nvPr/>
        </p:nvSpPr>
        <p:spPr>
          <a:xfrm>
            <a:off x="8476305" y="4208746"/>
            <a:ext cx="3326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にちべい　わしんじょうやく</a:t>
            </a:r>
            <a:endParaRPr lang="en-US" altLang="ja-JP" sz="1600" b="1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ACB51C0-41F2-4D9E-953F-2D6A986D7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7" y="1556541"/>
            <a:ext cx="10646797" cy="4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7333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.metmuseum.org/CRDImages/as/original/DP147710.jpg?_gl=1*xyl3rb*_ga*MzMyNzczMTk5LjE2ODkzMTUwNzg.*_ga_Y0W8DGNBTB*MTY4OTMxNTA3OC4xLjAuMTY4OTMxNTA3OC4wLjAuMA..">
            <a:extLst>
              <a:ext uri="{FF2B5EF4-FFF2-40B4-BE49-F238E27FC236}">
                <a16:creationId xmlns:a16="http://schemas.microsoft.com/office/drawing/2014/main" id="{64045F1C-C531-4B25-8C50-CC8926FDC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1"/>
          <a:stretch/>
        </p:blipFill>
        <p:spPr bwMode="auto">
          <a:xfrm>
            <a:off x="0" y="119063"/>
            <a:ext cx="12192000" cy="586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57D8300-1539-4BE0-A67F-3991B9E6883F}"/>
              </a:ext>
            </a:extLst>
          </p:cNvPr>
          <p:cNvSpPr/>
          <p:nvPr/>
        </p:nvSpPr>
        <p:spPr>
          <a:xfrm>
            <a:off x="-1" y="-6783"/>
            <a:ext cx="12192000" cy="6924675"/>
          </a:xfrm>
          <a:prstGeom prst="rect">
            <a:avLst/>
          </a:prstGeom>
          <a:solidFill>
            <a:srgbClr val="FFFFFF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90190E4D-41BD-49E4-A291-672D49962E11}"/>
              </a:ext>
            </a:extLst>
          </p:cNvPr>
          <p:cNvSpPr txBox="1">
            <a:spLocks/>
          </p:cNvSpPr>
          <p:nvPr/>
        </p:nvSpPr>
        <p:spPr>
          <a:xfrm>
            <a:off x="1295400" y="1332407"/>
            <a:ext cx="9601199" cy="3450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明治時代</a:t>
            </a:r>
            <a:endParaRPr lang="en-US" altLang="ja-JP" sz="6000" b="1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9E6D26A-2E69-43F9-A6D1-1D60A152B15C}"/>
              </a:ext>
            </a:extLst>
          </p:cNvPr>
          <p:cNvSpPr/>
          <p:nvPr/>
        </p:nvSpPr>
        <p:spPr>
          <a:xfrm>
            <a:off x="6350493" y="6086895"/>
            <a:ext cx="57172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出典：</a:t>
            </a:r>
            <a:r>
              <a:rPr lang="en-US" altLang="ja-JP" sz="1600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https://www.metmuseum.org/art/collection/search/55513</a:t>
            </a:r>
          </a:p>
          <a:p>
            <a:r>
              <a:rPr lang="ja-JP" altLang="en-US" sz="1600" b="1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メトロポリタン美術館：東京</a:t>
            </a:r>
            <a:r>
              <a:rPr lang="en-US" altLang="ja-JP" sz="1600" b="1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/</a:t>
            </a:r>
            <a:r>
              <a:rPr lang="ja-JP" altLang="en-US" sz="1600" b="1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高輪蒸気鉄道</a:t>
            </a:r>
            <a:endParaRPr lang="zh-TW" altLang="en-US" sz="1600" b="1">
              <a:solidFill>
                <a:schemeClr val="bg1"/>
              </a:solidFill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075782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5E374C7F-0E06-42CA-9E38-D5D1F0F40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3" y="1691572"/>
            <a:ext cx="9918986" cy="466790"/>
          </a:xfrm>
          <a:prstGeom prst="rect">
            <a:avLst/>
          </a:prstGeom>
        </p:spPr>
      </p:pic>
      <p:sp>
        <p:nvSpPr>
          <p:cNvPr id="9" name="タイトル 2">
            <a:extLst>
              <a:ext uri="{FF2B5EF4-FFF2-40B4-BE49-F238E27FC236}">
                <a16:creationId xmlns:a16="http://schemas.microsoft.com/office/drawing/2014/main" id="{C6E2E7D1-AA5B-436C-B9AE-0E980857F830}"/>
              </a:ext>
            </a:extLst>
          </p:cNvPr>
          <p:cNvSpPr txBox="1">
            <a:spLocks/>
          </p:cNvSpPr>
          <p:nvPr/>
        </p:nvSpPr>
        <p:spPr>
          <a:xfrm>
            <a:off x="1503595" y="4331843"/>
            <a:ext cx="10574104" cy="1376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キーワード２   倒　幕　　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CAF49B20-EE4C-40B5-8400-4DEBC3452F7A}"/>
              </a:ext>
            </a:extLst>
          </p:cNvPr>
          <p:cNvSpPr txBox="1">
            <a:spLocks/>
          </p:cNvSpPr>
          <p:nvPr/>
        </p:nvSpPr>
        <p:spPr>
          <a:xfrm>
            <a:off x="6096000" y="3955236"/>
            <a:ext cx="463549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14BFE05A-65FF-4167-B070-57C3882A5E70}"/>
              </a:ext>
            </a:extLst>
          </p:cNvPr>
          <p:cNvSpPr txBox="1">
            <a:spLocks/>
          </p:cNvSpPr>
          <p:nvPr/>
        </p:nvSpPr>
        <p:spPr>
          <a:xfrm>
            <a:off x="6323825" y="4589443"/>
            <a:ext cx="344054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A351FD21-A11D-43CD-8AB8-8F0023C00BFF}"/>
              </a:ext>
            </a:extLst>
          </p:cNvPr>
          <p:cNvSpPr txBox="1">
            <a:spLocks/>
          </p:cNvSpPr>
          <p:nvPr/>
        </p:nvSpPr>
        <p:spPr>
          <a:xfrm>
            <a:off x="7035278" y="1653216"/>
            <a:ext cx="3905087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ちょうしゅうはん</a:t>
            </a: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82DCC777-4D62-4FD2-90A6-1187D050EBE1}"/>
              </a:ext>
            </a:extLst>
          </p:cNvPr>
          <p:cNvSpPr txBox="1">
            <a:spLocks/>
          </p:cNvSpPr>
          <p:nvPr/>
        </p:nvSpPr>
        <p:spPr>
          <a:xfrm>
            <a:off x="7818746" y="3577053"/>
            <a:ext cx="4742512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とうばく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6D75001-96B5-6B40-613E-375A9A07D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278" y="3623996"/>
            <a:ext cx="3727790" cy="1976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タイトル 2">
            <a:extLst>
              <a:ext uri="{FF2B5EF4-FFF2-40B4-BE49-F238E27FC236}">
                <a16:creationId xmlns:a16="http://schemas.microsoft.com/office/drawing/2014/main" id="{9EEA185E-6F13-63B9-8D8C-FD3280FED5FB}"/>
              </a:ext>
            </a:extLst>
          </p:cNvPr>
          <p:cNvSpPr txBox="1">
            <a:spLocks/>
          </p:cNvSpPr>
          <p:nvPr/>
        </p:nvSpPr>
        <p:spPr>
          <a:xfrm>
            <a:off x="1363210" y="2408006"/>
            <a:ext cx="9069155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キーワード１　長州藩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D165091-2A17-8EB2-4484-6D8595F96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012" y="1901851"/>
            <a:ext cx="4622800" cy="1641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タイトル 2">
            <a:extLst>
              <a:ext uri="{FF2B5EF4-FFF2-40B4-BE49-F238E27FC236}">
                <a16:creationId xmlns:a16="http://schemas.microsoft.com/office/drawing/2014/main" id="{B4749CD6-077A-4530-AF84-52D10A73420E}"/>
              </a:ext>
            </a:extLst>
          </p:cNvPr>
          <p:cNvSpPr txBox="1">
            <a:spLocks/>
          </p:cNvSpPr>
          <p:nvPr/>
        </p:nvSpPr>
        <p:spPr>
          <a:xfrm>
            <a:off x="2352675" y="96070"/>
            <a:ext cx="748665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この</a:t>
            </a:r>
            <a:r>
              <a:rPr lang="ja-JP" altLang="en-US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人物</a:t>
            </a:r>
            <a:r>
              <a:rPr lang="ja-JP" altLang="en-US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は誰でしょう？</a:t>
            </a:r>
            <a:endParaRPr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327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ギャラリー">
  <a:themeElements>
    <a:clrScheme name="ギャラリー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ギャラリー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ギャラリー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4876</TotalTime>
  <Words>6576</Words>
  <Application>Microsoft Office PowerPoint</Application>
  <PresentationFormat>ワイド画面</PresentationFormat>
  <Paragraphs>1276</Paragraphs>
  <Slides>166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166</vt:i4>
      </vt:variant>
    </vt:vector>
  </HeadingPairs>
  <TitlesOfParts>
    <vt:vector size="180" baseType="lpstr">
      <vt:lpstr>ＭＳ ゴシック</vt:lpstr>
      <vt:lpstr>Noto Sans JP</vt:lpstr>
      <vt:lpstr>UD Digi Kyokasho N-B</vt:lpstr>
      <vt:lpstr>UD Digi Kyokasho NP-B</vt:lpstr>
      <vt:lpstr>UD Digi Kyokasho NP-B</vt:lpstr>
      <vt:lpstr>Meiryo</vt:lpstr>
      <vt:lpstr>游ゴシック</vt:lpstr>
      <vt:lpstr>Arial</vt:lpstr>
      <vt:lpstr>Calibri</vt:lpstr>
      <vt:lpstr>Calibri Light</vt:lpstr>
      <vt:lpstr>Gill Sans MT</vt:lpstr>
      <vt:lpstr>Wingdings 2</vt:lpstr>
      <vt:lpstr>HDOfficeLightV0</vt:lpstr>
      <vt:lpstr>ギャラリー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歴史人物クイズ</dc:title>
  <dc:creator>colas@edu-c.local</dc:creator>
  <cp:lastModifiedBy>福原 千種</cp:lastModifiedBy>
  <cp:revision>328</cp:revision>
  <cp:lastPrinted>2023-09-04T06:04:21Z</cp:lastPrinted>
  <dcterms:created xsi:type="dcterms:W3CDTF">2023-05-22T02:39:51Z</dcterms:created>
  <dcterms:modified xsi:type="dcterms:W3CDTF">2024-02-20T01:21:25Z</dcterms:modified>
</cp:coreProperties>
</file>