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0" r:id="rId9"/>
    <p:sldId id="261" r:id="rId10"/>
    <p:sldId id="269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22E92-4982-4BB1-9E06-19381722F9B1}" v="6" dt="2024-02-01T01:32:49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1695" y="1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850A8-323B-4C10-B89F-E1DDE12325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202" y="3271498"/>
            <a:ext cx="7942238" cy="2676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45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1695" y="6456645"/>
            <a:ext cx="4302625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BB00-2D6C-4AD8-985A-D1A375BCAC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5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27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14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48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3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93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0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DBB00-2D6C-4AD8-985A-D1A375BCAC2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93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1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0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41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5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4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05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CC7D9A-8304-4C4B-9D42-B8C8CAFB0D64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FD1643-2C17-46F7-BAC1-6FBC0B290C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F8BB58-F110-4AAC-B70C-1AE8EB9BE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白地図で</a:t>
            </a:r>
            <a:br>
              <a:rPr kumimoji="1" lang="en-US" altLang="ja-JP" b="1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b="1">
                <a:solidFill>
                  <a:schemeClr val="accent5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国名を答えよう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8E511A-4747-4275-BF97-4D7786B85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559121"/>
            <a:ext cx="9070848" cy="759853"/>
          </a:xfrm>
        </p:spPr>
        <p:txBody>
          <a:bodyPr>
            <a:normAutofit/>
          </a:bodyPr>
          <a:lstStyle/>
          <a:p>
            <a:r>
              <a:rPr kumimoji="1" lang="ja-JP" altLang="en-US" sz="3200">
                <a:solidFill>
                  <a:schemeClr val="accent5">
                    <a:lumMod val="75000"/>
                  </a:schemeClr>
                </a:solidFill>
              </a:rPr>
              <a:t>～世界の国々～</a:t>
            </a:r>
          </a:p>
        </p:txBody>
      </p:sp>
    </p:spTree>
    <p:extLst>
      <p:ext uri="{BB962C8B-B14F-4D97-AF65-F5344CB8AC3E}">
        <p14:creationId xmlns:p14="http://schemas.microsoft.com/office/powerpoint/2010/main" val="1176490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0A1091-34E1-A330-5DFE-36B86C19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91" y="975360"/>
            <a:ext cx="8110218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39840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大韓民国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3383F4-DAA9-4E5A-8908-441D238BB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07" y="316918"/>
            <a:ext cx="2602875" cy="1733555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7503A96-0111-DE28-BDDE-71BA46E9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0D0BE3EA-4373-8E52-E348-60C939981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115608"/>
              </p:ext>
            </p:extLst>
          </p:nvPr>
        </p:nvGraphicFramePr>
        <p:xfrm>
          <a:off x="316590" y="2119299"/>
          <a:ext cx="11558819" cy="449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013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ソウル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さかんな産業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/>
                        <a:t>　ハイテク産業</a:t>
                      </a:r>
                      <a:r>
                        <a:rPr kumimoji="1" lang="en-US" altLang="ja-JP" sz="3200"/>
                        <a:t>‥‥</a:t>
                      </a:r>
                      <a:r>
                        <a:rPr kumimoji="1" lang="ja-JP" altLang="en-US" sz="3200"/>
                        <a:t>半導体　携帯電話　</a:t>
                      </a:r>
                      <a:endParaRPr kumimoji="1" lang="en-US" altLang="ja-JP" sz="3200"/>
                    </a:p>
                    <a:p>
                      <a:pPr algn="l"/>
                      <a:r>
                        <a:rPr kumimoji="1" lang="ja-JP" altLang="en-US" sz="3200"/>
                        <a:t>（先端技術）　　　薄型テレビ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文　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キムチ　チマチョゴリ（民族衣装）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631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日本とのつながり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日本に最も近い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貿易がさかん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0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D8F60D-B1CC-F22D-9282-D5366306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45" y="1097280"/>
            <a:ext cx="8117110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2429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57460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58" y="418192"/>
            <a:ext cx="8738584" cy="1637489"/>
          </a:xfrm>
        </p:spPr>
        <p:txBody>
          <a:bodyPr>
            <a:noAutofit/>
          </a:bodyPr>
          <a:lstStyle/>
          <a:p>
            <a:r>
              <a:rPr kumimoji="1" lang="ja-JP" altLang="en-US" sz="6000">
                <a:solidFill>
                  <a:schemeClr val="tx2">
                    <a:lumMod val="20000"/>
                    <a:lumOff val="80000"/>
                  </a:schemeClr>
                </a:solidFill>
              </a:rPr>
              <a:t>朝鮮民主主義</a:t>
            </a:r>
            <a:br>
              <a:rPr kumimoji="1" lang="en-US" altLang="ja-JP" sz="600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kumimoji="1" lang="ja-JP" altLang="en-US" sz="6000">
                <a:solidFill>
                  <a:schemeClr val="tx2">
                    <a:lumMod val="20000"/>
                    <a:lumOff val="80000"/>
                  </a:schemeClr>
                </a:solidFill>
              </a:rPr>
              <a:t>人民共和国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70E543-C4F1-4039-9100-A6802AD23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176" y="373676"/>
            <a:ext cx="2611516" cy="1739310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2234603-3335-D98F-28E4-7EEC52CC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2D99679F-DD62-3776-0D9F-51C767138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238950"/>
              </p:ext>
            </p:extLst>
          </p:nvPr>
        </p:nvGraphicFramePr>
        <p:xfrm>
          <a:off x="316590" y="2298699"/>
          <a:ext cx="11558819" cy="414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495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平壌（ピョンヤン）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4953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朝鮮語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1504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位　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朝鮮半島の北緯３８度線より北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南は大韓民国（韓国）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57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24BA4C-AC31-409B-8A28-BCCC5B41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143" y="1087088"/>
            <a:ext cx="8135714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75458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トルコ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D9C2DE-A48C-4E8A-8D4C-689E56AA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016" y="316918"/>
            <a:ext cx="2602875" cy="1733555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87CB776-2DC9-FF64-6089-D39ADFAC7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3B645AB4-D5B1-5FED-29EC-B057CFC88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85855"/>
              </p:ext>
            </p:extLst>
          </p:nvPr>
        </p:nvGraphicFramePr>
        <p:xfrm>
          <a:off x="316590" y="2144699"/>
          <a:ext cx="11558819" cy="43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910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アンカラ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106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トルコ語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9583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宗　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イスラム教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4658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トルコで有名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イスタン</a:t>
                      </a:r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ブール</a:t>
                      </a:r>
                      <a:r>
                        <a:rPr kumimoji="1" lang="ja-JP" altLang="en-US" sz="3200"/>
                        <a:t>（トルコ最大の都市）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ケバブ（トルコ料理の一つ。肉、魚、野菜などをローストした料理）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54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DC340D-BB3C-4C07-B89B-DF49680B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22" y="1001584"/>
            <a:ext cx="8103557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772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フランス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06E7DA-9D5D-41D5-9CBE-088253CC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00" y="316917"/>
            <a:ext cx="2600868" cy="1732219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EDC301A-B918-2781-E226-5A5AF8036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562A4EA8-6F82-A989-4FFC-A9524BA91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78151"/>
              </p:ext>
            </p:extLst>
          </p:nvPr>
        </p:nvGraphicFramePr>
        <p:xfrm>
          <a:off x="316590" y="2119299"/>
          <a:ext cx="11558819" cy="46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776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パ　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5240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さかんな農業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大豆    大麦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ぶどう　小麦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加工品（チーズ、バター、ワイン）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458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有名な世界遺産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ノートルダム大聖堂　ソミュール城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エッフェル塔　ルーブル美術館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2498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エネルギー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発電量の７割以上が原子力発電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0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2C072-30BC-466C-AAC5-86FF9E56E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77" y="1074198"/>
            <a:ext cx="8114247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7422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ドイツ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BFBEC8-066E-4CA5-B97A-8F81A848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745" y="316917"/>
            <a:ext cx="2602873" cy="1733554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FEA772D-13E7-E40D-36BC-DEE7D0D3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90E6C562-5946-D6D8-4594-EE9E7203C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47108"/>
              </p:ext>
            </p:extLst>
          </p:nvPr>
        </p:nvGraphicFramePr>
        <p:xfrm>
          <a:off x="316590" y="2119299"/>
          <a:ext cx="11558819" cy="445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721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ベルリン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50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主な農産物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大麦　　ぶた肉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チーズ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329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代表的な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自動車企業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latin typeface="+mj-ea"/>
                          <a:ea typeface="+mj-ea"/>
                        </a:rPr>
                        <a:t>メルセデスベンツ　</a:t>
                      </a:r>
                      <a:r>
                        <a:rPr kumimoji="1" lang="en-US" altLang="ja-JP" sz="3200">
                          <a:latin typeface="+mj-ea"/>
                          <a:ea typeface="+mj-ea"/>
                        </a:rPr>
                        <a:t>BMW</a:t>
                      </a:r>
                    </a:p>
                    <a:p>
                      <a:pPr algn="ctr"/>
                      <a:r>
                        <a:rPr kumimoji="1" lang="ja-JP" altLang="en-US" sz="3200">
                          <a:latin typeface="+mj-ea"/>
                          <a:ea typeface="+mj-ea"/>
                        </a:rPr>
                        <a:t>フォルクスワーゲン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1618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ドイツで有名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ビール　ソーセージ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ノイシュバンシュタイン城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2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色でぬられている国名を答えましょう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4791E2-231C-4FE5-B57A-26B122BB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913" y="1082666"/>
            <a:ext cx="7956175" cy="5400000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0567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8DB72E-DDD9-45C6-BDF0-B00CF5E0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07" y="1091953"/>
            <a:ext cx="8117787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20512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41769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525" y="527009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7200">
                <a:solidFill>
                  <a:schemeClr val="tx2">
                    <a:lumMod val="20000"/>
                    <a:lumOff val="80000"/>
                  </a:schemeClr>
                </a:solidFill>
              </a:rPr>
              <a:t>中華人民共和国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D4708E-18F1-466B-B2CD-27F9DFC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490" y="341769"/>
            <a:ext cx="2646128" cy="1762362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B125C9F9-D1B8-F79D-EBD8-0D795C79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458ADC9B-A879-5173-9F25-FBC11B8E1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085625"/>
              </p:ext>
            </p:extLst>
          </p:nvPr>
        </p:nvGraphicFramePr>
        <p:xfrm>
          <a:off x="316590" y="2119299"/>
          <a:ext cx="11558819" cy="463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791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北京（ペキン）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4744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人　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約１４億３９３２万人（２０２０年）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en-US" altLang="ja-JP" sz="3200"/>
                        <a:t>※</a:t>
                      </a:r>
                      <a:r>
                        <a:rPr kumimoji="1" lang="ja-JP" altLang="en-US" sz="3200"/>
                        <a:t>世界第１位</a:t>
                      </a:r>
                      <a:endParaRPr kumimoji="1" lang="en-US" altLang="ja-JP" sz="32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280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２０２３年には、２位）</a:t>
                      </a:r>
                      <a:endParaRPr kumimoji="1" lang="ja-JP" altLang="en-US" sz="4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11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民　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５０以上の民族　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2800"/>
                        <a:t>漢族が９割を占めています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2736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中国から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伝わってきたもの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シューマイ、ギョウザ、茶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漢方薬、毛筆書写　漢字　など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0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E061A5-7E9F-4480-9BDC-D6634AAC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55" y="1074198"/>
            <a:ext cx="8146490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6251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01" y="412984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ロシア連邦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409EC03-C8D7-4FCC-ABAE-0D9D9D19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3" y="311163"/>
            <a:ext cx="2611515" cy="1739310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9F342FC-B56F-57DF-5D23-7488257B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C4FFCF63-8737-1B08-6063-26B24EB02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701020"/>
              </p:ext>
            </p:extLst>
          </p:nvPr>
        </p:nvGraphicFramePr>
        <p:xfrm>
          <a:off x="316591" y="2119299"/>
          <a:ext cx="11547028" cy="446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06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72968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927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モスクワ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278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面　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１，７１０万キロ平方メートル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（世界第１位）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9764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資　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石油、天然ガスが豊富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4935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ロシアで有名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マトリョーシカ（ロシアの民芸品の人形）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バイカル湖（透明度世界１位）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95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4F4AD-85DA-437D-906A-044A3745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38" y="992229"/>
            <a:ext cx="8107125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35351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05" y="691566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8800">
                <a:solidFill>
                  <a:schemeClr val="tx2">
                    <a:lumMod val="20000"/>
                    <a:lumOff val="80000"/>
                  </a:schemeClr>
                </a:solidFill>
              </a:rPr>
              <a:t>サウジアラビア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E7C00C-752F-4758-8ED0-2B0CA659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083" y="316917"/>
            <a:ext cx="2611515" cy="1739309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C2CC452-F578-1F49-5CCC-169D426F4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40DC7275-7843-0D10-D12A-8E62DCA50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175398"/>
              </p:ext>
            </p:extLst>
          </p:nvPr>
        </p:nvGraphicFramePr>
        <p:xfrm>
          <a:off x="316590" y="2119299"/>
          <a:ext cx="11558819" cy="442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22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リヤド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2250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主な資源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原油（生産量世界第２位）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9717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豆知識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日本の石油輸入の約４０％を占めている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イスラム教の聖地メッカがある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国土の大部分が砂漠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8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6C48DF-6375-4468-B64B-D2D29963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4" y="1065320"/>
            <a:ext cx="8110672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22497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62" y="691566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8800">
                <a:solidFill>
                  <a:schemeClr val="tx2">
                    <a:lumMod val="20000"/>
                    <a:lumOff val="80000"/>
                  </a:schemeClr>
                </a:solidFill>
              </a:rPr>
              <a:t>オーストラリア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DDDD5B-0912-4FFA-8F41-CCBEE3E3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53" y="299537"/>
            <a:ext cx="2655065" cy="1768315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342F2A1-A050-98C9-0F08-F42714666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EFE67A4F-DC98-4E8E-22D4-C15524AAB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487241"/>
              </p:ext>
            </p:extLst>
          </p:nvPr>
        </p:nvGraphicFramePr>
        <p:xfrm>
          <a:off x="316590" y="2131999"/>
          <a:ext cx="11558819" cy="443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03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824778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013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キャンベラ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有名な世界遺産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ウルル（エアーズロック）（巨大な一枚岩）</a:t>
                      </a:r>
                      <a:endParaRPr kumimoji="1" lang="en-US" altLang="ja-JP" sz="2800"/>
                    </a:p>
                    <a:p>
                      <a:pPr algn="ctr"/>
                      <a:r>
                        <a:rPr kumimoji="1" lang="ja-JP" altLang="en-US" sz="2800"/>
                        <a:t>グレートバリアリーフ（世界最大級のサンゴ礁）</a:t>
                      </a:r>
                      <a:endParaRPr kumimoji="1" lang="en-US" altLang="ja-JP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有名な動物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コアラ、　カンガルー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631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日本との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つながり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石炭、鉄鉱石は半分以上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オーストラリアから輸入している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61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C0FA9F-BFCE-C7E7-A2A6-663C092A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912" y="1072896"/>
            <a:ext cx="8134177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0438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00" y="616184"/>
            <a:ext cx="8738584" cy="1637489"/>
          </a:xfrm>
        </p:spPr>
        <p:txBody>
          <a:bodyPr>
            <a:noAutofit/>
          </a:bodyPr>
          <a:lstStyle/>
          <a:p>
            <a:r>
              <a:rPr kumimoji="1" lang="ja-JP" altLang="en-US" sz="8000">
                <a:solidFill>
                  <a:schemeClr val="tx2">
                    <a:lumMod val="20000"/>
                    <a:lumOff val="80000"/>
                  </a:schemeClr>
                </a:solidFill>
              </a:rPr>
              <a:t>ニュージーランド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13551D-FF22-4147-8A44-00557F85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146" y="300535"/>
            <a:ext cx="2627472" cy="1749938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77E8CAA-6765-3012-8568-D372752E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45080849-7A43-EDBA-C979-200E46611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336499"/>
              </p:ext>
            </p:extLst>
          </p:nvPr>
        </p:nvGraphicFramePr>
        <p:xfrm>
          <a:off x="316590" y="2119299"/>
          <a:ext cx="11558819" cy="443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139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ウェリントン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671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英語、マオリ語（先住民の言語）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62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ニュージーランド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で有名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羊、酪農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ハカ（先住民マオリ族の踊り、ラグビー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代表が試合前に披露している）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708" y="761821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8000">
                <a:solidFill>
                  <a:schemeClr val="tx2">
                    <a:lumMod val="20000"/>
                    <a:lumOff val="80000"/>
                  </a:schemeClr>
                </a:solidFill>
              </a:rPr>
              <a:t>アメリカ合衆国</a:t>
            </a:r>
            <a:endParaRPr kumimoji="1" lang="ja-JP" altLang="en-US" sz="40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662AF451-B6B4-4A71-ACB4-099B63A2B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861558"/>
              </p:ext>
            </p:extLst>
          </p:nvPr>
        </p:nvGraphicFramePr>
        <p:xfrm>
          <a:off x="328382" y="2144097"/>
          <a:ext cx="11584575" cy="439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679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3015045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  <a:gridCol w="2178333">
                  <a:extLst>
                    <a:ext uri="{9D8B030D-6E8A-4147-A177-3AD203B41FA5}">
                      <a16:colId xmlns:a16="http://schemas.microsoft.com/office/drawing/2014/main" val="3015314605"/>
                    </a:ext>
                  </a:extLst>
                </a:gridCol>
                <a:gridCol w="4039518">
                  <a:extLst>
                    <a:ext uri="{9D8B030D-6E8A-4147-A177-3AD203B41FA5}">
                      <a16:colId xmlns:a16="http://schemas.microsoft.com/office/drawing/2014/main" val="1643595202"/>
                    </a:ext>
                  </a:extLst>
                </a:gridCol>
              </a:tblGrid>
              <a:tr h="1307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/>
                        <a:t>首　都</a:t>
                      </a:r>
                      <a:endParaRPr kumimoji="1" lang="en-US" altLang="ja-JP" sz="24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/>
                        <a:t>（有名な都市）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ワシントン </a:t>
                      </a:r>
                      <a:r>
                        <a:rPr kumimoji="1" lang="en-US" altLang="ja-JP" sz="2400" b="1"/>
                        <a:t>D.C.</a:t>
                      </a:r>
                    </a:p>
                    <a:p>
                      <a:pPr algn="ctr"/>
                      <a:r>
                        <a:rPr kumimoji="1" lang="ja-JP" altLang="en-US" sz="2400" b="1"/>
                        <a:t>（ニューヨーク）</a:t>
                      </a:r>
                      <a:endParaRPr kumimoji="1" lang="en-US" altLang="ja-JP" sz="2400" b="1"/>
                    </a:p>
                    <a:p>
                      <a:pPr algn="ctr"/>
                      <a:r>
                        <a:rPr kumimoji="1" lang="ja-JP" altLang="en-US" sz="2400" b="1"/>
                        <a:t>（ロサンゼルス）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さかんな工業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機械　自動車　宇宙開発</a:t>
                      </a:r>
                      <a:endParaRPr kumimoji="1" lang="en-US" altLang="ja-JP" sz="2400" b="1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400" b="1">
                          <a:latin typeface="+mn-ea"/>
                          <a:ea typeface="+mn-ea"/>
                        </a:rPr>
                        <a:t>コンピューター産業</a:t>
                      </a:r>
                      <a:endParaRPr kumimoji="1" lang="en-US" altLang="ja-JP" sz="2400" b="1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227614"/>
                  </a:ext>
                </a:extLst>
              </a:tr>
              <a:tr h="13954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人口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約３億３１００万人</a:t>
                      </a:r>
                      <a:endParaRPr kumimoji="1" lang="en-US" altLang="ja-JP" sz="2400" b="1"/>
                    </a:p>
                    <a:p>
                      <a:pPr algn="ctr"/>
                      <a:r>
                        <a:rPr kumimoji="1" lang="ja-JP" altLang="en-US" sz="2400" b="1"/>
                        <a:t>（２０２０年）</a:t>
                      </a:r>
                      <a:endParaRPr kumimoji="1" lang="en-US" altLang="ja-JP" sz="2400" b="1"/>
                    </a:p>
                    <a:p>
                      <a:pPr algn="ctr"/>
                      <a:r>
                        <a:rPr kumimoji="1" lang="en-US" altLang="ja-JP" sz="2400" b="1"/>
                        <a:t>※</a:t>
                      </a:r>
                      <a:r>
                        <a:rPr kumimoji="1" lang="ja-JP" altLang="en-US" sz="2400" b="1"/>
                        <a:t>世界第３位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さかんな農業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/>
                        <a:t>　　大豆　　とうもろこし</a:t>
                      </a:r>
                      <a:endParaRPr kumimoji="1" lang="en-US" altLang="ja-JP" sz="2400" b="1"/>
                    </a:p>
                    <a:p>
                      <a:pPr algn="l"/>
                      <a:r>
                        <a:rPr kumimoji="1" lang="ja-JP" altLang="en-US" sz="2400" b="1"/>
                        <a:t>　　小麦　　果物　など</a:t>
                      </a:r>
                      <a:endParaRPr kumimoji="1" lang="en-US" altLang="ja-JP" sz="2400" b="1"/>
                    </a:p>
                    <a:p>
                      <a:pPr algn="l"/>
                      <a:r>
                        <a:rPr kumimoji="1" lang="ja-JP" altLang="en-US" sz="2400" b="1"/>
                        <a:t>　　　　　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6936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主な言語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英語</a:t>
                      </a:r>
                      <a:endParaRPr kumimoji="1" lang="en-US" altLang="ja-JP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/>
                        <a:t>スポーツや</a:t>
                      </a:r>
                      <a:endParaRPr kumimoji="1" lang="en-US" altLang="ja-JP" sz="2400" b="1"/>
                    </a:p>
                    <a:p>
                      <a:pPr algn="ctr"/>
                      <a:r>
                        <a:rPr kumimoji="1" lang="ja-JP" altLang="en-US" sz="2400" b="1"/>
                        <a:t>文化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spc="-100" baseline="0"/>
                        <a:t>アメリカンフットボール、</a:t>
                      </a:r>
                      <a:endParaRPr kumimoji="1" lang="en-US" altLang="ja-JP" sz="2400" b="1" spc="-100" baseline="0"/>
                    </a:p>
                    <a:p>
                      <a:pPr algn="l"/>
                      <a:r>
                        <a:rPr kumimoji="1" lang="ja-JP" altLang="en-US" sz="2400" b="1" spc="-100" baseline="0"/>
                        <a:t>野球などのスポーツがさかん</a:t>
                      </a:r>
                      <a:endParaRPr kumimoji="1" lang="en-US" altLang="ja-JP" sz="2400" b="1" spc="-100" baseline="0"/>
                    </a:p>
                    <a:p>
                      <a:pPr algn="l"/>
                      <a:r>
                        <a:rPr kumimoji="1" lang="ja-JP" altLang="en-US" sz="2400" b="1"/>
                        <a:t>ハロウィン　　ジーンズ</a:t>
                      </a:r>
                      <a:endParaRPr kumimoji="1" lang="en-US" altLang="ja-JP" sz="2400" b="1"/>
                    </a:p>
                    <a:p>
                      <a:pPr algn="l"/>
                      <a:r>
                        <a:rPr kumimoji="1" lang="ja-JP" altLang="en-US" sz="2400" b="1"/>
                        <a:t>ハンバーガー</a:t>
                      </a:r>
                      <a:endParaRPr kumimoji="1" lang="en-US" altLang="ja-JP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838F22A-4DF0-4553-B13A-D9E4C772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783" y="316918"/>
            <a:ext cx="2667174" cy="17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6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9392AF-8969-4C99-88B1-C5697FCD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74" y="1096990"/>
            <a:ext cx="8096452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2922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79" y="724136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アルゼンチン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B5D968-134F-4805-A97E-EE9D044EB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9" t="9446" r="9775" b="9301"/>
          <a:stretch/>
        </p:blipFill>
        <p:spPr>
          <a:xfrm>
            <a:off x="9155017" y="271085"/>
            <a:ext cx="2708601" cy="1825220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3B5FA19-95C7-F79D-A929-A820D009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6DF1A0B7-983A-68C1-4B08-5BB96472E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48082"/>
              </p:ext>
            </p:extLst>
          </p:nvPr>
        </p:nvGraphicFramePr>
        <p:xfrm>
          <a:off x="316591" y="2119300"/>
          <a:ext cx="11547028" cy="446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635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636393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958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ブエノスアイレス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583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スペイン語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084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主な農産物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大豆と牛肉の生産がさかん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5425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アルゼンチンで有名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サッカー　ワイン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ガウチョ（牛の放牧に従事する人々）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78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29709F-3FA6-4B2B-BAD8-D7FA32E7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50" y="1180731"/>
            <a:ext cx="8110701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32403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282" y="514584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ブラジル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C9CBEC-493F-4F71-AD79-1E903C846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6" t="9447" r="9388" b="9012"/>
          <a:stretch/>
        </p:blipFill>
        <p:spPr>
          <a:xfrm>
            <a:off x="9252103" y="284412"/>
            <a:ext cx="2611515" cy="1766061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F9F2C36-707D-DCDD-C7D8-5C3555E9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3993C814-4E6A-300E-D8C0-B8D4C72FA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522572"/>
              </p:ext>
            </p:extLst>
          </p:nvPr>
        </p:nvGraphicFramePr>
        <p:xfrm>
          <a:off x="316590" y="2119299"/>
          <a:ext cx="11558819" cy="451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948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ブラジリア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484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ポルトガル語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9981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主な農産物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オレンジ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コーヒー豆　さとうきび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52668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ブラジルで有名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サッカーがさかん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カーニバル・サンバのダンス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アマゾン川（世界最大級の熱帯雨林）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5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605AFD-6041-5327-6AB3-8E14026D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1109472"/>
            <a:ext cx="8137643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77066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日　本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342F85-560A-40EB-BD47-C9D95401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051" y="280483"/>
            <a:ext cx="2686567" cy="1789296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9A6B431-B77E-4316-AF68-D16C855D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E9240A66-EEF6-49C9-CC82-FF6066E9D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895692"/>
              </p:ext>
            </p:extLst>
          </p:nvPr>
        </p:nvGraphicFramePr>
        <p:xfrm>
          <a:off x="316590" y="2119300"/>
          <a:ext cx="11558819" cy="465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495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8269324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817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東　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92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人　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約１億２６１５万人（２０２０年）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en-US" altLang="ja-JP" sz="3200"/>
                        <a:t>※</a:t>
                      </a:r>
                      <a:r>
                        <a:rPr kumimoji="1" lang="ja-JP" altLang="en-US" sz="3200"/>
                        <a:t>世界第１０位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2648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国　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海に囲まれている島国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2800"/>
                        <a:t>（北海道、本州、四国、九州の四つの大きな島）</a:t>
                      </a:r>
                      <a:endParaRPr kumimoji="1" lang="en-US" altLang="ja-JP" sz="2800"/>
                    </a:p>
                    <a:p>
                      <a:pPr algn="ctr"/>
                      <a:r>
                        <a:rPr kumimoji="1" lang="ja-JP" altLang="en-US" sz="2800"/>
                        <a:t>（沖縄島、択捉島をはじめとする多くの島々）</a:t>
                      </a:r>
                    </a:p>
                    <a:p>
                      <a:pPr algn="ctr"/>
                      <a:r>
                        <a:rPr kumimoji="1" lang="ja-JP" altLang="en-US" sz="3200"/>
                        <a:t>日本の東西南北のはし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2800"/>
                        <a:t>与那国島（最西端）択捉島（最北端）</a:t>
                      </a:r>
                      <a:endParaRPr kumimoji="1" lang="en-US" altLang="ja-JP" sz="2800"/>
                    </a:p>
                    <a:p>
                      <a:pPr algn="ctr"/>
                      <a:r>
                        <a:rPr kumimoji="1" lang="ja-JP" altLang="en-US" sz="2800"/>
                        <a:t>沖ノ鳥島（最南端）南鳥島（最東端）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44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875243-94D5-4BCB-937B-A485CC8EF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50" y="1057619"/>
            <a:ext cx="8132101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22597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エジプト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E7BE2E-B028-4E16-8500-53F3B890D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445" r="9583" b="9302"/>
          <a:stretch/>
        </p:blipFill>
        <p:spPr>
          <a:xfrm>
            <a:off x="9177112" y="284994"/>
            <a:ext cx="2686506" cy="1797401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2520503-1FB7-9DDE-76F2-B6067DF2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10" name="コンテンツ プレースホルダー 4">
            <a:extLst>
              <a:ext uri="{FF2B5EF4-FFF2-40B4-BE49-F238E27FC236}">
                <a16:creationId xmlns:a16="http://schemas.microsoft.com/office/drawing/2014/main" id="{6D2CF7CC-D2A0-BFC3-BDEA-06A989652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746469"/>
              </p:ext>
            </p:extLst>
          </p:nvPr>
        </p:nvGraphicFramePr>
        <p:xfrm>
          <a:off x="316590" y="2119299"/>
          <a:ext cx="11558819" cy="443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256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8592563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013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カイロ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宗　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イスラム教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地　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ナイル川（長さ世界第１位）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631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エジプトで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有名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ピラミッド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スエズ運河（ヨーロッパとアジアをつなぐ）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F1964C-21F6-4AB0-8847-83CBE665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50" y="1013552"/>
            <a:ext cx="8132101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6679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53" y="605636"/>
            <a:ext cx="9823622" cy="1637489"/>
          </a:xfrm>
        </p:spPr>
        <p:txBody>
          <a:bodyPr>
            <a:normAutofit/>
          </a:bodyPr>
          <a:lstStyle/>
          <a:p>
            <a:r>
              <a:rPr kumimoji="1" lang="ja-JP" altLang="en-US" sz="7200">
                <a:solidFill>
                  <a:schemeClr val="tx2">
                    <a:lumMod val="20000"/>
                    <a:lumOff val="80000"/>
                  </a:schemeClr>
                </a:solidFill>
              </a:rPr>
              <a:t>南アフリカ共和国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9DAC5B-92DE-4936-A14B-C8865DA2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79" y="316918"/>
            <a:ext cx="2680922" cy="1785536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E3721C2-4E8D-2668-DC0C-8BCFC997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89B79527-C7A2-C035-3B9A-113861762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097"/>
              </p:ext>
            </p:extLst>
          </p:nvPr>
        </p:nvGraphicFramePr>
        <p:xfrm>
          <a:off x="316591" y="2119299"/>
          <a:ext cx="11570610" cy="442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359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9251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816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プレトリア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8161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英語、アフリカーンス語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4756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主な資源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金・ダイヤモンド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3137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南アフリカで有名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野生動物の宝庫</a:t>
                      </a:r>
                      <a:endParaRPr kumimoji="1" lang="en-US" altLang="ja-JP" sz="32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喜望峰（南アフリカ共和国南西端の岬）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9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E9ECC6-A834-474C-858B-9F67F0E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999" y="1102642"/>
            <a:ext cx="8078797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</p:spTree>
    <p:extLst>
      <p:ext uri="{BB962C8B-B14F-4D97-AF65-F5344CB8AC3E}">
        <p14:creationId xmlns:p14="http://schemas.microsoft.com/office/powerpoint/2010/main" val="1879923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BA1BEB-1658-5B82-413E-27EB43D1E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64" y="990303"/>
            <a:ext cx="8127273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69638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70160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64" y="541205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フィリピン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CB79F8-B679-4B69-94BA-93063414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001" y="364405"/>
            <a:ext cx="2611515" cy="1739310"/>
          </a:xfrm>
          <a:prstGeom prst="rect">
            <a:avLst/>
          </a:prstGeo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53E901C9-9A6B-442D-C33A-6AE952E70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12" name="コンテンツ プレースホルダー 4">
            <a:extLst>
              <a:ext uri="{FF2B5EF4-FFF2-40B4-BE49-F238E27FC236}">
                <a16:creationId xmlns:a16="http://schemas.microsoft.com/office/drawing/2014/main" id="{1633CC5B-0670-6E61-D87B-AFCBDC68E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34820"/>
              </p:ext>
            </p:extLst>
          </p:nvPr>
        </p:nvGraphicFramePr>
        <p:xfrm>
          <a:off x="316591" y="2178694"/>
          <a:ext cx="11570610" cy="432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359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9251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805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マニラ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1562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公用語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フィリピノ語、英語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宗　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キリスト教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2960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主な農産物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バナナ　パイナップル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3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70160"/>
            <a:ext cx="8695545" cy="1754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イギリス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662AF451-B6B4-4A71-ACB4-099B63A2B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64120"/>
              </p:ext>
            </p:extLst>
          </p:nvPr>
        </p:nvGraphicFramePr>
        <p:xfrm>
          <a:off x="328382" y="2253673"/>
          <a:ext cx="11558819" cy="426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9185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ロンドン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227614"/>
                  </a:ext>
                </a:extLst>
              </a:tr>
              <a:tr h="918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/>
                        <a:t>構成国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イングランド　スコットランド　ウェールズ　北アイルランドの４つの国で構成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9185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/>
                        <a:t>言　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英語（英語がうまれたところです）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4784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イギリスで有名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英国王室　児童文学　ビッグベン</a:t>
                      </a:r>
                      <a:endParaRPr kumimoji="1" lang="en-US" altLang="ja-JP" sz="2800"/>
                    </a:p>
                    <a:p>
                      <a:pPr algn="ctr"/>
                      <a:r>
                        <a:rPr kumimoji="1" lang="ja-JP" altLang="en-US" sz="2800"/>
                        <a:t>ロンドンバス　ハリーポッター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0B2EC5-9063-4FF4-BA98-7B5671D3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624" y="357904"/>
            <a:ext cx="2732994" cy="18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4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28B30C-050B-5143-1356-FD1D8539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97" y="1085088"/>
            <a:ext cx="8103405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2790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インド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662AF451-B6B4-4A71-ACB4-099B63A2B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1143"/>
              </p:ext>
            </p:extLst>
          </p:nvPr>
        </p:nvGraphicFramePr>
        <p:xfrm>
          <a:off x="316590" y="2119302"/>
          <a:ext cx="11558819" cy="45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743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デリー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4669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人　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１３億５３３８万人（２０２０年）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en-US" altLang="ja-JP" sz="3200"/>
                        <a:t>※</a:t>
                      </a:r>
                      <a:r>
                        <a:rPr kumimoji="1" lang="ja-JP" altLang="en-US" sz="3200"/>
                        <a:t>世界第２位</a:t>
                      </a:r>
                      <a:endParaRPr kumimoji="1" lang="en-US" altLang="ja-JP" sz="3200"/>
                    </a:p>
                    <a:p>
                      <a:pPr algn="r"/>
                      <a:r>
                        <a:rPr kumimoji="1" lang="ja-JP" altLang="en-US" sz="32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200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２０２３年には、中国を抜いて１位）</a:t>
                      </a:r>
                      <a:endParaRPr kumimoji="1" lang="ja-JP" alt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1006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さかんな産業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ＩＴ産業（携帯電話やコンピュータ）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農業（バナナ　綿花）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197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インドで有名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カレー　ガンジス川</a:t>
                      </a:r>
                      <a:endParaRPr kumimoji="1" lang="en-US" altLang="ja-JP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D5B887-71A5-4B32-BC1B-9824F19DB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603" y="323795"/>
            <a:ext cx="2622015" cy="17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9175-7536-4217-B071-F84AA5E1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53" y="-76497"/>
            <a:ext cx="10058400" cy="1371600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solidFill>
                  <a:schemeClr val="tx2"/>
                </a:solidFill>
              </a:rPr>
              <a:t>色で塗られている国名を答えましょう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35ACEC-FEEA-8106-027B-FA5AFBFF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91" y="1170432"/>
            <a:ext cx="8083018" cy="54000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5580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4B523A-69DF-44B5-971D-FA608A64154E}"/>
              </a:ext>
            </a:extLst>
          </p:cNvPr>
          <p:cNvSpPr/>
          <p:nvPr/>
        </p:nvSpPr>
        <p:spPr>
          <a:xfrm>
            <a:off x="328382" y="316918"/>
            <a:ext cx="8695545" cy="1733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CC2083-D7C2-4B13-989A-C822026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783" y="493172"/>
            <a:ext cx="8738584" cy="1637489"/>
          </a:xfrm>
        </p:spPr>
        <p:txBody>
          <a:bodyPr>
            <a:normAutofit/>
          </a:bodyPr>
          <a:lstStyle/>
          <a:p>
            <a:r>
              <a:rPr kumimoji="1" lang="ja-JP" altLang="en-US" sz="9600">
                <a:solidFill>
                  <a:schemeClr val="tx2">
                    <a:lumMod val="20000"/>
                    <a:lumOff val="80000"/>
                  </a:schemeClr>
                </a:solidFill>
              </a:rPr>
              <a:t>カナダ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9FC2FD2-C174-409B-B723-FD9E05D3606F}"/>
              </a:ext>
            </a:extLst>
          </p:cNvPr>
          <p:cNvSpPr txBox="1">
            <a:spLocks/>
          </p:cNvSpPr>
          <p:nvPr/>
        </p:nvSpPr>
        <p:spPr>
          <a:xfrm>
            <a:off x="328382" y="5766"/>
            <a:ext cx="261151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z="4400">
                <a:solidFill>
                  <a:schemeClr val="accent5">
                    <a:lumMod val="75000"/>
                  </a:schemeClr>
                </a:solidFill>
              </a:rPr>
              <a:t>この国は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D0575B-EB16-411A-84E4-4E5995AA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82" y="316918"/>
            <a:ext cx="2650836" cy="1765498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22DA095-0D20-13E9-B540-7D502AF3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graphicFrame>
        <p:nvGraphicFramePr>
          <p:cNvPr id="11" name="コンテンツ プレースホルダー 4">
            <a:extLst>
              <a:ext uri="{FF2B5EF4-FFF2-40B4-BE49-F238E27FC236}">
                <a16:creationId xmlns:a16="http://schemas.microsoft.com/office/drawing/2014/main" id="{E209C401-255A-13C4-2AA1-A95062071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82060"/>
              </p:ext>
            </p:extLst>
          </p:nvPr>
        </p:nvGraphicFramePr>
        <p:xfrm>
          <a:off x="316590" y="2119299"/>
          <a:ext cx="11558819" cy="443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10">
                  <a:extLst>
                    <a:ext uri="{9D8B030D-6E8A-4147-A177-3AD203B41FA5}">
                      <a16:colId xmlns:a16="http://schemas.microsoft.com/office/drawing/2014/main" val="3781565186"/>
                    </a:ext>
                  </a:extLst>
                </a:gridCol>
                <a:gridCol w="7981109">
                  <a:extLst>
                    <a:ext uri="{9D8B030D-6E8A-4147-A177-3AD203B41FA5}">
                      <a16:colId xmlns:a16="http://schemas.microsoft.com/office/drawing/2014/main" val="2329747469"/>
                    </a:ext>
                  </a:extLst>
                </a:gridCol>
              </a:tblGrid>
              <a:tr h="1013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/>
                        <a:t>首　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オタワ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95308"/>
                  </a:ext>
                </a:extLst>
              </a:tr>
              <a:tr h="101377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面　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９９８万キロ平方メートル（世界第２位）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254225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国土の特徴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針葉樹林におおわれている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182700"/>
                  </a:ext>
                </a:extLst>
              </a:tr>
              <a:tr h="16317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カナダで有名</a:t>
                      </a:r>
                      <a:endParaRPr kumimoji="1" lang="en-US" altLang="ja-JP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ケベック歴史地区</a:t>
                      </a:r>
                      <a:endParaRPr kumimoji="1" lang="en-US" altLang="ja-JP" sz="3200"/>
                    </a:p>
                    <a:p>
                      <a:pPr algn="ctr"/>
                      <a:r>
                        <a:rPr kumimoji="1" lang="ja-JP" altLang="en-US" sz="3200"/>
                        <a:t>ナイアガラの滝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33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9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シャボン</Template>
  <TotalTime>0</TotalTime>
  <Words>1004</Words>
  <Application>Microsoft Office PowerPoint</Application>
  <PresentationFormat>ワイド画面</PresentationFormat>
  <Paragraphs>281</Paragraphs>
  <Slides>41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HG丸ｺﾞｼｯｸM-PRO</vt:lpstr>
      <vt:lpstr>游ゴシック</vt:lpstr>
      <vt:lpstr>Century Gothic</vt:lpstr>
      <vt:lpstr>Garamond</vt:lpstr>
      <vt:lpstr>シャボン</vt:lpstr>
      <vt:lpstr>白地図で 国名を答えよう</vt:lpstr>
      <vt:lpstr>色でぬられている国名を答えましょう</vt:lpstr>
      <vt:lpstr>アメリカ合衆国</vt:lpstr>
      <vt:lpstr>色で塗られている国名を答えましょう</vt:lpstr>
      <vt:lpstr>イギリス</vt:lpstr>
      <vt:lpstr>色で塗られている国名を答えましょう</vt:lpstr>
      <vt:lpstr>インド</vt:lpstr>
      <vt:lpstr>色で塗られている国名を答えましょう</vt:lpstr>
      <vt:lpstr>カナダ</vt:lpstr>
      <vt:lpstr>色で塗られている国名を答えましょう</vt:lpstr>
      <vt:lpstr>大韓民国</vt:lpstr>
      <vt:lpstr>色で塗られている国名を答えましょう</vt:lpstr>
      <vt:lpstr>朝鮮民主主義 人民共和国</vt:lpstr>
      <vt:lpstr>色で塗られている国名を答えましょう</vt:lpstr>
      <vt:lpstr>トルコ</vt:lpstr>
      <vt:lpstr>色で塗られている国名を答えましょう</vt:lpstr>
      <vt:lpstr>フランス</vt:lpstr>
      <vt:lpstr>色で塗られている国名を答えましょう</vt:lpstr>
      <vt:lpstr>ドイツ</vt:lpstr>
      <vt:lpstr>色で塗られている国名を答えましょう</vt:lpstr>
      <vt:lpstr>中華人民共和国</vt:lpstr>
      <vt:lpstr>色で塗られている国名を答えましょう</vt:lpstr>
      <vt:lpstr>ロシア連邦</vt:lpstr>
      <vt:lpstr>色で塗られている国名を答えましょう</vt:lpstr>
      <vt:lpstr>サウジアラビア</vt:lpstr>
      <vt:lpstr>色で塗られている国名を答えましょう</vt:lpstr>
      <vt:lpstr>オーストラリア</vt:lpstr>
      <vt:lpstr>色で塗られている国名を答えましょう</vt:lpstr>
      <vt:lpstr>ニュージーランド</vt:lpstr>
      <vt:lpstr>色で塗られている国名を答えましょう</vt:lpstr>
      <vt:lpstr>アルゼンチン</vt:lpstr>
      <vt:lpstr>色で塗られている国名を答えましょう</vt:lpstr>
      <vt:lpstr>ブラジル</vt:lpstr>
      <vt:lpstr>色で塗られている国名を答えましょう</vt:lpstr>
      <vt:lpstr>日　本</vt:lpstr>
      <vt:lpstr>色で塗られている国名を答えましょう</vt:lpstr>
      <vt:lpstr>エジプト</vt:lpstr>
      <vt:lpstr>色で塗られている国名を答えましょう</vt:lpstr>
      <vt:lpstr>南アフリカ共和国</vt:lpstr>
      <vt:lpstr>色で塗られている国名を答えましょう</vt:lpstr>
      <vt:lpstr>フィリピン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白地図で国を答えよう</dc:title>
  <dc:creator>colas@edu-c.local</dc:creator>
  <cp:lastModifiedBy>福原 千種</cp:lastModifiedBy>
  <cp:revision>7</cp:revision>
  <cp:lastPrinted>2024-02-01T00:01:27Z</cp:lastPrinted>
  <dcterms:created xsi:type="dcterms:W3CDTF">2023-10-18T05:19:21Z</dcterms:created>
  <dcterms:modified xsi:type="dcterms:W3CDTF">2024-02-16T02:05:53Z</dcterms:modified>
</cp:coreProperties>
</file>