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4" r:id="rId3"/>
    <p:sldId id="305" r:id="rId4"/>
    <p:sldId id="306" r:id="rId5"/>
    <p:sldId id="307" r:id="rId6"/>
    <p:sldId id="309" r:id="rId7"/>
    <p:sldId id="308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6" r:id="rId28"/>
    <p:sldId id="330" r:id="rId29"/>
    <p:sldId id="331" r:id="rId30"/>
    <p:sldId id="332" r:id="rId31"/>
    <p:sldId id="337" r:id="rId32"/>
    <p:sldId id="334" r:id="rId33"/>
    <p:sldId id="335" r:id="rId34"/>
    <p:sldId id="338" r:id="rId35"/>
    <p:sldId id="339" r:id="rId36"/>
    <p:sldId id="340" r:id="rId37"/>
    <p:sldId id="341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472C4"/>
    <a:srgbClr val="FF7575"/>
    <a:srgbClr val="FF9B9B"/>
    <a:srgbClr val="FF8585"/>
    <a:srgbClr val="8EEE78"/>
    <a:srgbClr val="EEB678"/>
    <a:srgbClr val="86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4" y="114"/>
      </p:cViewPr>
      <p:guideLst>
        <p:guide orient="horz" pos="2160"/>
        <p:guide pos="3840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37A38-F9B2-4B5A-852B-A130273D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7D1AC9-DEF8-4048-95C9-53C946D4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40B0D3-7E4B-4E60-8C92-531CAFB0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A5CE8-AA93-415E-B8D0-8AE8853A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24B1D-9846-4F98-A7F4-0AD8980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97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2B3A9-DDD1-4C6F-88E9-A7BD9341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637062-8C6E-4804-9DB9-BE9098B5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B5CE8-459E-4019-9AD0-3C477F44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B33C5-B9AD-409A-A36A-B862A5B8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1DD72-EE98-42B9-B9E9-7379D4FA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09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8D54C8-8B3C-4579-B85C-452FC5F53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37FA34-8214-4798-ADE6-190A7D2D7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A110C-32BC-43F9-8E09-8CD1F848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2DD160-CD59-445D-86D6-E99C75C4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6BE9B2-9E0B-4FDD-8680-B2DF938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2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99403-1F9A-4AF5-A27B-5051A3F7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A5E1D-FC04-429B-A22F-20EE1A30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55019F-DE95-4937-8F10-720D0ACF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0EB7C-AA3F-4D77-B816-50622239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A8241-AF56-454E-A6D7-F7E587CA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0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161B1-4522-4A4E-9713-BCB7842E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657058-2871-414E-B5EF-7ED827F3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06A1A9-7A1A-458C-A6E3-3B03BE7C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3082B-CDB3-45B7-ABA8-B8303793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8B3D5-AB94-46C2-BDE4-6F5CE8D1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A46CE-D8E5-4A98-B414-1D0BBF07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CA1D9-D6AF-4D61-AE07-F9115B65A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10E15A-187A-4C0A-AAAB-50970C41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3201FE-F19C-4C6B-AFCB-B59DCB1D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5415E4-AA8D-4D7B-88A0-8DEB44D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46B187-89AE-476D-8F90-9FE65D2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9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F1B9A-E426-49D2-878A-1A43B3D0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10B9FD-4190-4F96-9DD8-151BB95C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07A8F-2BC5-4D72-BB82-14EE162A8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32C383-2152-4651-80F8-4E1D09B05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801F00-AF9C-4054-A831-C8C5B391E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07088B-0184-457A-B0A4-39576A7D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0B97FC-D493-4DB2-B59C-A7350100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048C7F-F21D-4B62-89C2-E872117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6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6C9D3-D87E-44D7-91B0-AADA0930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533F9-BD62-4C1E-9944-C02332A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D3747A-E4D5-48ED-B42A-803CCBB6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AB55D2-1C0B-4CE8-9FE3-D3F37165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B16D25-B8AB-413C-A3AA-DD7A7DC0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B2E6F5-C239-4BC1-8547-772E50E0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F2A3C8-CEEF-444B-A09F-7CA37171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1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2AC8D-A8CC-4DB4-8F53-3734223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CBEB64-8FD2-4B3E-B3F4-9A1650EA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4FF369-CFE0-452C-8BA2-85581904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5EF6A-3639-4595-9260-E6C341EB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99866-3A36-42E6-82E2-ACC1C7E7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7DC943-5EF5-4EC4-9C6A-C571BCFF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042E3-EF0F-4921-972E-98AAF332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383A49-4152-4B33-9072-CEE8C0537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1EACBA-82B8-4964-9E40-D53E0A40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BE39F-E191-4409-8157-1749C85F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0FAB6A-3EF8-4506-8CE1-21FD7F76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763B79-AFC2-4E15-BB42-275B109A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CEACBC-28D4-4E27-94C1-04BB7A7C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7D6B7-A460-4A79-AA5E-23E7E6F52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3DEBE-D953-4118-BCE6-977CBE458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DA21-86E8-48B8-B433-7C2D2473500F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0305A-8C68-4BF5-828A-503E0BEA4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083C4-20CF-4A7A-B87F-5CA51D68B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25614" y="2658456"/>
            <a:ext cx="108029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比例と反比例</a:t>
            </a:r>
            <a:endParaRPr lang="ja-JP" altLang="en-US" sz="13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31B7E3-4CC0-8288-2C1F-07FD9F4BB3CE}"/>
              </a:ext>
            </a:extLst>
          </p:cNvPr>
          <p:cNvSpPr/>
          <p:nvPr/>
        </p:nvSpPr>
        <p:spPr>
          <a:xfrm>
            <a:off x="3711018" y="4558061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表、式、グラフ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3607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81600"/>
              </p:ext>
            </p:extLst>
          </p:nvPr>
        </p:nvGraphicFramePr>
        <p:xfrm>
          <a:off x="148671" y="1877592"/>
          <a:ext cx="5885604" cy="2217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C471015-383C-4FD4-8BFC-F0E1C7BBA7F8}"/>
              </a:ext>
            </a:extLst>
          </p:cNvPr>
          <p:cNvGrpSpPr/>
          <p:nvPr/>
        </p:nvGrpSpPr>
        <p:grpSpPr>
          <a:xfrm>
            <a:off x="6154614" y="434955"/>
            <a:ext cx="5885603" cy="5988089"/>
            <a:chOff x="6154614" y="434955"/>
            <a:chExt cx="5885603" cy="598808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33743E3-92B8-416B-8AE7-3773B458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4614" y="434955"/>
              <a:ext cx="5885603" cy="5988089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BDC7245-04F3-45D2-8F9E-203F682A5C99}"/>
                </a:ext>
              </a:extLst>
            </p:cNvPr>
            <p:cNvGrpSpPr/>
            <p:nvPr/>
          </p:nvGrpSpPr>
          <p:grpSpPr>
            <a:xfrm>
              <a:off x="8971451" y="1599727"/>
              <a:ext cx="1042865" cy="1938239"/>
              <a:chOff x="8739906" y="1433564"/>
              <a:chExt cx="1042865" cy="1938239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0230219F-A378-4DA7-B768-8000C8EF3782}"/>
                  </a:ext>
                </a:extLst>
              </p:cNvPr>
              <p:cNvSpPr/>
              <p:nvPr/>
            </p:nvSpPr>
            <p:spPr>
              <a:xfrm rot="17545416">
                <a:off x="8736106" y="3260003"/>
                <a:ext cx="115600" cy="1079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64FB24C0-EE40-410E-A645-0F78651990A7}"/>
                  </a:ext>
                </a:extLst>
              </p:cNvPr>
              <p:cNvSpPr/>
              <p:nvPr/>
            </p:nvSpPr>
            <p:spPr>
              <a:xfrm rot="21435459">
                <a:off x="9219074" y="2348230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62E19127-88BA-4D2F-AB2D-B841D7006118}"/>
                  </a:ext>
                </a:extLst>
              </p:cNvPr>
              <p:cNvSpPr/>
              <p:nvPr/>
            </p:nvSpPr>
            <p:spPr>
              <a:xfrm rot="21435459">
                <a:off x="9699134" y="1433564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21435459">
              <a:off x="10372639" y="67597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5A2FF3D-AD96-4823-A14A-6F90F8E18B3C}"/>
                </a:ext>
              </a:extLst>
            </p:cNvPr>
            <p:cNvGrpSpPr/>
            <p:nvPr/>
          </p:nvGrpSpPr>
          <p:grpSpPr>
            <a:xfrm>
              <a:off x="7584611" y="4367395"/>
              <a:ext cx="1042865" cy="1938239"/>
              <a:chOff x="8739906" y="1433564"/>
              <a:chExt cx="1042865" cy="1938239"/>
            </a:xfrm>
          </p:grpSpPr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CE07EF99-5310-450F-B445-7CEE7CCF6B20}"/>
                  </a:ext>
                </a:extLst>
              </p:cNvPr>
              <p:cNvSpPr/>
              <p:nvPr/>
            </p:nvSpPr>
            <p:spPr>
              <a:xfrm rot="17545416">
                <a:off x="8736106" y="3260003"/>
                <a:ext cx="115600" cy="1079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4DD0B62D-308D-4338-A5F3-D5F60E60643C}"/>
                  </a:ext>
                </a:extLst>
              </p:cNvPr>
              <p:cNvSpPr/>
              <p:nvPr/>
            </p:nvSpPr>
            <p:spPr>
              <a:xfrm rot="21435459">
                <a:off x="9219074" y="2348230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37D416EF-EC54-4DDA-BBDD-636CCC16B2B6}"/>
                  </a:ext>
                </a:extLst>
              </p:cNvPr>
              <p:cNvSpPr/>
              <p:nvPr/>
            </p:nvSpPr>
            <p:spPr>
              <a:xfrm rot="21435459">
                <a:off x="9699134" y="1433564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65407A5-A69B-461C-918A-9E2E6FA58BB1}"/>
              </a:ext>
            </a:extLst>
          </p:cNvPr>
          <p:cNvSpPr/>
          <p:nvPr/>
        </p:nvSpPr>
        <p:spPr>
          <a:xfrm>
            <a:off x="383444" y="4234593"/>
            <a:ext cx="5978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この点を繋いだ直線を、比例の関係</a:t>
            </a:r>
            <a:endParaRPr lang="en-US" altLang="ja-JP" sz="24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3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32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のグラフ</a:t>
            </a:r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と言います。</a:t>
            </a:r>
            <a:endParaRPr lang="ja-JP" altLang="en-US" sz="24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A9715E7-9719-42E4-8773-455A5D91901A}"/>
              </a:ext>
            </a:extLst>
          </p:cNvPr>
          <p:cNvCxnSpPr>
            <a:cxnSpLocks/>
          </p:cNvCxnSpPr>
          <p:nvPr/>
        </p:nvCxnSpPr>
        <p:spPr>
          <a:xfrm flipH="1">
            <a:off x="7557121" y="434955"/>
            <a:ext cx="2996580" cy="5988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4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lbase.nich.go.jp/media/tnm/A-11177-4/image/A-11177-4_E0087724.jpg">
            <a:extLst>
              <a:ext uri="{FF2B5EF4-FFF2-40B4-BE49-F238E27FC236}">
                <a16:creationId xmlns:a16="http://schemas.microsoft.com/office/drawing/2014/main" id="{911EC24D-8B12-479E-A82B-7A7F7F58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0"/>
            <a:ext cx="9967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906DC7-157D-45A4-A320-0C0DADE71642}"/>
              </a:ext>
            </a:extLst>
          </p:cNvPr>
          <p:cNvSpPr/>
          <p:nvPr/>
        </p:nvSpPr>
        <p:spPr>
          <a:xfrm>
            <a:off x="0" y="0"/>
            <a:ext cx="12192000" cy="6937513"/>
          </a:xfrm>
          <a:prstGeom prst="rect">
            <a:avLst/>
          </a:prstGeom>
          <a:solidFill>
            <a:srgbClr val="0070C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8F4699-2981-4E27-88D4-CC9D3E71C356}"/>
              </a:ext>
            </a:extLst>
          </p:cNvPr>
          <p:cNvSpPr/>
          <p:nvPr/>
        </p:nvSpPr>
        <p:spPr>
          <a:xfrm>
            <a:off x="151783" y="122018"/>
            <a:ext cx="5351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D4E93D-0820-44AC-8F8D-1514EB1B25E3}"/>
              </a:ext>
            </a:extLst>
          </p:cNvPr>
          <p:cNvSpPr/>
          <p:nvPr/>
        </p:nvSpPr>
        <p:spPr>
          <a:xfrm>
            <a:off x="148795" y="5308218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60B6FF4-CE6F-4F75-8DAE-57CD2FE4CC26}"/>
              </a:ext>
            </a:extLst>
          </p:cNvPr>
          <p:cNvSpPr/>
          <p:nvPr/>
        </p:nvSpPr>
        <p:spPr>
          <a:xfrm>
            <a:off x="8320087" y="122018"/>
            <a:ext cx="3720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昔の芸術にも最も美しい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rgbClr val="FFFF00"/>
                </a:solidFill>
              </a:rPr>
              <a:t>比</a:t>
            </a:r>
            <a:r>
              <a:rPr lang="ja-JP" altLang="en-US" sz="2400" b="1">
                <a:solidFill>
                  <a:schemeClr val="bg1"/>
                </a:solidFill>
              </a:rPr>
              <a:t>を使って描かれている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ものがあります。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　　　　　　　</a:t>
            </a:r>
            <a:r>
              <a:rPr lang="ja-JP" altLang="en-US" sz="2400" b="1">
                <a:solidFill>
                  <a:srgbClr val="FFFF00"/>
                </a:solidFill>
              </a:rPr>
              <a:t>＃黄金比</a:t>
            </a:r>
            <a:endParaRPr lang="en-US" altLang="ja-JP" sz="2400" b="1">
              <a:solidFill>
                <a:srgbClr val="FFFF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4A4C67-7D54-47BA-9252-5A6E605138C4}"/>
              </a:ext>
            </a:extLst>
          </p:cNvPr>
          <p:cNvSpPr/>
          <p:nvPr/>
        </p:nvSpPr>
        <p:spPr>
          <a:xfrm>
            <a:off x="4502375" y="6508546"/>
            <a:ext cx="763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https://colbase.nich.go.jp/collection_items/tnm/A-11177-4?locale=ja</a:t>
            </a:r>
            <a:endParaRPr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4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13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451102"/>
            <a:ext cx="9974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a=-2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5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2" y="3574760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13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-</a:t>
            </a:r>
            <a:r>
              <a:rPr lang="ja-JP" altLang="en-US" sz="9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9825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a=-2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8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65976" y="1039586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y=-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91705"/>
              </p:ext>
            </p:extLst>
          </p:nvPr>
        </p:nvGraphicFramePr>
        <p:xfrm>
          <a:off x="434055" y="24861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F4248D0-890D-44C2-B576-87DA830D6478}"/>
              </a:ext>
            </a:extLst>
          </p:cNvPr>
          <p:cNvGrpSpPr/>
          <p:nvPr/>
        </p:nvGrpSpPr>
        <p:grpSpPr>
          <a:xfrm>
            <a:off x="6865228" y="4119343"/>
            <a:ext cx="1190791" cy="1505160"/>
            <a:chOff x="6872485" y="4684245"/>
            <a:chExt cx="1190791" cy="15051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EC1975-D0E9-4F73-971B-D3B3B923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485" y="4684245"/>
              <a:ext cx="1190791" cy="150516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E221DF-393B-4C30-BB35-DA17A866A957}"/>
                </a:ext>
              </a:extLst>
            </p:cNvPr>
            <p:cNvSpPr txBox="1"/>
            <p:nvPr/>
          </p:nvSpPr>
          <p:spPr>
            <a:xfrm>
              <a:off x="7096804" y="50521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①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67D03E7-1C3C-4C78-A210-AC0303E7CD08}"/>
              </a:ext>
            </a:extLst>
          </p:cNvPr>
          <p:cNvGrpSpPr/>
          <p:nvPr/>
        </p:nvGrpSpPr>
        <p:grpSpPr>
          <a:xfrm>
            <a:off x="8140890" y="4170754"/>
            <a:ext cx="1190791" cy="1505160"/>
            <a:chOff x="8148147" y="4735656"/>
            <a:chExt cx="1190791" cy="150516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166E43-29CB-4342-8D2F-509FBA8E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0D8030-53A3-4259-A98C-3845E68D86F1}"/>
                </a:ext>
              </a:extLst>
            </p:cNvPr>
            <p:cNvSpPr txBox="1"/>
            <p:nvPr/>
          </p:nvSpPr>
          <p:spPr>
            <a:xfrm>
              <a:off x="8457337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②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011D8C7-04DF-4F19-AD8D-2C04213E2008}"/>
              </a:ext>
            </a:extLst>
          </p:cNvPr>
          <p:cNvGrpSpPr/>
          <p:nvPr/>
        </p:nvGrpSpPr>
        <p:grpSpPr>
          <a:xfrm>
            <a:off x="9423842" y="4170754"/>
            <a:ext cx="1190791" cy="1505160"/>
            <a:chOff x="9431099" y="4735656"/>
            <a:chExt cx="1190791" cy="150516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92D3BA7-02FA-4305-9275-CE1F4CE72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C0FF430-6A3E-4FB3-A1C3-93DD1491B172}"/>
                </a:ext>
              </a:extLst>
            </p:cNvPr>
            <p:cNvSpPr txBox="1"/>
            <p:nvPr/>
          </p:nvSpPr>
          <p:spPr>
            <a:xfrm>
              <a:off x="9666791" y="5050328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③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C4F434E-7BB3-450C-A523-C9B13D9FA592}"/>
              </a:ext>
            </a:extLst>
          </p:cNvPr>
          <p:cNvGrpSpPr/>
          <p:nvPr/>
        </p:nvGrpSpPr>
        <p:grpSpPr>
          <a:xfrm>
            <a:off x="5589566" y="4133687"/>
            <a:ext cx="1190791" cy="1505160"/>
            <a:chOff x="5596823" y="4698589"/>
            <a:chExt cx="1190791" cy="150516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DD49ED8-83C9-4F99-8B4F-108A9B10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6823" y="4698589"/>
              <a:ext cx="1190791" cy="150516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DB62212-CC3D-4B9C-A984-56F4A205D8ED}"/>
                </a:ext>
              </a:extLst>
            </p:cNvPr>
            <p:cNvSpPr txBox="1"/>
            <p:nvPr/>
          </p:nvSpPr>
          <p:spPr>
            <a:xfrm>
              <a:off x="5883574" y="505032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④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ED24B92-F31B-41C2-9CAF-F7BCAAF53DA1}"/>
              </a:ext>
            </a:extLst>
          </p:cNvPr>
          <p:cNvGrpSpPr/>
          <p:nvPr/>
        </p:nvGrpSpPr>
        <p:grpSpPr>
          <a:xfrm>
            <a:off x="4313904" y="4131851"/>
            <a:ext cx="1190791" cy="1505160"/>
            <a:chOff x="4321161" y="4696753"/>
            <a:chExt cx="1190791" cy="15051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5985D3A-F468-4F08-9222-DAEF04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E5915F4-0004-4F01-8C4D-F6B949CB0824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⑤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90D57E3-0F91-4DCD-A378-CC14508857D2}"/>
              </a:ext>
            </a:extLst>
          </p:cNvPr>
          <p:cNvGrpSpPr/>
          <p:nvPr/>
        </p:nvGrpSpPr>
        <p:grpSpPr>
          <a:xfrm>
            <a:off x="3018504" y="4170754"/>
            <a:ext cx="1190791" cy="1505160"/>
            <a:chOff x="3025761" y="4735656"/>
            <a:chExt cx="1190791" cy="150516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1FE905-197F-4DDD-BBC7-D44692287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5761" y="4735656"/>
              <a:ext cx="1190791" cy="150516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7ED901C-A785-49BC-A777-70C0B3A0CCF6}"/>
                </a:ext>
              </a:extLst>
            </p:cNvPr>
            <p:cNvSpPr txBox="1"/>
            <p:nvPr/>
          </p:nvSpPr>
          <p:spPr>
            <a:xfrm>
              <a:off x="3314003" y="507020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6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659792" y="1572716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72579"/>
              </p:ext>
            </p:extLst>
          </p:nvPr>
        </p:nvGraphicFramePr>
        <p:xfrm>
          <a:off x="1346200" y="2561749"/>
          <a:ext cx="10160001" cy="3061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888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9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53455"/>
              </p:ext>
            </p:extLst>
          </p:nvPr>
        </p:nvGraphicFramePr>
        <p:xfrm>
          <a:off x="117227" y="1453595"/>
          <a:ext cx="5885604" cy="33265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⑥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5003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B33743E3-92B8-416B-8AE7-3773B458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4" y="434955"/>
            <a:ext cx="5885603" cy="59880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C6071D5-025A-47B7-A9FB-B06BAD07BE82}"/>
              </a:ext>
            </a:extLst>
          </p:cNvPr>
          <p:cNvGrpSpPr/>
          <p:nvPr/>
        </p:nvGrpSpPr>
        <p:grpSpPr>
          <a:xfrm>
            <a:off x="7183634" y="556366"/>
            <a:ext cx="511610" cy="369332"/>
            <a:chOff x="7183634" y="556366"/>
            <a:chExt cx="511610" cy="369332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326245">
              <a:off x="7611607" y="67597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1382B58-993F-409E-B7E5-8669244B95DC}"/>
                </a:ext>
              </a:extLst>
            </p:cNvPr>
            <p:cNvSpPr/>
            <p:nvPr/>
          </p:nvSpPr>
          <p:spPr>
            <a:xfrm>
              <a:off x="7183634" y="55636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⑥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7C608EB-DDBA-4563-8C5C-97B280C8F936}"/>
              </a:ext>
            </a:extLst>
          </p:cNvPr>
          <p:cNvGrpSpPr/>
          <p:nvPr/>
        </p:nvGrpSpPr>
        <p:grpSpPr>
          <a:xfrm>
            <a:off x="7611217" y="1379820"/>
            <a:ext cx="536241" cy="369332"/>
            <a:chOff x="7611217" y="1379820"/>
            <a:chExt cx="536241" cy="369332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62E19127-88BA-4D2F-AB2D-B841D7006118}"/>
                </a:ext>
              </a:extLst>
            </p:cNvPr>
            <p:cNvSpPr/>
            <p:nvPr/>
          </p:nvSpPr>
          <p:spPr>
            <a:xfrm rot="326245">
              <a:off x="8063821" y="1597680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5D1CA52-1A7D-4AE5-B520-B991822B21C8}"/>
                </a:ext>
              </a:extLst>
            </p:cNvPr>
            <p:cNvSpPr/>
            <p:nvPr/>
          </p:nvSpPr>
          <p:spPr>
            <a:xfrm>
              <a:off x="7611217" y="137982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525E8B5-CC96-4E14-B13A-80937D766623}"/>
              </a:ext>
            </a:extLst>
          </p:cNvPr>
          <p:cNvGrpSpPr/>
          <p:nvPr/>
        </p:nvGrpSpPr>
        <p:grpSpPr>
          <a:xfrm>
            <a:off x="8109910" y="2360884"/>
            <a:ext cx="487125" cy="369332"/>
            <a:chOff x="8109910" y="2360884"/>
            <a:chExt cx="487125" cy="369332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64FB24C0-EE40-410E-A645-0F78651990A7}"/>
                </a:ext>
              </a:extLst>
            </p:cNvPr>
            <p:cNvSpPr/>
            <p:nvPr/>
          </p:nvSpPr>
          <p:spPr>
            <a:xfrm rot="326245">
              <a:off x="8513398" y="2500873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027D4749-8273-4ADC-B71D-D7150296DB79}"/>
                </a:ext>
              </a:extLst>
            </p:cNvPr>
            <p:cNvSpPr/>
            <p:nvPr/>
          </p:nvSpPr>
          <p:spPr>
            <a:xfrm>
              <a:off x="8109910" y="236088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5AC9954-284E-4EC2-9664-33B66DE46614}"/>
              </a:ext>
            </a:extLst>
          </p:cNvPr>
          <p:cNvGrpSpPr/>
          <p:nvPr/>
        </p:nvGrpSpPr>
        <p:grpSpPr>
          <a:xfrm>
            <a:off x="8971451" y="3020627"/>
            <a:ext cx="541462" cy="517339"/>
            <a:chOff x="8971451" y="3020627"/>
            <a:chExt cx="541462" cy="517339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230219F-A378-4DA7-B768-8000C8EF3782}"/>
                </a:ext>
              </a:extLst>
            </p:cNvPr>
            <p:cNvSpPr/>
            <p:nvPr/>
          </p:nvSpPr>
          <p:spPr>
            <a:xfrm rot="17545416">
              <a:off x="8967651" y="3426166"/>
              <a:ext cx="1156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34CC7EB-B86C-4EE8-B0A8-6ABB3335497F}"/>
                </a:ext>
              </a:extLst>
            </p:cNvPr>
            <p:cNvSpPr/>
            <p:nvPr/>
          </p:nvSpPr>
          <p:spPr>
            <a:xfrm>
              <a:off x="9097415" y="302062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5BF6A78-E275-48DA-9398-96A8AE722D9A}"/>
              </a:ext>
            </a:extLst>
          </p:cNvPr>
          <p:cNvGrpSpPr/>
          <p:nvPr/>
        </p:nvGrpSpPr>
        <p:grpSpPr>
          <a:xfrm>
            <a:off x="9446808" y="3984684"/>
            <a:ext cx="457316" cy="460637"/>
            <a:chOff x="9446808" y="3984684"/>
            <a:chExt cx="457316" cy="460637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7D416EF-EC54-4DDA-BBDD-636CCC16B2B6}"/>
                </a:ext>
              </a:extLst>
            </p:cNvPr>
            <p:cNvSpPr/>
            <p:nvPr/>
          </p:nvSpPr>
          <p:spPr>
            <a:xfrm rot="21435459">
              <a:off x="9446808" y="435596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3300A22-CBBA-477F-A61B-E1DE14F48C74}"/>
                </a:ext>
              </a:extLst>
            </p:cNvPr>
            <p:cNvSpPr/>
            <p:nvPr/>
          </p:nvSpPr>
          <p:spPr>
            <a:xfrm>
              <a:off x="9488626" y="398468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1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78C91F7-BFF2-4348-9CE9-C5D133CD7EED}"/>
              </a:ext>
            </a:extLst>
          </p:cNvPr>
          <p:cNvGrpSpPr/>
          <p:nvPr/>
        </p:nvGrpSpPr>
        <p:grpSpPr>
          <a:xfrm>
            <a:off x="9904009" y="4930502"/>
            <a:ext cx="531750" cy="460637"/>
            <a:chOff x="9904009" y="4930502"/>
            <a:chExt cx="531750" cy="460637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DD0B62D-308D-4338-A5F3-D5F60E60643C}"/>
                </a:ext>
              </a:extLst>
            </p:cNvPr>
            <p:cNvSpPr/>
            <p:nvPr/>
          </p:nvSpPr>
          <p:spPr>
            <a:xfrm rot="21435459">
              <a:off x="9904009" y="5301784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C43684B-39C9-466F-BB65-12A266E550DE}"/>
                </a:ext>
              </a:extLst>
            </p:cNvPr>
            <p:cNvSpPr/>
            <p:nvPr/>
          </p:nvSpPr>
          <p:spPr>
            <a:xfrm>
              <a:off x="10020261" y="493050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3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15177"/>
              </p:ext>
            </p:extLst>
          </p:nvPr>
        </p:nvGraphicFramePr>
        <p:xfrm>
          <a:off x="117227" y="1453595"/>
          <a:ext cx="5885604" cy="2217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C471015-383C-4FD4-8BFC-F0E1C7BBA7F8}"/>
              </a:ext>
            </a:extLst>
          </p:cNvPr>
          <p:cNvGrpSpPr/>
          <p:nvPr/>
        </p:nvGrpSpPr>
        <p:grpSpPr>
          <a:xfrm>
            <a:off x="6154614" y="434955"/>
            <a:ext cx="5885603" cy="5988089"/>
            <a:chOff x="6154614" y="434955"/>
            <a:chExt cx="5885603" cy="598808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33743E3-92B8-416B-8AE7-3773B458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4614" y="434955"/>
              <a:ext cx="5885603" cy="5988089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BDC7245-04F3-45D2-8F9E-203F682A5C99}"/>
                </a:ext>
              </a:extLst>
            </p:cNvPr>
            <p:cNvGrpSpPr/>
            <p:nvPr/>
          </p:nvGrpSpPr>
          <p:grpSpPr>
            <a:xfrm>
              <a:off x="8063821" y="1597680"/>
              <a:ext cx="1015629" cy="1940286"/>
              <a:chOff x="7832276" y="1431517"/>
              <a:chExt cx="1015629" cy="1940286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0230219F-A378-4DA7-B768-8000C8EF3782}"/>
                  </a:ext>
                </a:extLst>
              </p:cNvPr>
              <p:cNvSpPr/>
              <p:nvPr/>
            </p:nvSpPr>
            <p:spPr>
              <a:xfrm rot="17545416">
                <a:off x="8736106" y="3260003"/>
                <a:ext cx="115600" cy="1079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64FB24C0-EE40-410E-A645-0F78651990A7}"/>
                  </a:ext>
                </a:extLst>
              </p:cNvPr>
              <p:cNvSpPr/>
              <p:nvPr/>
            </p:nvSpPr>
            <p:spPr>
              <a:xfrm rot="326245">
                <a:off x="8281853" y="2334710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62E19127-88BA-4D2F-AB2D-B841D7006118}"/>
                  </a:ext>
                </a:extLst>
              </p:cNvPr>
              <p:cNvSpPr/>
              <p:nvPr/>
            </p:nvSpPr>
            <p:spPr>
              <a:xfrm rot="326245">
                <a:off x="7832276" y="1431517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326245">
              <a:off x="7611607" y="67597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5A2FF3D-AD96-4823-A14A-6F90F8E18B3C}"/>
                </a:ext>
              </a:extLst>
            </p:cNvPr>
            <p:cNvGrpSpPr/>
            <p:nvPr/>
          </p:nvGrpSpPr>
          <p:grpSpPr>
            <a:xfrm>
              <a:off x="9446808" y="4355966"/>
              <a:ext cx="540838" cy="1035173"/>
              <a:chOff x="10602103" y="1422135"/>
              <a:chExt cx="540838" cy="1035173"/>
            </a:xfrm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4DD0B62D-308D-4338-A5F3-D5F60E60643C}"/>
                  </a:ext>
                </a:extLst>
              </p:cNvPr>
              <p:cNvSpPr/>
              <p:nvPr/>
            </p:nvSpPr>
            <p:spPr>
              <a:xfrm rot="21435459">
                <a:off x="11059304" y="2367953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37D416EF-EC54-4DDA-BBDD-636CCC16B2B6}"/>
                  </a:ext>
                </a:extLst>
              </p:cNvPr>
              <p:cNvSpPr/>
              <p:nvPr/>
            </p:nvSpPr>
            <p:spPr>
              <a:xfrm rot="21435459">
                <a:off x="10602103" y="1422135"/>
                <a:ext cx="83637" cy="893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1C6F64D-73D8-453F-BB89-D66E19083A33}"/>
              </a:ext>
            </a:extLst>
          </p:cNvPr>
          <p:cNvCxnSpPr>
            <a:cxnSpLocks/>
          </p:cNvCxnSpPr>
          <p:nvPr/>
        </p:nvCxnSpPr>
        <p:spPr>
          <a:xfrm>
            <a:off x="7524743" y="423284"/>
            <a:ext cx="3001416" cy="5988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8EFBCC1-DFE9-43FA-B2BB-739376207D55}"/>
              </a:ext>
            </a:extLst>
          </p:cNvPr>
          <p:cNvSpPr/>
          <p:nvPr/>
        </p:nvSpPr>
        <p:spPr>
          <a:xfrm>
            <a:off x="585982" y="4087889"/>
            <a:ext cx="5978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この点を繋いだ直線を、比例の関係</a:t>
            </a:r>
            <a:endParaRPr lang="en-US" altLang="ja-JP" sz="24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y=-</a:t>
            </a:r>
            <a:r>
              <a:rPr lang="ja-JP" altLang="en-US" sz="3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44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32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のグラフ</a:t>
            </a:r>
            <a:r>
              <a:rPr lang="ja-JP" altLang="en-US" sz="2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と言います。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03944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4773336"/>
            <a:ext cx="12192000" cy="17784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マクロ, 歯車, 装備, エンジン, ビンテージ, 工業用, 仕事, 機構">
            <a:extLst>
              <a:ext uri="{FF2B5EF4-FFF2-40B4-BE49-F238E27FC236}">
                <a16:creationId xmlns:a16="http://schemas.microsoft.com/office/drawing/2014/main" id="{FC665CF9-1793-438A-A918-4084D9CA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0"/>
            <a:ext cx="1051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62F252-763C-4FA3-8B6C-47A230334458}"/>
              </a:ext>
            </a:extLst>
          </p:cNvPr>
          <p:cNvSpPr/>
          <p:nvPr/>
        </p:nvSpPr>
        <p:spPr>
          <a:xfrm>
            <a:off x="25792" y="0"/>
            <a:ext cx="12192000" cy="6858000"/>
          </a:xfrm>
          <a:prstGeom prst="rect">
            <a:avLst/>
          </a:prstGeom>
          <a:solidFill>
            <a:srgbClr val="4472C4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28B222-BDE1-45B7-B54E-A13A8540E20A}"/>
              </a:ext>
            </a:extLst>
          </p:cNvPr>
          <p:cNvSpPr/>
          <p:nvPr/>
        </p:nvSpPr>
        <p:spPr>
          <a:xfrm>
            <a:off x="0" y="5337659"/>
            <a:ext cx="9319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50F0987-A54D-4AAA-825B-AFBFC8BDE826}"/>
              </a:ext>
            </a:extLst>
          </p:cNvPr>
          <p:cNvSpPr/>
          <p:nvPr/>
        </p:nvSpPr>
        <p:spPr>
          <a:xfrm>
            <a:off x="9169792" y="1353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時計の中の</a:t>
            </a:r>
            <a:r>
              <a:rPr lang="ja-JP" altLang="en-US" sz="2400" b="1">
                <a:solidFill>
                  <a:srgbClr val="FFFF00"/>
                </a:solidFill>
              </a:rPr>
              <a:t>歯車</a:t>
            </a:r>
            <a:r>
              <a:rPr lang="ja-JP" altLang="en-US" sz="2400" b="1">
                <a:solidFill>
                  <a:schemeClr val="bg1"/>
                </a:solidFill>
              </a:rPr>
              <a:t>の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仕組みにも反比例が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使われています。</a:t>
            </a:r>
            <a:endParaRPr lang="en-US" altLang="ja-JP" sz="2400" b="1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BFA87F-6188-4E92-8794-9E99C1754A0B}"/>
              </a:ext>
            </a:extLst>
          </p:cNvPr>
          <p:cNvSpPr/>
          <p:nvPr/>
        </p:nvSpPr>
        <p:spPr>
          <a:xfrm>
            <a:off x="9468321" y="6211669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https://pixabay.com/ja/</a:t>
            </a:r>
          </a:p>
          <a:p>
            <a:r>
              <a:rPr lang="ja-JP" altLang="en-US">
                <a:solidFill>
                  <a:schemeClr val="bg1"/>
                </a:solidFill>
              </a:rPr>
              <a:t>　　　　　　　　　歯車</a:t>
            </a:r>
            <a:endParaRPr lang="en-US" altLang="ja-JP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7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94415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095999" y="96047"/>
            <a:ext cx="7426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785907" y="798642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10C51B-32DC-49E2-BFA7-CCE76CCF7385}"/>
              </a:ext>
            </a:extLst>
          </p:cNvPr>
          <p:cNvSpPr/>
          <p:nvPr/>
        </p:nvSpPr>
        <p:spPr>
          <a:xfrm>
            <a:off x="2688968" y="307303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endParaRPr lang="en-US" altLang="ja-JP" sz="6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ECCFC90-23F0-4609-BDC0-8089A46522C7}"/>
              </a:ext>
            </a:extLst>
          </p:cNvPr>
          <p:cNvSpPr/>
          <p:nvPr/>
        </p:nvSpPr>
        <p:spPr>
          <a:xfrm>
            <a:off x="718219" y="4176546"/>
            <a:ext cx="10755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それぞれのパターンについてグラフを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書いてみよう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B792F7A-B70A-4F08-979A-0DC8708414AF}"/>
              </a:ext>
            </a:extLst>
          </p:cNvPr>
          <p:cNvGrpSpPr/>
          <p:nvPr/>
        </p:nvGrpSpPr>
        <p:grpSpPr>
          <a:xfrm>
            <a:off x="3256905" y="398775"/>
            <a:ext cx="1216060" cy="3147015"/>
            <a:chOff x="5975063" y="697417"/>
            <a:chExt cx="1216060" cy="314701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1D4C0A5-9C2E-456D-BE62-7CB4A98AAF66}"/>
                </a:ext>
              </a:extLst>
            </p:cNvPr>
            <p:cNvSpPr/>
            <p:nvPr/>
          </p:nvSpPr>
          <p:spPr>
            <a:xfrm>
              <a:off x="6130885" y="697417"/>
              <a:ext cx="90441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200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DBE1A4A-CE3F-4613-9FFA-E1D421DFC49A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962B32D-7EA1-4281-9CB1-6680620894C0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628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凱旋門, パリ, ランドマーク, 有名, フランス, アーキテクチャ, 記念碑">
            <a:extLst>
              <a:ext uri="{FF2B5EF4-FFF2-40B4-BE49-F238E27FC236}">
                <a16:creationId xmlns:a16="http://schemas.microsoft.com/office/drawing/2014/main" id="{51EBA19A-58B1-4EB0-9B69-D8D0B00B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29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8EB7F73-2453-4D22-8940-31424A0C889A}"/>
              </a:ext>
            </a:extLst>
          </p:cNvPr>
          <p:cNvSpPr/>
          <p:nvPr/>
        </p:nvSpPr>
        <p:spPr>
          <a:xfrm>
            <a:off x="0" y="5801748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5224D53-26A9-4032-8D67-826F1E87B4C6}"/>
              </a:ext>
            </a:extLst>
          </p:cNvPr>
          <p:cNvSpPr/>
          <p:nvPr/>
        </p:nvSpPr>
        <p:spPr>
          <a:xfrm>
            <a:off x="9428102" y="6076323"/>
            <a:ext cx="2789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https://pixabay.com/ja/</a:t>
            </a:r>
          </a:p>
          <a:p>
            <a:pPr algn="r"/>
            <a:r>
              <a:rPr lang="ja-JP" altLang="en-US">
                <a:solidFill>
                  <a:schemeClr val="bg1"/>
                </a:solidFill>
              </a:rPr>
              <a:t>凱旋門</a:t>
            </a:r>
            <a:endParaRPr lang="en-US" altLang="ja-JP">
              <a:solidFill>
                <a:schemeClr val="bg1"/>
              </a:solidFill>
            </a:endParaRPr>
          </a:p>
          <a:p>
            <a:pPr algn="r"/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255AE1-B05D-4572-A2D7-1E56F32F7427}"/>
              </a:ext>
            </a:extLst>
          </p:cNvPr>
          <p:cNvSpPr/>
          <p:nvPr/>
        </p:nvSpPr>
        <p:spPr>
          <a:xfrm>
            <a:off x="0" y="0"/>
            <a:ext cx="12192000" cy="6937513"/>
          </a:xfrm>
          <a:prstGeom prst="rect">
            <a:avLst/>
          </a:prstGeom>
          <a:solidFill>
            <a:srgbClr val="0070C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7981EE0-2313-4412-86DC-9BF47BF5BB0F}"/>
              </a:ext>
            </a:extLst>
          </p:cNvPr>
          <p:cNvSpPr/>
          <p:nvPr/>
        </p:nvSpPr>
        <p:spPr>
          <a:xfrm>
            <a:off x="198373" y="5706990"/>
            <a:ext cx="5808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989E0C-276B-4342-A3C5-BB3F0D8707B8}"/>
              </a:ext>
            </a:extLst>
          </p:cNvPr>
          <p:cNvSpPr/>
          <p:nvPr/>
        </p:nvSpPr>
        <p:spPr>
          <a:xfrm>
            <a:off x="9169792" y="13534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建築にもあらゆる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場面で</a:t>
            </a:r>
            <a:r>
              <a:rPr lang="ja-JP" altLang="en-US" sz="2400" b="1">
                <a:solidFill>
                  <a:srgbClr val="FFFF00"/>
                </a:solidFill>
              </a:rPr>
              <a:t>比例</a:t>
            </a:r>
            <a:r>
              <a:rPr lang="ja-JP" altLang="en-US" sz="2400" b="1">
                <a:solidFill>
                  <a:schemeClr val="bg1"/>
                </a:solidFill>
              </a:rPr>
              <a:t>が使われ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ています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　　　　　</a:t>
            </a:r>
            <a:r>
              <a:rPr lang="ja-JP" altLang="en-US" sz="2400" b="1">
                <a:solidFill>
                  <a:srgbClr val="FFFF00"/>
                </a:solidFill>
              </a:rPr>
              <a:t>＃凱旋門</a:t>
            </a:r>
          </a:p>
        </p:txBody>
      </p:sp>
    </p:spTree>
    <p:extLst>
      <p:ext uri="{BB962C8B-B14F-4D97-AF65-F5344CB8AC3E}">
        <p14:creationId xmlns:p14="http://schemas.microsoft.com/office/powerpoint/2010/main" val="19422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図：本研究の概念図。太陽系外起源の天体（赤）と、オールトの雲を起源とする天体（青）。">
            <a:extLst>
              <a:ext uri="{FF2B5EF4-FFF2-40B4-BE49-F238E27FC236}">
                <a16:creationId xmlns:a16="http://schemas.microsoft.com/office/drawing/2014/main" id="{E377FD25-0A47-48AA-94C2-8A50D647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F80136-AA01-449C-99FD-570BD2078F98}"/>
              </a:ext>
            </a:extLst>
          </p:cNvPr>
          <p:cNvSpPr/>
          <p:nvPr/>
        </p:nvSpPr>
        <p:spPr>
          <a:xfrm>
            <a:off x="9468177" y="618246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373737"/>
                </a:solidFill>
                <a:latin typeface="Lato"/>
              </a:rPr>
              <a:t>クレジット：国立天文台</a:t>
            </a: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9FED73-737E-4D8D-AD70-7F8F71523E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1483E6-3424-4767-A88E-CC1ECAF319E8}"/>
              </a:ext>
            </a:extLst>
          </p:cNvPr>
          <p:cNvSpPr/>
          <p:nvPr/>
        </p:nvSpPr>
        <p:spPr>
          <a:xfrm>
            <a:off x="6096000" y="288974"/>
            <a:ext cx="6312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533BC5-60E3-4175-841A-1CC2E8579AF5}"/>
              </a:ext>
            </a:extLst>
          </p:cNvPr>
          <p:cNvSpPr/>
          <p:nvPr/>
        </p:nvSpPr>
        <p:spPr>
          <a:xfrm>
            <a:off x="0" y="5397639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73D211-97AD-47D2-B085-E8D593B66A31}"/>
              </a:ext>
            </a:extLst>
          </p:cNvPr>
          <p:cNvSpPr/>
          <p:nvPr/>
        </p:nvSpPr>
        <p:spPr>
          <a:xfrm>
            <a:off x="8845129" y="4234634"/>
            <a:ext cx="302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</a:rPr>
              <a:t>宇宙</a:t>
            </a:r>
            <a:r>
              <a:rPr lang="ja-JP" altLang="en-US" sz="2400" b="1">
                <a:solidFill>
                  <a:schemeClr val="bg1"/>
                </a:solidFill>
              </a:rPr>
              <a:t>を知るためにも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反比例が使われることがあります</a:t>
            </a:r>
            <a:endParaRPr lang="en-US" altLang="ja-JP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096000" y="66107"/>
            <a:ext cx="6896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7979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D3555DD-0A03-46B5-B7A3-1B06B75EB43F}"/>
              </a:ext>
            </a:extLst>
          </p:cNvPr>
          <p:cNvGrpSpPr/>
          <p:nvPr/>
        </p:nvGrpSpPr>
        <p:grpSpPr>
          <a:xfrm>
            <a:off x="3923655" y="3109248"/>
            <a:ext cx="1216060" cy="3147015"/>
            <a:chOff x="5975063" y="697417"/>
            <a:chExt cx="1216060" cy="314701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DB6CD3-FCFA-4D5F-8462-014FC198B896}"/>
                </a:ext>
              </a:extLst>
            </p:cNvPr>
            <p:cNvSpPr/>
            <p:nvPr/>
          </p:nvSpPr>
          <p:spPr>
            <a:xfrm>
              <a:off x="6130885" y="697417"/>
              <a:ext cx="90441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A5A0767-CF1D-4A97-9B64-AFFAD7085519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4B222CF-A0D5-4FC6-9EE0-FAA0981D7082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679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184900" y="41307"/>
            <a:ext cx="6915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1" y="3628652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256644"/>
            <a:ext cx="97224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</a:t>
            </a:r>
            <a:r>
              <a:rPr lang="en-US" altLang="ja-JP" sz="6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660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4121FE3-404B-482D-9037-CD727D21F131}"/>
              </a:ext>
            </a:extLst>
          </p:cNvPr>
          <p:cNvGrpSpPr/>
          <p:nvPr/>
        </p:nvGrpSpPr>
        <p:grpSpPr>
          <a:xfrm>
            <a:off x="3838176" y="3163139"/>
            <a:ext cx="1216060" cy="3147015"/>
            <a:chOff x="5975063" y="697417"/>
            <a:chExt cx="1216060" cy="314701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904C35A-432E-4AF7-86C3-09ACE1F6FF13}"/>
                </a:ext>
              </a:extLst>
            </p:cNvPr>
            <p:cNvSpPr/>
            <p:nvPr/>
          </p:nvSpPr>
          <p:spPr>
            <a:xfrm>
              <a:off x="6130885" y="697417"/>
              <a:ext cx="100059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2CD6F71-BE63-402C-9B70-2FD783F9C801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2711F95-99EB-4B8D-AAA0-2F9F2E40809A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0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1842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299126" y="779589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6894"/>
              </p:ext>
            </p:extLst>
          </p:nvPr>
        </p:nvGraphicFramePr>
        <p:xfrm>
          <a:off x="434055" y="24861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F4248D0-890D-44C2-B576-87DA830D6478}"/>
              </a:ext>
            </a:extLst>
          </p:cNvPr>
          <p:cNvGrpSpPr/>
          <p:nvPr/>
        </p:nvGrpSpPr>
        <p:grpSpPr>
          <a:xfrm>
            <a:off x="8147289" y="4110680"/>
            <a:ext cx="1190791" cy="1505160"/>
            <a:chOff x="6976810" y="6164446"/>
            <a:chExt cx="1190791" cy="15051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EC1975-D0E9-4F73-971B-D3B3B923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6810" y="6164446"/>
              <a:ext cx="1190791" cy="150516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E221DF-393B-4C30-BB35-DA17A866A957}"/>
                </a:ext>
              </a:extLst>
            </p:cNvPr>
            <p:cNvSpPr txBox="1"/>
            <p:nvPr/>
          </p:nvSpPr>
          <p:spPr>
            <a:xfrm>
              <a:off x="7155047" y="64919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①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67D03E7-1C3C-4C78-A210-AC0303E7CD08}"/>
              </a:ext>
            </a:extLst>
          </p:cNvPr>
          <p:cNvGrpSpPr/>
          <p:nvPr/>
        </p:nvGrpSpPr>
        <p:grpSpPr>
          <a:xfrm>
            <a:off x="9432918" y="4077786"/>
            <a:ext cx="1190791" cy="1505160"/>
            <a:chOff x="8148147" y="4735656"/>
            <a:chExt cx="1190791" cy="150516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166E43-29CB-4342-8D2F-509FBA8E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0D8030-53A3-4259-A98C-3845E68D86F1}"/>
                </a:ext>
              </a:extLst>
            </p:cNvPr>
            <p:cNvSpPr txBox="1"/>
            <p:nvPr/>
          </p:nvSpPr>
          <p:spPr>
            <a:xfrm>
              <a:off x="8457337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②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011D8C7-04DF-4F19-AD8D-2C04213E2008}"/>
              </a:ext>
            </a:extLst>
          </p:cNvPr>
          <p:cNvGrpSpPr/>
          <p:nvPr/>
        </p:nvGrpSpPr>
        <p:grpSpPr>
          <a:xfrm>
            <a:off x="5595061" y="4077786"/>
            <a:ext cx="1190791" cy="1505160"/>
            <a:chOff x="9431099" y="4735656"/>
            <a:chExt cx="1190791" cy="150516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92D3BA7-02FA-4305-9275-CE1F4CE72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C0FF430-6A3E-4FB3-A1C3-93DD1491B172}"/>
                </a:ext>
              </a:extLst>
            </p:cNvPr>
            <p:cNvSpPr txBox="1"/>
            <p:nvPr/>
          </p:nvSpPr>
          <p:spPr>
            <a:xfrm>
              <a:off x="9674022" y="516055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③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C4F434E-7BB3-450C-A523-C9B13D9FA592}"/>
              </a:ext>
            </a:extLst>
          </p:cNvPr>
          <p:cNvGrpSpPr/>
          <p:nvPr/>
        </p:nvGrpSpPr>
        <p:grpSpPr>
          <a:xfrm>
            <a:off x="4356596" y="4110680"/>
            <a:ext cx="1190791" cy="1505160"/>
            <a:chOff x="5616561" y="4715361"/>
            <a:chExt cx="1190791" cy="150516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DD49ED8-83C9-4F99-8B4F-108A9B10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6561" y="4715361"/>
              <a:ext cx="1190791" cy="150516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DB62212-CC3D-4B9C-A984-56F4A205D8ED}"/>
                </a:ext>
              </a:extLst>
            </p:cNvPr>
            <p:cNvSpPr txBox="1"/>
            <p:nvPr/>
          </p:nvSpPr>
          <p:spPr>
            <a:xfrm>
              <a:off x="5866351" y="5107363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④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B3EB65F-328C-4D01-9E9B-CB9E281668C5}"/>
              </a:ext>
            </a:extLst>
          </p:cNvPr>
          <p:cNvGrpSpPr/>
          <p:nvPr/>
        </p:nvGrpSpPr>
        <p:grpSpPr>
          <a:xfrm>
            <a:off x="2039481" y="-158706"/>
            <a:ext cx="1216060" cy="3147015"/>
            <a:chOff x="5975063" y="697417"/>
            <a:chExt cx="1216060" cy="314701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82AA5AA-654C-4CF4-A402-34C1835640FB}"/>
                </a:ext>
              </a:extLst>
            </p:cNvPr>
            <p:cNvSpPr/>
            <p:nvPr/>
          </p:nvSpPr>
          <p:spPr>
            <a:xfrm>
              <a:off x="6130885" y="697417"/>
              <a:ext cx="100059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A032146-FB00-4FD8-80A6-0E3089DC6A6B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7E3BCD2-9865-47CA-8197-4B13B2C34363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D641AA4-5737-4555-91EB-05F5CAF1FC6F}"/>
              </a:ext>
            </a:extLst>
          </p:cNvPr>
          <p:cNvGrpSpPr/>
          <p:nvPr/>
        </p:nvGrpSpPr>
        <p:grpSpPr>
          <a:xfrm>
            <a:off x="3151654" y="3906141"/>
            <a:ext cx="865943" cy="1962526"/>
            <a:chOff x="7770875" y="91839"/>
            <a:chExt cx="865943" cy="196252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59F7323-47DC-4984-84F3-935EFACEA08C}"/>
                </a:ext>
              </a:extLst>
            </p:cNvPr>
            <p:cNvSpPr/>
            <p:nvPr/>
          </p:nvSpPr>
          <p:spPr>
            <a:xfrm>
              <a:off x="7770875" y="91839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16EDE51-8A8A-4002-BD02-6393F1FED9D8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57F20A42-5DD3-4929-AAB9-1BFC713872C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ED24B92-F31B-41C2-9CAF-F7BCAAF53DA1}"/>
              </a:ext>
            </a:extLst>
          </p:cNvPr>
          <p:cNvGrpSpPr/>
          <p:nvPr/>
        </p:nvGrpSpPr>
        <p:grpSpPr>
          <a:xfrm>
            <a:off x="3044021" y="4134824"/>
            <a:ext cx="1190791" cy="1505160"/>
            <a:chOff x="4321161" y="4696753"/>
            <a:chExt cx="1190791" cy="15051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5985D3A-F468-4F08-9222-DAEF04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E5915F4-0004-4F01-8C4D-F6B949CB0824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⑤</a:t>
              </a:r>
            </a:p>
          </p:txBody>
        </p:sp>
      </p:grp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7E68F96-7CE3-45C0-97B5-9F8B4F85A191}"/>
              </a:ext>
            </a:extLst>
          </p:cNvPr>
          <p:cNvCxnSpPr/>
          <p:nvPr/>
        </p:nvCxnSpPr>
        <p:spPr>
          <a:xfrm flipH="1">
            <a:off x="6826895" y="4081025"/>
            <a:ext cx="1279350" cy="15658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5205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75554"/>
              </p:ext>
            </p:extLst>
          </p:nvPr>
        </p:nvGraphicFramePr>
        <p:xfrm>
          <a:off x="337836" y="25115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D641AA4-5737-4555-91EB-05F5CAF1FC6F}"/>
              </a:ext>
            </a:extLst>
          </p:cNvPr>
          <p:cNvGrpSpPr/>
          <p:nvPr/>
        </p:nvGrpSpPr>
        <p:grpSpPr>
          <a:xfrm>
            <a:off x="3055435" y="3931541"/>
            <a:ext cx="865943" cy="1962526"/>
            <a:chOff x="7770875" y="91839"/>
            <a:chExt cx="865943" cy="196252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59F7323-47DC-4984-84F3-935EFACEA08C}"/>
                </a:ext>
              </a:extLst>
            </p:cNvPr>
            <p:cNvSpPr/>
            <p:nvPr/>
          </p:nvSpPr>
          <p:spPr>
            <a:xfrm>
              <a:off x="7770875" y="91839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16EDE51-8A8A-4002-BD02-6393F1FED9D8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57F20A42-5DD3-4929-AAB9-1BFC713872C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0B7BE6B-7F84-4E2A-8D3B-DC0C98102ABB}"/>
              </a:ext>
            </a:extLst>
          </p:cNvPr>
          <p:cNvSpPr/>
          <p:nvPr/>
        </p:nvSpPr>
        <p:spPr>
          <a:xfrm>
            <a:off x="487373" y="1629884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11FE0B1-19E5-49CB-81CA-A4C7DF0DC654}"/>
              </a:ext>
            </a:extLst>
          </p:cNvPr>
          <p:cNvCxnSpPr/>
          <p:nvPr/>
        </p:nvCxnSpPr>
        <p:spPr>
          <a:xfrm flipH="1">
            <a:off x="6747383" y="4081025"/>
            <a:ext cx="1279350" cy="15658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9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33743E3-92B8-416B-8AE7-3773B458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578" y="439379"/>
            <a:ext cx="5885603" cy="5988089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</p:pic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E73E91C0-2144-43F2-BE1B-8BAF7D34B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36830"/>
              </p:ext>
            </p:extLst>
          </p:nvPr>
        </p:nvGraphicFramePr>
        <p:xfrm>
          <a:off x="163590" y="1724565"/>
          <a:ext cx="5885604" cy="24332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791185">
                <a:tc>
                  <a:txBody>
                    <a:bodyPr/>
                    <a:lstStyle/>
                    <a:p>
                      <a:pPr algn="ctr"/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86065"/>
                  </a:ext>
                </a:extLst>
              </a:tr>
              <a:tr h="791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83231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27D06DE-F07F-48F3-A760-9C31CC082613}"/>
              </a:ext>
            </a:extLst>
          </p:cNvPr>
          <p:cNvGrpSpPr/>
          <p:nvPr/>
        </p:nvGrpSpPr>
        <p:grpSpPr>
          <a:xfrm>
            <a:off x="1534493" y="3209860"/>
            <a:ext cx="548548" cy="1099388"/>
            <a:chOff x="8050296" y="-582541"/>
            <a:chExt cx="548548" cy="1099388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6B58928-D810-4B2F-9610-6E3A14BAD37A}"/>
                </a:ext>
              </a:extLst>
            </p:cNvPr>
            <p:cNvSpPr/>
            <p:nvPr/>
          </p:nvSpPr>
          <p:spPr>
            <a:xfrm>
              <a:off x="8050296" y="-582541"/>
              <a:ext cx="5485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4138E72-C758-4A71-991C-8D8CBA19392A}"/>
                </a:ext>
              </a:extLst>
            </p:cNvPr>
            <p:cNvSpPr/>
            <p:nvPr/>
          </p:nvSpPr>
          <p:spPr>
            <a:xfrm>
              <a:off x="8140008" y="-129484"/>
              <a:ext cx="4395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6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E5A7220-69DF-4E51-B51C-787AAFC26A27}"/>
                </a:ext>
              </a:extLst>
            </p:cNvPr>
            <p:cNvCxnSpPr>
              <a:cxnSpLocks/>
            </p:cNvCxnSpPr>
            <p:nvPr/>
          </p:nvCxnSpPr>
          <p:spPr>
            <a:xfrm>
              <a:off x="8140008" y="-57558"/>
              <a:ext cx="36453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6C95AB6-0666-454F-9D47-95538ECF5017}"/>
              </a:ext>
            </a:extLst>
          </p:cNvPr>
          <p:cNvGrpSpPr/>
          <p:nvPr/>
        </p:nvGrpSpPr>
        <p:grpSpPr>
          <a:xfrm>
            <a:off x="7187143" y="3784355"/>
            <a:ext cx="503181" cy="389973"/>
            <a:chOff x="7187143" y="3784355"/>
            <a:chExt cx="503181" cy="389973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0621882-5165-451E-B8EA-E93F1A728824}"/>
                </a:ext>
              </a:extLst>
            </p:cNvPr>
            <p:cNvSpPr/>
            <p:nvPr/>
          </p:nvSpPr>
          <p:spPr>
            <a:xfrm rot="326245">
              <a:off x="7606687" y="3784355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A292F5E-FA6B-4D64-B033-F9C8FE62AB78}"/>
                </a:ext>
              </a:extLst>
            </p:cNvPr>
            <p:cNvSpPr/>
            <p:nvPr/>
          </p:nvSpPr>
          <p:spPr>
            <a:xfrm>
              <a:off x="7187143" y="380499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16389E5-A444-4B27-9B65-7DD6845C82BE}"/>
              </a:ext>
            </a:extLst>
          </p:cNvPr>
          <p:cNvGrpSpPr/>
          <p:nvPr/>
        </p:nvGrpSpPr>
        <p:grpSpPr>
          <a:xfrm>
            <a:off x="9421407" y="2135828"/>
            <a:ext cx="566233" cy="460637"/>
            <a:chOff x="9421407" y="2135828"/>
            <a:chExt cx="566233" cy="460637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7D416EF-EC54-4DDA-BBDD-636CCC16B2B6}"/>
                </a:ext>
              </a:extLst>
            </p:cNvPr>
            <p:cNvSpPr/>
            <p:nvPr/>
          </p:nvSpPr>
          <p:spPr>
            <a:xfrm rot="21435459">
              <a:off x="9421407" y="2507110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BC7FBAE-55F3-4376-80E9-182D469853B3}"/>
                </a:ext>
              </a:extLst>
            </p:cNvPr>
            <p:cNvSpPr/>
            <p:nvPr/>
          </p:nvSpPr>
          <p:spPr>
            <a:xfrm>
              <a:off x="9572142" y="21358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34E9BF9-1448-4305-BDAB-53298CD49991}"/>
              </a:ext>
            </a:extLst>
          </p:cNvPr>
          <p:cNvGrpSpPr/>
          <p:nvPr/>
        </p:nvGrpSpPr>
        <p:grpSpPr>
          <a:xfrm>
            <a:off x="7692172" y="3896545"/>
            <a:ext cx="451251" cy="450404"/>
            <a:chOff x="7692172" y="3896545"/>
            <a:chExt cx="451251" cy="450404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C98BD1E-D5B7-49B6-8074-8AA277EAD9C4}"/>
                </a:ext>
              </a:extLst>
            </p:cNvPr>
            <p:cNvSpPr/>
            <p:nvPr/>
          </p:nvSpPr>
          <p:spPr>
            <a:xfrm rot="326245">
              <a:off x="8059786" y="3896545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676B588-59CC-42CB-BA1A-C74CFFD13E3C}"/>
                </a:ext>
              </a:extLst>
            </p:cNvPr>
            <p:cNvSpPr/>
            <p:nvPr/>
          </p:nvSpPr>
          <p:spPr>
            <a:xfrm>
              <a:off x="7692172" y="397761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4B144F0-9C17-463D-A4F0-37AADA80B52E}"/>
              </a:ext>
            </a:extLst>
          </p:cNvPr>
          <p:cNvGrpSpPr/>
          <p:nvPr/>
        </p:nvGrpSpPr>
        <p:grpSpPr>
          <a:xfrm>
            <a:off x="8113689" y="4337119"/>
            <a:ext cx="498116" cy="379162"/>
            <a:chOff x="8113689" y="4337119"/>
            <a:chExt cx="498116" cy="379162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C463F1D6-7B67-4C55-966A-F6DF179ADFD7}"/>
                </a:ext>
              </a:extLst>
            </p:cNvPr>
            <p:cNvSpPr/>
            <p:nvPr/>
          </p:nvSpPr>
          <p:spPr>
            <a:xfrm rot="326245">
              <a:off x="8528168" y="4337119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59A38AF-8AE9-4027-A4B5-98C0FD82B368}"/>
                </a:ext>
              </a:extLst>
            </p:cNvPr>
            <p:cNvSpPr/>
            <p:nvPr/>
          </p:nvSpPr>
          <p:spPr>
            <a:xfrm>
              <a:off x="8113689" y="434694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AF6E1EC-6A87-43F9-8260-886DAEDC14E6}"/>
              </a:ext>
            </a:extLst>
          </p:cNvPr>
          <p:cNvGrpSpPr/>
          <p:nvPr/>
        </p:nvGrpSpPr>
        <p:grpSpPr>
          <a:xfrm>
            <a:off x="9882881" y="2756507"/>
            <a:ext cx="520257" cy="369332"/>
            <a:chOff x="9882881" y="2756507"/>
            <a:chExt cx="520257" cy="369332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DD0B62D-308D-4338-A5F3-D5F60E60643C}"/>
                </a:ext>
              </a:extLst>
            </p:cNvPr>
            <p:cNvSpPr/>
            <p:nvPr/>
          </p:nvSpPr>
          <p:spPr>
            <a:xfrm rot="21435459">
              <a:off x="9882881" y="2981753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1C25000-3E92-4327-BC05-4752E248BE5A}"/>
                </a:ext>
              </a:extLst>
            </p:cNvPr>
            <p:cNvSpPr/>
            <p:nvPr/>
          </p:nvSpPr>
          <p:spPr>
            <a:xfrm>
              <a:off x="9987640" y="275650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97DC66E-9773-4A48-941F-A009C693407A}"/>
              </a:ext>
            </a:extLst>
          </p:cNvPr>
          <p:cNvGrpSpPr/>
          <p:nvPr/>
        </p:nvGrpSpPr>
        <p:grpSpPr>
          <a:xfrm>
            <a:off x="6248023" y="661318"/>
            <a:ext cx="5565661" cy="5625606"/>
            <a:chOff x="6248023" y="661318"/>
            <a:chExt cx="5565661" cy="5625606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64FB24C0-EE40-410E-A645-0F78651990A7}"/>
                </a:ext>
              </a:extLst>
            </p:cNvPr>
            <p:cNvSpPr/>
            <p:nvPr/>
          </p:nvSpPr>
          <p:spPr>
            <a:xfrm rot="326245">
              <a:off x="10355254" y="312960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233B89AC-7E00-4874-9645-DC62BC0B0254}"/>
                </a:ext>
              </a:extLst>
            </p:cNvPr>
            <p:cNvSpPr/>
            <p:nvPr/>
          </p:nvSpPr>
          <p:spPr>
            <a:xfrm rot="326245">
              <a:off x="10810549" y="322648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904A29B9-39CB-44A6-A036-FEA7F1E94851}"/>
                </a:ext>
              </a:extLst>
            </p:cNvPr>
            <p:cNvSpPr/>
            <p:nvPr/>
          </p:nvSpPr>
          <p:spPr>
            <a:xfrm rot="326245">
              <a:off x="9211065" y="1588785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504AC341-6825-4B9D-8245-85EDF481A9B6}"/>
                </a:ext>
              </a:extLst>
            </p:cNvPr>
            <p:cNvSpPr/>
            <p:nvPr/>
          </p:nvSpPr>
          <p:spPr>
            <a:xfrm rot="326245">
              <a:off x="9099366" y="661318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D7EB2F45-20D9-4CD3-BFBC-D00C69143018}"/>
                </a:ext>
              </a:extLst>
            </p:cNvPr>
            <p:cNvSpPr/>
            <p:nvPr/>
          </p:nvSpPr>
          <p:spPr>
            <a:xfrm rot="326245">
              <a:off x="8764655" y="5273793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4E669870-2E79-47CB-BA3B-2DD82153A2E3}"/>
                </a:ext>
              </a:extLst>
            </p:cNvPr>
            <p:cNvSpPr/>
            <p:nvPr/>
          </p:nvSpPr>
          <p:spPr>
            <a:xfrm rot="326245">
              <a:off x="8857307" y="6197569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01E63955-994F-47C7-93DD-087A7D9405D6}"/>
                </a:ext>
              </a:extLst>
            </p:cNvPr>
            <p:cNvSpPr/>
            <p:nvPr/>
          </p:nvSpPr>
          <p:spPr>
            <a:xfrm rot="326245">
              <a:off x="7145326" y="3651238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D4DD0307-AB6E-4D13-A09E-30AC86859159}"/>
                </a:ext>
              </a:extLst>
            </p:cNvPr>
            <p:cNvSpPr/>
            <p:nvPr/>
          </p:nvSpPr>
          <p:spPr>
            <a:xfrm rot="326245">
              <a:off x="6248023" y="3602798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D717BAB5-B3BA-4645-865A-557BC0621E25}"/>
                </a:ext>
              </a:extLst>
            </p:cNvPr>
            <p:cNvSpPr/>
            <p:nvPr/>
          </p:nvSpPr>
          <p:spPr>
            <a:xfrm rot="326245">
              <a:off x="11730047" y="3304893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4876C847-9F06-457B-899C-7A17B2A60478}"/>
              </a:ext>
            </a:extLst>
          </p:cNvPr>
          <p:cNvCxnSpPr>
            <a:cxnSpLocks/>
          </p:cNvCxnSpPr>
          <p:nvPr/>
        </p:nvCxnSpPr>
        <p:spPr>
          <a:xfrm flipH="1">
            <a:off x="3468924" y="3337236"/>
            <a:ext cx="606839" cy="79521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CA7FE2-F888-44CB-BD17-51A63B7C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50" y="374070"/>
            <a:ext cx="6207825" cy="620044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E73E91C0-2144-43F2-BE1B-8BAF7D34B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6564"/>
              </p:ext>
            </p:extLst>
          </p:nvPr>
        </p:nvGraphicFramePr>
        <p:xfrm>
          <a:off x="124570" y="992390"/>
          <a:ext cx="5885604" cy="1642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791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83231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5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4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27D06DE-F07F-48F3-A760-9C31CC082613}"/>
              </a:ext>
            </a:extLst>
          </p:cNvPr>
          <p:cNvGrpSpPr/>
          <p:nvPr/>
        </p:nvGrpSpPr>
        <p:grpSpPr>
          <a:xfrm>
            <a:off x="1514588" y="1687005"/>
            <a:ext cx="548548" cy="1099388"/>
            <a:chOff x="8050296" y="-582541"/>
            <a:chExt cx="548548" cy="1099388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6B58928-D810-4B2F-9610-6E3A14BAD37A}"/>
                </a:ext>
              </a:extLst>
            </p:cNvPr>
            <p:cNvSpPr/>
            <p:nvPr/>
          </p:nvSpPr>
          <p:spPr>
            <a:xfrm>
              <a:off x="8050296" y="-582541"/>
              <a:ext cx="5485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4138E72-C758-4A71-991C-8D8CBA19392A}"/>
                </a:ext>
              </a:extLst>
            </p:cNvPr>
            <p:cNvSpPr/>
            <p:nvPr/>
          </p:nvSpPr>
          <p:spPr>
            <a:xfrm>
              <a:off x="8140008" y="-129484"/>
              <a:ext cx="4395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6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E5A7220-69DF-4E51-B51C-787AAFC26A27}"/>
                </a:ext>
              </a:extLst>
            </p:cNvPr>
            <p:cNvCxnSpPr>
              <a:cxnSpLocks/>
            </p:cNvCxnSpPr>
            <p:nvPr/>
          </p:nvCxnSpPr>
          <p:spPr>
            <a:xfrm>
              <a:off x="8140008" y="-57558"/>
              <a:ext cx="36453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楕円 26">
            <a:extLst>
              <a:ext uri="{FF2B5EF4-FFF2-40B4-BE49-F238E27FC236}">
                <a16:creationId xmlns:a16="http://schemas.microsoft.com/office/drawing/2014/main" id="{FC98BD1E-D5B7-49B6-8074-8AA277EAD9C4}"/>
              </a:ext>
            </a:extLst>
          </p:cNvPr>
          <p:cNvSpPr/>
          <p:nvPr/>
        </p:nvSpPr>
        <p:spPr>
          <a:xfrm rot="326245">
            <a:off x="7997639" y="3896545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C463F1D6-7B67-4C55-966A-F6DF179ADFD7}"/>
              </a:ext>
            </a:extLst>
          </p:cNvPr>
          <p:cNvSpPr/>
          <p:nvPr/>
        </p:nvSpPr>
        <p:spPr>
          <a:xfrm rot="326245">
            <a:off x="8517603" y="4402350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C25000-3E92-4327-BC05-4752E248BE5A}"/>
              </a:ext>
            </a:extLst>
          </p:cNvPr>
          <p:cNvSpPr/>
          <p:nvPr/>
        </p:nvSpPr>
        <p:spPr>
          <a:xfrm>
            <a:off x="10103024" y="275650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233B89AC-7E00-4874-9645-DC62BC0B0254}"/>
              </a:ext>
            </a:extLst>
          </p:cNvPr>
          <p:cNvSpPr/>
          <p:nvPr/>
        </p:nvSpPr>
        <p:spPr>
          <a:xfrm rot="326245">
            <a:off x="10853943" y="3204311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04A29B9-39CB-44A6-A036-FEA7F1E94851}"/>
              </a:ext>
            </a:extLst>
          </p:cNvPr>
          <p:cNvSpPr/>
          <p:nvPr/>
        </p:nvSpPr>
        <p:spPr>
          <a:xfrm rot="326245">
            <a:off x="9211064" y="1518395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504AC341-6825-4B9D-8245-85EDF481A9B6}"/>
              </a:ext>
            </a:extLst>
          </p:cNvPr>
          <p:cNvSpPr/>
          <p:nvPr/>
        </p:nvSpPr>
        <p:spPr>
          <a:xfrm rot="326245">
            <a:off x="9119336" y="576172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7EB2F45-20D9-4CD3-BFBC-D00C69143018}"/>
              </a:ext>
            </a:extLst>
          </p:cNvPr>
          <p:cNvSpPr/>
          <p:nvPr/>
        </p:nvSpPr>
        <p:spPr>
          <a:xfrm rot="326245">
            <a:off x="8713855" y="5353306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E669870-2E79-47CB-BA3B-2DD82153A2E3}"/>
              </a:ext>
            </a:extLst>
          </p:cNvPr>
          <p:cNvSpPr/>
          <p:nvPr/>
        </p:nvSpPr>
        <p:spPr>
          <a:xfrm rot="326245">
            <a:off x="8814709" y="6194632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1E63955-994F-47C7-93DD-087A7D9405D6}"/>
              </a:ext>
            </a:extLst>
          </p:cNvPr>
          <p:cNvSpPr/>
          <p:nvPr/>
        </p:nvSpPr>
        <p:spPr>
          <a:xfrm rot="326245">
            <a:off x="7043726" y="3699676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4DD0307-AB6E-4D13-A09E-30AC86859159}"/>
              </a:ext>
            </a:extLst>
          </p:cNvPr>
          <p:cNvSpPr/>
          <p:nvPr/>
        </p:nvSpPr>
        <p:spPr>
          <a:xfrm rot="326245">
            <a:off x="6248023" y="3602798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D717BAB5-B3BA-4645-865A-557BC0621E25}"/>
              </a:ext>
            </a:extLst>
          </p:cNvPr>
          <p:cNvSpPr/>
          <p:nvPr/>
        </p:nvSpPr>
        <p:spPr>
          <a:xfrm rot="326245">
            <a:off x="11829106" y="3289767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898B961-FA25-4DD9-9B42-F6C59268415E}"/>
              </a:ext>
            </a:extLst>
          </p:cNvPr>
          <p:cNvSpPr/>
          <p:nvPr/>
        </p:nvSpPr>
        <p:spPr>
          <a:xfrm>
            <a:off x="217497" y="2906301"/>
            <a:ext cx="106348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で、対応する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の値の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組の座標とする点の全体は、横の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図のように、なめらかな曲線にな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ることがわかる</a:t>
            </a:r>
            <a:endParaRPr lang="ja-JP" altLang="en-US" sz="2800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F8675B0-73C7-47FE-9FCD-0B25CDBF540D}"/>
              </a:ext>
            </a:extLst>
          </p:cNvPr>
          <p:cNvGrpSpPr/>
          <p:nvPr/>
        </p:nvGrpSpPr>
        <p:grpSpPr>
          <a:xfrm>
            <a:off x="897275" y="2565004"/>
            <a:ext cx="794223" cy="1417120"/>
            <a:chOff x="6396900" y="1583126"/>
            <a:chExt cx="794223" cy="1417120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76FA6D6D-BEEC-4851-87C7-0436B81FFF45}"/>
                </a:ext>
              </a:extLst>
            </p:cNvPr>
            <p:cNvSpPr/>
            <p:nvPr/>
          </p:nvSpPr>
          <p:spPr>
            <a:xfrm>
              <a:off x="6521160" y="1583126"/>
              <a:ext cx="25666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800">
                <a:solidFill>
                  <a:srgbClr val="FF0000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4A1DC6E-67BD-4D41-8F3C-C573A5397CA9}"/>
                </a:ext>
              </a:extLst>
            </p:cNvPr>
            <p:cNvSpPr/>
            <p:nvPr/>
          </p:nvSpPr>
          <p:spPr>
            <a:xfrm>
              <a:off x="6491504" y="1984583"/>
              <a:ext cx="55656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1050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AD645ED9-5116-4872-8E71-C6ACF9D8ED5C}"/>
                </a:ext>
              </a:extLst>
            </p:cNvPr>
            <p:cNvCxnSpPr>
              <a:cxnSpLocks/>
            </p:cNvCxnSpPr>
            <p:nvPr/>
          </p:nvCxnSpPr>
          <p:spPr>
            <a:xfrm>
              <a:off x="6396900" y="2268158"/>
              <a:ext cx="7942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楕円 43">
            <a:extLst>
              <a:ext uri="{FF2B5EF4-FFF2-40B4-BE49-F238E27FC236}">
                <a16:creationId xmlns:a16="http://schemas.microsoft.com/office/drawing/2014/main" id="{076CA715-649A-40BA-A81C-801AACDC0B61}"/>
              </a:ext>
            </a:extLst>
          </p:cNvPr>
          <p:cNvSpPr/>
          <p:nvPr/>
        </p:nvSpPr>
        <p:spPr>
          <a:xfrm rot="326245">
            <a:off x="9446711" y="2484931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475AEFB-6E40-4AB5-B403-A633060E287E}"/>
              </a:ext>
            </a:extLst>
          </p:cNvPr>
          <p:cNvSpPr/>
          <p:nvPr/>
        </p:nvSpPr>
        <p:spPr>
          <a:xfrm rot="326245">
            <a:off x="9934317" y="2970222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0A1CC38-F81E-45FE-9EB1-1F47285CBF9F}"/>
              </a:ext>
            </a:extLst>
          </p:cNvPr>
          <p:cNvCxnSpPr>
            <a:cxnSpLocks/>
          </p:cNvCxnSpPr>
          <p:nvPr/>
        </p:nvCxnSpPr>
        <p:spPr>
          <a:xfrm flipH="1">
            <a:off x="3381658" y="1818742"/>
            <a:ext cx="678336" cy="81567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4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木琴のイラスト">
            <a:extLst>
              <a:ext uri="{FF2B5EF4-FFF2-40B4-BE49-F238E27FC236}">
                <a16:creationId xmlns:a16="http://schemas.microsoft.com/office/drawing/2014/main" id="{5F6BEA93-ED0A-4CC6-8C66-C307CE37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587225"/>
            <a:ext cx="8291635" cy="75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11537F-5C9A-4820-9E18-6964E6019184}"/>
              </a:ext>
            </a:extLst>
          </p:cNvPr>
          <p:cNvSpPr/>
          <p:nvPr/>
        </p:nvSpPr>
        <p:spPr>
          <a:xfrm>
            <a:off x="0" y="-25400"/>
            <a:ext cx="12192000" cy="6858000"/>
          </a:xfrm>
          <a:prstGeom prst="rect">
            <a:avLst/>
          </a:prstGeom>
          <a:solidFill>
            <a:srgbClr val="4472C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6A6A566-4545-4E50-8AF3-3BFE3019719F}"/>
              </a:ext>
            </a:extLst>
          </p:cNvPr>
          <p:cNvSpPr/>
          <p:nvPr/>
        </p:nvSpPr>
        <p:spPr>
          <a:xfrm>
            <a:off x="151783" y="122018"/>
            <a:ext cx="6206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0D71F2-8F83-4CEF-A245-613B80837AAD}"/>
              </a:ext>
            </a:extLst>
          </p:cNvPr>
          <p:cNvSpPr/>
          <p:nvPr/>
        </p:nvSpPr>
        <p:spPr>
          <a:xfrm>
            <a:off x="0" y="5288340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831209-D357-48CD-928C-E5C488A3C376}"/>
              </a:ext>
            </a:extLst>
          </p:cNvPr>
          <p:cNvSpPr/>
          <p:nvPr/>
        </p:nvSpPr>
        <p:spPr>
          <a:xfrm>
            <a:off x="9018009" y="214350"/>
            <a:ext cx="3022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音楽の世界でも</a:t>
            </a:r>
            <a:r>
              <a:rPr lang="ja-JP" altLang="en-US" sz="2400" b="1">
                <a:solidFill>
                  <a:srgbClr val="FFFF00"/>
                </a:solidFill>
              </a:rPr>
              <a:t>反比例</a:t>
            </a:r>
            <a:r>
              <a:rPr lang="ja-JP" altLang="en-US" sz="2400" b="1">
                <a:solidFill>
                  <a:schemeClr val="bg1"/>
                </a:solidFill>
              </a:rPr>
              <a:t>は活躍します</a:t>
            </a:r>
            <a:endParaRPr lang="en-US" altLang="ja-JP" sz="2400" b="1">
              <a:solidFill>
                <a:schemeClr val="bg1"/>
              </a:solidFill>
            </a:endParaRPr>
          </a:p>
          <a:p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　　　　　　＃木琴</a:t>
            </a:r>
            <a:endParaRPr lang="en-US" altLang="ja-JP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62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096000" y="66107"/>
            <a:ext cx="68967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451102"/>
            <a:ext cx="9705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＜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D3555DD-0A03-46B5-B7A3-1B06B75EB43F}"/>
              </a:ext>
            </a:extLst>
          </p:cNvPr>
          <p:cNvGrpSpPr/>
          <p:nvPr/>
        </p:nvGrpSpPr>
        <p:grpSpPr>
          <a:xfrm>
            <a:off x="3923655" y="3109248"/>
            <a:ext cx="1216060" cy="3147015"/>
            <a:chOff x="5975063" y="697417"/>
            <a:chExt cx="1216060" cy="314701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DB6CD3-FCFA-4D5F-8462-014FC198B896}"/>
                </a:ext>
              </a:extLst>
            </p:cNvPr>
            <p:cNvSpPr/>
            <p:nvPr/>
          </p:nvSpPr>
          <p:spPr>
            <a:xfrm>
              <a:off x="6130885" y="697417"/>
              <a:ext cx="90441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A5A0767-CF1D-4A97-9B64-AFFAD7085519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4B222CF-A0D5-4FC6-9EE0-FAA0981D7082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802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184900" y="41307"/>
            <a:ext cx="6915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1" y="3628652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1" y="1256644"/>
            <a:ext cx="98063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＜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</a:t>
            </a:r>
            <a:r>
              <a:rPr lang="en-US" altLang="ja-JP" sz="6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ja-JP" altLang="en-US" sz="660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4121FE3-404B-482D-9037-CD727D21F131}"/>
              </a:ext>
            </a:extLst>
          </p:cNvPr>
          <p:cNvGrpSpPr/>
          <p:nvPr/>
        </p:nvGrpSpPr>
        <p:grpSpPr>
          <a:xfrm>
            <a:off x="3763884" y="3132277"/>
            <a:ext cx="1489510" cy="3177877"/>
            <a:chOff x="5900771" y="666555"/>
            <a:chExt cx="1489510" cy="317787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904C35A-432E-4AF7-86C3-09ACE1F6FF13}"/>
                </a:ext>
              </a:extLst>
            </p:cNvPr>
            <p:cNvSpPr/>
            <p:nvPr/>
          </p:nvSpPr>
          <p:spPr>
            <a:xfrm>
              <a:off x="5900771" y="666555"/>
              <a:ext cx="148951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2CD6F71-BE63-402C-9B70-2FD783F9C801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2711F95-99EB-4B8D-AAA0-2F9F2E40809A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48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94415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7426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866319" y="849978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10C51B-32DC-49E2-BFA7-CCE76CCF7385}"/>
              </a:ext>
            </a:extLst>
          </p:cNvPr>
          <p:cNvSpPr/>
          <p:nvPr/>
        </p:nvSpPr>
        <p:spPr>
          <a:xfrm>
            <a:off x="5377780" y="241557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a&lt;0</a:t>
            </a:r>
            <a:endParaRPr lang="en-US" altLang="ja-JP" sz="6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ECCFC90-23F0-4609-BDC0-8089A46522C7}"/>
              </a:ext>
            </a:extLst>
          </p:cNvPr>
          <p:cNvSpPr/>
          <p:nvPr/>
        </p:nvSpPr>
        <p:spPr>
          <a:xfrm>
            <a:off x="718219" y="4176546"/>
            <a:ext cx="10755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それぞれのパターンについてグラフを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書いてみよう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00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10668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299126" y="779589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0918"/>
              </p:ext>
            </p:extLst>
          </p:nvPr>
        </p:nvGraphicFramePr>
        <p:xfrm>
          <a:off x="299126" y="3330338"/>
          <a:ext cx="11527720" cy="3281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77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B3EB65F-328C-4D01-9E9B-CB9E281668C5}"/>
              </a:ext>
            </a:extLst>
          </p:cNvPr>
          <p:cNvGrpSpPr/>
          <p:nvPr/>
        </p:nvGrpSpPr>
        <p:grpSpPr>
          <a:xfrm>
            <a:off x="1811505" y="-183809"/>
            <a:ext cx="1489510" cy="3172118"/>
            <a:chOff x="5747087" y="672314"/>
            <a:chExt cx="1489510" cy="3172118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82AA5AA-654C-4CF4-A402-34C1835640FB}"/>
                </a:ext>
              </a:extLst>
            </p:cNvPr>
            <p:cNvSpPr/>
            <p:nvPr/>
          </p:nvSpPr>
          <p:spPr>
            <a:xfrm>
              <a:off x="5747087" y="672314"/>
              <a:ext cx="148951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5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A032146-FB00-4FD8-80A6-0E3089DC6A6B}"/>
                </a:ext>
              </a:extLst>
            </p:cNvPr>
            <p:cNvSpPr/>
            <p:nvPr/>
          </p:nvSpPr>
          <p:spPr>
            <a:xfrm>
              <a:off x="6125191" y="1628441"/>
              <a:ext cx="1040670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8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2400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7E3BCD2-9865-47CA-8197-4B13B2C34363}"/>
                </a:ext>
              </a:extLst>
            </p:cNvPr>
            <p:cNvCxnSpPr/>
            <p:nvPr/>
          </p:nvCxnSpPr>
          <p:spPr>
            <a:xfrm>
              <a:off x="5975063" y="2268158"/>
              <a:ext cx="121606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57B3591-2EE5-4B84-A428-711F927A1037}"/>
              </a:ext>
            </a:extLst>
          </p:cNvPr>
          <p:cNvGrpSpPr/>
          <p:nvPr/>
        </p:nvGrpSpPr>
        <p:grpSpPr>
          <a:xfrm>
            <a:off x="2717225" y="4843580"/>
            <a:ext cx="799484" cy="1966600"/>
            <a:chOff x="7799360" y="87765"/>
            <a:chExt cx="799484" cy="196660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24A89BB-8DF3-49A5-82AF-DB6C7047103B}"/>
                </a:ext>
              </a:extLst>
            </p:cNvPr>
            <p:cNvSpPr/>
            <p:nvPr/>
          </p:nvSpPr>
          <p:spPr>
            <a:xfrm>
              <a:off x="7961914" y="87765"/>
              <a:ext cx="61106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2C9ABA3-C20A-476F-96C8-A00750579117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B31C7A78-013B-45C3-9859-A81DC7FB0BF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D674D2A-D5D7-47BA-BCD9-887825997399}"/>
              </a:ext>
            </a:extLst>
          </p:cNvPr>
          <p:cNvGrpSpPr/>
          <p:nvPr/>
        </p:nvGrpSpPr>
        <p:grpSpPr>
          <a:xfrm>
            <a:off x="9653334" y="4917443"/>
            <a:ext cx="865943" cy="1883599"/>
            <a:chOff x="7732901" y="177946"/>
            <a:chExt cx="865943" cy="188359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9A489D9-68E3-4D7D-80B4-BAD77271A4A5}"/>
                </a:ext>
              </a:extLst>
            </p:cNvPr>
            <p:cNvSpPr/>
            <p:nvPr/>
          </p:nvSpPr>
          <p:spPr>
            <a:xfrm>
              <a:off x="7732901" y="177946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1679FB44-11CD-46F2-B283-60C0D38A7F07}"/>
                </a:ext>
              </a:extLst>
            </p:cNvPr>
            <p:cNvSpPr/>
            <p:nvPr/>
          </p:nvSpPr>
          <p:spPr>
            <a:xfrm>
              <a:off x="7888646" y="95354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50A5AE5F-2746-48F0-8B5B-A192D7C2F3F5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642797F-F1BA-452C-B801-F1432DC88E73}"/>
              </a:ext>
            </a:extLst>
          </p:cNvPr>
          <p:cNvGrpSpPr/>
          <p:nvPr/>
        </p:nvGrpSpPr>
        <p:grpSpPr>
          <a:xfrm>
            <a:off x="7255261" y="4984093"/>
            <a:ext cx="962485" cy="1505160"/>
            <a:chOff x="6872485" y="4684245"/>
            <a:chExt cx="1190791" cy="1505160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D0845123-5E56-40A5-A2FE-7C633AEC8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485" y="4684245"/>
              <a:ext cx="1190791" cy="1505160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47496784-5427-47BD-8242-03CD8517B3E2}"/>
                </a:ext>
              </a:extLst>
            </p:cNvPr>
            <p:cNvSpPr txBox="1"/>
            <p:nvPr/>
          </p:nvSpPr>
          <p:spPr>
            <a:xfrm>
              <a:off x="7096804" y="50521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①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EC5AB697-F7EA-413F-A3CC-F171D9F0DB3A}"/>
              </a:ext>
            </a:extLst>
          </p:cNvPr>
          <p:cNvGrpSpPr/>
          <p:nvPr/>
        </p:nvGrpSpPr>
        <p:grpSpPr>
          <a:xfrm>
            <a:off x="8434791" y="4983748"/>
            <a:ext cx="1001497" cy="1573605"/>
            <a:chOff x="8148147" y="4735656"/>
            <a:chExt cx="1190791" cy="1505160"/>
          </a:xfrm>
        </p:grpSpPr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509B6676-F1F5-424C-9C78-98CA3FA8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CE31DDDE-27F8-48A3-867A-5A377B2B3BCE}"/>
                </a:ext>
              </a:extLst>
            </p:cNvPr>
            <p:cNvSpPr txBox="1"/>
            <p:nvPr/>
          </p:nvSpPr>
          <p:spPr>
            <a:xfrm>
              <a:off x="8366726" y="5079523"/>
              <a:ext cx="834316" cy="735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②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F120890-EFB5-4A48-B092-51BD44B5AC7D}"/>
              </a:ext>
            </a:extLst>
          </p:cNvPr>
          <p:cNvGrpSpPr/>
          <p:nvPr/>
        </p:nvGrpSpPr>
        <p:grpSpPr>
          <a:xfrm>
            <a:off x="9678545" y="5016985"/>
            <a:ext cx="975380" cy="1525456"/>
            <a:chOff x="9431099" y="4735656"/>
            <a:chExt cx="1190791" cy="1505160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195B2A01-6709-40BD-A7A1-F623F45D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82CD6AC-E05B-4300-895B-FE86EAB9FD43}"/>
                </a:ext>
              </a:extLst>
            </p:cNvPr>
            <p:cNvSpPr txBox="1"/>
            <p:nvPr/>
          </p:nvSpPr>
          <p:spPr>
            <a:xfrm>
              <a:off x="9552323" y="5055929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③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BC0EAD2-C70E-470F-9368-4A3A40B6AA60}"/>
              </a:ext>
            </a:extLst>
          </p:cNvPr>
          <p:cNvGrpSpPr/>
          <p:nvPr/>
        </p:nvGrpSpPr>
        <p:grpSpPr>
          <a:xfrm>
            <a:off x="4958917" y="5052193"/>
            <a:ext cx="932877" cy="1505160"/>
            <a:chOff x="5616561" y="4715361"/>
            <a:chExt cx="1190791" cy="1505160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5825152B-D30B-4BB9-AAF5-19D408B4C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6561" y="4715361"/>
              <a:ext cx="1190791" cy="1505160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60BF0D0-14EB-4D4A-A2C4-3AD4A34E57E2}"/>
                </a:ext>
              </a:extLst>
            </p:cNvPr>
            <p:cNvSpPr txBox="1"/>
            <p:nvPr/>
          </p:nvSpPr>
          <p:spPr>
            <a:xfrm>
              <a:off x="5883574" y="505032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④</a:t>
              </a: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7882B30-1842-4EF5-9C67-B401428161C4}"/>
              </a:ext>
            </a:extLst>
          </p:cNvPr>
          <p:cNvGrpSpPr/>
          <p:nvPr/>
        </p:nvGrpSpPr>
        <p:grpSpPr>
          <a:xfrm>
            <a:off x="3801722" y="5016985"/>
            <a:ext cx="932876" cy="1505160"/>
            <a:chOff x="4321161" y="4696753"/>
            <a:chExt cx="1190791" cy="1505160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0AEE6EAB-DF18-4B6B-9B73-18489468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7022AB6A-1160-4140-AE1A-283837E0EA82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⑤</a:t>
              </a: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66F4222-4829-4D32-A753-F5742DC5F7DD}"/>
              </a:ext>
            </a:extLst>
          </p:cNvPr>
          <p:cNvGrpSpPr/>
          <p:nvPr/>
        </p:nvGrpSpPr>
        <p:grpSpPr>
          <a:xfrm>
            <a:off x="2686896" y="5052193"/>
            <a:ext cx="932876" cy="1505160"/>
            <a:chOff x="3025761" y="4735656"/>
            <a:chExt cx="1190791" cy="1505160"/>
          </a:xfrm>
        </p:grpSpPr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745B3538-5BCD-462C-B934-0D3678E7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5761" y="4735656"/>
              <a:ext cx="1190791" cy="1505160"/>
            </a:xfrm>
            <a:prstGeom prst="rect">
              <a:avLst/>
            </a:prstGeom>
          </p:spPr>
        </p:pic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F2C81A72-D67C-412D-9FC5-2463471363F1}"/>
                </a:ext>
              </a:extLst>
            </p:cNvPr>
            <p:cNvSpPr txBox="1"/>
            <p:nvPr/>
          </p:nvSpPr>
          <p:spPr>
            <a:xfrm>
              <a:off x="3183016" y="5068308"/>
              <a:ext cx="8343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⑥</a:t>
              </a:r>
            </a:p>
          </p:txBody>
        </p:sp>
      </p:grp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C9F1AFE-F568-4847-9312-EF95C1B15FE9}"/>
              </a:ext>
            </a:extLst>
          </p:cNvPr>
          <p:cNvCxnSpPr>
            <a:cxnSpLocks/>
            <a:endCxn id="5" idx="2"/>
          </p:cNvCxnSpPr>
          <p:nvPr/>
        </p:nvCxnSpPr>
        <p:spPr>
          <a:xfrm flipH="1">
            <a:off x="6062986" y="4976635"/>
            <a:ext cx="1160582" cy="163522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67617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211956" y="29807"/>
            <a:ext cx="6945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181864"/>
              </p:ext>
            </p:extLst>
          </p:nvPr>
        </p:nvGraphicFramePr>
        <p:xfrm>
          <a:off x="299126" y="2517538"/>
          <a:ext cx="11527720" cy="3281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77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1152772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40759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7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57B3591-2EE5-4B84-A428-711F927A1037}"/>
              </a:ext>
            </a:extLst>
          </p:cNvPr>
          <p:cNvGrpSpPr/>
          <p:nvPr/>
        </p:nvGrpSpPr>
        <p:grpSpPr>
          <a:xfrm>
            <a:off x="2717225" y="4030780"/>
            <a:ext cx="799484" cy="1966600"/>
            <a:chOff x="7799360" y="87765"/>
            <a:chExt cx="799484" cy="196660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24A89BB-8DF3-49A5-82AF-DB6C7047103B}"/>
                </a:ext>
              </a:extLst>
            </p:cNvPr>
            <p:cNvSpPr/>
            <p:nvPr/>
          </p:nvSpPr>
          <p:spPr>
            <a:xfrm>
              <a:off x="7961914" y="87765"/>
              <a:ext cx="61106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2C9ABA3-C20A-476F-96C8-A00750579117}"/>
                </a:ext>
              </a:extLst>
            </p:cNvPr>
            <p:cNvSpPr/>
            <p:nvPr/>
          </p:nvSpPr>
          <p:spPr>
            <a:xfrm>
              <a:off x="7920236" y="94636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B31C7A78-013B-45C3-9859-A81DC7FB0BF1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D674D2A-D5D7-47BA-BCD9-887825997399}"/>
              </a:ext>
            </a:extLst>
          </p:cNvPr>
          <p:cNvGrpSpPr/>
          <p:nvPr/>
        </p:nvGrpSpPr>
        <p:grpSpPr>
          <a:xfrm>
            <a:off x="9653334" y="4104643"/>
            <a:ext cx="865943" cy="1883599"/>
            <a:chOff x="7732901" y="177946"/>
            <a:chExt cx="865943" cy="1883599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9A489D9-68E3-4D7D-80B4-BAD77271A4A5}"/>
                </a:ext>
              </a:extLst>
            </p:cNvPr>
            <p:cNvSpPr/>
            <p:nvPr/>
          </p:nvSpPr>
          <p:spPr>
            <a:xfrm>
              <a:off x="7732901" y="177946"/>
              <a:ext cx="865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10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1679FB44-11CD-46F2-B283-60C0D38A7F07}"/>
                </a:ext>
              </a:extLst>
            </p:cNvPr>
            <p:cNvSpPr/>
            <p:nvPr/>
          </p:nvSpPr>
          <p:spPr>
            <a:xfrm>
              <a:off x="7888646" y="953549"/>
              <a:ext cx="65274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6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11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50A5AE5F-2746-48F0-8B5B-A192D7C2F3F5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799484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388AD0D-CE61-4D17-833C-06BDCFB86C07}"/>
              </a:ext>
            </a:extLst>
          </p:cNvPr>
          <p:cNvSpPr/>
          <p:nvPr/>
        </p:nvSpPr>
        <p:spPr>
          <a:xfrm>
            <a:off x="460055" y="1292512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472CDB6-64A3-4F1F-8E64-33443863D875}"/>
              </a:ext>
            </a:extLst>
          </p:cNvPr>
          <p:cNvCxnSpPr>
            <a:cxnSpLocks/>
          </p:cNvCxnSpPr>
          <p:nvPr/>
        </p:nvCxnSpPr>
        <p:spPr>
          <a:xfrm flipH="1">
            <a:off x="6055684" y="4163835"/>
            <a:ext cx="1160582" cy="163522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27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2F63DF7-EF2A-4872-AB71-E308BC10C05B}"/>
              </a:ext>
            </a:extLst>
          </p:cNvPr>
          <p:cNvSpPr/>
          <p:nvPr/>
        </p:nvSpPr>
        <p:spPr>
          <a:xfrm>
            <a:off x="0" y="5676179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0EF4C9E-25A9-4A1A-A0F3-E3D0FDD7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59" y="669574"/>
            <a:ext cx="6246189" cy="604419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44" name="表 43">
            <a:extLst>
              <a:ext uri="{FF2B5EF4-FFF2-40B4-BE49-F238E27FC236}">
                <a16:creationId xmlns:a16="http://schemas.microsoft.com/office/drawing/2014/main" id="{5A88FCFA-F963-401F-9656-00FB1BB96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11038"/>
              </p:ext>
            </p:extLst>
          </p:nvPr>
        </p:nvGraphicFramePr>
        <p:xfrm>
          <a:off x="103201" y="1610363"/>
          <a:ext cx="5589190" cy="2089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91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670877">
                <a:tc>
                  <a:txBody>
                    <a:bodyPr/>
                    <a:lstStyle/>
                    <a:p>
                      <a:pPr algn="ctr"/>
                      <a:endParaRPr kumimoji="1" lang="ja-JP" altLang="en-US" sz="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⑥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7715" marR="47715" marT="23856" marB="2385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99866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46737BD-31FE-49D5-97ED-C9F9D1F39E88}"/>
              </a:ext>
            </a:extLst>
          </p:cNvPr>
          <p:cNvGrpSpPr/>
          <p:nvPr/>
        </p:nvGrpSpPr>
        <p:grpSpPr>
          <a:xfrm>
            <a:off x="4610204" y="2828708"/>
            <a:ext cx="561078" cy="972307"/>
            <a:chOff x="7799360" y="566017"/>
            <a:chExt cx="578188" cy="972307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DC0350FB-81EE-492F-B384-ADDD77620A40}"/>
                </a:ext>
              </a:extLst>
            </p:cNvPr>
            <p:cNvSpPr/>
            <p:nvPr/>
          </p:nvSpPr>
          <p:spPr>
            <a:xfrm>
              <a:off x="7875487" y="566017"/>
              <a:ext cx="5020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3A7C2AE9-669A-4FDF-9361-A2BB30CD826E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34EB8EF-C31A-42B9-ABB9-C23AAEC62066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6DEC30CA-C961-4E68-A5CF-539DAEB6B860}"/>
              </a:ext>
            </a:extLst>
          </p:cNvPr>
          <p:cNvGrpSpPr/>
          <p:nvPr/>
        </p:nvGrpSpPr>
        <p:grpSpPr>
          <a:xfrm>
            <a:off x="1199891" y="2853618"/>
            <a:ext cx="561078" cy="931975"/>
            <a:chOff x="7799360" y="606349"/>
            <a:chExt cx="578188" cy="931975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0EAE9BC4-6A17-4ABF-A5D7-A5B64FDEA172}"/>
                </a:ext>
              </a:extLst>
            </p:cNvPr>
            <p:cNvSpPr/>
            <p:nvPr/>
          </p:nvSpPr>
          <p:spPr>
            <a:xfrm>
              <a:off x="7904651" y="606349"/>
              <a:ext cx="395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BDEB04B-3266-4198-9DDD-AA4FF5583B25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E9893C7F-F585-44F4-AA01-6285937504BB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E61933B-282A-43CE-8017-5723EBED0067}"/>
              </a:ext>
            </a:extLst>
          </p:cNvPr>
          <p:cNvGrpSpPr/>
          <p:nvPr/>
        </p:nvGrpSpPr>
        <p:grpSpPr>
          <a:xfrm>
            <a:off x="7954085" y="2358503"/>
            <a:ext cx="453120" cy="414010"/>
            <a:chOff x="7954085" y="2358503"/>
            <a:chExt cx="453120" cy="41401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676B588-59CC-42CB-BA1A-C74CFFD13E3C}"/>
                </a:ext>
              </a:extLst>
            </p:cNvPr>
            <p:cNvSpPr/>
            <p:nvPr/>
          </p:nvSpPr>
          <p:spPr>
            <a:xfrm>
              <a:off x="7954085" y="235850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2C677282-15DF-4357-BF63-D701B85D1A48}"/>
                </a:ext>
              </a:extLst>
            </p:cNvPr>
            <p:cNvSpPr/>
            <p:nvPr/>
          </p:nvSpPr>
          <p:spPr>
            <a:xfrm rot="326245">
              <a:off x="8323568" y="268315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FD1260D-19BD-41D7-BAD8-F3D5271CED49}"/>
              </a:ext>
            </a:extLst>
          </p:cNvPr>
          <p:cNvGrpSpPr/>
          <p:nvPr/>
        </p:nvGrpSpPr>
        <p:grpSpPr>
          <a:xfrm>
            <a:off x="7590995" y="2802045"/>
            <a:ext cx="415498" cy="426354"/>
            <a:chOff x="7526001" y="2814197"/>
            <a:chExt cx="415498" cy="426354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A292F5E-FA6B-4D64-B033-F9C8FE62AB78}"/>
                </a:ext>
              </a:extLst>
            </p:cNvPr>
            <p:cNvSpPr/>
            <p:nvPr/>
          </p:nvSpPr>
          <p:spPr>
            <a:xfrm>
              <a:off x="7526001" y="281419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36D6FBE1-A10B-487F-A444-29FD87941C64}"/>
                </a:ext>
              </a:extLst>
            </p:cNvPr>
            <p:cNvSpPr/>
            <p:nvPr/>
          </p:nvSpPr>
          <p:spPr>
            <a:xfrm rot="326245">
              <a:off x="7853816" y="315119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5ED47E3-ED97-4088-810B-718661C99C20}"/>
              </a:ext>
            </a:extLst>
          </p:cNvPr>
          <p:cNvGrpSpPr/>
          <p:nvPr/>
        </p:nvGrpSpPr>
        <p:grpSpPr>
          <a:xfrm>
            <a:off x="5990757" y="803485"/>
            <a:ext cx="5591717" cy="5798493"/>
            <a:chOff x="5990757" y="803485"/>
            <a:chExt cx="5591717" cy="5798493"/>
          </a:xfrm>
        </p:grpSpPr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4114C65A-01B1-49D7-B6C3-438109F631AD}"/>
                </a:ext>
              </a:extLst>
            </p:cNvPr>
            <p:cNvSpPr/>
            <p:nvPr/>
          </p:nvSpPr>
          <p:spPr>
            <a:xfrm rot="326245">
              <a:off x="10792768" y="3857824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8B4260A8-858B-4A80-98B6-03DCAAA976FC}"/>
                </a:ext>
              </a:extLst>
            </p:cNvPr>
            <p:cNvSpPr/>
            <p:nvPr/>
          </p:nvSpPr>
          <p:spPr>
            <a:xfrm rot="326245">
              <a:off x="8560053" y="1746532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9306E7A4-3999-4B7C-AB7E-38FEFE3F0539}"/>
                </a:ext>
              </a:extLst>
            </p:cNvPr>
            <p:cNvSpPr/>
            <p:nvPr/>
          </p:nvSpPr>
          <p:spPr>
            <a:xfrm rot="326245">
              <a:off x="8605918" y="803485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3594FA8E-A423-4C22-B4D6-A2A2BE8A3383}"/>
                </a:ext>
              </a:extLst>
            </p:cNvPr>
            <p:cNvSpPr/>
            <p:nvPr/>
          </p:nvSpPr>
          <p:spPr>
            <a:xfrm rot="326245">
              <a:off x="9092847" y="5525032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81479C20-D3B8-4E3B-AF7D-755188CB8B9B}"/>
                </a:ext>
              </a:extLst>
            </p:cNvPr>
            <p:cNvSpPr/>
            <p:nvPr/>
          </p:nvSpPr>
          <p:spPr>
            <a:xfrm rot="9686795">
              <a:off x="8993122" y="6512623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270CAAB1-0958-477E-812D-68F0A9DB9404}"/>
                </a:ext>
              </a:extLst>
            </p:cNvPr>
            <p:cNvSpPr/>
            <p:nvPr/>
          </p:nvSpPr>
          <p:spPr>
            <a:xfrm rot="326245">
              <a:off x="6946091" y="338627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A4203051-9D9B-4B6C-B59A-5B699CFE1280}"/>
                </a:ext>
              </a:extLst>
            </p:cNvPr>
            <p:cNvSpPr/>
            <p:nvPr/>
          </p:nvSpPr>
          <p:spPr>
            <a:xfrm rot="326245">
              <a:off x="5990757" y="3495107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390281D5-2201-4434-AE14-A38768B563B6}"/>
                </a:ext>
              </a:extLst>
            </p:cNvPr>
            <p:cNvSpPr/>
            <p:nvPr/>
          </p:nvSpPr>
          <p:spPr>
            <a:xfrm rot="326245">
              <a:off x="11498837" y="3782461"/>
              <a:ext cx="83637" cy="893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C8E5143-7C51-4F70-BD03-62BFEB679580}"/>
              </a:ext>
            </a:extLst>
          </p:cNvPr>
          <p:cNvGrpSpPr/>
          <p:nvPr/>
        </p:nvGrpSpPr>
        <p:grpSpPr>
          <a:xfrm>
            <a:off x="9827391" y="3806678"/>
            <a:ext cx="415498" cy="369332"/>
            <a:chOff x="9827391" y="3806678"/>
            <a:chExt cx="415498" cy="36933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1C25000-3E92-4327-BC05-4752E248BE5A}"/>
                </a:ext>
              </a:extLst>
            </p:cNvPr>
            <p:cNvSpPr/>
            <p:nvPr/>
          </p:nvSpPr>
          <p:spPr>
            <a:xfrm>
              <a:off x="9827391" y="380667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90D71983-6B05-46E8-9A6E-AFD601655B5B}"/>
                </a:ext>
              </a:extLst>
            </p:cNvPr>
            <p:cNvSpPr/>
            <p:nvPr/>
          </p:nvSpPr>
          <p:spPr>
            <a:xfrm rot="326245">
              <a:off x="9831437" y="4082893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E67134C-2A5D-481B-9836-90768E4A7D06}"/>
              </a:ext>
            </a:extLst>
          </p:cNvPr>
          <p:cNvGrpSpPr/>
          <p:nvPr/>
        </p:nvGrpSpPr>
        <p:grpSpPr>
          <a:xfrm>
            <a:off x="9163617" y="4219189"/>
            <a:ext cx="415498" cy="447657"/>
            <a:chOff x="9163617" y="4219189"/>
            <a:chExt cx="415498" cy="44765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BC7FBAE-55F3-4376-80E9-182D469853B3}"/>
                </a:ext>
              </a:extLst>
            </p:cNvPr>
            <p:cNvSpPr/>
            <p:nvPr/>
          </p:nvSpPr>
          <p:spPr>
            <a:xfrm>
              <a:off x="9163617" y="421918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EB9BC014-6FBF-440D-AB01-22DA4E6A4634}"/>
                </a:ext>
              </a:extLst>
            </p:cNvPr>
            <p:cNvSpPr/>
            <p:nvPr/>
          </p:nvSpPr>
          <p:spPr>
            <a:xfrm rot="326245">
              <a:off x="9327619" y="4577491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5683CFC-1091-4E1A-9135-C13A845F36FE}"/>
              </a:ext>
            </a:extLst>
          </p:cNvPr>
          <p:cNvGrpSpPr/>
          <p:nvPr/>
        </p:nvGrpSpPr>
        <p:grpSpPr>
          <a:xfrm>
            <a:off x="10307151" y="3642472"/>
            <a:ext cx="415498" cy="384614"/>
            <a:chOff x="10307151" y="3642472"/>
            <a:chExt cx="415498" cy="384614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59A38AF-8AE9-4027-A4B5-98C0FD82B368}"/>
                </a:ext>
              </a:extLst>
            </p:cNvPr>
            <p:cNvSpPr/>
            <p:nvPr/>
          </p:nvSpPr>
          <p:spPr>
            <a:xfrm>
              <a:off x="10307151" y="364247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C7C14882-17E9-43D2-9032-724C5A28711A}"/>
                </a:ext>
              </a:extLst>
            </p:cNvPr>
            <p:cNvSpPr/>
            <p:nvPr/>
          </p:nvSpPr>
          <p:spPr>
            <a:xfrm rot="326245">
              <a:off x="10314875" y="3937731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5EF8D37-A66A-49D6-B27C-EA77510594B9}"/>
              </a:ext>
            </a:extLst>
          </p:cNvPr>
          <p:cNvGrpSpPr/>
          <p:nvPr/>
        </p:nvGrpSpPr>
        <p:grpSpPr>
          <a:xfrm>
            <a:off x="6987045" y="3015222"/>
            <a:ext cx="498677" cy="407959"/>
            <a:chOff x="6987045" y="3015222"/>
            <a:chExt cx="498677" cy="407959"/>
          </a:xfrm>
        </p:grpSpPr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C64AA853-E9C1-4537-85B4-8C9D23D79C25}"/>
                </a:ext>
              </a:extLst>
            </p:cNvPr>
            <p:cNvSpPr/>
            <p:nvPr/>
          </p:nvSpPr>
          <p:spPr>
            <a:xfrm rot="326245">
              <a:off x="7402085" y="333382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F0762B6-9CED-4A40-99B0-193BE81474F4}"/>
                </a:ext>
              </a:extLst>
            </p:cNvPr>
            <p:cNvSpPr/>
            <p:nvPr/>
          </p:nvSpPr>
          <p:spPr>
            <a:xfrm>
              <a:off x="6987045" y="301522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⑥</a:t>
              </a:r>
            </a:p>
          </p:txBody>
        </p:sp>
      </p:grp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2B15A94-0C90-4C20-8D2C-144DCFB64D4B}"/>
              </a:ext>
            </a:extLst>
          </p:cNvPr>
          <p:cNvCxnSpPr>
            <a:cxnSpLocks/>
            <a:endCxn id="44" idx="2"/>
          </p:cNvCxnSpPr>
          <p:nvPr/>
        </p:nvCxnSpPr>
        <p:spPr>
          <a:xfrm flipH="1">
            <a:off x="2897796" y="2986947"/>
            <a:ext cx="561948" cy="7132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DB394D-FD5B-425C-BA2D-ECF0B760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69" y="785001"/>
            <a:ext cx="6047842" cy="591870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42825" y="50154"/>
            <a:ext cx="633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反比例のグラフ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FC98BD1E-D5B7-49B6-8074-8AA277EAD9C4}"/>
              </a:ext>
            </a:extLst>
          </p:cNvPr>
          <p:cNvSpPr/>
          <p:nvPr/>
        </p:nvSpPr>
        <p:spPr>
          <a:xfrm rot="326245">
            <a:off x="8436441" y="2827386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C463F1D6-7B67-4C55-966A-F6DF179ADFD7}"/>
              </a:ext>
            </a:extLst>
          </p:cNvPr>
          <p:cNvSpPr/>
          <p:nvPr/>
        </p:nvSpPr>
        <p:spPr>
          <a:xfrm rot="326245">
            <a:off x="7966689" y="3295424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233B89AC-7E00-4874-9645-DC62BC0B0254}"/>
              </a:ext>
            </a:extLst>
          </p:cNvPr>
          <p:cNvSpPr/>
          <p:nvPr/>
        </p:nvSpPr>
        <p:spPr>
          <a:xfrm rot="326245">
            <a:off x="10764685" y="3985886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04A29B9-39CB-44A6-A036-FEA7F1E94851}"/>
              </a:ext>
            </a:extLst>
          </p:cNvPr>
          <p:cNvSpPr/>
          <p:nvPr/>
        </p:nvSpPr>
        <p:spPr>
          <a:xfrm rot="326245">
            <a:off x="8672926" y="1890760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504AC341-6825-4B9D-8245-85EDF481A9B6}"/>
              </a:ext>
            </a:extLst>
          </p:cNvPr>
          <p:cNvSpPr/>
          <p:nvPr/>
        </p:nvSpPr>
        <p:spPr>
          <a:xfrm rot="326245">
            <a:off x="8718791" y="947713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7EB2F45-20D9-4CD3-BFBC-D00C69143018}"/>
              </a:ext>
            </a:extLst>
          </p:cNvPr>
          <p:cNvSpPr/>
          <p:nvPr/>
        </p:nvSpPr>
        <p:spPr>
          <a:xfrm rot="326245">
            <a:off x="9130414" y="5615470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E669870-2E79-47CB-BA3B-2DD82153A2E3}"/>
              </a:ext>
            </a:extLst>
          </p:cNvPr>
          <p:cNvSpPr/>
          <p:nvPr/>
        </p:nvSpPr>
        <p:spPr>
          <a:xfrm rot="9686795">
            <a:off x="9055036" y="6581853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1E63955-994F-47C7-93DD-087A7D9405D6}"/>
              </a:ext>
            </a:extLst>
          </p:cNvPr>
          <p:cNvSpPr/>
          <p:nvPr/>
        </p:nvSpPr>
        <p:spPr>
          <a:xfrm rot="326245">
            <a:off x="7016234" y="3530499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4DD0307-AB6E-4D13-A09E-30AC86859159}"/>
              </a:ext>
            </a:extLst>
          </p:cNvPr>
          <p:cNvSpPr/>
          <p:nvPr/>
        </p:nvSpPr>
        <p:spPr>
          <a:xfrm rot="326245">
            <a:off x="6103630" y="3639335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D717BAB5-B3BA-4645-865A-557BC0621E25}"/>
              </a:ext>
            </a:extLst>
          </p:cNvPr>
          <p:cNvSpPr/>
          <p:nvPr/>
        </p:nvSpPr>
        <p:spPr>
          <a:xfrm rot="326245">
            <a:off x="11708532" y="3926689"/>
            <a:ext cx="83637" cy="893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898B961-FA25-4DD9-9B42-F6C59268415E}"/>
              </a:ext>
            </a:extLst>
          </p:cNvPr>
          <p:cNvSpPr/>
          <p:nvPr/>
        </p:nvSpPr>
        <p:spPr>
          <a:xfrm>
            <a:off x="217497" y="2906301"/>
            <a:ext cx="106348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で、対応する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en-US" altLang="ja-JP" sz="3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の値の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組の座標とする点の全体は、横の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図のように、なめらかな曲線にな</a:t>
            </a:r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2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ることがわかる</a:t>
            </a:r>
            <a:endParaRPr lang="ja-JP" altLang="en-US" sz="2800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F8675B0-73C7-47FE-9FCD-0B25CDBF540D}"/>
              </a:ext>
            </a:extLst>
          </p:cNvPr>
          <p:cNvGrpSpPr/>
          <p:nvPr/>
        </p:nvGrpSpPr>
        <p:grpSpPr>
          <a:xfrm>
            <a:off x="897275" y="2647793"/>
            <a:ext cx="905489" cy="1334331"/>
            <a:chOff x="6396900" y="1665915"/>
            <a:chExt cx="905489" cy="1334331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76FA6D6D-BEEC-4851-87C7-0436B81FFF45}"/>
                </a:ext>
              </a:extLst>
            </p:cNvPr>
            <p:cNvSpPr/>
            <p:nvPr/>
          </p:nvSpPr>
          <p:spPr>
            <a:xfrm>
              <a:off x="6414929" y="1665915"/>
              <a:ext cx="8874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800">
                <a:solidFill>
                  <a:srgbClr val="FF0000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4A1DC6E-67BD-4D41-8F3C-C573A5397CA9}"/>
                </a:ext>
              </a:extLst>
            </p:cNvPr>
            <p:cNvSpPr/>
            <p:nvPr/>
          </p:nvSpPr>
          <p:spPr>
            <a:xfrm>
              <a:off x="6491504" y="1984583"/>
              <a:ext cx="55656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>
                  <a:solidFill>
                    <a:srgbClr val="0070C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x</a:t>
              </a:r>
              <a:endParaRPr lang="ja-JP" altLang="en-US" sz="1050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AD645ED9-5116-4872-8E71-C6ACF9D8ED5C}"/>
                </a:ext>
              </a:extLst>
            </p:cNvPr>
            <p:cNvCxnSpPr>
              <a:cxnSpLocks/>
            </p:cNvCxnSpPr>
            <p:nvPr/>
          </p:nvCxnSpPr>
          <p:spPr>
            <a:xfrm>
              <a:off x="6396900" y="2268158"/>
              <a:ext cx="7942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楕円 43">
            <a:extLst>
              <a:ext uri="{FF2B5EF4-FFF2-40B4-BE49-F238E27FC236}">
                <a16:creationId xmlns:a16="http://schemas.microsoft.com/office/drawing/2014/main" id="{40D0FC00-6B5C-4543-972D-2A4E5C0734CB}"/>
              </a:ext>
            </a:extLst>
          </p:cNvPr>
          <p:cNvSpPr/>
          <p:nvPr/>
        </p:nvSpPr>
        <p:spPr>
          <a:xfrm rot="326245">
            <a:off x="7514958" y="3478054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D3091DB-1E70-40DF-A43E-3089980AE04D}"/>
              </a:ext>
            </a:extLst>
          </p:cNvPr>
          <p:cNvSpPr/>
          <p:nvPr/>
        </p:nvSpPr>
        <p:spPr>
          <a:xfrm rot="326245">
            <a:off x="9815214" y="4227121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8AF2DA89-8FA1-46B6-A85D-B6EAA54662F0}"/>
              </a:ext>
            </a:extLst>
          </p:cNvPr>
          <p:cNvSpPr/>
          <p:nvPr/>
        </p:nvSpPr>
        <p:spPr>
          <a:xfrm rot="326245">
            <a:off x="9365186" y="4721719"/>
            <a:ext cx="83637" cy="893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661539BB-BE63-4076-9284-CE5167E9D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37423"/>
              </p:ext>
            </p:extLst>
          </p:nvPr>
        </p:nvGraphicFramePr>
        <p:xfrm>
          <a:off x="187352" y="1215633"/>
          <a:ext cx="5589190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91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  <a:gridCol w="558919">
                  <a:extLst>
                    <a:ext uri="{9D8B030D-6E8A-4147-A177-3AD203B41FA5}">
                      <a16:colId xmlns:a16="http://schemas.microsoft.com/office/drawing/2014/main" val="1434676544"/>
                    </a:ext>
                  </a:extLst>
                </a:gridCol>
              </a:tblGrid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32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D06B3F7-D78C-4AC1-B81B-4C5F15F184A3}"/>
              </a:ext>
            </a:extLst>
          </p:cNvPr>
          <p:cNvGrpSpPr/>
          <p:nvPr/>
        </p:nvGrpSpPr>
        <p:grpSpPr>
          <a:xfrm>
            <a:off x="4624032" y="1795669"/>
            <a:ext cx="561078" cy="972307"/>
            <a:chOff x="7799360" y="566017"/>
            <a:chExt cx="578188" cy="972307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231B9ED-B476-4FA9-95B6-57CF5B1CA81B}"/>
                </a:ext>
              </a:extLst>
            </p:cNvPr>
            <p:cNvSpPr/>
            <p:nvPr/>
          </p:nvSpPr>
          <p:spPr>
            <a:xfrm>
              <a:off x="7875487" y="566017"/>
              <a:ext cx="5020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-2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D32426CD-20B6-4A09-9393-74514FE11E66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8A186FF1-5B80-4197-A8CC-13D68ECE6919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F63C897-8F20-4E65-B6FB-7BBF75BB29F5}"/>
              </a:ext>
            </a:extLst>
          </p:cNvPr>
          <p:cNvGrpSpPr/>
          <p:nvPr/>
        </p:nvGrpSpPr>
        <p:grpSpPr>
          <a:xfrm>
            <a:off x="1315143" y="1795669"/>
            <a:ext cx="561078" cy="931975"/>
            <a:chOff x="7799360" y="606349"/>
            <a:chExt cx="578188" cy="931975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FD296BC5-62DE-4E75-83EB-29CE7E6C066E}"/>
                </a:ext>
              </a:extLst>
            </p:cNvPr>
            <p:cNvSpPr/>
            <p:nvPr/>
          </p:nvSpPr>
          <p:spPr>
            <a:xfrm>
              <a:off x="7904651" y="606349"/>
              <a:ext cx="395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2</a:t>
              </a:r>
              <a:endParaRPr lang="ja-JP" altLang="en-US" sz="4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62C557FB-EF6B-449F-B597-5E218E372CD7}"/>
                </a:ext>
              </a:extLst>
            </p:cNvPr>
            <p:cNvSpPr/>
            <p:nvPr/>
          </p:nvSpPr>
          <p:spPr>
            <a:xfrm>
              <a:off x="7888646" y="95354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3</a:t>
              </a:r>
              <a:endParaRPr lang="ja-JP" altLang="en-US" sz="5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1F876D27-7431-416F-8199-A46EDCE98ACC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60" y="1048958"/>
              <a:ext cx="578188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060FCF1-042C-4E09-A16C-A15744EC84DD}"/>
              </a:ext>
            </a:extLst>
          </p:cNvPr>
          <p:cNvCxnSpPr>
            <a:cxnSpLocks/>
            <a:endCxn id="52" idx="2"/>
          </p:cNvCxnSpPr>
          <p:nvPr/>
        </p:nvCxnSpPr>
        <p:spPr>
          <a:xfrm flipH="1">
            <a:off x="2981947" y="1935437"/>
            <a:ext cx="557628" cy="6822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33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まつぼっくり">
            <a:extLst>
              <a:ext uri="{FF2B5EF4-FFF2-40B4-BE49-F238E27FC236}">
                <a16:creationId xmlns:a16="http://schemas.microsoft.com/office/drawing/2014/main" id="{D3F49717-6577-4E00-9C39-79BD4495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9FED73-737E-4D8D-AD70-7F8F71523E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73D211-97AD-47D2-B085-E8D593B66A31}"/>
              </a:ext>
            </a:extLst>
          </p:cNvPr>
          <p:cNvSpPr/>
          <p:nvPr/>
        </p:nvSpPr>
        <p:spPr>
          <a:xfrm>
            <a:off x="9155522" y="4983816"/>
            <a:ext cx="2706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自然界でも存在感のある</a:t>
            </a:r>
            <a:r>
              <a:rPr lang="ja-JP" altLang="en-US" sz="2400" b="1">
                <a:solidFill>
                  <a:srgbClr val="FFFF00"/>
                </a:solidFill>
              </a:rPr>
              <a:t>比</a:t>
            </a:r>
            <a:r>
              <a:rPr lang="ja-JP" altLang="en-US" sz="2400" b="1">
                <a:solidFill>
                  <a:schemeClr val="bg1"/>
                </a:solidFill>
              </a:rPr>
              <a:t>の考え方</a:t>
            </a:r>
            <a:endParaRPr lang="en-US" altLang="ja-JP" sz="2400" b="1">
              <a:solidFill>
                <a:schemeClr val="bg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F8C123D-09F9-4166-B3AD-3601419A4079}"/>
              </a:ext>
            </a:extLst>
          </p:cNvPr>
          <p:cNvSpPr/>
          <p:nvPr/>
        </p:nvSpPr>
        <p:spPr>
          <a:xfrm>
            <a:off x="8585200" y="61929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https://illustphoto.com/?id=137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1483E6-3424-4767-A88E-CC1ECAF319E8}"/>
              </a:ext>
            </a:extLst>
          </p:cNvPr>
          <p:cNvSpPr/>
          <p:nvPr/>
        </p:nvSpPr>
        <p:spPr>
          <a:xfrm>
            <a:off x="415664" y="2875002"/>
            <a:ext cx="92242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グラフを読み取ろう　　　　　</a:t>
            </a:r>
            <a:endParaRPr lang="ja-JP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3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692205" y="1207790"/>
            <a:ext cx="5880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次のグラフを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9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en-US" altLang="ja-JP" sz="9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の式で表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F1435D-B447-4D17-B5B2-4C349F758B9F}"/>
              </a:ext>
            </a:extLst>
          </p:cNvPr>
          <p:cNvSpPr/>
          <p:nvPr/>
        </p:nvSpPr>
        <p:spPr>
          <a:xfrm>
            <a:off x="536556" y="4105510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しなさい　</a:t>
            </a:r>
            <a:endParaRPr lang="ja-JP" altLang="en-US" sz="660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5BCB8A0-4594-482B-A981-7E2E54F2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36" y="656030"/>
            <a:ext cx="5340008" cy="533232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0EE30D-656D-45EE-8688-492B2AB83FAC}"/>
              </a:ext>
            </a:extLst>
          </p:cNvPr>
          <p:cNvSpPr/>
          <p:nvPr/>
        </p:nvSpPr>
        <p:spPr>
          <a:xfrm>
            <a:off x="11718944" y="2937471"/>
            <a:ext cx="298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44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68B60F-C587-4DFB-990C-C1587897276F}"/>
              </a:ext>
            </a:extLst>
          </p:cNvPr>
          <p:cNvSpPr/>
          <p:nvPr/>
        </p:nvSpPr>
        <p:spPr>
          <a:xfrm>
            <a:off x="8789713" y="-44443"/>
            <a:ext cx="39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endParaRPr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216534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F1435D-B447-4D17-B5B2-4C349F758B9F}"/>
              </a:ext>
            </a:extLst>
          </p:cNvPr>
          <p:cNvSpPr/>
          <p:nvPr/>
        </p:nvSpPr>
        <p:spPr>
          <a:xfrm>
            <a:off x="536556" y="410551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ja-JP" altLang="en-US" sz="66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D151B3-9B82-4CFB-B9B1-486B47D8D968}"/>
              </a:ext>
            </a:extLst>
          </p:cNvPr>
          <p:cNvSpPr/>
          <p:nvPr/>
        </p:nvSpPr>
        <p:spPr>
          <a:xfrm>
            <a:off x="243959" y="1235517"/>
            <a:ext cx="51856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</a:t>
            </a:r>
            <a:r>
              <a:rPr lang="ja-JP" altLang="en-US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のとき</a:t>
            </a:r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の値が</a:t>
            </a:r>
            <a:r>
              <a:rPr lang="ja-JP" altLang="en-US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５</a:t>
            </a:r>
            <a:endParaRPr lang="en-US" altLang="ja-JP" sz="32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なので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y=ax 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の式に代入すると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5=a×1</a:t>
            </a:r>
          </a:p>
          <a:p>
            <a:r>
              <a:rPr lang="en-US" altLang="ja-JP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a=</a:t>
            </a:r>
            <a:r>
              <a:rPr lang="en-US" altLang="ja-JP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5</a:t>
            </a:r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となります。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このグラフは、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en-US" altLang="ja-JP" sz="4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y=5x</a:t>
            </a:r>
          </a:p>
          <a:p>
            <a:r>
              <a:rPr lang="ja-JP" altLang="en-US" sz="3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の式で表せます</a:t>
            </a:r>
            <a:endParaRPr lang="en-US" altLang="ja-JP" sz="32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FBEC48-ACCB-4112-B4D6-EF99F1E4C767}"/>
              </a:ext>
            </a:extLst>
          </p:cNvPr>
          <p:cNvSpPr/>
          <p:nvPr/>
        </p:nvSpPr>
        <p:spPr>
          <a:xfrm>
            <a:off x="11505963" y="4371716"/>
            <a:ext cx="298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44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51AD30D-648F-42F8-BC4A-A7C20767E25A}"/>
              </a:ext>
            </a:extLst>
          </p:cNvPr>
          <p:cNvSpPr/>
          <p:nvPr/>
        </p:nvSpPr>
        <p:spPr>
          <a:xfrm>
            <a:off x="7349848" y="145635"/>
            <a:ext cx="39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</a:t>
            </a:r>
            <a:endParaRPr lang="ja-JP" altLang="en-US" sz="400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5BCB8A0-4594-482B-A981-7E2E54F24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5" b="28210"/>
          <a:stretch/>
        </p:blipFill>
        <p:spPr>
          <a:xfrm>
            <a:off x="5493525" y="890046"/>
            <a:ext cx="5955288" cy="559849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344A42D-F804-45BF-809B-E53ECC88C767}"/>
              </a:ext>
            </a:extLst>
          </p:cNvPr>
          <p:cNvCxnSpPr>
            <a:cxnSpLocks/>
          </p:cNvCxnSpPr>
          <p:nvPr/>
        </p:nvCxnSpPr>
        <p:spPr>
          <a:xfrm>
            <a:off x="8184104" y="1497892"/>
            <a:ext cx="0" cy="333731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77381A3-B5B5-48CF-817E-0FF88742F88C}"/>
              </a:ext>
            </a:extLst>
          </p:cNvPr>
          <p:cNvCxnSpPr>
            <a:cxnSpLocks/>
          </p:cNvCxnSpPr>
          <p:nvPr/>
        </p:nvCxnSpPr>
        <p:spPr>
          <a:xfrm>
            <a:off x="7545575" y="1537695"/>
            <a:ext cx="638529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0D716191-7C8E-42BF-83B6-8202DDAF0DD8}"/>
              </a:ext>
            </a:extLst>
          </p:cNvPr>
          <p:cNvSpPr/>
          <p:nvPr/>
        </p:nvSpPr>
        <p:spPr>
          <a:xfrm>
            <a:off x="8078805" y="1439251"/>
            <a:ext cx="210598" cy="1968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CBDD8F7-CB21-421C-A39F-B99FA59E7F23}"/>
              </a:ext>
            </a:extLst>
          </p:cNvPr>
          <p:cNvSpPr/>
          <p:nvPr/>
        </p:nvSpPr>
        <p:spPr>
          <a:xfrm>
            <a:off x="197492" y="300184"/>
            <a:ext cx="26468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＜答え＞</a:t>
            </a:r>
            <a:endParaRPr lang="en-US" altLang="ja-JP" sz="48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3600">
              <a:solidFill>
                <a:srgbClr val="0070C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FB8219-8269-4B2A-9389-BF3D42D8116D}"/>
              </a:ext>
            </a:extLst>
          </p:cNvPr>
          <p:cNvSpPr/>
          <p:nvPr/>
        </p:nvSpPr>
        <p:spPr>
          <a:xfrm>
            <a:off x="93395" y="1235517"/>
            <a:ext cx="4826000" cy="468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CA8BD2-EFF6-407D-A91C-9D8ED60BB640}"/>
              </a:ext>
            </a:extLst>
          </p:cNvPr>
          <p:cNvSpPr txBox="1"/>
          <p:nvPr/>
        </p:nvSpPr>
        <p:spPr>
          <a:xfrm>
            <a:off x="7976355" y="48441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9669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25616" y="2453207"/>
            <a:ext cx="108029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比例と反比例</a:t>
            </a:r>
            <a:endParaRPr lang="ja-JP" altLang="en-US" sz="13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11FD16-4DED-445C-86FE-F2091ECE54EC}"/>
              </a:ext>
            </a:extLst>
          </p:cNvPr>
          <p:cNvSpPr/>
          <p:nvPr/>
        </p:nvSpPr>
        <p:spPr>
          <a:xfrm>
            <a:off x="3711020" y="4412782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表、式、グラフ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7784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ree-materials.com/adm/wp-content/uploads/2018/09/adpDSC_1097-500x750.jpg">
            <a:extLst>
              <a:ext uri="{FF2B5EF4-FFF2-40B4-BE49-F238E27FC236}">
                <a16:creationId xmlns:a16="http://schemas.microsoft.com/office/drawing/2014/main" id="{290749C2-22CC-44A2-A130-8A44F174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741162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E83D56-4C1D-4E54-BF03-EE843D014A08}"/>
              </a:ext>
            </a:extLst>
          </p:cNvPr>
          <p:cNvSpPr/>
          <p:nvPr/>
        </p:nvSpPr>
        <p:spPr>
          <a:xfrm>
            <a:off x="0" y="-64913"/>
            <a:ext cx="12192000" cy="6937513"/>
          </a:xfrm>
          <a:prstGeom prst="rect">
            <a:avLst/>
          </a:prstGeom>
          <a:solidFill>
            <a:srgbClr val="0070C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/>
              <a:t>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5978A4F-2604-42BE-8121-71BF7BBA73CC}"/>
              </a:ext>
            </a:extLst>
          </p:cNvPr>
          <p:cNvSpPr/>
          <p:nvPr/>
        </p:nvSpPr>
        <p:spPr>
          <a:xfrm>
            <a:off x="9179637" y="145205"/>
            <a:ext cx="2939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bg1"/>
                </a:solidFill>
              </a:rPr>
              <a:t>スイーツや料理を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作るときにも</a:t>
            </a:r>
            <a:r>
              <a:rPr lang="ja-JP" altLang="en-US" sz="2400" b="1">
                <a:solidFill>
                  <a:srgbClr val="FFFF00"/>
                </a:solidFill>
              </a:rPr>
              <a:t>比例</a:t>
            </a:r>
            <a:r>
              <a:rPr lang="ja-JP" altLang="en-US" sz="2400" b="1">
                <a:solidFill>
                  <a:schemeClr val="bg1"/>
                </a:solidFill>
              </a:rPr>
              <a:t>は</a:t>
            </a:r>
            <a:endParaRPr lang="en-US" altLang="ja-JP" sz="2400" b="1">
              <a:solidFill>
                <a:schemeClr val="bg1"/>
              </a:solidFill>
            </a:endParaRPr>
          </a:p>
          <a:p>
            <a:r>
              <a:rPr lang="ja-JP" altLang="en-US" sz="2400" b="1">
                <a:solidFill>
                  <a:schemeClr val="bg1"/>
                </a:solidFill>
              </a:rPr>
              <a:t>活躍します。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014F07-7B81-4EFE-AFE8-CD58B2EDFDBD}"/>
              </a:ext>
            </a:extLst>
          </p:cNvPr>
          <p:cNvSpPr/>
          <p:nvPr/>
        </p:nvSpPr>
        <p:spPr>
          <a:xfrm>
            <a:off x="351808" y="360775"/>
            <a:ext cx="5351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FFFF00"/>
              </a:solidFill>
            </a:endParaRPr>
          </a:p>
          <a:p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609C4A4-DB53-40E4-9DF3-C54B9E1526BC}"/>
              </a:ext>
            </a:extLst>
          </p:cNvPr>
          <p:cNvSpPr/>
          <p:nvPr/>
        </p:nvSpPr>
        <p:spPr>
          <a:xfrm>
            <a:off x="151783" y="5143135"/>
            <a:ext cx="9819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96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のパターン</a:t>
            </a:r>
            <a:endParaRPr lang="en-US" altLang="ja-JP" sz="96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78722C-8C17-4985-A50F-D23B8E9E715A}"/>
              </a:ext>
            </a:extLst>
          </p:cNvPr>
          <p:cNvSpPr/>
          <p:nvPr/>
        </p:nvSpPr>
        <p:spPr>
          <a:xfrm>
            <a:off x="10024419" y="6595601"/>
            <a:ext cx="2167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https://free-materials.com/</a:t>
            </a:r>
          </a:p>
        </p:txBody>
      </p:sp>
    </p:spTree>
    <p:extLst>
      <p:ext uri="{BB962C8B-B14F-4D97-AF65-F5344CB8AC3E}">
        <p14:creationId xmlns:p14="http://schemas.microsoft.com/office/powerpoint/2010/main" val="264436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314383" y="3574760"/>
            <a:ext cx="4394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en-US" altLang="ja-JP" sz="13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6972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94742" y="3574760"/>
            <a:ext cx="58726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9600" b="1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13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endParaRPr lang="ja-JP" altLang="en-US" sz="8000">
              <a:solidFill>
                <a:srgbClr val="0070C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8F354D-7AEA-4861-83AB-9C4CE274B109}"/>
              </a:ext>
            </a:extLst>
          </p:cNvPr>
          <p:cNvSpPr/>
          <p:nvPr/>
        </p:nvSpPr>
        <p:spPr>
          <a:xfrm>
            <a:off x="1904690" y="1451102"/>
            <a:ext cx="96133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a&gt;0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の条件を満たす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lang="en-US" altLang="ja-JP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a=</a:t>
            </a:r>
            <a:r>
              <a:rPr lang="en-US" altLang="ja-JP" sz="66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の場合として計算</a:t>
            </a:r>
            <a:endParaRPr lang="en-US" altLang="ja-JP" sz="66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1165976" y="1039586"/>
            <a:ext cx="106348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y=</a:t>
            </a:r>
            <a:r>
              <a:rPr lang="ja-JP" altLang="en-US" sz="72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</a:t>
            </a:r>
            <a:r>
              <a:rPr lang="en-US" altLang="ja-JP" sz="88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x</a:t>
            </a:r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の解を以下に記入する</a:t>
            </a:r>
            <a:endParaRPr lang="ja-JP" altLang="en-US" sz="60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90773"/>
              </p:ext>
            </p:extLst>
          </p:nvPr>
        </p:nvGraphicFramePr>
        <p:xfrm>
          <a:off x="434055" y="2486136"/>
          <a:ext cx="11516328" cy="31897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592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279592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4491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63529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8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F4248D0-890D-44C2-B576-87DA830D6478}"/>
              </a:ext>
            </a:extLst>
          </p:cNvPr>
          <p:cNvGrpSpPr/>
          <p:nvPr/>
        </p:nvGrpSpPr>
        <p:grpSpPr>
          <a:xfrm>
            <a:off x="6872485" y="4068517"/>
            <a:ext cx="1190791" cy="1505160"/>
            <a:chOff x="6872485" y="4684245"/>
            <a:chExt cx="1190791" cy="15051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4EC1975-D0E9-4F73-971B-D3B3B9236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485" y="4684245"/>
              <a:ext cx="1190791" cy="150516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E221DF-393B-4C30-BB35-DA17A866A957}"/>
                </a:ext>
              </a:extLst>
            </p:cNvPr>
            <p:cNvSpPr txBox="1"/>
            <p:nvPr/>
          </p:nvSpPr>
          <p:spPr>
            <a:xfrm>
              <a:off x="7096804" y="5052104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①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67D03E7-1C3C-4C78-A210-AC0303E7CD08}"/>
              </a:ext>
            </a:extLst>
          </p:cNvPr>
          <p:cNvGrpSpPr/>
          <p:nvPr/>
        </p:nvGrpSpPr>
        <p:grpSpPr>
          <a:xfrm>
            <a:off x="8148147" y="4119928"/>
            <a:ext cx="1190791" cy="1505160"/>
            <a:chOff x="8148147" y="4735656"/>
            <a:chExt cx="1190791" cy="150516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166E43-29CB-4342-8D2F-509FBA8E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47" y="4735656"/>
              <a:ext cx="1190791" cy="150516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0D8030-53A3-4259-A98C-3845E68D86F1}"/>
                </a:ext>
              </a:extLst>
            </p:cNvPr>
            <p:cNvSpPr txBox="1"/>
            <p:nvPr/>
          </p:nvSpPr>
          <p:spPr>
            <a:xfrm>
              <a:off x="8457337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>
                  <a:solidFill>
                    <a:srgbClr val="0070C0"/>
                  </a:solidFill>
                </a:rPr>
                <a:t>②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011D8C7-04DF-4F19-AD8D-2C04213E2008}"/>
              </a:ext>
            </a:extLst>
          </p:cNvPr>
          <p:cNvGrpSpPr/>
          <p:nvPr/>
        </p:nvGrpSpPr>
        <p:grpSpPr>
          <a:xfrm>
            <a:off x="9431099" y="4119928"/>
            <a:ext cx="1190791" cy="1505160"/>
            <a:chOff x="9431099" y="4735656"/>
            <a:chExt cx="1190791" cy="150516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92D3BA7-02FA-4305-9275-CE1F4CE72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31099" y="4735656"/>
              <a:ext cx="1190791" cy="150516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C0FF430-6A3E-4FB3-A1C3-93DD1491B172}"/>
                </a:ext>
              </a:extLst>
            </p:cNvPr>
            <p:cNvSpPr txBox="1"/>
            <p:nvPr/>
          </p:nvSpPr>
          <p:spPr>
            <a:xfrm>
              <a:off x="9666791" y="5050328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③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C4F434E-7BB3-450C-A523-C9B13D9FA592}"/>
              </a:ext>
            </a:extLst>
          </p:cNvPr>
          <p:cNvGrpSpPr/>
          <p:nvPr/>
        </p:nvGrpSpPr>
        <p:grpSpPr>
          <a:xfrm>
            <a:off x="5596823" y="4082861"/>
            <a:ext cx="1190791" cy="1505160"/>
            <a:chOff x="5596823" y="4698589"/>
            <a:chExt cx="1190791" cy="150516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DD49ED8-83C9-4F99-8B4F-108A9B10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6823" y="4698589"/>
              <a:ext cx="1190791" cy="150516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DB62212-CC3D-4B9C-A984-56F4A205D8ED}"/>
                </a:ext>
              </a:extLst>
            </p:cNvPr>
            <p:cNvSpPr txBox="1"/>
            <p:nvPr/>
          </p:nvSpPr>
          <p:spPr>
            <a:xfrm>
              <a:off x="5883574" y="505032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④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ED24B92-F31B-41C2-9CAF-F7BCAAF53DA1}"/>
              </a:ext>
            </a:extLst>
          </p:cNvPr>
          <p:cNvGrpSpPr/>
          <p:nvPr/>
        </p:nvGrpSpPr>
        <p:grpSpPr>
          <a:xfrm>
            <a:off x="4321161" y="4081025"/>
            <a:ext cx="1190791" cy="1505160"/>
            <a:chOff x="4321161" y="4696753"/>
            <a:chExt cx="1190791" cy="150516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5985D3A-F468-4F08-9222-DAEF04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1161" y="4696753"/>
              <a:ext cx="1190791" cy="150516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E5915F4-0004-4F01-8C4D-F6B949CB0824}"/>
                </a:ext>
              </a:extLst>
            </p:cNvPr>
            <p:cNvSpPr txBox="1"/>
            <p:nvPr/>
          </p:nvSpPr>
          <p:spPr>
            <a:xfrm>
              <a:off x="4583936" y="5064612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⑤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90D57E3-0F91-4DCD-A378-CC14508857D2}"/>
              </a:ext>
            </a:extLst>
          </p:cNvPr>
          <p:cNvGrpSpPr/>
          <p:nvPr/>
        </p:nvGrpSpPr>
        <p:grpSpPr>
          <a:xfrm>
            <a:off x="3025761" y="4119928"/>
            <a:ext cx="1190791" cy="1505160"/>
            <a:chOff x="3025761" y="4735656"/>
            <a:chExt cx="1190791" cy="150516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31FE905-197F-4DDD-BBC7-D44692287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5761" y="4735656"/>
              <a:ext cx="1190791" cy="150516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7ED901C-A785-49BC-A777-70C0B3A0CCF6}"/>
                </a:ext>
              </a:extLst>
            </p:cNvPr>
            <p:cNvSpPr txBox="1"/>
            <p:nvPr/>
          </p:nvSpPr>
          <p:spPr>
            <a:xfrm>
              <a:off x="3314003" y="5070207"/>
              <a:ext cx="834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>
                  <a:solidFill>
                    <a:srgbClr val="0070C0"/>
                  </a:solidFill>
                </a:rPr>
                <a:t>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1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5885816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122018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BCDAE2-2E03-4181-A0E8-3E2F02EC2272}"/>
              </a:ext>
            </a:extLst>
          </p:cNvPr>
          <p:cNvSpPr/>
          <p:nvPr/>
        </p:nvSpPr>
        <p:spPr>
          <a:xfrm>
            <a:off x="659792" y="1572716"/>
            <a:ext cx="11366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この解をグラフに書き入れましょう</a:t>
            </a:r>
            <a:endParaRPr lang="ja-JP" altLang="en-US" sz="3600">
              <a:solidFill>
                <a:srgbClr val="0070C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BA50FA6-85E7-4836-9B1B-963867C0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07941"/>
              </p:ext>
            </p:extLst>
          </p:nvPr>
        </p:nvGraphicFramePr>
        <p:xfrm>
          <a:off x="1346200" y="2561749"/>
          <a:ext cx="10160001" cy="3061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8889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530906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6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1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54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54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68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6F2D23-B56B-4A48-BDD8-00CFBF433EF6}"/>
              </a:ext>
            </a:extLst>
          </p:cNvPr>
          <p:cNvSpPr/>
          <p:nvPr/>
        </p:nvSpPr>
        <p:spPr>
          <a:xfrm>
            <a:off x="0" y="6006054"/>
            <a:ext cx="12192000" cy="810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D6BF3F7-C8F2-41EC-A21F-7A97732EAFAB}"/>
              </a:ext>
            </a:extLst>
          </p:cNvPr>
          <p:cNvSpPr/>
          <p:nvPr/>
        </p:nvSpPr>
        <p:spPr>
          <a:xfrm>
            <a:off x="151783" y="268792"/>
            <a:ext cx="555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>
                <a:solidFill>
                  <a:srgbClr val="0070C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比例のグラフ　　　　　　　　</a:t>
            </a:r>
            <a:endParaRPr lang="ja-JP" altLang="en-US" sz="800">
              <a:solidFill>
                <a:srgbClr val="0070C0"/>
              </a:solidFill>
            </a:endParaRPr>
          </a:p>
          <a:p>
            <a:endParaRPr lang="ja-JP" altLang="en-US">
              <a:solidFill>
                <a:srgbClr val="0070C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E3AA8E-A595-4D87-A943-B15925359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35864"/>
              </p:ext>
            </p:extLst>
          </p:nvPr>
        </p:nvGraphicFramePr>
        <p:xfrm>
          <a:off x="117227" y="1453595"/>
          <a:ext cx="5885604" cy="33265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956">
                  <a:extLst>
                    <a:ext uri="{9D8B030D-6E8A-4147-A177-3AD203B41FA5}">
                      <a16:colId xmlns:a16="http://schemas.microsoft.com/office/drawing/2014/main" val="2962152648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272364801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03575554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91278577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574672490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4103818733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1855102387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668922494"/>
                    </a:ext>
                  </a:extLst>
                </a:gridCol>
                <a:gridCol w="653956">
                  <a:extLst>
                    <a:ext uri="{9D8B030D-6E8A-4147-A177-3AD203B41FA5}">
                      <a16:colId xmlns:a16="http://schemas.microsoft.com/office/drawing/2014/main" val="3461878622"/>
                    </a:ext>
                  </a:extLst>
                </a:gridCol>
              </a:tblGrid>
              <a:tr h="1108843">
                <a:tc>
                  <a:txBody>
                    <a:bodyPr/>
                    <a:lstStyle/>
                    <a:p>
                      <a:pPr algn="ctr"/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⑥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⑤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④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①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②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③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5003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-3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62568"/>
                  </a:ext>
                </a:extLst>
              </a:tr>
              <a:tr h="1108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3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70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-6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…</a:t>
                      </a:r>
                      <a:endParaRPr kumimoji="1" lang="ja-JP" altLang="en-US" sz="2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502490"/>
                  </a:ext>
                </a:extLst>
              </a:tr>
            </a:tbl>
          </a:graphicData>
        </a:graphic>
      </p:graphicFrame>
      <p:pic>
        <p:nvPicPr>
          <p:cNvPr id="15" name="図 14">
            <a:extLst>
              <a:ext uri="{FF2B5EF4-FFF2-40B4-BE49-F238E27FC236}">
                <a16:creationId xmlns:a16="http://schemas.microsoft.com/office/drawing/2014/main" id="{B33743E3-92B8-416B-8AE7-3773B458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4" y="403286"/>
            <a:ext cx="5885603" cy="59880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A1210B5-349A-4178-AA50-CD584E89A4E6}"/>
              </a:ext>
            </a:extLst>
          </p:cNvPr>
          <p:cNvGrpSpPr/>
          <p:nvPr/>
        </p:nvGrpSpPr>
        <p:grpSpPr>
          <a:xfrm>
            <a:off x="7135886" y="5920861"/>
            <a:ext cx="556724" cy="369332"/>
            <a:chOff x="7135886" y="5920861"/>
            <a:chExt cx="556724" cy="369332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E07EF99-5310-450F-B445-7CEE7CCF6B20}"/>
                </a:ext>
              </a:extLst>
            </p:cNvPr>
            <p:cNvSpPr/>
            <p:nvPr/>
          </p:nvSpPr>
          <p:spPr>
            <a:xfrm rot="17545416">
              <a:off x="7580811" y="6162165"/>
              <a:ext cx="1156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3DEDD9E-9265-4642-95B2-A07BE122273A}"/>
                </a:ext>
              </a:extLst>
            </p:cNvPr>
            <p:cNvSpPr/>
            <p:nvPr/>
          </p:nvSpPr>
          <p:spPr>
            <a:xfrm>
              <a:off x="7135886" y="592086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⑥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5CA6DAD-2823-4ABF-AABC-239C6BB9DD46}"/>
              </a:ext>
            </a:extLst>
          </p:cNvPr>
          <p:cNvGrpSpPr/>
          <p:nvPr/>
        </p:nvGrpSpPr>
        <p:grpSpPr>
          <a:xfrm>
            <a:off x="7566646" y="5077853"/>
            <a:ext cx="580770" cy="369332"/>
            <a:chOff x="7566646" y="5077853"/>
            <a:chExt cx="580770" cy="369332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DD0B62D-308D-4338-A5F3-D5F60E60643C}"/>
                </a:ext>
              </a:extLst>
            </p:cNvPr>
            <p:cNvSpPr/>
            <p:nvPr/>
          </p:nvSpPr>
          <p:spPr>
            <a:xfrm rot="21435459">
              <a:off x="8063779" y="5250392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2BA2443-C221-4A96-BA44-256C18F18D58}"/>
                </a:ext>
              </a:extLst>
            </p:cNvPr>
            <p:cNvSpPr/>
            <p:nvPr/>
          </p:nvSpPr>
          <p:spPr>
            <a:xfrm>
              <a:off x="7566646" y="507785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⑤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A49B234-85A5-4D67-9E28-5EC6B670F510}"/>
              </a:ext>
            </a:extLst>
          </p:cNvPr>
          <p:cNvGrpSpPr/>
          <p:nvPr/>
        </p:nvGrpSpPr>
        <p:grpSpPr>
          <a:xfrm>
            <a:off x="8136639" y="4149651"/>
            <a:ext cx="490837" cy="369332"/>
            <a:chOff x="8136639" y="4149651"/>
            <a:chExt cx="490837" cy="369332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7D416EF-EC54-4DDA-BBDD-636CCC16B2B6}"/>
                </a:ext>
              </a:extLst>
            </p:cNvPr>
            <p:cNvSpPr/>
            <p:nvPr/>
          </p:nvSpPr>
          <p:spPr>
            <a:xfrm rot="21435459">
              <a:off x="8543839" y="4335726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DF4F18E-B3E0-4389-B36B-162EBC05CEB8}"/>
                </a:ext>
              </a:extLst>
            </p:cNvPr>
            <p:cNvSpPr/>
            <p:nvPr/>
          </p:nvSpPr>
          <p:spPr>
            <a:xfrm>
              <a:off x="8136639" y="414965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④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03ADA9-C509-45A9-B1D5-A3414192D6D2}"/>
              </a:ext>
            </a:extLst>
          </p:cNvPr>
          <p:cNvGrpSpPr/>
          <p:nvPr/>
        </p:nvGrpSpPr>
        <p:grpSpPr>
          <a:xfrm>
            <a:off x="8593579" y="3052741"/>
            <a:ext cx="485871" cy="453556"/>
            <a:chOff x="8593579" y="3052741"/>
            <a:chExt cx="485871" cy="453556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230219F-A378-4DA7-B768-8000C8EF3782}"/>
                </a:ext>
              </a:extLst>
            </p:cNvPr>
            <p:cNvSpPr/>
            <p:nvPr/>
          </p:nvSpPr>
          <p:spPr>
            <a:xfrm rot="17545416">
              <a:off x="8967651" y="3394497"/>
              <a:ext cx="115600" cy="1079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D1C1E9F-DD99-4C9F-A2A2-E871B1AC0724}"/>
                </a:ext>
              </a:extLst>
            </p:cNvPr>
            <p:cNvSpPr/>
            <p:nvPr/>
          </p:nvSpPr>
          <p:spPr>
            <a:xfrm>
              <a:off x="8593579" y="305274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①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B9EFC8D-410A-43A9-836B-FD205FBA606D}"/>
              </a:ext>
            </a:extLst>
          </p:cNvPr>
          <p:cNvGrpSpPr/>
          <p:nvPr/>
        </p:nvGrpSpPr>
        <p:grpSpPr>
          <a:xfrm>
            <a:off x="9145386" y="2174847"/>
            <a:ext cx="415498" cy="397232"/>
            <a:chOff x="9145386" y="2174847"/>
            <a:chExt cx="415498" cy="397232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64FB24C0-EE40-410E-A645-0F78651990A7}"/>
                </a:ext>
              </a:extLst>
            </p:cNvPr>
            <p:cNvSpPr/>
            <p:nvPr/>
          </p:nvSpPr>
          <p:spPr>
            <a:xfrm rot="21435459">
              <a:off x="9450619" y="2482724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F7AF731-9D6D-49B4-B0F3-C8D406EB3554}"/>
                </a:ext>
              </a:extLst>
            </p:cNvPr>
            <p:cNvSpPr/>
            <p:nvPr/>
          </p:nvSpPr>
          <p:spPr>
            <a:xfrm>
              <a:off x="9145386" y="217484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1">
                  <a:solidFill>
                    <a:schemeClr val="accent5">
                      <a:lumMod val="50000"/>
                    </a:schemeClr>
                  </a:solidFill>
                </a:rPr>
                <a:t>②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9BAAE34-F909-4607-898F-E167E61A31EC}"/>
              </a:ext>
            </a:extLst>
          </p:cNvPr>
          <p:cNvGrpSpPr/>
          <p:nvPr/>
        </p:nvGrpSpPr>
        <p:grpSpPr>
          <a:xfrm>
            <a:off x="9570680" y="1305866"/>
            <a:ext cx="443636" cy="369332"/>
            <a:chOff x="9570680" y="1305866"/>
            <a:chExt cx="443636" cy="369332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62E19127-88BA-4D2F-AB2D-B841D7006118}"/>
                </a:ext>
              </a:extLst>
            </p:cNvPr>
            <p:cNvSpPr/>
            <p:nvPr/>
          </p:nvSpPr>
          <p:spPr>
            <a:xfrm rot="21435459">
              <a:off x="9930679" y="1568058"/>
              <a:ext cx="83637" cy="89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6C6C3A3-C2C8-403F-8E42-0529287B4E6D}"/>
                </a:ext>
              </a:extLst>
            </p:cNvPr>
            <p:cNvSpPr/>
            <p:nvPr/>
          </p:nvSpPr>
          <p:spPr>
            <a:xfrm>
              <a:off x="9570680" y="130586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>
                  <a:solidFill>
                    <a:schemeClr val="accent5">
                      <a:lumMod val="50000"/>
                    </a:schemeClr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7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1217</Words>
  <Application>Microsoft Office PowerPoint</Application>
  <PresentationFormat>ワイド画面</PresentationFormat>
  <Paragraphs>536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メイリオ</vt:lpstr>
      <vt:lpstr>游ゴシック</vt:lpstr>
      <vt:lpstr>游ゴシック Light</vt:lpstr>
      <vt:lpstr>Arial</vt:lpstr>
      <vt:lpstr>Cambria Math</vt:lpstr>
      <vt:lpstr>Lato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長方形の面積</dc:title>
  <dc:creator>colas@edu-c.local</dc:creator>
  <cp:lastModifiedBy>福原 千種</cp:lastModifiedBy>
  <cp:revision>241</cp:revision>
  <dcterms:created xsi:type="dcterms:W3CDTF">2019-12-03T00:44:33Z</dcterms:created>
  <dcterms:modified xsi:type="dcterms:W3CDTF">2024-01-05T01:08:55Z</dcterms:modified>
</cp:coreProperties>
</file>