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1"/>
  </p:notesMasterIdLst>
  <p:sldIdLst>
    <p:sldId id="256" r:id="rId2"/>
    <p:sldId id="289" r:id="rId3"/>
    <p:sldId id="292" r:id="rId4"/>
    <p:sldId id="296" r:id="rId5"/>
    <p:sldId id="294" r:id="rId6"/>
    <p:sldId id="295" r:id="rId7"/>
    <p:sldId id="297" r:id="rId8"/>
    <p:sldId id="298" r:id="rId9"/>
    <p:sldId id="299" r:id="rId10"/>
  </p:sldIdLst>
  <p:sldSz cx="12192000" cy="6858000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39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87F0085F-9AC0-4381-4432-22E25EE177CA}" name="坂本 博紀" initials="坂本" userId="S::0630032@mail.bears.ed.jp::4ffc66c7-84bf-4d7f-adcb-1598b9e3328c" providerId="AD"/>
  <p188:author id="{C1EE3EF1-35C9-E13A-B3D0-7601DCB50E06}" name="坂本 博紀" initials="坂本" userId="bd69b54e83c0cceb" providerId="Windows Liv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575"/>
    <a:srgbClr val="FF9B9B"/>
    <a:srgbClr val="FF8585"/>
    <a:srgbClr val="8EEE78"/>
    <a:srgbClr val="EEB678"/>
    <a:srgbClr val="86D0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817" autoAdjust="0"/>
    <p:restoredTop sz="94706" autoAdjust="0"/>
  </p:normalViewPr>
  <p:slideViewPr>
    <p:cSldViewPr snapToGrid="0">
      <p:cViewPr varScale="1">
        <p:scale>
          <a:sx n="108" d="100"/>
          <a:sy n="108" d="100"/>
        </p:scale>
        <p:origin x="150" y="96"/>
      </p:cViewPr>
      <p:guideLst>
        <p:guide orient="horz" pos="2160"/>
        <p:guide pos="3840"/>
        <p:guide pos="39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80" d="100"/>
          <a:sy n="80" d="100"/>
        </p:scale>
        <p:origin x="4014" y="96"/>
      </p:cViewPr>
      <p:guideLst/>
    </p:cSldViewPr>
  </p:notesViewPr>
  <p:gridSpacing cx="360000" cy="3600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8/10/relationships/authors" Target="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2119C4-9FCC-4113-92F1-DD596588E949}" type="datetimeFigureOut">
              <a:rPr kumimoji="1" lang="ja-JP" altLang="en-US" smtClean="0"/>
              <a:t>2024/1/5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27523A-C6CD-4715-ACC7-0449380BD2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98301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B27523A-C6CD-4715-ACC7-0449380BD229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56115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7737A38-F9B2-4B5A-852B-A130273DF0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C27D1AC9-DEF8-4048-95C9-53C946D421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040B0D3-7E4B-4E60-8C92-531CAFB048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C8ABC-E489-44C9-9305-6C63E84ED2AF}" type="datetime1">
              <a:rPr kumimoji="1" lang="ja-JP" altLang="en-US" smtClean="0"/>
              <a:t>2024/1/5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EFA5CE8-AA93-415E-B8D0-8AE8853A72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E624B1D-9846-4F98-A7F4-0AD8980BA7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6976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EB2B3A9-DDD1-4C6F-88E9-A7BD9341CE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6637062-8C6E-4804-9DB9-BE9098B546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ABB5CE8-459E-4019-9AD0-3C477F445F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A0FED-DA04-4769-AD93-BE88C7D43192}" type="datetime1">
              <a:rPr kumimoji="1" lang="ja-JP" altLang="en-US" smtClean="0"/>
              <a:t>2024/1/5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28B33C5-B9AD-409A-A36A-B862A5B8D8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FC1DD72-EE98-42B9-B9E9-7379D4FA84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8090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598D54C8-8B3C-4579-B85C-452FC5F538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E37FA34-8214-4798-ADE6-190A7D2D7F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85A110C-32BC-43F9-8E09-8CD1F84838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AE3F1-DBF9-4E7C-ABE3-6898AB37763F}" type="datetime1">
              <a:rPr kumimoji="1" lang="ja-JP" altLang="en-US" smtClean="0"/>
              <a:t>2024/1/5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32DD160-CD59-445D-86D6-E99C75C48F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16BE9B2-9E0B-4FDD-8680-B2DF938DC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4256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B099403-1F9A-4AF5-A27B-5051A3F74D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4EA5E1D-FC04-429B-A22F-20EE1A3024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055019F-DE95-4937-8F10-720D0ACF3A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9590A-5445-4F3A-970C-1DD74CDB4310}" type="datetime1">
              <a:rPr kumimoji="1" lang="ja-JP" altLang="en-US" smtClean="0"/>
              <a:t>2024/1/5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A80EB7C-AA3F-4D77-B816-5062223980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63A8241-AF56-454E-A6D7-F7E587CA07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7098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C1161B1-4522-4A4E-9713-BCB7842EB1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B657058-2871-414E-B5EF-7ED827F3F5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D06A1A9-7A1A-458C-A6E3-3B03BE7CEE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32576-D502-435E-8DA6-B59CD0B8E3C3}" type="datetime1">
              <a:rPr kumimoji="1" lang="ja-JP" altLang="en-US" smtClean="0"/>
              <a:t>2024/1/5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523082B-CDB3-45B7-ABA8-B8303793EC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E18B3D5-AB94-46C2-BDE4-6F5CE8D11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13818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91A46CE-D8E5-4A98-B414-1D0BBF07C5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19CA1D9-D6AF-4D61-AE07-F9115B65A7D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4D10E15A-187A-4C0A-AAAB-50970C4155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23201FE-F19C-4C6B-AFCB-B59DCB1DFF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A52F1-86C1-48E6-A381-6FCC092A60A3}" type="datetime1">
              <a:rPr kumimoji="1" lang="ja-JP" altLang="en-US" smtClean="0"/>
              <a:t>2024/1/5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65415E4-AA8D-4D7B-88A0-8DEB44D188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846B187-89AE-476D-8F90-9FE65D2F22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4930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26F1B9A-E426-49D2-878A-1A43B3D030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710B9FD-4190-4F96-9DD8-151BB95C21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0E707A8F-2BC5-4D72-BB82-14EE162A87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BC32C383-2152-4651-80F8-4E1D09B0546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F0801F00-AF9C-4054-A831-C8C5B391E8C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F607088B-0184-457A-B0A4-39576A7D22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290A5-914A-4A51-8AB8-3E9B6463FAB7}" type="datetime1">
              <a:rPr kumimoji="1" lang="ja-JP" altLang="en-US" smtClean="0"/>
              <a:t>2024/1/5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790B97FC-D493-4DB2-B59C-A735010056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4B048C7F-F21D-4B62-89C2-E8721176DC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2624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986C9D3-D87E-44D7-91B0-AADA093030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803533F9-BD62-4C1E-9944-C02332AE59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929C2-265D-4146-8425-8D16398D78CD}" type="datetime1">
              <a:rPr kumimoji="1" lang="ja-JP" altLang="en-US" smtClean="0"/>
              <a:t>2024/1/5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A4D3747A-E4D5-48ED-B42A-803CCBB60C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2AB55D2-1C0B-4CE8-9FE3-D3F371653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4203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53B16D25-B8AB-413C-A3AA-DD7A7DC045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53605-3911-4D18-BB18-BD8771C6A09E}" type="datetime1">
              <a:rPr kumimoji="1" lang="ja-JP" altLang="en-US" smtClean="0"/>
              <a:t>2024/1/5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C7B2E6F5-C239-4BC1-8547-772E50E031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0F2A3C8-CEEF-444B-A09F-7CA37171B9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3169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2C2AC8D-A8CC-4DB4-8F53-37342237D8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6CBEB64-8FD2-4B3E-B3F4-9A1650EA1D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B4FF369-CFE0-452C-8BA2-85581904AD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715EF6A-3639-4595-9260-E6C341EBAE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5785E-4B65-4A13-9668-C73E4FCBCE99}" type="datetime1">
              <a:rPr kumimoji="1" lang="ja-JP" altLang="en-US" smtClean="0"/>
              <a:t>2024/1/5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8299866-3A36-42E6-82E2-ACC1C7E7DE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77DC943-5EF5-4EC4-9C6A-C571BCFF90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2909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D8042E3-EF0F-4921-972E-98AAF33276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50383A49-4152-4B33-9072-CEE8C053776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301EACBA-82B8-4964-9E40-D53E0A40D3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F0BE39F-E191-4409-8157-1749C85F07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2F110-5A11-4646-88D2-5F5DF579ACDB}" type="datetime1">
              <a:rPr kumimoji="1" lang="ja-JP" altLang="en-US" smtClean="0"/>
              <a:t>2024/1/5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50FAB6A-3EF8-4506-8CE1-21FD7F7651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4763B79-AFC2-4E15-BB42-275B109A8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3430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C6CEACBC-28D4-4E27-94C1-04BB7A7C26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297D6B7-A460-4A79-AA5E-23E7E6F520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4B3DEBE-D953-4118-BCE6-977CBE458A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1BD87F-7664-45C9-8CAF-BA1EB0E2FA3E}" type="datetime1">
              <a:rPr kumimoji="1" lang="ja-JP" altLang="en-US" smtClean="0"/>
              <a:t>2024/1/5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CF0305A-8C68-4BF5-828A-503E0BEA43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11083C4-20CF-4A7A-B87F-5CA51D68B1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6967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/>
          <p:cNvSpPr/>
          <p:nvPr/>
        </p:nvSpPr>
        <p:spPr>
          <a:xfrm>
            <a:off x="0" y="1310054"/>
            <a:ext cx="12192000" cy="381586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2691084" y="2321004"/>
            <a:ext cx="7263527" cy="221599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3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正負の数</a:t>
            </a:r>
            <a:endParaRPr lang="ja-JP" altLang="en-US" sz="13800" dirty="0"/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422932F1-65BC-5EBD-7B31-A5ABF59CDDBB}"/>
              </a:ext>
            </a:extLst>
          </p:cNvPr>
          <p:cNvSpPr/>
          <p:nvPr/>
        </p:nvSpPr>
        <p:spPr>
          <a:xfrm>
            <a:off x="3310622" y="4110252"/>
            <a:ext cx="5570756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6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用語と基本問題</a:t>
            </a:r>
            <a:endParaRPr lang="ja-JP" altLang="en-US" sz="6000" dirty="0"/>
          </a:p>
        </p:txBody>
      </p:sp>
    </p:spTree>
    <p:extLst>
      <p:ext uri="{BB962C8B-B14F-4D97-AF65-F5344CB8AC3E}">
        <p14:creationId xmlns:p14="http://schemas.microsoft.com/office/powerpoint/2010/main" val="23360784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FD32E458-172C-986A-8EEF-F534C81FD2E7}"/>
              </a:ext>
            </a:extLst>
          </p:cNvPr>
          <p:cNvSpPr/>
          <p:nvPr/>
        </p:nvSpPr>
        <p:spPr>
          <a:xfrm>
            <a:off x="286051" y="1454833"/>
            <a:ext cx="11619897" cy="4852181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4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・１以上の整数を自然数という。</a:t>
            </a:r>
            <a:endParaRPr lang="en-US" altLang="ja-JP" sz="4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4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</a:t>
            </a:r>
            <a:r>
              <a:rPr lang="en-US" altLang="ja-JP" sz="4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+</a:t>
            </a:r>
            <a:r>
              <a:rPr lang="ja-JP" altLang="en-US" sz="4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３や＋</a:t>
            </a:r>
            <a:r>
              <a:rPr lang="en-US" altLang="ja-JP" sz="4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8</a:t>
            </a:r>
            <a:r>
              <a:rPr lang="ja-JP" altLang="en-US" sz="4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のような数を正の数という。</a:t>
            </a:r>
            <a:endParaRPr lang="en-US" altLang="ja-JP" sz="4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4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</a:t>
            </a:r>
            <a:r>
              <a:rPr lang="ja-JP" altLang="en-US" sz="4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－４や－</a:t>
            </a:r>
            <a:r>
              <a:rPr lang="en-US" altLang="ja-JP" sz="4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1.2</a:t>
            </a:r>
            <a:r>
              <a:rPr lang="ja-JP" altLang="en-US" sz="4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のような数を</a:t>
            </a:r>
            <a:r>
              <a:rPr kumimoji="1" lang="ja-JP" altLang="en-US" sz="4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負の数という。</a:t>
            </a:r>
            <a:endParaRPr kumimoji="1" lang="en-US" altLang="ja-JP" sz="4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4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・数直線上で０が対応している点を原点という。</a:t>
            </a:r>
            <a:endParaRPr lang="en-US" altLang="ja-JP" sz="4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4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</a:t>
            </a:r>
            <a:r>
              <a:rPr lang="ja-JP" altLang="en-US" sz="4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数直線の右の方向を正の方向、左の方向を</a:t>
            </a:r>
            <a:endParaRPr lang="en-US" altLang="ja-JP" sz="4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4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負の方向という。</a:t>
            </a:r>
            <a:endParaRPr kumimoji="1" lang="en-US" altLang="ja-JP" sz="4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4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・数直線上で、ある数に対応する点と原点との</a:t>
            </a:r>
            <a:endParaRPr kumimoji="1" lang="en-US" altLang="ja-JP" sz="4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4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ja-JP" altLang="en-US" sz="4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距離をその数の絶対値という。</a:t>
            </a:r>
            <a:endParaRPr kumimoji="1" lang="ja-JP" altLang="en-US" sz="115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596552B0-3DE6-C451-46F9-1E0A185255F4}"/>
              </a:ext>
            </a:extLst>
          </p:cNvPr>
          <p:cNvSpPr/>
          <p:nvPr/>
        </p:nvSpPr>
        <p:spPr>
          <a:xfrm>
            <a:off x="0" y="228600"/>
            <a:ext cx="12192000" cy="837967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6000" spc="-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□に当てはまる用語を答えなさい。</a:t>
            </a:r>
            <a:endParaRPr lang="en-US" altLang="ja-JP" sz="6000" spc="-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D293FDE3-5917-56CE-5965-4C91FD4C52EA}"/>
              </a:ext>
            </a:extLst>
          </p:cNvPr>
          <p:cNvSpPr/>
          <p:nvPr/>
        </p:nvSpPr>
        <p:spPr>
          <a:xfrm>
            <a:off x="4471987" y="1431318"/>
            <a:ext cx="1480771" cy="51178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0EF6EAC8-3C51-EB33-2DCC-B2A73E903B07}"/>
              </a:ext>
            </a:extLst>
          </p:cNvPr>
          <p:cNvSpPr/>
          <p:nvPr/>
        </p:nvSpPr>
        <p:spPr>
          <a:xfrm>
            <a:off x="6196015" y="2052641"/>
            <a:ext cx="1547810" cy="49053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03CAADA9-C3F6-5327-2C3A-814F30AD7133}"/>
              </a:ext>
            </a:extLst>
          </p:cNvPr>
          <p:cNvSpPr/>
          <p:nvPr/>
        </p:nvSpPr>
        <p:spPr>
          <a:xfrm>
            <a:off x="6734178" y="2645387"/>
            <a:ext cx="1547810" cy="49053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DC017D3-26FC-70EC-3E7E-DC9F907F33D2}"/>
              </a:ext>
            </a:extLst>
          </p:cNvPr>
          <p:cNvSpPr/>
          <p:nvPr/>
        </p:nvSpPr>
        <p:spPr>
          <a:xfrm>
            <a:off x="8515349" y="3271479"/>
            <a:ext cx="1042987" cy="49053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C4011CE5-8D67-6618-3425-13ACEB092FF6}"/>
              </a:ext>
            </a:extLst>
          </p:cNvPr>
          <p:cNvSpPr/>
          <p:nvPr/>
        </p:nvSpPr>
        <p:spPr>
          <a:xfrm>
            <a:off x="5436398" y="3879790"/>
            <a:ext cx="2078828" cy="49053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EDF6648E-9F95-9611-CA26-DE7D1B6E6CC7}"/>
              </a:ext>
            </a:extLst>
          </p:cNvPr>
          <p:cNvSpPr/>
          <p:nvPr/>
        </p:nvSpPr>
        <p:spPr>
          <a:xfrm>
            <a:off x="857252" y="4486279"/>
            <a:ext cx="2114548" cy="49053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D9543211-C84B-7EA6-39E1-F07D511A7939}"/>
              </a:ext>
            </a:extLst>
          </p:cNvPr>
          <p:cNvSpPr/>
          <p:nvPr/>
        </p:nvSpPr>
        <p:spPr>
          <a:xfrm>
            <a:off x="4462464" y="5706939"/>
            <a:ext cx="1490294" cy="49053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1145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FD32E458-172C-986A-8EEF-F534C81FD2E7}"/>
              </a:ext>
            </a:extLst>
          </p:cNvPr>
          <p:cNvSpPr/>
          <p:nvPr/>
        </p:nvSpPr>
        <p:spPr>
          <a:xfrm>
            <a:off x="72428" y="498487"/>
            <a:ext cx="12119572" cy="2435382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6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数直線上の</a:t>
            </a:r>
            <a:r>
              <a:rPr lang="en-US" altLang="ja-JP" sz="6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A</a:t>
            </a:r>
            <a:r>
              <a:rPr lang="ja-JP" altLang="en-US" sz="6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～</a:t>
            </a:r>
            <a:r>
              <a:rPr lang="en-US" altLang="ja-JP" sz="6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D</a:t>
            </a:r>
            <a:r>
              <a:rPr lang="ja-JP" altLang="en-US" sz="6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にあたる数をいいなさい。（分数）</a:t>
            </a:r>
            <a:endParaRPr lang="en-US" altLang="ja-JP" sz="6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cxnSp>
        <p:nvCxnSpPr>
          <p:cNvPr id="7" name="直線コネクタ 6">
            <a:extLst>
              <a:ext uri="{FF2B5EF4-FFF2-40B4-BE49-F238E27FC236}">
                <a16:creationId xmlns:a16="http://schemas.microsoft.com/office/drawing/2014/main" id="{6FB616F4-671F-38EB-8522-9911967CCC82}"/>
              </a:ext>
            </a:extLst>
          </p:cNvPr>
          <p:cNvCxnSpPr/>
          <p:nvPr/>
        </p:nvCxnSpPr>
        <p:spPr>
          <a:xfrm>
            <a:off x="703385" y="4448908"/>
            <a:ext cx="10541977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直線コネクタ 14">
            <a:extLst>
              <a:ext uri="{FF2B5EF4-FFF2-40B4-BE49-F238E27FC236}">
                <a16:creationId xmlns:a16="http://schemas.microsoft.com/office/drawing/2014/main" id="{0848130F-74BB-8828-C12B-BEB22F697CBE}"/>
              </a:ext>
            </a:extLst>
          </p:cNvPr>
          <p:cNvCxnSpPr>
            <a:cxnSpLocks/>
          </p:cNvCxnSpPr>
          <p:nvPr/>
        </p:nvCxnSpPr>
        <p:spPr>
          <a:xfrm>
            <a:off x="5924232" y="4222628"/>
            <a:ext cx="0" cy="43200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直線コネクタ 15">
            <a:extLst>
              <a:ext uri="{FF2B5EF4-FFF2-40B4-BE49-F238E27FC236}">
                <a16:creationId xmlns:a16="http://schemas.microsoft.com/office/drawing/2014/main" id="{EB315104-F58B-B4DE-9A17-2EA35076259C}"/>
              </a:ext>
            </a:extLst>
          </p:cNvPr>
          <p:cNvCxnSpPr>
            <a:cxnSpLocks/>
          </p:cNvCxnSpPr>
          <p:nvPr/>
        </p:nvCxnSpPr>
        <p:spPr>
          <a:xfrm>
            <a:off x="6835421" y="4224718"/>
            <a:ext cx="0" cy="43200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直線コネクタ 16">
            <a:extLst>
              <a:ext uri="{FF2B5EF4-FFF2-40B4-BE49-F238E27FC236}">
                <a16:creationId xmlns:a16="http://schemas.microsoft.com/office/drawing/2014/main" id="{E4F199B1-EC21-C461-63C9-3B4DDB2BFEA5}"/>
              </a:ext>
            </a:extLst>
          </p:cNvPr>
          <p:cNvCxnSpPr>
            <a:cxnSpLocks/>
          </p:cNvCxnSpPr>
          <p:nvPr/>
        </p:nvCxnSpPr>
        <p:spPr>
          <a:xfrm>
            <a:off x="7746610" y="4205908"/>
            <a:ext cx="0" cy="43200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直線コネクタ 17">
            <a:extLst>
              <a:ext uri="{FF2B5EF4-FFF2-40B4-BE49-F238E27FC236}">
                <a16:creationId xmlns:a16="http://schemas.microsoft.com/office/drawing/2014/main" id="{B4E694D1-3901-51D3-D5AA-89CFAFD8D6C4}"/>
              </a:ext>
            </a:extLst>
          </p:cNvPr>
          <p:cNvCxnSpPr>
            <a:cxnSpLocks/>
          </p:cNvCxnSpPr>
          <p:nvPr/>
        </p:nvCxnSpPr>
        <p:spPr>
          <a:xfrm>
            <a:off x="8657799" y="4207998"/>
            <a:ext cx="0" cy="43200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直線コネクタ 18">
            <a:extLst>
              <a:ext uri="{FF2B5EF4-FFF2-40B4-BE49-F238E27FC236}">
                <a16:creationId xmlns:a16="http://schemas.microsoft.com/office/drawing/2014/main" id="{EB349208-C34E-2448-B51A-333E8C32D038}"/>
              </a:ext>
            </a:extLst>
          </p:cNvPr>
          <p:cNvCxnSpPr>
            <a:cxnSpLocks/>
          </p:cNvCxnSpPr>
          <p:nvPr/>
        </p:nvCxnSpPr>
        <p:spPr>
          <a:xfrm>
            <a:off x="9568988" y="4210088"/>
            <a:ext cx="0" cy="43200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直線コネクタ 19">
            <a:extLst>
              <a:ext uri="{FF2B5EF4-FFF2-40B4-BE49-F238E27FC236}">
                <a16:creationId xmlns:a16="http://schemas.microsoft.com/office/drawing/2014/main" id="{989AD556-B258-31FF-8471-37159C41AF79}"/>
              </a:ext>
            </a:extLst>
          </p:cNvPr>
          <p:cNvCxnSpPr>
            <a:cxnSpLocks/>
          </p:cNvCxnSpPr>
          <p:nvPr/>
        </p:nvCxnSpPr>
        <p:spPr>
          <a:xfrm>
            <a:off x="10480176" y="4212178"/>
            <a:ext cx="0" cy="43200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直線コネクタ 20">
            <a:extLst>
              <a:ext uri="{FF2B5EF4-FFF2-40B4-BE49-F238E27FC236}">
                <a16:creationId xmlns:a16="http://schemas.microsoft.com/office/drawing/2014/main" id="{3A6F025E-F1C9-D82B-FAF9-2A6DF38F5986}"/>
              </a:ext>
            </a:extLst>
          </p:cNvPr>
          <p:cNvCxnSpPr>
            <a:cxnSpLocks/>
          </p:cNvCxnSpPr>
          <p:nvPr/>
        </p:nvCxnSpPr>
        <p:spPr>
          <a:xfrm>
            <a:off x="1368287" y="4226806"/>
            <a:ext cx="0" cy="43200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直線コネクタ 21">
            <a:extLst>
              <a:ext uri="{FF2B5EF4-FFF2-40B4-BE49-F238E27FC236}">
                <a16:creationId xmlns:a16="http://schemas.microsoft.com/office/drawing/2014/main" id="{029813C8-FC10-B97C-C987-E2B25B474D8C}"/>
              </a:ext>
            </a:extLst>
          </p:cNvPr>
          <p:cNvCxnSpPr>
            <a:cxnSpLocks/>
          </p:cNvCxnSpPr>
          <p:nvPr/>
        </p:nvCxnSpPr>
        <p:spPr>
          <a:xfrm>
            <a:off x="2279476" y="4214268"/>
            <a:ext cx="0" cy="43200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直線コネクタ 22">
            <a:extLst>
              <a:ext uri="{FF2B5EF4-FFF2-40B4-BE49-F238E27FC236}">
                <a16:creationId xmlns:a16="http://schemas.microsoft.com/office/drawing/2014/main" id="{7C723C24-BD69-EC8C-2299-A96A0E33CB89}"/>
              </a:ext>
            </a:extLst>
          </p:cNvPr>
          <p:cNvCxnSpPr>
            <a:cxnSpLocks/>
          </p:cNvCxnSpPr>
          <p:nvPr/>
        </p:nvCxnSpPr>
        <p:spPr>
          <a:xfrm>
            <a:off x="3190665" y="4216358"/>
            <a:ext cx="0" cy="43200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直線コネクタ 23">
            <a:extLst>
              <a:ext uri="{FF2B5EF4-FFF2-40B4-BE49-F238E27FC236}">
                <a16:creationId xmlns:a16="http://schemas.microsoft.com/office/drawing/2014/main" id="{70C02F7F-E6A4-CC91-CD7C-D60843678E98}"/>
              </a:ext>
            </a:extLst>
          </p:cNvPr>
          <p:cNvCxnSpPr>
            <a:cxnSpLocks/>
          </p:cNvCxnSpPr>
          <p:nvPr/>
        </p:nvCxnSpPr>
        <p:spPr>
          <a:xfrm>
            <a:off x="4101854" y="4218448"/>
            <a:ext cx="0" cy="43200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直線コネクタ 24">
            <a:extLst>
              <a:ext uri="{FF2B5EF4-FFF2-40B4-BE49-F238E27FC236}">
                <a16:creationId xmlns:a16="http://schemas.microsoft.com/office/drawing/2014/main" id="{85662CB6-541C-D87E-659A-6F5F023907FC}"/>
              </a:ext>
            </a:extLst>
          </p:cNvPr>
          <p:cNvCxnSpPr>
            <a:cxnSpLocks/>
          </p:cNvCxnSpPr>
          <p:nvPr/>
        </p:nvCxnSpPr>
        <p:spPr>
          <a:xfrm>
            <a:off x="5013043" y="4220538"/>
            <a:ext cx="0" cy="43200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850523EC-DAFD-B9B1-01AC-293BEDB9F2FB}"/>
              </a:ext>
            </a:extLst>
          </p:cNvPr>
          <p:cNvSpPr/>
          <p:nvPr/>
        </p:nvSpPr>
        <p:spPr>
          <a:xfrm>
            <a:off x="5728514" y="4737426"/>
            <a:ext cx="551354" cy="43200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ja-JP" sz="2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0</a:t>
            </a:r>
          </a:p>
        </p:txBody>
      </p:sp>
      <p:cxnSp>
        <p:nvCxnSpPr>
          <p:cNvPr id="27" name="直線コネクタ 26">
            <a:extLst>
              <a:ext uri="{FF2B5EF4-FFF2-40B4-BE49-F238E27FC236}">
                <a16:creationId xmlns:a16="http://schemas.microsoft.com/office/drawing/2014/main" id="{49714F2F-436F-C201-B28C-B477C2B77FE5}"/>
              </a:ext>
            </a:extLst>
          </p:cNvPr>
          <p:cNvCxnSpPr>
            <a:cxnSpLocks/>
          </p:cNvCxnSpPr>
          <p:nvPr/>
        </p:nvCxnSpPr>
        <p:spPr>
          <a:xfrm>
            <a:off x="5470345" y="4308062"/>
            <a:ext cx="0" cy="28800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直線コネクタ 27">
            <a:extLst>
              <a:ext uri="{FF2B5EF4-FFF2-40B4-BE49-F238E27FC236}">
                <a16:creationId xmlns:a16="http://schemas.microsoft.com/office/drawing/2014/main" id="{6A1D2C53-8DC5-84C1-DF6C-49D5803143A7}"/>
              </a:ext>
            </a:extLst>
          </p:cNvPr>
          <p:cNvCxnSpPr>
            <a:cxnSpLocks/>
          </p:cNvCxnSpPr>
          <p:nvPr/>
        </p:nvCxnSpPr>
        <p:spPr>
          <a:xfrm>
            <a:off x="6381534" y="4310152"/>
            <a:ext cx="0" cy="28800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直線コネクタ 28">
            <a:extLst>
              <a:ext uri="{FF2B5EF4-FFF2-40B4-BE49-F238E27FC236}">
                <a16:creationId xmlns:a16="http://schemas.microsoft.com/office/drawing/2014/main" id="{26560FA1-B861-A5CC-9817-419CB51909CE}"/>
              </a:ext>
            </a:extLst>
          </p:cNvPr>
          <p:cNvCxnSpPr>
            <a:cxnSpLocks/>
          </p:cNvCxnSpPr>
          <p:nvPr/>
        </p:nvCxnSpPr>
        <p:spPr>
          <a:xfrm>
            <a:off x="7292723" y="4291342"/>
            <a:ext cx="0" cy="28800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直線コネクタ 29">
            <a:extLst>
              <a:ext uri="{FF2B5EF4-FFF2-40B4-BE49-F238E27FC236}">
                <a16:creationId xmlns:a16="http://schemas.microsoft.com/office/drawing/2014/main" id="{6017D0D1-D7A8-15B3-B270-977A5636F6D5}"/>
              </a:ext>
            </a:extLst>
          </p:cNvPr>
          <p:cNvCxnSpPr>
            <a:cxnSpLocks/>
          </p:cNvCxnSpPr>
          <p:nvPr/>
        </p:nvCxnSpPr>
        <p:spPr>
          <a:xfrm>
            <a:off x="8203912" y="4293432"/>
            <a:ext cx="0" cy="28800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直線コネクタ 30">
            <a:extLst>
              <a:ext uri="{FF2B5EF4-FFF2-40B4-BE49-F238E27FC236}">
                <a16:creationId xmlns:a16="http://schemas.microsoft.com/office/drawing/2014/main" id="{253ACF12-285C-A5F2-52D8-8981D56EAB29}"/>
              </a:ext>
            </a:extLst>
          </p:cNvPr>
          <p:cNvCxnSpPr>
            <a:cxnSpLocks/>
          </p:cNvCxnSpPr>
          <p:nvPr/>
        </p:nvCxnSpPr>
        <p:spPr>
          <a:xfrm>
            <a:off x="9115101" y="4295522"/>
            <a:ext cx="0" cy="28800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直線コネクタ 31">
            <a:extLst>
              <a:ext uri="{FF2B5EF4-FFF2-40B4-BE49-F238E27FC236}">
                <a16:creationId xmlns:a16="http://schemas.microsoft.com/office/drawing/2014/main" id="{63BCF55F-9F92-9651-860F-9E496E79CB5D}"/>
              </a:ext>
            </a:extLst>
          </p:cNvPr>
          <p:cNvCxnSpPr>
            <a:cxnSpLocks/>
          </p:cNvCxnSpPr>
          <p:nvPr/>
        </p:nvCxnSpPr>
        <p:spPr>
          <a:xfrm>
            <a:off x="10026289" y="4297612"/>
            <a:ext cx="0" cy="28800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直線コネクタ 32">
            <a:extLst>
              <a:ext uri="{FF2B5EF4-FFF2-40B4-BE49-F238E27FC236}">
                <a16:creationId xmlns:a16="http://schemas.microsoft.com/office/drawing/2014/main" id="{7122F247-8E92-0DFE-93A1-774906C3A8F2}"/>
              </a:ext>
            </a:extLst>
          </p:cNvPr>
          <p:cNvCxnSpPr>
            <a:cxnSpLocks/>
          </p:cNvCxnSpPr>
          <p:nvPr/>
        </p:nvCxnSpPr>
        <p:spPr>
          <a:xfrm>
            <a:off x="914400" y="4312240"/>
            <a:ext cx="0" cy="28800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直線コネクタ 33">
            <a:extLst>
              <a:ext uri="{FF2B5EF4-FFF2-40B4-BE49-F238E27FC236}">
                <a16:creationId xmlns:a16="http://schemas.microsoft.com/office/drawing/2014/main" id="{5E543B7C-9F2E-543F-FDED-65F16A41544A}"/>
              </a:ext>
            </a:extLst>
          </p:cNvPr>
          <p:cNvCxnSpPr>
            <a:cxnSpLocks/>
          </p:cNvCxnSpPr>
          <p:nvPr/>
        </p:nvCxnSpPr>
        <p:spPr>
          <a:xfrm>
            <a:off x="1825589" y="4299702"/>
            <a:ext cx="0" cy="28800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直線コネクタ 34">
            <a:extLst>
              <a:ext uri="{FF2B5EF4-FFF2-40B4-BE49-F238E27FC236}">
                <a16:creationId xmlns:a16="http://schemas.microsoft.com/office/drawing/2014/main" id="{896AD27C-575D-3ADD-14BF-61F833ECA37C}"/>
              </a:ext>
            </a:extLst>
          </p:cNvPr>
          <p:cNvCxnSpPr>
            <a:cxnSpLocks/>
          </p:cNvCxnSpPr>
          <p:nvPr/>
        </p:nvCxnSpPr>
        <p:spPr>
          <a:xfrm>
            <a:off x="2736778" y="4301792"/>
            <a:ext cx="0" cy="28800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直線コネクタ 35">
            <a:extLst>
              <a:ext uri="{FF2B5EF4-FFF2-40B4-BE49-F238E27FC236}">
                <a16:creationId xmlns:a16="http://schemas.microsoft.com/office/drawing/2014/main" id="{A80BD205-0AEC-2D7D-FA82-599FB06CCE1D}"/>
              </a:ext>
            </a:extLst>
          </p:cNvPr>
          <p:cNvCxnSpPr>
            <a:cxnSpLocks/>
          </p:cNvCxnSpPr>
          <p:nvPr/>
        </p:nvCxnSpPr>
        <p:spPr>
          <a:xfrm>
            <a:off x="3647967" y="4303882"/>
            <a:ext cx="0" cy="28800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直線コネクタ 36">
            <a:extLst>
              <a:ext uri="{FF2B5EF4-FFF2-40B4-BE49-F238E27FC236}">
                <a16:creationId xmlns:a16="http://schemas.microsoft.com/office/drawing/2014/main" id="{9B789B16-38B7-CC53-FBE4-B80E495C7FDA}"/>
              </a:ext>
            </a:extLst>
          </p:cNvPr>
          <p:cNvCxnSpPr>
            <a:cxnSpLocks/>
          </p:cNvCxnSpPr>
          <p:nvPr/>
        </p:nvCxnSpPr>
        <p:spPr>
          <a:xfrm>
            <a:off x="4559156" y="4305972"/>
            <a:ext cx="0" cy="28800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8" name="正方形/長方形 37">
            <a:extLst>
              <a:ext uri="{FF2B5EF4-FFF2-40B4-BE49-F238E27FC236}">
                <a16:creationId xmlns:a16="http://schemas.microsoft.com/office/drawing/2014/main" id="{83EEAC0D-9169-9675-FC5B-7A7E5071D974}"/>
              </a:ext>
            </a:extLst>
          </p:cNvPr>
          <p:cNvSpPr/>
          <p:nvPr/>
        </p:nvSpPr>
        <p:spPr>
          <a:xfrm>
            <a:off x="10317902" y="4785319"/>
            <a:ext cx="551354" cy="43200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ja-JP" sz="2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5</a:t>
            </a:r>
          </a:p>
        </p:txBody>
      </p:sp>
      <p:sp>
        <p:nvSpPr>
          <p:cNvPr id="39" name="正方形/長方形 38">
            <a:extLst>
              <a:ext uri="{FF2B5EF4-FFF2-40B4-BE49-F238E27FC236}">
                <a16:creationId xmlns:a16="http://schemas.microsoft.com/office/drawing/2014/main" id="{04D96C0C-6F17-9BCA-B897-838BD34A7C21}"/>
              </a:ext>
            </a:extLst>
          </p:cNvPr>
          <p:cNvSpPr/>
          <p:nvPr/>
        </p:nvSpPr>
        <p:spPr>
          <a:xfrm>
            <a:off x="909567" y="4730372"/>
            <a:ext cx="894260" cy="43200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2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－</a:t>
            </a:r>
            <a:r>
              <a:rPr lang="en-US" altLang="ja-JP" sz="2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5</a:t>
            </a:r>
          </a:p>
        </p:txBody>
      </p:sp>
      <p:sp>
        <p:nvSpPr>
          <p:cNvPr id="40" name="楕円 39">
            <a:extLst>
              <a:ext uri="{FF2B5EF4-FFF2-40B4-BE49-F238E27FC236}">
                <a16:creationId xmlns:a16="http://schemas.microsoft.com/office/drawing/2014/main" id="{73AA6206-E9AA-F94D-944C-0B4A5616174E}"/>
              </a:ext>
            </a:extLst>
          </p:cNvPr>
          <p:cNvSpPr/>
          <p:nvPr/>
        </p:nvSpPr>
        <p:spPr>
          <a:xfrm>
            <a:off x="7216092" y="4393082"/>
            <a:ext cx="145992" cy="13043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楕円 40">
            <a:extLst>
              <a:ext uri="{FF2B5EF4-FFF2-40B4-BE49-F238E27FC236}">
                <a16:creationId xmlns:a16="http://schemas.microsoft.com/office/drawing/2014/main" id="{1D795942-A090-2061-9805-854D8413DDE8}"/>
              </a:ext>
            </a:extLst>
          </p:cNvPr>
          <p:cNvSpPr/>
          <p:nvPr/>
        </p:nvSpPr>
        <p:spPr>
          <a:xfrm>
            <a:off x="9040397" y="4369727"/>
            <a:ext cx="145992" cy="13043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楕円 41">
            <a:extLst>
              <a:ext uri="{FF2B5EF4-FFF2-40B4-BE49-F238E27FC236}">
                <a16:creationId xmlns:a16="http://schemas.microsoft.com/office/drawing/2014/main" id="{596AFFFB-6F55-9524-F408-4D9BFCC710CD}"/>
              </a:ext>
            </a:extLst>
          </p:cNvPr>
          <p:cNvSpPr/>
          <p:nvPr/>
        </p:nvSpPr>
        <p:spPr>
          <a:xfrm>
            <a:off x="5393714" y="4372215"/>
            <a:ext cx="145992" cy="13043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楕円 42">
            <a:extLst>
              <a:ext uri="{FF2B5EF4-FFF2-40B4-BE49-F238E27FC236}">
                <a16:creationId xmlns:a16="http://schemas.microsoft.com/office/drawing/2014/main" id="{E1DDF14F-F7CE-958D-81E7-10526F294405}"/>
              </a:ext>
            </a:extLst>
          </p:cNvPr>
          <p:cNvSpPr/>
          <p:nvPr/>
        </p:nvSpPr>
        <p:spPr>
          <a:xfrm>
            <a:off x="1755310" y="4376030"/>
            <a:ext cx="145992" cy="13043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正方形/長方形 43">
            <a:extLst>
              <a:ext uri="{FF2B5EF4-FFF2-40B4-BE49-F238E27FC236}">
                <a16:creationId xmlns:a16="http://schemas.microsoft.com/office/drawing/2014/main" id="{FF1BD03D-AE76-661C-9E9D-622E88DB0D57}"/>
              </a:ext>
            </a:extLst>
          </p:cNvPr>
          <p:cNvSpPr/>
          <p:nvPr/>
        </p:nvSpPr>
        <p:spPr>
          <a:xfrm>
            <a:off x="7086407" y="3653623"/>
            <a:ext cx="551354" cy="43200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ja-JP" sz="2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A</a:t>
            </a:r>
          </a:p>
        </p:txBody>
      </p:sp>
      <p:sp>
        <p:nvSpPr>
          <p:cNvPr id="45" name="正方形/長方形 44">
            <a:extLst>
              <a:ext uri="{FF2B5EF4-FFF2-40B4-BE49-F238E27FC236}">
                <a16:creationId xmlns:a16="http://schemas.microsoft.com/office/drawing/2014/main" id="{70DDCF64-A10F-EC18-DBFC-F10BA14FFD9E}"/>
              </a:ext>
            </a:extLst>
          </p:cNvPr>
          <p:cNvSpPr/>
          <p:nvPr/>
        </p:nvSpPr>
        <p:spPr>
          <a:xfrm>
            <a:off x="8837716" y="3607542"/>
            <a:ext cx="551354" cy="43200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ja-JP" sz="2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C</a:t>
            </a:r>
          </a:p>
        </p:txBody>
      </p:sp>
      <p:sp>
        <p:nvSpPr>
          <p:cNvPr id="46" name="正方形/長方形 45">
            <a:extLst>
              <a:ext uri="{FF2B5EF4-FFF2-40B4-BE49-F238E27FC236}">
                <a16:creationId xmlns:a16="http://schemas.microsoft.com/office/drawing/2014/main" id="{8E65B013-97B1-9A76-2E5A-7E40225BB27A}"/>
              </a:ext>
            </a:extLst>
          </p:cNvPr>
          <p:cNvSpPr/>
          <p:nvPr/>
        </p:nvSpPr>
        <p:spPr>
          <a:xfrm>
            <a:off x="5258808" y="3646447"/>
            <a:ext cx="551354" cy="43200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ja-JP" sz="2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B</a:t>
            </a:r>
          </a:p>
        </p:txBody>
      </p:sp>
      <p:sp>
        <p:nvSpPr>
          <p:cNvPr id="47" name="正方形/長方形 46">
            <a:extLst>
              <a:ext uri="{FF2B5EF4-FFF2-40B4-BE49-F238E27FC236}">
                <a16:creationId xmlns:a16="http://schemas.microsoft.com/office/drawing/2014/main" id="{A5089B69-EF93-B59C-03B0-5698A0FD9EB7}"/>
              </a:ext>
            </a:extLst>
          </p:cNvPr>
          <p:cNvSpPr/>
          <p:nvPr/>
        </p:nvSpPr>
        <p:spPr>
          <a:xfrm>
            <a:off x="1625625" y="3634779"/>
            <a:ext cx="551354" cy="43200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ja-JP" sz="2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正方形/長方形 47">
                <a:extLst>
                  <a:ext uri="{FF2B5EF4-FFF2-40B4-BE49-F238E27FC236}">
                    <a16:creationId xmlns:a16="http://schemas.microsoft.com/office/drawing/2014/main" id="{49FC4F63-1BC9-0F59-8440-845015EFDA58}"/>
                  </a:ext>
                </a:extLst>
              </p:cNvPr>
              <p:cNvSpPr/>
              <p:nvPr/>
            </p:nvSpPr>
            <p:spPr>
              <a:xfrm>
                <a:off x="6588850" y="5509477"/>
                <a:ext cx="1680081" cy="817835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r>
                  <a:rPr lang="en-US" altLang="ja-JP" sz="5400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+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5400" i="1" smtClean="0">
                            <a:latin typeface="Cambria Math" panose="02040503050406030204" pitchFamily="18" charset="0"/>
                            <a:ea typeface="メイリオ" panose="020B0604030504040204" pitchFamily="50" charset="-128"/>
                          </a:rPr>
                        </m:ctrlPr>
                      </m:fPr>
                      <m:num>
                        <m:r>
                          <a:rPr lang="ja-JP" altLang="en-US" sz="5400" i="1">
                            <a:latin typeface="Cambria Math" panose="02040503050406030204" pitchFamily="18" charset="0"/>
                            <a:ea typeface="メイリオ" panose="020B0604030504040204" pitchFamily="50" charset="-128"/>
                          </a:rPr>
                          <m:t>３</m:t>
                        </m:r>
                      </m:num>
                      <m:den>
                        <m:r>
                          <a:rPr lang="ja-JP" altLang="en-US" sz="5400" i="1">
                            <a:latin typeface="Cambria Math" panose="02040503050406030204" pitchFamily="18" charset="0"/>
                            <a:ea typeface="メイリオ" panose="020B0604030504040204" pitchFamily="50" charset="-128"/>
                          </a:rPr>
                          <m:t>２</m:t>
                        </m:r>
                      </m:den>
                    </m:f>
                  </m:oMath>
                </a14:m>
                <a:endParaRPr lang="en-US" altLang="ja-JP" sz="5400" dirty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</mc:Choice>
        <mc:Fallback xmlns="">
          <p:sp>
            <p:nvSpPr>
              <p:cNvPr id="48" name="正方形/長方形 47">
                <a:extLst>
                  <a:ext uri="{FF2B5EF4-FFF2-40B4-BE49-F238E27FC236}">
                    <a16:creationId xmlns:a16="http://schemas.microsoft.com/office/drawing/2014/main" id="{49FC4F63-1BC9-0F59-8440-845015EFDA5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88850" y="5509477"/>
                <a:ext cx="1680081" cy="817835"/>
              </a:xfrm>
              <a:prstGeom prst="rect">
                <a:avLst/>
              </a:prstGeom>
              <a:blipFill>
                <a:blip r:embed="rId3"/>
                <a:stretch>
                  <a:fillRect l="-19636" t="-24627" b="-69403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正方形/長方形 48">
                <a:extLst>
                  <a:ext uri="{FF2B5EF4-FFF2-40B4-BE49-F238E27FC236}">
                    <a16:creationId xmlns:a16="http://schemas.microsoft.com/office/drawing/2014/main" id="{49E4D0B9-5283-5D04-AAB2-3EF28CDA254E}"/>
                  </a:ext>
                </a:extLst>
              </p:cNvPr>
              <p:cNvSpPr/>
              <p:nvPr/>
            </p:nvSpPr>
            <p:spPr>
              <a:xfrm>
                <a:off x="8334731" y="5540118"/>
                <a:ext cx="1983171" cy="817835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r>
                  <a:rPr lang="en-US" altLang="ja-JP" sz="5400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+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5400" i="1" smtClean="0">
                            <a:latin typeface="Cambria Math" panose="02040503050406030204" pitchFamily="18" charset="0"/>
                            <a:ea typeface="メイリオ" panose="020B0604030504040204" pitchFamily="50" charset="-128"/>
                          </a:rPr>
                        </m:ctrlPr>
                      </m:fPr>
                      <m:num>
                        <m:r>
                          <a:rPr lang="ja-JP" altLang="en-US" sz="5400" i="1">
                            <a:latin typeface="Cambria Math" panose="02040503050406030204" pitchFamily="18" charset="0"/>
                            <a:ea typeface="メイリオ" panose="020B0604030504040204" pitchFamily="50" charset="-128"/>
                          </a:rPr>
                          <m:t>７</m:t>
                        </m:r>
                      </m:num>
                      <m:den>
                        <m:r>
                          <a:rPr lang="ja-JP" altLang="en-US" sz="5400" i="1">
                            <a:latin typeface="Cambria Math" panose="02040503050406030204" pitchFamily="18" charset="0"/>
                            <a:ea typeface="メイリオ" panose="020B0604030504040204" pitchFamily="50" charset="-128"/>
                          </a:rPr>
                          <m:t>２</m:t>
                        </m:r>
                      </m:den>
                    </m:f>
                  </m:oMath>
                </a14:m>
                <a:endParaRPr lang="en-US" altLang="ja-JP" sz="5400" dirty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</mc:Choice>
        <mc:Fallback xmlns="">
          <p:sp>
            <p:nvSpPr>
              <p:cNvPr id="49" name="正方形/長方形 48">
                <a:extLst>
                  <a:ext uri="{FF2B5EF4-FFF2-40B4-BE49-F238E27FC236}">
                    <a16:creationId xmlns:a16="http://schemas.microsoft.com/office/drawing/2014/main" id="{49E4D0B9-5283-5D04-AAB2-3EF28CDA254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34731" y="5540118"/>
                <a:ext cx="1983171" cy="817835"/>
              </a:xfrm>
              <a:prstGeom prst="rect">
                <a:avLst/>
              </a:prstGeom>
              <a:blipFill>
                <a:blip r:embed="rId4"/>
                <a:stretch>
                  <a:fillRect l="-16258" t="-23881" b="-68657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正方形/長方形 49">
                <a:extLst>
                  <a:ext uri="{FF2B5EF4-FFF2-40B4-BE49-F238E27FC236}">
                    <a16:creationId xmlns:a16="http://schemas.microsoft.com/office/drawing/2014/main" id="{0FEF038F-32AC-1293-AC30-A1B039AD43DC}"/>
                  </a:ext>
                </a:extLst>
              </p:cNvPr>
              <p:cNvSpPr/>
              <p:nvPr/>
            </p:nvSpPr>
            <p:spPr>
              <a:xfrm>
                <a:off x="4518505" y="5533294"/>
                <a:ext cx="2042401" cy="817835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r>
                  <a:rPr lang="ja-JP" altLang="en-US" sz="5400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－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5400" i="1" smtClean="0">
                            <a:latin typeface="Cambria Math" panose="02040503050406030204" pitchFamily="18" charset="0"/>
                            <a:ea typeface="メイリオ" panose="020B0604030504040204" pitchFamily="50" charset="-128"/>
                          </a:rPr>
                        </m:ctrlPr>
                      </m:fPr>
                      <m:num>
                        <m:r>
                          <a:rPr lang="ja-JP" altLang="en-US" sz="5400" i="1">
                            <a:latin typeface="Cambria Math" panose="02040503050406030204" pitchFamily="18" charset="0"/>
                            <a:ea typeface="メイリオ" panose="020B0604030504040204" pitchFamily="50" charset="-128"/>
                          </a:rPr>
                          <m:t>１</m:t>
                        </m:r>
                      </m:num>
                      <m:den>
                        <m:r>
                          <a:rPr lang="ja-JP" altLang="en-US" sz="5400" i="1">
                            <a:latin typeface="Cambria Math" panose="02040503050406030204" pitchFamily="18" charset="0"/>
                            <a:ea typeface="メイリオ" panose="020B0604030504040204" pitchFamily="50" charset="-128"/>
                          </a:rPr>
                          <m:t>２</m:t>
                        </m:r>
                      </m:den>
                    </m:f>
                  </m:oMath>
                </a14:m>
                <a:endParaRPr lang="en-US" altLang="ja-JP" sz="5400" dirty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</mc:Choice>
        <mc:Fallback xmlns="">
          <p:sp>
            <p:nvSpPr>
              <p:cNvPr id="50" name="正方形/長方形 49">
                <a:extLst>
                  <a:ext uri="{FF2B5EF4-FFF2-40B4-BE49-F238E27FC236}">
                    <a16:creationId xmlns:a16="http://schemas.microsoft.com/office/drawing/2014/main" id="{0FEF038F-32AC-1293-AC30-A1B039AD43D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18505" y="5533294"/>
                <a:ext cx="2042401" cy="817835"/>
              </a:xfrm>
              <a:prstGeom prst="rect">
                <a:avLst/>
              </a:prstGeom>
              <a:blipFill>
                <a:blip r:embed="rId5"/>
                <a:stretch>
                  <a:fillRect l="-15821" t="-24627" b="-68657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正方形/長方形 50">
                <a:extLst>
                  <a:ext uri="{FF2B5EF4-FFF2-40B4-BE49-F238E27FC236}">
                    <a16:creationId xmlns:a16="http://schemas.microsoft.com/office/drawing/2014/main" id="{B888EF33-D7A8-98B3-61EC-1FAC6FB8A4D9}"/>
                  </a:ext>
                </a:extLst>
              </p:cNvPr>
              <p:cNvSpPr/>
              <p:nvPr/>
            </p:nvSpPr>
            <p:spPr>
              <a:xfrm>
                <a:off x="804389" y="5544149"/>
                <a:ext cx="2042400" cy="817835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r>
                  <a:rPr lang="ja-JP" altLang="en-US" sz="5400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－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5400" i="1" smtClean="0">
                            <a:latin typeface="Cambria Math" panose="02040503050406030204" pitchFamily="18" charset="0"/>
                            <a:ea typeface="メイリオ" panose="020B0604030504040204" pitchFamily="50" charset="-128"/>
                          </a:rPr>
                        </m:ctrlPr>
                      </m:fPr>
                      <m:num>
                        <m:r>
                          <a:rPr lang="ja-JP" altLang="en-US" sz="5400" i="1">
                            <a:latin typeface="Cambria Math" panose="02040503050406030204" pitchFamily="18" charset="0"/>
                            <a:ea typeface="メイリオ" panose="020B0604030504040204" pitchFamily="50" charset="-128"/>
                          </a:rPr>
                          <m:t>９</m:t>
                        </m:r>
                      </m:num>
                      <m:den>
                        <m:r>
                          <a:rPr lang="ja-JP" altLang="en-US" sz="5400" i="1">
                            <a:latin typeface="Cambria Math" panose="02040503050406030204" pitchFamily="18" charset="0"/>
                            <a:ea typeface="メイリオ" panose="020B0604030504040204" pitchFamily="50" charset="-128"/>
                          </a:rPr>
                          <m:t>２</m:t>
                        </m:r>
                      </m:den>
                    </m:f>
                  </m:oMath>
                </a14:m>
                <a:endParaRPr lang="en-US" altLang="ja-JP" sz="5400" dirty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</mc:Choice>
        <mc:Fallback xmlns="">
          <p:sp>
            <p:nvSpPr>
              <p:cNvPr id="51" name="正方形/長方形 50">
                <a:extLst>
                  <a:ext uri="{FF2B5EF4-FFF2-40B4-BE49-F238E27FC236}">
                    <a16:creationId xmlns:a16="http://schemas.microsoft.com/office/drawing/2014/main" id="{B888EF33-D7A8-98B3-61EC-1FAC6FB8A4D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4389" y="5544149"/>
                <a:ext cx="2042400" cy="817835"/>
              </a:xfrm>
              <a:prstGeom prst="rect">
                <a:avLst/>
              </a:prstGeom>
              <a:blipFill>
                <a:blip r:embed="rId6"/>
                <a:stretch>
                  <a:fillRect l="-16119" t="-23704" b="-68889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58161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animBg="1"/>
      <p:bldP spid="49" grpId="0" animBg="1"/>
      <p:bldP spid="50" grpId="0" animBg="1"/>
      <p:bldP spid="5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FD32E458-172C-986A-8EEF-F534C81FD2E7}"/>
              </a:ext>
            </a:extLst>
          </p:cNvPr>
          <p:cNvSpPr/>
          <p:nvPr/>
        </p:nvSpPr>
        <p:spPr>
          <a:xfrm>
            <a:off x="72428" y="0"/>
            <a:ext cx="12119572" cy="2435382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6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数直線上の</a:t>
            </a:r>
            <a:r>
              <a:rPr lang="en-US" altLang="ja-JP" sz="6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A</a:t>
            </a:r>
            <a:r>
              <a:rPr lang="ja-JP" altLang="en-US" sz="6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～</a:t>
            </a:r>
            <a:r>
              <a:rPr lang="en-US" altLang="ja-JP" sz="6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D</a:t>
            </a:r>
            <a:r>
              <a:rPr lang="ja-JP" altLang="en-US" sz="6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にあたる数をいいなさい。（小数）</a:t>
            </a:r>
            <a:endParaRPr lang="en-US" altLang="ja-JP" sz="6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cxnSp>
        <p:nvCxnSpPr>
          <p:cNvPr id="7" name="直線コネクタ 6">
            <a:extLst>
              <a:ext uri="{FF2B5EF4-FFF2-40B4-BE49-F238E27FC236}">
                <a16:creationId xmlns:a16="http://schemas.microsoft.com/office/drawing/2014/main" id="{6FB616F4-671F-38EB-8522-9911967CCC82}"/>
              </a:ext>
            </a:extLst>
          </p:cNvPr>
          <p:cNvCxnSpPr/>
          <p:nvPr/>
        </p:nvCxnSpPr>
        <p:spPr>
          <a:xfrm>
            <a:off x="703385" y="4448908"/>
            <a:ext cx="10541977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直線コネクタ 14">
            <a:extLst>
              <a:ext uri="{FF2B5EF4-FFF2-40B4-BE49-F238E27FC236}">
                <a16:creationId xmlns:a16="http://schemas.microsoft.com/office/drawing/2014/main" id="{0848130F-74BB-8828-C12B-BEB22F697CBE}"/>
              </a:ext>
            </a:extLst>
          </p:cNvPr>
          <p:cNvCxnSpPr>
            <a:cxnSpLocks/>
          </p:cNvCxnSpPr>
          <p:nvPr/>
        </p:nvCxnSpPr>
        <p:spPr>
          <a:xfrm>
            <a:off x="5924232" y="4222628"/>
            <a:ext cx="0" cy="43200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直線コネクタ 15">
            <a:extLst>
              <a:ext uri="{FF2B5EF4-FFF2-40B4-BE49-F238E27FC236}">
                <a16:creationId xmlns:a16="http://schemas.microsoft.com/office/drawing/2014/main" id="{EB315104-F58B-B4DE-9A17-2EA35076259C}"/>
              </a:ext>
            </a:extLst>
          </p:cNvPr>
          <p:cNvCxnSpPr>
            <a:cxnSpLocks/>
          </p:cNvCxnSpPr>
          <p:nvPr/>
        </p:nvCxnSpPr>
        <p:spPr>
          <a:xfrm>
            <a:off x="6835421" y="4224718"/>
            <a:ext cx="0" cy="43200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直線コネクタ 16">
            <a:extLst>
              <a:ext uri="{FF2B5EF4-FFF2-40B4-BE49-F238E27FC236}">
                <a16:creationId xmlns:a16="http://schemas.microsoft.com/office/drawing/2014/main" id="{E4F199B1-EC21-C461-63C9-3B4DDB2BFEA5}"/>
              </a:ext>
            </a:extLst>
          </p:cNvPr>
          <p:cNvCxnSpPr>
            <a:cxnSpLocks/>
          </p:cNvCxnSpPr>
          <p:nvPr/>
        </p:nvCxnSpPr>
        <p:spPr>
          <a:xfrm>
            <a:off x="7746610" y="4205908"/>
            <a:ext cx="0" cy="43200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直線コネクタ 17">
            <a:extLst>
              <a:ext uri="{FF2B5EF4-FFF2-40B4-BE49-F238E27FC236}">
                <a16:creationId xmlns:a16="http://schemas.microsoft.com/office/drawing/2014/main" id="{B4E694D1-3901-51D3-D5AA-89CFAFD8D6C4}"/>
              </a:ext>
            </a:extLst>
          </p:cNvPr>
          <p:cNvCxnSpPr>
            <a:cxnSpLocks/>
          </p:cNvCxnSpPr>
          <p:nvPr/>
        </p:nvCxnSpPr>
        <p:spPr>
          <a:xfrm>
            <a:off x="8657799" y="4207998"/>
            <a:ext cx="0" cy="43200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直線コネクタ 18">
            <a:extLst>
              <a:ext uri="{FF2B5EF4-FFF2-40B4-BE49-F238E27FC236}">
                <a16:creationId xmlns:a16="http://schemas.microsoft.com/office/drawing/2014/main" id="{EB349208-C34E-2448-B51A-333E8C32D038}"/>
              </a:ext>
            </a:extLst>
          </p:cNvPr>
          <p:cNvCxnSpPr>
            <a:cxnSpLocks/>
          </p:cNvCxnSpPr>
          <p:nvPr/>
        </p:nvCxnSpPr>
        <p:spPr>
          <a:xfrm>
            <a:off x="9568988" y="4210088"/>
            <a:ext cx="0" cy="43200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直線コネクタ 19">
            <a:extLst>
              <a:ext uri="{FF2B5EF4-FFF2-40B4-BE49-F238E27FC236}">
                <a16:creationId xmlns:a16="http://schemas.microsoft.com/office/drawing/2014/main" id="{989AD556-B258-31FF-8471-37159C41AF79}"/>
              </a:ext>
            </a:extLst>
          </p:cNvPr>
          <p:cNvCxnSpPr>
            <a:cxnSpLocks/>
          </p:cNvCxnSpPr>
          <p:nvPr/>
        </p:nvCxnSpPr>
        <p:spPr>
          <a:xfrm>
            <a:off x="10480176" y="4212178"/>
            <a:ext cx="0" cy="43200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直線コネクタ 20">
            <a:extLst>
              <a:ext uri="{FF2B5EF4-FFF2-40B4-BE49-F238E27FC236}">
                <a16:creationId xmlns:a16="http://schemas.microsoft.com/office/drawing/2014/main" id="{3A6F025E-F1C9-D82B-FAF9-2A6DF38F5986}"/>
              </a:ext>
            </a:extLst>
          </p:cNvPr>
          <p:cNvCxnSpPr>
            <a:cxnSpLocks/>
          </p:cNvCxnSpPr>
          <p:nvPr/>
        </p:nvCxnSpPr>
        <p:spPr>
          <a:xfrm>
            <a:off x="1368287" y="4226806"/>
            <a:ext cx="0" cy="43200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直線コネクタ 21">
            <a:extLst>
              <a:ext uri="{FF2B5EF4-FFF2-40B4-BE49-F238E27FC236}">
                <a16:creationId xmlns:a16="http://schemas.microsoft.com/office/drawing/2014/main" id="{029813C8-FC10-B97C-C987-E2B25B474D8C}"/>
              </a:ext>
            </a:extLst>
          </p:cNvPr>
          <p:cNvCxnSpPr>
            <a:cxnSpLocks/>
          </p:cNvCxnSpPr>
          <p:nvPr/>
        </p:nvCxnSpPr>
        <p:spPr>
          <a:xfrm>
            <a:off x="2279476" y="4214268"/>
            <a:ext cx="0" cy="43200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直線コネクタ 22">
            <a:extLst>
              <a:ext uri="{FF2B5EF4-FFF2-40B4-BE49-F238E27FC236}">
                <a16:creationId xmlns:a16="http://schemas.microsoft.com/office/drawing/2014/main" id="{7C723C24-BD69-EC8C-2299-A96A0E33CB89}"/>
              </a:ext>
            </a:extLst>
          </p:cNvPr>
          <p:cNvCxnSpPr>
            <a:cxnSpLocks/>
          </p:cNvCxnSpPr>
          <p:nvPr/>
        </p:nvCxnSpPr>
        <p:spPr>
          <a:xfrm>
            <a:off x="3190665" y="4216358"/>
            <a:ext cx="0" cy="43200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直線コネクタ 23">
            <a:extLst>
              <a:ext uri="{FF2B5EF4-FFF2-40B4-BE49-F238E27FC236}">
                <a16:creationId xmlns:a16="http://schemas.microsoft.com/office/drawing/2014/main" id="{70C02F7F-E6A4-CC91-CD7C-D60843678E98}"/>
              </a:ext>
            </a:extLst>
          </p:cNvPr>
          <p:cNvCxnSpPr>
            <a:cxnSpLocks/>
          </p:cNvCxnSpPr>
          <p:nvPr/>
        </p:nvCxnSpPr>
        <p:spPr>
          <a:xfrm>
            <a:off x="4101854" y="4218448"/>
            <a:ext cx="0" cy="43200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直線コネクタ 24">
            <a:extLst>
              <a:ext uri="{FF2B5EF4-FFF2-40B4-BE49-F238E27FC236}">
                <a16:creationId xmlns:a16="http://schemas.microsoft.com/office/drawing/2014/main" id="{85662CB6-541C-D87E-659A-6F5F023907FC}"/>
              </a:ext>
            </a:extLst>
          </p:cNvPr>
          <p:cNvCxnSpPr>
            <a:cxnSpLocks/>
          </p:cNvCxnSpPr>
          <p:nvPr/>
        </p:nvCxnSpPr>
        <p:spPr>
          <a:xfrm>
            <a:off x="5013043" y="4220538"/>
            <a:ext cx="0" cy="43200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850523EC-DAFD-B9B1-01AC-293BEDB9F2FB}"/>
              </a:ext>
            </a:extLst>
          </p:cNvPr>
          <p:cNvSpPr/>
          <p:nvPr/>
        </p:nvSpPr>
        <p:spPr>
          <a:xfrm>
            <a:off x="5728514" y="4737426"/>
            <a:ext cx="551354" cy="43200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ja-JP" sz="2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0</a:t>
            </a:r>
          </a:p>
        </p:txBody>
      </p:sp>
      <p:cxnSp>
        <p:nvCxnSpPr>
          <p:cNvPr id="27" name="直線コネクタ 26">
            <a:extLst>
              <a:ext uri="{FF2B5EF4-FFF2-40B4-BE49-F238E27FC236}">
                <a16:creationId xmlns:a16="http://schemas.microsoft.com/office/drawing/2014/main" id="{49714F2F-436F-C201-B28C-B477C2B77FE5}"/>
              </a:ext>
            </a:extLst>
          </p:cNvPr>
          <p:cNvCxnSpPr>
            <a:cxnSpLocks/>
          </p:cNvCxnSpPr>
          <p:nvPr/>
        </p:nvCxnSpPr>
        <p:spPr>
          <a:xfrm>
            <a:off x="5470345" y="4308062"/>
            <a:ext cx="0" cy="28800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直線コネクタ 27">
            <a:extLst>
              <a:ext uri="{FF2B5EF4-FFF2-40B4-BE49-F238E27FC236}">
                <a16:creationId xmlns:a16="http://schemas.microsoft.com/office/drawing/2014/main" id="{6A1D2C53-8DC5-84C1-DF6C-49D5803143A7}"/>
              </a:ext>
            </a:extLst>
          </p:cNvPr>
          <p:cNvCxnSpPr>
            <a:cxnSpLocks/>
          </p:cNvCxnSpPr>
          <p:nvPr/>
        </p:nvCxnSpPr>
        <p:spPr>
          <a:xfrm>
            <a:off x="6381534" y="4310152"/>
            <a:ext cx="0" cy="28800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直線コネクタ 28">
            <a:extLst>
              <a:ext uri="{FF2B5EF4-FFF2-40B4-BE49-F238E27FC236}">
                <a16:creationId xmlns:a16="http://schemas.microsoft.com/office/drawing/2014/main" id="{26560FA1-B861-A5CC-9817-419CB51909CE}"/>
              </a:ext>
            </a:extLst>
          </p:cNvPr>
          <p:cNvCxnSpPr>
            <a:cxnSpLocks/>
          </p:cNvCxnSpPr>
          <p:nvPr/>
        </p:nvCxnSpPr>
        <p:spPr>
          <a:xfrm>
            <a:off x="7292723" y="4291342"/>
            <a:ext cx="0" cy="28800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直線コネクタ 29">
            <a:extLst>
              <a:ext uri="{FF2B5EF4-FFF2-40B4-BE49-F238E27FC236}">
                <a16:creationId xmlns:a16="http://schemas.microsoft.com/office/drawing/2014/main" id="{6017D0D1-D7A8-15B3-B270-977A5636F6D5}"/>
              </a:ext>
            </a:extLst>
          </p:cNvPr>
          <p:cNvCxnSpPr>
            <a:cxnSpLocks/>
          </p:cNvCxnSpPr>
          <p:nvPr/>
        </p:nvCxnSpPr>
        <p:spPr>
          <a:xfrm>
            <a:off x="8203912" y="4293432"/>
            <a:ext cx="0" cy="28800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直線コネクタ 30">
            <a:extLst>
              <a:ext uri="{FF2B5EF4-FFF2-40B4-BE49-F238E27FC236}">
                <a16:creationId xmlns:a16="http://schemas.microsoft.com/office/drawing/2014/main" id="{253ACF12-285C-A5F2-52D8-8981D56EAB29}"/>
              </a:ext>
            </a:extLst>
          </p:cNvPr>
          <p:cNvCxnSpPr>
            <a:cxnSpLocks/>
          </p:cNvCxnSpPr>
          <p:nvPr/>
        </p:nvCxnSpPr>
        <p:spPr>
          <a:xfrm>
            <a:off x="9115101" y="4295522"/>
            <a:ext cx="0" cy="28800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直線コネクタ 31">
            <a:extLst>
              <a:ext uri="{FF2B5EF4-FFF2-40B4-BE49-F238E27FC236}">
                <a16:creationId xmlns:a16="http://schemas.microsoft.com/office/drawing/2014/main" id="{63BCF55F-9F92-9651-860F-9E496E79CB5D}"/>
              </a:ext>
            </a:extLst>
          </p:cNvPr>
          <p:cNvCxnSpPr>
            <a:cxnSpLocks/>
          </p:cNvCxnSpPr>
          <p:nvPr/>
        </p:nvCxnSpPr>
        <p:spPr>
          <a:xfrm>
            <a:off x="10026289" y="4297612"/>
            <a:ext cx="0" cy="28800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直線コネクタ 32">
            <a:extLst>
              <a:ext uri="{FF2B5EF4-FFF2-40B4-BE49-F238E27FC236}">
                <a16:creationId xmlns:a16="http://schemas.microsoft.com/office/drawing/2014/main" id="{7122F247-8E92-0DFE-93A1-774906C3A8F2}"/>
              </a:ext>
            </a:extLst>
          </p:cNvPr>
          <p:cNvCxnSpPr>
            <a:cxnSpLocks/>
          </p:cNvCxnSpPr>
          <p:nvPr/>
        </p:nvCxnSpPr>
        <p:spPr>
          <a:xfrm>
            <a:off x="914400" y="4312240"/>
            <a:ext cx="0" cy="28800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直線コネクタ 33">
            <a:extLst>
              <a:ext uri="{FF2B5EF4-FFF2-40B4-BE49-F238E27FC236}">
                <a16:creationId xmlns:a16="http://schemas.microsoft.com/office/drawing/2014/main" id="{5E543B7C-9F2E-543F-FDED-65F16A41544A}"/>
              </a:ext>
            </a:extLst>
          </p:cNvPr>
          <p:cNvCxnSpPr>
            <a:cxnSpLocks/>
          </p:cNvCxnSpPr>
          <p:nvPr/>
        </p:nvCxnSpPr>
        <p:spPr>
          <a:xfrm>
            <a:off x="1825589" y="4299702"/>
            <a:ext cx="0" cy="28800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直線コネクタ 34">
            <a:extLst>
              <a:ext uri="{FF2B5EF4-FFF2-40B4-BE49-F238E27FC236}">
                <a16:creationId xmlns:a16="http://schemas.microsoft.com/office/drawing/2014/main" id="{896AD27C-575D-3ADD-14BF-61F833ECA37C}"/>
              </a:ext>
            </a:extLst>
          </p:cNvPr>
          <p:cNvCxnSpPr>
            <a:cxnSpLocks/>
          </p:cNvCxnSpPr>
          <p:nvPr/>
        </p:nvCxnSpPr>
        <p:spPr>
          <a:xfrm>
            <a:off x="2736778" y="4301792"/>
            <a:ext cx="0" cy="28800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直線コネクタ 35">
            <a:extLst>
              <a:ext uri="{FF2B5EF4-FFF2-40B4-BE49-F238E27FC236}">
                <a16:creationId xmlns:a16="http://schemas.microsoft.com/office/drawing/2014/main" id="{A80BD205-0AEC-2D7D-FA82-599FB06CCE1D}"/>
              </a:ext>
            </a:extLst>
          </p:cNvPr>
          <p:cNvCxnSpPr>
            <a:cxnSpLocks/>
          </p:cNvCxnSpPr>
          <p:nvPr/>
        </p:nvCxnSpPr>
        <p:spPr>
          <a:xfrm>
            <a:off x="3647967" y="4303882"/>
            <a:ext cx="0" cy="28800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直線コネクタ 36">
            <a:extLst>
              <a:ext uri="{FF2B5EF4-FFF2-40B4-BE49-F238E27FC236}">
                <a16:creationId xmlns:a16="http://schemas.microsoft.com/office/drawing/2014/main" id="{9B789B16-38B7-CC53-FBE4-B80E495C7FDA}"/>
              </a:ext>
            </a:extLst>
          </p:cNvPr>
          <p:cNvCxnSpPr>
            <a:cxnSpLocks/>
          </p:cNvCxnSpPr>
          <p:nvPr/>
        </p:nvCxnSpPr>
        <p:spPr>
          <a:xfrm>
            <a:off x="4559156" y="4305972"/>
            <a:ext cx="0" cy="28800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8" name="正方形/長方形 37">
            <a:extLst>
              <a:ext uri="{FF2B5EF4-FFF2-40B4-BE49-F238E27FC236}">
                <a16:creationId xmlns:a16="http://schemas.microsoft.com/office/drawing/2014/main" id="{83EEAC0D-9169-9675-FC5B-7A7E5071D974}"/>
              </a:ext>
            </a:extLst>
          </p:cNvPr>
          <p:cNvSpPr/>
          <p:nvPr/>
        </p:nvSpPr>
        <p:spPr>
          <a:xfrm>
            <a:off x="10283949" y="4730372"/>
            <a:ext cx="551354" cy="43200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ja-JP" sz="2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5</a:t>
            </a:r>
          </a:p>
        </p:txBody>
      </p:sp>
      <p:sp>
        <p:nvSpPr>
          <p:cNvPr id="39" name="正方形/長方形 38">
            <a:extLst>
              <a:ext uri="{FF2B5EF4-FFF2-40B4-BE49-F238E27FC236}">
                <a16:creationId xmlns:a16="http://schemas.microsoft.com/office/drawing/2014/main" id="{04D96C0C-6F17-9BCA-B897-838BD34A7C21}"/>
              </a:ext>
            </a:extLst>
          </p:cNvPr>
          <p:cNvSpPr/>
          <p:nvPr/>
        </p:nvSpPr>
        <p:spPr>
          <a:xfrm>
            <a:off x="909567" y="4730372"/>
            <a:ext cx="894260" cy="43200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2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－</a:t>
            </a:r>
            <a:r>
              <a:rPr lang="en-US" altLang="ja-JP" sz="2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5</a:t>
            </a:r>
          </a:p>
        </p:txBody>
      </p:sp>
      <p:sp>
        <p:nvSpPr>
          <p:cNvPr id="40" name="楕円 39">
            <a:extLst>
              <a:ext uri="{FF2B5EF4-FFF2-40B4-BE49-F238E27FC236}">
                <a16:creationId xmlns:a16="http://schemas.microsoft.com/office/drawing/2014/main" id="{73AA6206-E9AA-F94D-944C-0B4A5616174E}"/>
              </a:ext>
            </a:extLst>
          </p:cNvPr>
          <p:cNvSpPr/>
          <p:nvPr/>
        </p:nvSpPr>
        <p:spPr>
          <a:xfrm>
            <a:off x="7664096" y="4380575"/>
            <a:ext cx="145992" cy="13043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楕円 40">
            <a:extLst>
              <a:ext uri="{FF2B5EF4-FFF2-40B4-BE49-F238E27FC236}">
                <a16:creationId xmlns:a16="http://schemas.microsoft.com/office/drawing/2014/main" id="{1D795942-A090-2061-9805-854D8413DDE8}"/>
              </a:ext>
            </a:extLst>
          </p:cNvPr>
          <p:cNvSpPr/>
          <p:nvPr/>
        </p:nvSpPr>
        <p:spPr>
          <a:xfrm>
            <a:off x="9959818" y="4378996"/>
            <a:ext cx="145992" cy="13043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楕円 41">
            <a:extLst>
              <a:ext uri="{FF2B5EF4-FFF2-40B4-BE49-F238E27FC236}">
                <a16:creationId xmlns:a16="http://schemas.microsoft.com/office/drawing/2014/main" id="{596AFFFB-6F55-9524-F408-4D9BFCC710CD}"/>
              </a:ext>
            </a:extLst>
          </p:cNvPr>
          <p:cNvSpPr/>
          <p:nvPr/>
        </p:nvSpPr>
        <p:spPr>
          <a:xfrm>
            <a:off x="4483166" y="4393082"/>
            <a:ext cx="145992" cy="13043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楕円 42">
            <a:extLst>
              <a:ext uri="{FF2B5EF4-FFF2-40B4-BE49-F238E27FC236}">
                <a16:creationId xmlns:a16="http://schemas.microsoft.com/office/drawing/2014/main" id="{E1DDF14F-F7CE-958D-81E7-10526F294405}"/>
              </a:ext>
            </a:extLst>
          </p:cNvPr>
          <p:cNvSpPr/>
          <p:nvPr/>
        </p:nvSpPr>
        <p:spPr>
          <a:xfrm>
            <a:off x="1749599" y="4380575"/>
            <a:ext cx="145992" cy="13043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正方形/長方形 43">
            <a:extLst>
              <a:ext uri="{FF2B5EF4-FFF2-40B4-BE49-F238E27FC236}">
                <a16:creationId xmlns:a16="http://schemas.microsoft.com/office/drawing/2014/main" id="{FF1BD03D-AE76-661C-9E9D-622E88DB0D57}"/>
              </a:ext>
            </a:extLst>
          </p:cNvPr>
          <p:cNvSpPr/>
          <p:nvPr/>
        </p:nvSpPr>
        <p:spPr>
          <a:xfrm>
            <a:off x="7534411" y="3757383"/>
            <a:ext cx="551354" cy="43200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ja-JP" sz="2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A</a:t>
            </a:r>
          </a:p>
        </p:txBody>
      </p:sp>
      <p:sp>
        <p:nvSpPr>
          <p:cNvPr id="45" name="正方形/長方形 44">
            <a:extLst>
              <a:ext uri="{FF2B5EF4-FFF2-40B4-BE49-F238E27FC236}">
                <a16:creationId xmlns:a16="http://schemas.microsoft.com/office/drawing/2014/main" id="{70DDCF64-A10F-EC18-DBFC-F10BA14FFD9E}"/>
              </a:ext>
            </a:extLst>
          </p:cNvPr>
          <p:cNvSpPr/>
          <p:nvPr/>
        </p:nvSpPr>
        <p:spPr>
          <a:xfrm>
            <a:off x="9830133" y="3741533"/>
            <a:ext cx="551354" cy="43200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ja-JP" sz="2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C</a:t>
            </a:r>
          </a:p>
        </p:txBody>
      </p:sp>
      <p:sp>
        <p:nvSpPr>
          <p:cNvPr id="46" name="正方形/長方形 45">
            <a:extLst>
              <a:ext uri="{FF2B5EF4-FFF2-40B4-BE49-F238E27FC236}">
                <a16:creationId xmlns:a16="http://schemas.microsoft.com/office/drawing/2014/main" id="{8E65B013-97B1-9A76-2E5A-7E40225BB27A}"/>
              </a:ext>
            </a:extLst>
          </p:cNvPr>
          <p:cNvSpPr/>
          <p:nvPr/>
        </p:nvSpPr>
        <p:spPr>
          <a:xfrm>
            <a:off x="4342284" y="3838213"/>
            <a:ext cx="551354" cy="43200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ja-JP" sz="2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B</a:t>
            </a:r>
          </a:p>
        </p:txBody>
      </p:sp>
      <p:sp>
        <p:nvSpPr>
          <p:cNvPr id="47" name="正方形/長方形 46">
            <a:extLst>
              <a:ext uri="{FF2B5EF4-FFF2-40B4-BE49-F238E27FC236}">
                <a16:creationId xmlns:a16="http://schemas.microsoft.com/office/drawing/2014/main" id="{A5089B69-EF93-B59C-03B0-5698A0FD9EB7}"/>
              </a:ext>
            </a:extLst>
          </p:cNvPr>
          <p:cNvSpPr/>
          <p:nvPr/>
        </p:nvSpPr>
        <p:spPr>
          <a:xfrm>
            <a:off x="1619914" y="3844417"/>
            <a:ext cx="551354" cy="43200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ja-JP" sz="2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D</a:t>
            </a:r>
          </a:p>
        </p:txBody>
      </p:sp>
      <p:sp>
        <p:nvSpPr>
          <p:cNvPr id="48" name="正方形/長方形 47">
            <a:extLst>
              <a:ext uri="{FF2B5EF4-FFF2-40B4-BE49-F238E27FC236}">
                <a16:creationId xmlns:a16="http://schemas.microsoft.com/office/drawing/2014/main" id="{49FC4F63-1BC9-0F59-8440-845015EFDA58}"/>
              </a:ext>
            </a:extLst>
          </p:cNvPr>
          <p:cNvSpPr/>
          <p:nvPr/>
        </p:nvSpPr>
        <p:spPr>
          <a:xfrm>
            <a:off x="7292723" y="5553081"/>
            <a:ext cx="1680081" cy="817835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ja-JP" sz="5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+2</a:t>
            </a:r>
          </a:p>
        </p:txBody>
      </p:sp>
      <p:sp>
        <p:nvSpPr>
          <p:cNvPr id="49" name="正方形/長方形 48">
            <a:extLst>
              <a:ext uri="{FF2B5EF4-FFF2-40B4-BE49-F238E27FC236}">
                <a16:creationId xmlns:a16="http://schemas.microsoft.com/office/drawing/2014/main" id="{49E4D0B9-5283-5D04-AAB2-3EF28CDA254E}"/>
              </a:ext>
            </a:extLst>
          </p:cNvPr>
          <p:cNvSpPr/>
          <p:nvPr/>
        </p:nvSpPr>
        <p:spPr>
          <a:xfrm>
            <a:off x="9151807" y="5553081"/>
            <a:ext cx="1983171" cy="817835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ja-JP" sz="5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+4.5</a:t>
            </a:r>
          </a:p>
        </p:txBody>
      </p:sp>
      <p:sp>
        <p:nvSpPr>
          <p:cNvPr id="50" name="正方形/長方形 49">
            <a:extLst>
              <a:ext uri="{FF2B5EF4-FFF2-40B4-BE49-F238E27FC236}">
                <a16:creationId xmlns:a16="http://schemas.microsoft.com/office/drawing/2014/main" id="{0FEF038F-32AC-1293-AC30-A1B039AD43DC}"/>
              </a:ext>
            </a:extLst>
          </p:cNvPr>
          <p:cNvSpPr/>
          <p:nvPr/>
        </p:nvSpPr>
        <p:spPr>
          <a:xfrm>
            <a:off x="3534961" y="5553081"/>
            <a:ext cx="2042401" cy="817835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5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－</a:t>
            </a:r>
            <a:r>
              <a:rPr lang="en-US" altLang="ja-JP" sz="5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1.5</a:t>
            </a:r>
          </a:p>
        </p:txBody>
      </p:sp>
      <p:sp>
        <p:nvSpPr>
          <p:cNvPr id="51" name="正方形/長方形 50">
            <a:extLst>
              <a:ext uri="{FF2B5EF4-FFF2-40B4-BE49-F238E27FC236}">
                <a16:creationId xmlns:a16="http://schemas.microsoft.com/office/drawing/2014/main" id="{B888EF33-D7A8-98B3-61EC-1FAC6FB8A4D9}"/>
              </a:ext>
            </a:extLst>
          </p:cNvPr>
          <p:cNvSpPr/>
          <p:nvPr/>
        </p:nvSpPr>
        <p:spPr>
          <a:xfrm>
            <a:off x="909567" y="5553080"/>
            <a:ext cx="2042400" cy="817835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5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－</a:t>
            </a:r>
            <a:r>
              <a:rPr lang="en-US" altLang="ja-JP" sz="5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4.5</a:t>
            </a:r>
          </a:p>
        </p:txBody>
      </p:sp>
    </p:spTree>
    <p:extLst>
      <p:ext uri="{BB962C8B-B14F-4D97-AF65-F5344CB8AC3E}">
        <p14:creationId xmlns:p14="http://schemas.microsoft.com/office/powerpoint/2010/main" val="1686698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animBg="1"/>
      <p:bldP spid="49" grpId="0" animBg="1"/>
      <p:bldP spid="50" grpId="0" animBg="1"/>
      <p:bldP spid="5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正方形/長方形 1">
                <a:extLst>
                  <a:ext uri="{FF2B5EF4-FFF2-40B4-BE49-F238E27FC236}">
                    <a16:creationId xmlns:a16="http://schemas.microsoft.com/office/drawing/2014/main" id="{FD32E458-172C-986A-8EEF-F534C81FD2E7}"/>
                  </a:ext>
                </a:extLst>
              </p:cNvPr>
              <p:cNvSpPr/>
              <p:nvPr/>
            </p:nvSpPr>
            <p:spPr>
              <a:xfrm>
                <a:off x="181778" y="341522"/>
                <a:ext cx="11828444" cy="6331945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r>
                  <a:rPr lang="ja-JP" altLang="en-US" sz="6000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次の数の絶対値をいいなさい。</a:t>
                </a:r>
                <a:endParaRPr lang="en-US" altLang="ja-JP" sz="6000" dirty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endParaRPr lang="en-US" altLang="ja-JP" sz="6000" dirty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r>
                  <a:rPr lang="ja-JP" altLang="en-US" sz="6000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   ①　＋５</a:t>
                </a:r>
                <a:endParaRPr lang="en-US" altLang="ja-JP" sz="6000" dirty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r>
                  <a:rPr lang="ja-JP" altLang="en-US" sz="6000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   ②　－４</a:t>
                </a:r>
                <a:endParaRPr lang="en-US" altLang="ja-JP" sz="6000" dirty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r>
                  <a:rPr lang="ja-JP" altLang="en-US" sz="6000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   ③　＋</a:t>
                </a:r>
                <a:r>
                  <a:rPr lang="en-US" altLang="ja-JP" sz="6000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1.2</a:t>
                </a:r>
              </a:p>
              <a:p>
                <a:r>
                  <a:rPr lang="ja-JP" altLang="en-US" sz="6000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   ④　－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6000" i="1" smtClean="0">
                            <a:latin typeface="Cambria Math" panose="02040503050406030204" pitchFamily="18" charset="0"/>
                            <a:ea typeface="メイリオ" panose="020B0604030504040204" pitchFamily="50" charset="-128"/>
                          </a:rPr>
                        </m:ctrlPr>
                      </m:fPr>
                      <m:num>
                        <m:r>
                          <a:rPr lang="en-US" altLang="ja-JP" sz="6000" b="0" i="1" smtClean="0">
                            <a:latin typeface="Cambria Math" panose="02040503050406030204" pitchFamily="18" charset="0"/>
                            <a:ea typeface="メイリオ" panose="020B0604030504040204" pitchFamily="50" charset="-128"/>
                          </a:rPr>
                          <m:t>3</m:t>
                        </m:r>
                      </m:num>
                      <m:den>
                        <m:r>
                          <a:rPr lang="en-US" altLang="ja-JP" sz="6000" b="0" i="1" smtClean="0">
                            <a:latin typeface="Cambria Math" panose="02040503050406030204" pitchFamily="18" charset="0"/>
                            <a:ea typeface="メイリオ" panose="020B0604030504040204" pitchFamily="50" charset="-128"/>
                          </a:rPr>
                          <m:t>7</m:t>
                        </m:r>
                      </m:den>
                    </m:f>
                  </m:oMath>
                </a14:m>
                <a:endParaRPr lang="en-US" altLang="ja-JP" sz="6000" dirty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r>
                  <a:rPr lang="en-US" altLang="ja-JP" sz="6000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   </a:t>
                </a:r>
                <a:r>
                  <a:rPr lang="ja-JP" altLang="en-US" sz="6000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⑤   ０</a:t>
                </a:r>
                <a:endParaRPr lang="en-US" altLang="ja-JP" sz="6000" dirty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</mc:Choice>
        <mc:Fallback xmlns="">
          <p:sp>
            <p:nvSpPr>
              <p:cNvPr id="2" name="正方形/長方形 1">
                <a:extLst>
                  <a:ext uri="{FF2B5EF4-FFF2-40B4-BE49-F238E27FC236}">
                    <a16:creationId xmlns:a16="http://schemas.microsoft.com/office/drawing/2014/main" id="{FD32E458-172C-986A-8EEF-F534C81FD2E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1778" y="341522"/>
                <a:ext cx="11828444" cy="6331945"/>
              </a:xfrm>
              <a:prstGeom prst="rect">
                <a:avLst/>
              </a:prstGeom>
              <a:blipFill>
                <a:blip r:embed="rId2"/>
                <a:stretch>
                  <a:fillRect l="-3144" t="-7218" b="-10780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正方形/長方形 2">
                <a:extLst>
                  <a:ext uri="{FF2B5EF4-FFF2-40B4-BE49-F238E27FC236}">
                    <a16:creationId xmlns:a16="http://schemas.microsoft.com/office/drawing/2014/main" id="{0EE430C9-F043-2D36-533A-55EE79EA4672}"/>
                  </a:ext>
                </a:extLst>
              </p:cNvPr>
              <p:cNvSpPr/>
              <p:nvPr/>
            </p:nvSpPr>
            <p:spPr>
              <a:xfrm>
                <a:off x="6411817" y="1023651"/>
                <a:ext cx="4153359" cy="5856383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r>
                  <a:rPr lang="ja-JP" altLang="en-US" sz="6000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答え</a:t>
                </a:r>
                <a:endParaRPr lang="en-US" altLang="ja-JP" sz="6000" dirty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r>
                  <a:rPr lang="ja-JP" altLang="en-US" sz="6000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   ①　５</a:t>
                </a:r>
                <a:endParaRPr lang="en-US" altLang="ja-JP" sz="6000" dirty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r>
                  <a:rPr lang="ja-JP" altLang="en-US" sz="6000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   ②　４</a:t>
                </a:r>
                <a:endParaRPr lang="en-US" altLang="ja-JP" sz="6000" dirty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r>
                  <a:rPr lang="ja-JP" altLang="en-US" sz="6000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   ③　</a:t>
                </a:r>
                <a:r>
                  <a:rPr lang="en-US" altLang="ja-JP" sz="6000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1.2</a:t>
                </a:r>
              </a:p>
              <a:p>
                <a:r>
                  <a:rPr lang="ja-JP" altLang="en-US" sz="6000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   ④　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6000" i="1" smtClean="0">
                            <a:latin typeface="Cambria Math" panose="02040503050406030204" pitchFamily="18" charset="0"/>
                            <a:ea typeface="メイリオ" panose="020B0604030504040204" pitchFamily="50" charset="-128"/>
                          </a:rPr>
                        </m:ctrlPr>
                      </m:fPr>
                      <m:num>
                        <m:r>
                          <a:rPr lang="en-US" altLang="ja-JP" sz="6000" b="0" i="1" smtClean="0">
                            <a:latin typeface="Cambria Math" panose="02040503050406030204" pitchFamily="18" charset="0"/>
                            <a:ea typeface="メイリオ" panose="020B0604030504040204" pitchFamily="50" charset="-128"/>
                          </a:rPr>
                          <m:t>3</m:t>
                        </m:r>
                      </m:num>
                      <m:den>
                        <m:r>
                          <a:rPr lang="en-US" altLang="ja-JP" sz="6000" b="0" i="1" smtClean="0">
                            <a:latin typeface="Cambria Math" panose="02040503050406030204" pitchFamily="18" charset="0"/>
                            <a:ea typeface="メイリオ" panose="020B0604030504040204" pitchFamily="50" charset="-128"/>
                          </a:rPr>
                          <m:t>7</m:t>
                        </m:r>
                      </m:den>
                    </m:f>
                  </m:oMath>
                </a14:m>
                <a:endParaRPr lang="en-US" altLang="ja-JP" sz="6000" dirty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r>
                  <a:rPr lang="en-US" altLang="ja-JP" sz="6000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   </a:t>
                </a:r>
                <a:r>
                  <a:rPr lang="ja-JP" altLang="en-US" sz="6000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⑤   ０</a:t>
                </a:r>
                <a:endParaRPr lang="en-US" altLang="ja-JP" sz="6000" dirty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</mc:Choice>
        <mc:Fallback xmlns="">
          <p:sp>
            <p:nvSpPr>
              <p:cNvPr id="3" name="正方形/長方形 2">
                <a:extLst>
                  <a:ext uri="{FF2B5EF4-FFF2-40B4-BE49-F238E27FC236}">
                    <a16:creationId xmlns:a16="http://schemas.microsoft.com/office/drawing/2014/main" id="{0EE430C9-F043-2D36-533A-55EE79EA467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11817" y="1023651"/>
                <a:ext cx="4153359" cy="5856383"/>
              </a:xfrm>
              <a:prstGeom prst="rect">
                <a:avLst/>
              </a:prstGeom>
              <a:blipFill>
                <a:blip r:embed="rId3"/>
                <a:stretch>
                  <a:fillRect l="-8957" t="-4058" b="-7908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94374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FD32E458-172C-986A-8EEF-F534C81FD2E7}"/>
              </a:ext>
            </a:extLst>
          </p:cNvPr>
          <p:cNvSpPr/>
          <p:nvPr/>
        </p:nvSpPr>
        <p:spPr>
          <a:xfrm>
            <a:off x="363556" y="2134518"/>
            <a:ext cx="11828444" cy="2588964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6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次の各組の数の大小を不等号を使って表しなさい。</a:t>
            </a:r>
            <a:endParaRPr lang="en-US" altLang="ja-JP" sz="6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867604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FA00F3FE-1E38-0B6C-EB3A-9DD8DD24E5DF}"/>
              </a:ext>
            </a:extLst>
          </p:cNvPr>
          <p:cNvSpPr/>
          <p:nvPr/>
        </p:nvSpPr>
        <p:spPr>
          <a:xfrm>
            <a:off x="0" y="1255924"/>
            <a:ext cx="11523643" cy="3563598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115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①</a:t>
            </a:r>
            <a:endParaRPr lang="en-US" altLang="ja-JP" sz="115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15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－</a:t>
            </a:r>
            <a:r>
              <a:rPr lang="en-US" altLang="ja-JP" sz="115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2.1 </a:t>
            </a:r>
            <a:r>
              <a:rPr lang="ja-JP" altLang="en-US" sz="115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＜ －２</a:t>
            </a:r>
            <a:endParaRPr lang="en-US" altLang="ja-JP" sz="199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7F38DFB0-B5CE-8A5F-B001-506297CFD1A9}"/>
              </a:ext>
            </a:extLst>
          </p:cNvPr>
          <p:cNvSpPr/>
          <p:nvPr/>
        </p:nvSpPr>
        <p:spPr>
          <a:xfrm>
            <a:off x="5960124" y="2908452"/>
            <a:ext cx="1547810" cy="164151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0763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正方形/長方形 2">
                <a:extLst>
                  <a:ext uri="{FF2B5EF4-FFF2-40B4-BE49-F238E27FC236}">
                    <a16:creationId xmlns:a16="http://schemas.microsoft.com/office/drawing/2014/main" id="{FA00F3FE-1E38-0B6C-EB3A-9DD8DD24E5DF}"/>
                  </a:ext>
                </a:extLst>
              </p:cNvPr>
              <p:cNvSpPr/>
              <p:nvPr/>
            </p:nvSpPr>
            <p:spPr>
              <a:xfrm>
                <a:off x="0" y="1255924"/>
                <a:ext cx="11523643" cy="3563598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r>
                  <a:rPr lang="ja-JP" altLang="en-US" sz="11500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②</a:t>
                </a:r>
                <a:endParaRPr lang="en-US" altLang="ja-JP" sz="11500" dirty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r>
                  <a:rPr lang="ja-JP" altLang="en-US" sz="11500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　－</a:t>
                </a:r>
                <a:r>
                  <a:rPr lang="en-US" altLang="ja-JP" sz="11500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5 </a:t>
                </a:r>
                <a:r>
                  <a:rPr lang="ja-JP" altLang="en-US" sz="11500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＜ －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11500" i="1" smtClean="0">
                            <a:latin typeface="Cambria Math" panose="02040503050406030204" pitchFamily="18" charset="0"/>
                            <a:ea typeface="メイリオ" panose="020B0604030504040204" pitchFamily="50" charset="-128"/>
                          </a:rPr>
                        </m:ctrlPr>
                      </m:fPr>
                      <m:num>
                        <m:r>
                          <a:rPr lang="en-US" altLang="ja-JP" sz="11500" b="0" i="1" smtClean="0">
                            <a:latin typeface="Cambria Math" panose="02040503050406030204" pitchFamily="18" charset="0"/>
                            <a:ea typeface="メイリオ" panose="020B0604030504040204" pitchFamily="50" charset="-128"/>
                          </a:rPr>
                          <m:t>1</m:t>
                        </m:r>
                      </m:num>
                      <m:den>
                        <m:r>
                          <a:rPr lang="en-US" altLang="ja-JP" sz="11500" b="0" i="1" smtClean="0">
                            <a:latin typeface="Cambria Math" panose="02040503050406030204" pitchFamily="18" charset="0"/>
                            <a:ea typeface="メイリオ" panose="020B0604030504040204" pitchFamily="50" charset="-128"/>
                          </a:rPr>
                          <m:t>5</m:t>
                        </m:r>
                      </m:den>
                    </m:f>
                  </m:oMath>
                </a14:m>
                <a:endParaRPr lang="en-US" altLang="ja-JP" sz="19900" dirty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</mc:Choice>
        <mc:Fallback xmlns="">
          <p:sp>
            <p:nvSpPr>
              <p:cNvPr id="3" name="正方形/長方形 2">
                <a:extLst>
                  <a:ext uri="{FF2B5EF4-FFF2-40B4-BE49-F238E27FC236}">
                    <a16:creationId xmlns:a16="http://schemas.microsoft.com/office/drawing/2014/main" id="{FA00F3FE-1E38-0B6C-EB3A-9DD8DD24E5D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1255924"/>
                <a:ext cx="11523643" cy="3563598"/>
              </a:xfrm>
              <a:prstGeom prst="rect">
                <a:avLst/>
              </a:prstGeom>
              <a:blipFill>
                <a:blip r:embed="rId2"/>
                <a:stretch>
                  <a:fillRect l="-6825" t="-21880" b="-27692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7F38DFB0-B5CE-8A5F-B001-506297CFD1A9}"/>
              </a:ext>
            </a:extLst>
          </p:cNvPr>
          <p:cNvSpPr/>
          <p:nvPr/>
        </p:nvSpPr>
        <p:spPr>
          <a:xfrm>
            <a:off x="4671151" y="3037723"/>
            <a:ext cx="1547810" cy="164151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4792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FA00F3FE-1E38-0B6C-EB3A-9DD8DD24E5DF}"/>
              </a:ext>
            </a:extLst>
          </p:cNvPr>
          <p:cNvSpPr/>
          <p:nvPr/>
        </p:nvSpPr>
        <p:spPr>
          <a:xfrm>
            <a:off x="0" y="1255924"/>
            <a:ext cx="12192000" cy="3563598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115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③</a:t>
            </a:r>
            <a:endParaRPr lang="en-US" altLang="ja-JP" sz="115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15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－</a:t>
            </a:r>
            <a:r>
              <a:rPr lang="en-US" altLang="ja-JP" sz="115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0.8 </a:t>
            </a:r>
            <a:r>
              <a:rPr lang="ja-JP" altLang="en-US" sz="115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＜ －</a:t>
            </a:r>
            <a:r>
              <a:rPr lang="en-US" altLang="ja-JP" sz="115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0.12</a:t>
            </a:r>
            <a:endParaRPr lang="en-US" altLang="ja-JP" sz="199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7F38DFB0-B5CE-8A5F-B001-506297CFD1A9}"/>
              </a:ext>
            </a:extLst>
          </p:cNvPr>
          <p:cNvSpPr/>
          <p:nvPr/>
        </p:nvSpPr>
        <p:spPr>
          <a:xfrm>
            <a:off x="4625308" y="2820316"/>
            <a:ext cx="1547810" cy="164151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2462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1807</TotalTime>
  <Words>251</Words>
  <Application>Microsoft Office PowerPoint</Application>
  <PresentationFormat>ワイド画面</PresentationFormat>
  <Paragraphs>56</Paragraphs>
  <Slides>9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9</vt:i4>
      </vt:variant>
    </vt:vector>
  </HeadingPairs>
  <TitlesOfParts>
    <vt:vector size="15" baseType="lpstr">
      <vt:lpstr>メイリオ</vt:lpstr>
      <vt:lpstr>游ゴシック</vt:lpstr>
      <vt:lpstr>游ゴシック Light</vt:lpstr>
      <vt:lpstr>Arial</vt:lpstr>
      <vt:lpstr>Cambria Math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長方形の面積</dc:title>
  <dc:creator>colas@edu-c.local</dc:creator>
  <cp:lastModifiedBy>福原 千種</cp:lastModifiedBy>
  <cp:revision>187</cp:revision>
  <cp:lastPrinted>2023-08-25T01:07:46Z</cp:lastPrinted>
  <dcterms:created xsi:type="dcterms:W3CDTF">2019-12-03T00:44:33Z</dcterms:created>
  <dcterms:modified xsi:type="dcterms:W3CDTF">2024-01-05T00:52:47Z</dcterms:modified>
</cp:coreProperties>
</file>