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8" r:id="rId3"/>
    <p:sldId id="316" r:id="rId4"/>
    <p:sldId id="315" r:id="rId5"/>
    <p:sldId id="314" r:id="rId6"/>
    <p:sldId id="308" r:id="rId7"/>
    <p:sldId id="312" r:id="rId8"/>
    <p:sldId id="311" r:id="rId9"/>
    <p:sldId id="317" r:id="rId10"/>
    <p:sldId id="303" r:id="rId11"/>
    <p:sldId id="305" r:id="rId12"/>
    <p:sldId id="304" r:id="rId13"/>
    <p:sldId id="307" r:id="rId14"/>
    <p:sldId id="306" r:id="rId15"/>
    <p:sldId id="319" r:id="rId16"/>
    <p:sldId id="300" r:id="rId17"/>
    <p:sldId id="320" r:id="rId18"/>
    <p:sldId id="321" r:id="rId19"/>
    <p:sldId id="322" r:id="rId20"/>
    <p:sldId id="323" r:id="rId21"/>
    <p:sldId id="324" r:id="rId2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6D0FE"/>
    <a:srgbClr val="FF7575"/>
    <a:srgbClr val="FF9B9B"/>
    <a:srgbClr val="FF8585"/>
    <a:srgbClr val="8EEE78"/>
    <a:srgbClr val="EEB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2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96"/>
      </p:cViewPr>
      <p:guideLst>
        <p:guide orient="horz" pos="2523"/>
        <p:guide pos="3840"/>
        <p:guide pos="390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0251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676450" y="2552359"/>
            <a:ext cx="726352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平面図形</a:t>
            </a:r>
            <a:endParaRPr lang="ja-JP" altLang="en-US" sz="13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731B7E3-4CC0-8288-2C1F-07FD9F4BB3CE}"/>
              </a:ext>
            </a:extLst>
          </p:cNvPr>
          <p:cNvSpPr/>
          <p:nvPr/>
        </p:nvSpPr>
        <p:spPr>
          <a:xfrm>
            <a:off x="4830885" y="4412782"/>
            <a:ext cx="29546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おうぎ形</a:t>
            </a:r>
            <a:endParaRPr lang="ja-JP" altLang="en-US" sz="5400" dirty="0"/>
          </a:p>
        </p:txBody>
      </p:sp>
      <p:sp>
        <p:nvSpPr>
          <p:cNvPr id="5" name="部分円 4">
            <a:extLst>
              <a:ext uri="{FF2B5EF4-FFF2-40B4-BE49-F238E27FC236}">
                <a16:creationId xmlns:a16="http://schemas.microsoft.com/office/drawing/2014/main" id="{52593D55-6DBF-4FD0-A97C-27B45B08737F}"/>
              </a:ext>
            </a:extLst>
          </p:cNvPr>
          <p:cNvSpPr/>
          <p:nvPr/>
        </p:nvSpPr>
        <p:spPr>
          <a:xfrm rot="20335889">
            <a:off x="7191036" y="4387694"/>
            <a:ext cx="1615069" cy="1610717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165252" y="398701"/>
            <a:ext cx="11619897" cy="6060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次</a:t>
            </a:r>
            <a:r>
              <a:rPr lang="ja-JP" altLang="en-US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のおうぎ形の弧の長さを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求めなさい。</a:t>
            </a:r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   半径が</a:t>
            </a:r>
            <a:r>
              <a:rPr lang="en-US" altLang="ja-JP" sz="6600">
                <a:latin typeface="メイリオ" panose="020B0604030504040204" pitchFamily="50" charset="-128"/>
                <a:ea typeface="メイリオ" panose="020B0604030504040204" pitchFamily="50" charset="-128"/>
              </a:rPr>
              <a:t>4cm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   中心角が</a:t>
            </a:r>
            <a:r>
              <a:rPr lang="en-US" altLang="ja-JP" sz="6600">
                <a:latin typeface="メイリオ" panose="020B0604030504040204" pitchFamily="50" charset="-128"/>
                <a:ea typeface="メイリオ" panose="020B0604030504040204" pitchFamily="50" charset="-128"/>
              </a:rPr>
              <a:t>90°</a:t>
            </a:r>
          </a:p>
        </p:txBody>
      </p:sp>
      <p:sp>
        <p:nvSpPr>
          <p:cNvPr id="5" name="部分円 4">
            <a:extLst>
              <a:ext uri="{FF2B5EF4-FFF2-40B4-BE49-F238E27FC236}">
                <a16:creationId xmlns:a16="http://schemas.microsoft.com/office/drawing/2014/main" id="{9A3C1794-A823-4BA3-AA82-D3BBC414F8AC}"/>
              </a:ext>
            </a:extLst>
          </p:cNvPr>
          <p:cNvSpPr/>
          <p:nvPr/>
        </p:nvSpPr>
        <p:spPr>
          <a:xfrm rot="17189989">
            <a:off x="6566475" y="2758722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008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911170" y="-1836494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問題１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26F3DB-CB7D-42F2-A3D9-D5CAF833F94A}"/>
              </a:ext>
            </a:extLst>
          </p:cNvPr>
          <p:cNvSpPr txBox="1"/>
          <p:nvPr/>
        </p:nvSpPr>
        <p:spPr>
          <a:xfrm>
            <a:off x="1710910" y="2477085"/>
            <a:ext cx="436369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600"/>
              <a:t>r=4cm</a:t>
            </a:r>
          </a:p>
          <a:p>
            <a:r>
              <a:rPr kumimoji="1" lang="en-US" altLang="ja-JP" sz="9600"/>
              <a:t>a=</a:t>
            </a:r>
            <a:r>
              <a:rPr lang="en-US" altLang="ja-JP" sz="9600"/>
              <a:t>90°</a:t>
            </a:r>
            <a:endParaRPr kumimoji="1" lang="ja-JP" altLang="en-US" sz="96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C3B2E89-80B3-40D3-95F9-C5EB7AFAE186}"/>
              </a:ext>
            </a:extLst>
          </p:cNvPr>
          <p:cNvSpPr txBox="1"/>
          <p:nvPr/>
        </p:nvSpPr>
        <p:spPr>
          <a:xfrm>
            <a:off x="475136" y="1284360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/>
              <a:t>問題の条件</a:t>
            </a:r>
            <a:endParaRPr lang="en-US" altLang="ja-JP" sz="4800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BFA51901-5ADE-4A68-834D-EA3125A9F599}"/>
              </a:ext>
            </a:extLst>
          </p:cNvPr>
          <p:cNvSpPr/>
          <p:nvPr/>
        </p:nvSpPr>
        <p:spPr>
          <a:xfrm rot="8973215">
            <a:off x="7995776" y="2817822"/>
            <a:ext cx="1156862" cy="550618"/>
          </a:xfrm>
          <a:prstGeom prst="rightArrow">
            <a:avLst/>
          </a:prstGeom>
          <a:solidFill>
            <a:srgbClr val="86D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170E371-60BE-47B0-8D9D-08B4CBD0526A}"/>
              </a:ext>
            </a:extLst>
          </p:cNvPr>
          <p:cNvGrpSpPr/>
          <p:nvPr/>
        </p:nvGrpSpPr>
        <p:grpSpPr>
          <a:xfrm>
            <a:off x="3557008" y="2795644"/>
            <a:ext cx="5077984" cy="5456858"/>
            <a:chOff x="4747431" y="1873606"/>
            <a:chExt cx="5077984" cy="5456858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F7A2A73B-422F-466B-B1FB-7B93B5BE25CC}"/>
                </a:ext>
              </a:extLst>
            </p:cNvPr>
            <p:cNvGrpSpPr/>
            <p:nvPr/>
          </p:nvGrpSpPr>
          <p:grpSpPr>
            <a:xfrm>
              <a:off x="4747431" y="1873606"/>
              <a:ext cx="5077984" cy="5456858"/>
              <a:chOff x="6292599" y="811439"/>
              <a:chExt cx="5077984" cy="5456858"/>
            </a:xfrm>
          </p:grpSpPr>
          <p:sp>
            <p:nvSpPr>
              <p:cNvPr id="9" name="部分円 8">
                <a:extLst>
                  <a:ext uri="{FF2B5EF4-FFF2-40B4-BE49-F238E27FC236}">
                    <a16:creationId xmlns:a16="http://schemas.microsoft.com/office/drawing/2014/main" id="{F101F1F3-2B34-46EC-9F99-A2E03A0E31AE}"/>
                  </a:ext>
                </a:extLst>
              </p:cNvPr>
              <p:cNvSpPr/>
              <p:nvPr/>
            </p:nvSpPr>
            <p:spPr>
              <a:xfrm rot="15584820">
                <a:off x="6103162" y="1000876"/>
                <a:ext cx="5456858" cy="5077984"/>
              </a:xfrm>
              <a:prstGeom prst="pie">
                <a:avLst>
                  <a:gd name="adj1" fmla="val 605698"/>
                  <a:gd name="adj2" fmla="val 5986183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3CA75E65-5B5E-4DFB-9157-A34926791B0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21787" y="3518610"/>
                <a:ext cx="2539643" cy="50286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D5ECF736-6B76-4F90-BF55-4A50A7119B20}"/>
                </a:ext>
              </a:extLst>
            </p:cNvPr>
            <p:cNvSpPr/>
            <p:nvPr/>
          </p:nvSpPr>
          <p:spPr>
            <a:xfrm>
              <a:off x="8422669" y="2354776"/>
              <a:ext cx="1276350" cy="10926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rgbClr val="FF0000"/>
                </a:solidFill>
              </a:endParaRPr>
            </a:p>
          </p:txBody>
        </p:sp>
        <p:sp>
          <p:nvSpPr>
            <p:cNvPr id="14" name="部分円 13">
              <a:extLst>
                <a:ext uri="{FF2B5EF4-FFF2-40B4-BE49-F238E27FC236}">
                  <a16:creationId xmlns:a16="http://schemas.microsoft.com/office/drawing/2014/main" id="{E94DEE03-5BD2-48E1-A7F8-239FCA2AEF62}"/>
                </a:ext>
              </a:extLst>
            </p:cNvPr>
            <p:cNvSpPr/>
            <p:nvPr/>
          </p:nvSpPr>
          <p:spPr>
            <a:xfrm rot="15584820">
              <a:off x="6858932" y="4174918"/>
              <a:ext cx="911787" cy="861232"/>
            </a:xfrm>
            <a:prstGeom prst="pie">
              <a:avLst>
                <a:gd name="adj1" fmla="val 515142"/>
                <a:gd name="adj2" fmla="val 5986183"/>
              </a:avLst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EDD17BB-1C2D-4940-9A55-6157AD08BF34}"/>
                </a:ext>
              </a:extLst>
            </p:cNvPr>
            <p:cNvSpPr/>
            <p:nvPr/>
          </p:nvSpPr>
          <p:spPr>
            <a:xfrm>
              <a:off x="7557318" y="3505523"/>
              <a:ext cx="44275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4000" b="1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C0E89B8-3CFA-4BE9-AD5B-CE77DCE20AE5}"/>
                </a:ext>
              </a:extLst>
            </p:cNvPr>
            <p:cNvSpPr/>
            <p:nvPr/>
          </p:nvSpPr>
          <p:spPr>
            <a:xfrm>
              <a:off x="8326827" y="4597145"/>
              <a:ext cx="44275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4000" b="1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r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19" name="円弧 18">
              <a:extLst>
                <a:ext uri="{FF2B5EF4-FFF2-40B4-BE49-F238E27FC236}">
                  <a16:creationId xmlns:a16="http://schemas.microsoft.com/office/drawing/2014/main" id="{EC82DDD9-19D7-4120-A4E0-2F3C86D704C9}"/>
                </a:ext>
              </a:extLst>
            </p:cNvPr>
            <p:cNvSpPr/>
            <p:nvPr/>
          </p:nvSpPr>
          <p:spPr>
            <a:xfrm rot="10634311">
              <a:off x="7308834" y="4306759"/>
              <a:ext cx="599521" cy="590550"/>
            </a:xfrm>
            <a:prstGeom prst="arc">
              <a:avLst>
                <a:gd name="adj1" fmla="val 16199994"/>
                <a:gd name="adj2" fmla="val 0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弧 19">
              <a:extLst>
                <a:ext uri="{FF2B5EF4-FFF2-40B4-BE49-F238E27FC236}">
                  <a16:creationId xmlns:a16="http://schemas.microsoft.com/office/drawing/2014/main" id="{8AE1148C-F68C-4C3B-951C-1E1972AB62A0}"/>
                </a:ext>
              </a:extLst>
            </p:cNvPr>
            <p:cNvSpPr/>
            <p:nvPr/>
          </p:nvSpPr>
          <p:spPr>
            <a:xfrm rot="4292921">
              <a:off x="9220286" y="4397098"/>
              <a:ext cx="599521" cy="590550"/>
            </a:xfrm>
            <a:prstGeom prst="arc">
              <a:avLst>
                <a:gd name="adj1" fmla="val 16199994"/>
                <a:gd name="adj2" fmla="val 0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8" name="図 17">
            <a:extLst>
              <a:ext uri="{FF2B5EF4-FFF2-40B4-BE49-F238E27FC236}">
                <a16:creationId xmlns:a16="http://schemas.microsoft.com/office/drawing/2014/main" id="{DBC7299A-620E-4123-8FF1-BFD37294A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8207" y="1699858"/>
            <a:ext cx="1879523" cy="184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49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742785" y="-1685397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問題１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1834EB53-4657-4DFF-997B-A3BC614CCAE7}"/>
              </a:ext>
            </a:extLst>
          </p:cNvPr>
          <p:cNvGrpSpPr/>
          <p:nvPr/>
        </p:nvGrpSpPr>
        <p:grpSpPr>
          <a:xfrm>
            <a:off x="1136336" y="1071489"/>
            <a:ext cx="10690851" cy="4339650"/>
            <a:chOff x="387801" y="628986"/>
            <a:chExt cx="6418874" cy="433965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19932561-D168-496C-B6A7-9665138B6BB0}"/>
                </a:ext>
              </a:extLst>
            </p:cNvPr>
            <p:cNvSpPr/>
            <p:nvPr/>
          </p:nvSpPr>
          <p:spPr>
            <a:xfrm>
              <a:off x="1250686" y="2120384"/>
              <a:ext cx="4437433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400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  <a:r>
                <a:rPr lang="ja-JP" altLang="en-US" sz="400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＝</a:t>
              </a:r>
              <a:r>
                <a:rPr lang="ja-JP" altLang="en-US" sz="66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</a:t>
              </a:r>
              <a:r>
                <a:rPr lang="en-US" altLang="ja-JP" sz="66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π</a:t>
              </a:r>
              <a:r>
                <a:rPr lang="ja-JP" altLang="en-US" sz="6600" b="1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ｒ</a:t>
              </a:r>
              <a:r>
                <a:rPr lang="en-US" altLang="ja-JP" sz="66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×</a:t>
              </a:r>
              <a:endParaRPr lang="en-US" altLang="ja-JP" sz="4000" b="1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6F5CE8C7-EA00-4866-9FF3-F1051E006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7801" y="1874928"/>
              <a:ext cx="1076475" cy="1935255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A8D82C42-9831-42F7-B681-C3F5A3D95A2B}"/>
                </a:ext>
              </a:extLst>
            </p:cNvPr>
            <p:cNvSpPr txBox="1"/>
            <p:nvPr/>
          </p:nvSpPr>
          <p:spPr>
            <a:xfrm>
              <a:off x="3864754" y="628986"/>
              <a:ext cx="2941921" cy="43396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3800" b="1" u="sng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a  </a:t>
              </a:r>
            </a:p>
            <a:p>
              <a:r>
                <a:rPr lang="ja-JP" altLang="en-US" sz="138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en-US" altLang="ja-JP" sz="138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360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26F3DB-CB7D-42F2-A3D9-D5CAF833F94A}"/>
              </a:ext>
            </a:extLst>
          </p:cNvPr>
          <p:cNvSpPr txBox="1"/>
          <p:nvPr/>
        </p:nvSpPr>
        <p:spPr>
          <a:xfrm>
            <a:off x="4067239" y="5558960"/>
            <a:ext cx="36728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/>
              <a:t>r=</a:t>
            </a:r>
            <a:r>
              <a:rPr lang="en-US" altLang="ja-JP" sz="5400">
                <a:solidFill>
                  <a:srgbClr val="FF0000"/>
                </a:solidFill>
              </a:rPr>
              <a:t>4</a:t>
            </a:r>
            <a:r>
              <a:rPr lang="ja-JP" altLang="en-US" sz="5400"/>
              <a:t>　</a:t>
            </a:r>
            <a:r>
              <a:rPr kumimoji="1" lang="en-US" altLang="ja-JP" sz="5400"/>
              <a:t>a=</a:t>
            </a:r>
            <a:r>
              <a:rPr lang="en-US" altLang="ja-JP" sz="5400">
                <a:solidFill>
                  <a:srgbClr val="FF0000"/>
                </a:solidFill>
              </a:rPr>
              <a:t>90</a:t>
            </a:r>
            <a:endParaRPr kumimoji="1" lang="ja-JP" altLang="en-US" sz="540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95C983C-32CB-4B86-9EFD-DC230B745493}"/>
              </a:ext>
            </a:extLst>
          </p:cNvPr>
          <p:cNvSpPr txBox="1"/>
          <p:nvPr/>
        </p:nvSpPr>
        <p:spPr>
          <a:xfrm>
            <a:off x="362168" y="432193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/>
              <a:t>弧の公式</a:t>
            </a:r>
            <a:endParaRPr lang="en-US" altLang="ja-JP" sz="5400"/>
          </a:p>
        </p:txBody>
      </p:sp>
    </p:spTree>
    <p:extLst>
      <p:ext uri="{BB962C8B-B14F-4D97-AF65-F5344CB8AC3E}">
        <p14:creationId xmlns:p14="http://schemas.microsoft.com/office/powerpoint/2010/main" val="2529269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780893" y="-1759582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問題１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2EFD6AD-57D6-4939-987D-AF1664B54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372" y="1323188"/>
            <a:ext cx="1879523" cy="1846258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453B7E-36B4-438A-A458-0347CCC74F9F}"/>
              </a:ext>
            </a:extLst>
          </p:cNvPr>
          <p:cNvSpPr txBox="1"/>
          <p:nvPr/>
        </p:nvSpPr>
        <p:spPr>
          <a:xfrm>
            <a:off x="4260308" y="1775929"/>
            <a:ext cx="5220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/>
              <a:t>=2π</a:t>
            </a:r>
            <a:r>
              <a:rPr kumimoji="1" lang="ja-JP" altLang="en-US" sz="7200"/>
              <a:t>・</a:t>
            </a:r>
            <a:r>
              <a:rPr lang="en-US" altLang="ja-JP" sz="7200">
                <a:solidFill>
                  <a:srgbClr val="FF0000"/>
                </a:solidFill>
              </a:rPr>
              <a:t>4</a:t>
            </a:r>
            <a:r>
              <a:rPr kumimoji="1" lang="en-US" altLang="ja-JP" sz="7200"/>
              <a:t>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5C6AAD-DA5D-4B7B-89B9-7B3CB9D86E09}"/>
              </a:ext>
            </a:extLst>
          </p:cNvPr>
          <p:cNvSpPr txBox="1"/>
          <p:nvPr/>
        </p:nvSpPr>
        <p:spPr>
          <a:xfrm>
            <a:off x="9351861" y="1305342"/>
            <a:ext cx="187743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600" u="sng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6600" u="sng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90</a:t>
            </a:r>
            <a:r>
              <a:rPr kumimoji="1" lang="en-US" altLang="ja-JP" sz="6600" u="sng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pPr algn="ctr"/>
            <a:r>
              <a:rPr lang="en-US" altLang="ja-JP" sz="6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360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A22B755-FCFC-4CE9-BB8F-92D939C17484}"/>
              </a:ext>
            </a:extLst>
          </p:cNvPr>
          <p:cNvSpPr txBox="1"/>
          <p:nvPr/>
        </p:nvSpPr>
        <p:spPr>
          <a:xfrm>
            <a:off x="516372" y="466150"/>
            <a:ext cx="51090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/>
              <a:t>条件を公式に当てはめると</a:t>
            </a:r>
            <a:endParaRPr lang="en-US" altLang="ja-JP" sz="3200"/>
          </a:p>
          <a:p>
            <a:r>
              <a:rPr lang="ja-JP" altLang="en-US" sz="3200"/>
              <a:t>以下の計算式となる</a:t>
            </a:r>
            <a:endParaRPr lang="en-US" altLang="ja-JP" sz="320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EE1FE533-78ED-42D0-875C-41C651C1F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508" y="3075615"/>
            <a:ext cx="2010075" cy="197450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A1579-AE82-4898-9DDC-ACBA86E98C41}"/>
              </a:ext>
            </a:extLst>
          </p:cNvPr>
          <p:cNvSpPr txBox="1"/>
          <p:nvPr/>
        </p:nvSpPr>
        <p:spPr>
          <a:xfrm>
            <a:off x="4260308" y="3571274"/>
            <a:ext cx="7279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/>
              <a:t>=</a:t>
            </a:r>
            <a:r>
              <a:rPr lang="en-US" altLang="ja-JP" sz="6000"/>
              <a:t> </a:t>
            </a:r>
            <a:r>
              <a:rPr kumimoji="1" lang="en-US" altLang="ja-JP" sz="6000"/>
              <a:t>8π</a:t>
            </a:r>
            <a:r>
              <a:rPr kumimoji="1" lang="ja-JP" altLang="en-US" sz="6000"/>
              <a:t>・　　</a:t>
            </a:r>
            <a:endParaRPr kumimoji="1" lang="en-US" altLang="ja-JP" sz="600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D4C341-8139-4FB5-B42D-DA5D55E6863E}"/>
              </a:ext>
            </a:extLst>
          </p:cNvPr>
          <p:cNvSpPr txBox="1"/>
          <p:nvPr/>
        </p:nvSpPr>
        <p:spPr>
          <a:xfrm>
            <a:off x="6997872" y="3314085"/>
            <a:ext cx="13388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000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6000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en-US" altLang="ja-JP" sz="6000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pPr algn="ctr"/>
            <a:r>
              <a:rPr lang="ja-JP" altLang="en-US" sz="6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endParaRPr lang="en-US" altLang="ja-JP" sz="6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4F707B-D0DC-4199-997C-090979D4B999}"/>
              </a:ext>
            </a:extLst>
          </p:cNvPr>
          <p:cNvSpPr/>
          <p:nvPr/>
        </p:nvSpPr>
        <p:spPr>
          <a:xfrm>
            <a:off x="4294008" y="5307304"/>
            <a:ext cx="257634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5400"/>
              <a:t>= </a:t>
            </a:r>
            <a:r>
              <a:rPr lang="ja-JP" altLang="en-US" sz="6600">
                <a:solidFill>
                  <a:srgbClr val="FF0000"/>
                </a:solidFill>
              </a:rPr>
              <a:t>２</a:t>
            </a:r>
            <a:r>
              <a:rPr lang="en-US" altLang="ja-JP" sz="6600">
                <a:solidFill>
                  <a:srgbClr val="FF0000"/>
                </a:solidFill>
              </a:rPr>
              <a:t>π</a:t>
            </a:r>
            <a:endParaRPr lang="ja-JP" altLang="en-US" sz="5400"/>
          </a:p>
        </p:txBody>
      </p:sp>
    </p:spTree>
    <p:extLst>
      <p:ext uri="{BB962C8B-B14F-4D97-AF65-F5344CB8AC3E}">
        <p14:creationId xmlns:p14="http://schemas.microsoft.com/office/powerpoint/2010/main" val="3320133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D890531-7A97-4009-9D35-611E663CBF65}"/>
              </a:ext>
            </a:extLst>
          </p:cNvPr>
          <p:cNvSpPr/>
          <p:nvPr/>
        </p:nvSpPr>
        <p:spPr>
          <a:xfrm>
            <a:off x="6243829" y="2208760"/>
            <a:ext cx="326243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>
                <a:solidFill>
                  <a:srgbClr val="FF0000"/>
                </a:solidFill>
              </a:rPr>
              <a:t>＝２</a:t>
            </a:r>
            <a:r>
              <a:rPr lang="en-US" altLang="ja-JP" sz="8000">
                <a:solidFill>
                  <a:srgbClr val="FF0000"/>
                </a:solidFill>
              </a:rPr>
              <a:t>π</a:t>
            </a:r>
            <a:endParaRPr lang="ja-JP" altLang="en-US" sz="8000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DF191FA7-A4A2-49EC-94A4-CCD6063501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9" t="-1566" r="45841" b="31754"/>
          <a:stretch/>
        </p:blipFill>
        <p:spPr>
          <a:xfrm>
            <a:off x="5411108" y="2356461"/>
            <a:ext cx="685354" cy="1057423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FA7B6F-377F-47A3-9CD1-8C35C4D3D55E}"/>
              </a:ext>
            </a:extLst>
          </p:cNvPr>
          <p:cNvSpPr/>
          <p:nvPr/>
        </p:nvSpPr>
        <p:spPr>
          <a:xfrm>
            <a:off x="6780893" y="-1759582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問題１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矢印: 右 33">
            <a:extLst>
              <a:ext uri="{FF2B5EF4-FFF2-40B4-BE49-F238E27FC236}">
                <a16:creationId xmlns:a16="http://schemas.microsoft.com/office/drawing/2014/main" id="{8BEC73AB-13AE-4CB3-B52E-E57CC57C07CC}"/>
              </a:ext>
            </a:extLst>
          </p:cNvPr>
          <p:cNvSpPr/>
          <p:nvPr/>
        </p:nvSpPr>
        <p:spPr>
          <a:xfrm rot="8772169">
            <a:off x="3510372" y="3294052"/>
            <a:ext cx="1156862" cy="550618"/>
          </a:xfrm>
          <a:prstGeom prst="rightArrow">
            <a:avLst/>
          </a:prstGeom>
          <a:solidFill>
            <a:srgbClr val="86D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CB33268-C86D-48FC-9EB3-8516A1141238}"/>
              </a:ext>
            </a:extLst>
          </p:cNvPr>
          <p:cNvGrpSpPr/>
          <p:nvPr/>
        </p:nvGrpSpPr>
        <p:grpSpPr>
          <a:xfrm>
            <a:off x="-1470608" y="3278839"/>
            <a:ext cx="5117194" cy="5461965"/>
            <a:chOff x="-1470608" y="3278839"/>
            <a:chExt cx="5117194" cy="5461965"/>
          </a:xfrm>
        </p:grpSpPr>
        <p:sp>
          <p:nvSpPr>
            <p:cNvPr id="35" name="部分円 34">
              <a:extLst>
                <a:ext uri="{FF2B5EF4-FFF2-40B4-BE49-F238E27FC236}">
                  <a16:creationId xmlns:a16="http://schemas.microsoft.com/office/drawing/2014/main" id="{E67DC2F0-D564-4AF2-B184-0FB482230821}"/>
                </a:ext>
              </a:extLst>
            </p:cNvPr>
            <p:cNvSpPr/>
            <p:nvPr/>
          </p:nvSpPr>
          <p:spPr>
            <a:xfrm rot="15584820">
              <a:off x="-1652208" y="3468276"/>
              <a:ext cx="5456858" cy="5077984"/>
            </a:xfrm>
            <a:prstGeom prst="pie">
              <a:avLst>
                <a:gd name="adj1" fmla="val 552497"/>
                <a:gd name="adj2" fmla="val 5986183"/>
              </a:avLst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部分円 18">
              <a:extLst>
                <a:ext uri="{FF2B5EF4-FFF2-40B4-BE49-F238E27FC236}">
                  <a16:creationId xmlns:a16="http://schemas.microsoft.com/office/drawing/2014/main" id="{09B4BE38-17EE-4C11-8E8D-23EB385D5485}"/>
                </a:ext>
              </a:extLst>
            </p:cNvPr>
            <p:cNvSpPr/>
            <p:nvPr/>
          </p:nvSpPr>
          <p:spPr>
            <a:xfrm rot="15584820">
              <a:off x="-1660045" y="3473383"/>
              <a:ext cx="5456858" cy="5077984"/>
            </a:xfrm>
            <a:prstGeom prst="pie">
              <a:avLst>
                <a:gd name="adj1" fmla="val 616323"/>
                <a:gd name="adj2" fmla="val 598618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5237C161-4C10-485D-872D-225E3B903B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3179" y="6007268"/>
              <a:ext cx="2603407" cy="16412"/>
            </a:xfrm>
            <a:prstGeom prst="lin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1D205A9-410E-4DCE-8359-66FCA723C3F3}"/>
                </a:ext>
              </a:extLst>
            </p:cNvPr>
            <p:cNvGrpSpPr/>
            <p:nvPr/>
          </p:nvGrpSpPr>
          <p:grpSpPr>
            <a:xfrm>
              <a:off x="637768" y="5226234"/>
              <a:ext cx="3006324" cy="1554618"/>
              <a:chOff x="-1212132" y="4630131"/>
              <a:chExt cx="3006324" cy="1554618"/>
            </a:xfrm>
          </p:grpSpPr>
          <p:sp>
            <p:nvSpPr>
              <p:cNvPr id="28" name="部分円 27">
                <a:extLst>
                  <a:ext uri="{FF2B5EF4-FFF2-40B4-BE49-F238E27FC236}">
                    <a16:creationId xmlns:a16="http://schemas.microsoft.com/office/drawing/2014/main" id="{CC1E47AF-3DA0-4A5A-86E2-12BE4686C39C}"/>
                  </a:ext>
                </a:extLst>
              </p:cNvPr>
              <p:cNvSpPr/>
              <p:nvPr/>
            </p:nvSpPr>
            <p:spPr>
              <a:xfrm rot="15584820">
                <a:off x="-1237410" y="4952759"/>
                <a:ext cx="911787" cy="861232"/>
              </a:xfrm>
              <a:prstGeom prst="pie">
                <a:avLst>
                  <a:gd name="adj1" fmla="val 511541"/>
                  <a:gd name="adj2" fmla="val 5986183"/>
                </a:avLst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BB16AEE9-0736-458D-AB81-395F5B4B9D7B}"/>
                  </a:ext>
                </a:extLst>
              </p:cNvPr>
              <p:cNvSpPr/>
              <p:nvPr/>
            </p:nvSpPr>
            <p:spPr>
              <a:xfrm>
                <a:off x="274577" y="4630131"/>
                <a:ext cx="44275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4000" b="1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a</a:t>
                </a:r>
                <a:endParaRPr lang="ja-JP" altLang="en-US" sz="4000"/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A8EDA2E-3974-45CC-A122-A8FAB41DC6EC}"/>
                  </a:ext>
                </a:extLst>
              </p:cNvPr>
              <p:cNvSpPr/>
              <p:nvPr/>
            </p:nvSpPr>
            <p:spPr>
              <a:xfrm>
                <a:off x="298849" y="5476863"/>
                <a:ext cx="44275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4000" b="1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r</a:t>
                </a:r>
                <a:endParaRPr lang="ja-JP" altLang="en-US" sz="4000"/>
              </a:p>
            </p:txBody>
          </p:sp>
          <p:sp>
            <p:nvSpPr>
              <p:cNvPr id="31" name="円弧 30">
                <a:extLst>
                  <a:ext uri="{FF2B5EF4-FFF2-40B4-BE49-F238E27FC236}">
                    <a16:creationId xmlns:a16="http://schemas.microsoft.com/office/drawing/2014/main" id="{20D46542-9FFE-44FB-BB00-632AFBEB69EA}"/>
                  </a:ext>
                </a:extLst>
              </p:cNvPr>
              <p:cNvSpPr/>
              <p:nvPr/>
            </p:nvSpPr>
            <p:spPr>
              <a:xfrm rot="10634311">
                <a:off x="-792843" y="5132301"/>
                <a:ext cx="599521" cy="590550"/>
              </a:xfrm>
              <a:prstGeom prst="arc">
                <a:avLst>
                  <a:gd name="adj1" fmla="val 16199994"/>
                  <a:gd name="adj2" fmla="val 0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円弧 31">
                <a:extLst>
                  <a:ext uri="{FF2B5EF4-FFF2-40B4-BE49-F238E27FC236}">
                    <a16:creationId xmlns:a16="http://schemas.microsoft.com/office/drawing/2014/main" id="{80D42B47-5259-46AF-817C-24583C1B4BDF}"/>
                  </a:ext>
                </a:extLst>
              </p:cNvPr>
              <p:cNvSpPr/>
              <p:nvPr/>
            </p:nvSpPr>
            <p:spPr>
              <a:xfrm rot="4292921">
                <a:off x="1199156" y="5181588"/>
                <a:ext cx="599521" cy="590550"/>
              </a:xfrm>
              <a:prstGeom prst="arc">
                <a:avLst>
                  <a:gd name="adj1" fmla="val 16199994"/>
                  <a:gd name="adj2" fmla="val 0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0620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4658349" y="540436"/>
            <a:ext cx="4203549" cy="57771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問題２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部分円 4">
            <a:extLst>
              <a:ext uri="{FF2B5EF4-FFF2-40B4-BE49-F238E27FC236}">
                <a16:creationId xmlns:a16="http://schemas.microsoft.com/office/drawing/2014/main" id="{9A3C1794-A823-4BA3-AA82-D3BBC414F8AC}"/>
              </a:ext>
            </a:extLst>
          </p:cNvPr>
          <p:cNvSpPr/>
          <p:nvPr/>
        </p:nvSpPr>
        <p:spPr>
          <a:xfrm rot="17189989">
            <a:off x="1629708" y="1193807"/>
            <a:ext cx="4140280" cy="3771731"/>
          </a:xfrm>
          <a:prstGeom prst="pie">
            <a:avLst>
              <a:gd name="adj1" fmla="val 14035767"/>
              <a:gd name="adj2" fmla="val 2911536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部分円 3">
            <a:extLst>
              <a:ext uri="{FF2B5EF4-FFF2-40B4-BE49-F238E27FC236}">
                <a16:creationId xmlns:a16="http://schemas.microsoft.com/office/drawing/2014/main" id="{3581931C-1EE5-44D8-B8E6-1B26F776BF06}"/>
              </a:ext>
            </a:extLst>
          </p:cNvPr>
          <p:cNvSpPr/>
          <p:nvPr/>
        </p:nvSpPr>
        <p:spPr>
          <a:xfrm rot="17189989">
            <a:off x="1954807" y="4431697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部分円 5">
            <a:extLst>
              <a:ext uri="{FF2B5EF4-FFF2-40B4-BE49-F238E27FC236}">
                <a16:creationId xmlns:a16="http://schemas.microsoft.com/office/drawing/2014/main" id="{6ECA0857-E16D-4412-9832-BB1F387E7B81}"/>
              </a:ext>
            </a:extLst>
          </p:cNvPr>
          <p:cNvSpPr/>
          <p:nvPr/>
        </p:nvSpPr>
        <p:spPr>
          <a:xfrm rot="6443636">
            <a:off x="6552285" y="-1542495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部分円 6">
            <a:extLst>
              <a:ext uri="{FF2B5EF4-FFF2-40B4-BE49-F238E27FC236}">
                <a16:creationId xmlns:a16="http://schemas.microsoft.com/office/drawing/2014/main" id="{2A32EDF3-D56C-4143-81D4-14ABFF09459F}"/>
              </a:ext>
            </a:extLst>
          </p:cNvPr>
          <p:cNvSpPr/>
          <p:nvPr/>
        </p:nvSpPr>
        <p:spPr>
          <a:xfrm rot="9940547">
            <a:off x="7454299" y="2822883"/>
            <a:ext cx="4140280" cy="3771731"/>
          </a:xfrm>
          <a:prstGeom prst="pie">
            <a:avLst>
              <a:gd name="adj1" fmla="val 7919638"/>
              <a:gd name="adj2" fmla="val 56222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897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94001" y="373063"/>
            <a:ext cx="11619897" cy="24540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次のおうぎ</a:t>
            </a:r>
            <a:r>
              <a:rPr lang="ja-JP" altLang="en-US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形の面積を求めなさい。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部分円 3">
            <a:extLst>
              <a:ext uri="{FF2B5EF4-FFF2-40B4-BE49-F238E27FC236}">
                <a16:creationId xmlns:a16="http://schemas.microsoft.com/office/drawing/2014/main" id="{545BBE97-68B7-466A-B8EA-5F967D8F01B3}"/>
              </a:ext>
            </a:extLst>
          </p:cNvPr>
          <p:cNvSpPr/>
          <p:nvPr/>
        </p:nvSpPr>
        <p:spPr>
          <a:xfrm rot="17189989">
            <a:off x="7547607" y="2704616"/>
            <a:ext cx="4140280" cy="3771731"/>
          </a:xfrm>
          <a:prstGeom prst="pie">
            <a:avLst>
              <a:gd name="adj1" fmla="val 16866764"/>
              <a:gd name="adj2" fmla="val 56222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781178-C377-40FE-8122-9E7F32B3B295}"/>
              </a:ext>
            </a:extLst>
          </p:cNvPr>
          <p:cNvSpPr/>
          <p:nvPr/>
        </p:nvSpPr>
        <p:spPr>
          <a:xfrm>
            <a:off x="631807" y="3593979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8000">
                <a:latin typeface="メイリオ" panose="020B0604030504040204" pitchFamily="50" charset="-128"/>
                <a:ea typeface="メイリオ" panose="020B0604030504040204" pitchFamily="50" charset="-128"/>
              </a:rPr>
              <a:t>半径が</a:t>
            </a:r>
            <a:r>
              <a:rPr lang="en-US" altLang="ja-JP" sz="8000">
                <a:latin typeface="メイリオ" panose="020B0604030504040204" pitchFamily="50" charset="-128"/>
                <a:ea typeface="メイリオ" panose="020B0604030504040204" pitchFamily="50" charset="-128"/>
              </a:rPr>
              <a:t>4cm</a:t>
            </a:r>
          </a:p>
          <a:p>
            <a:r>
              <a:rPr lang="ja-JP" altLang="en-US" sz="8000">
                <a:latin typeface="メイリオ" panose="020B0604030504040204" pitchFamily="50" charset="-128"/>
                <a:ea typeface="メイリオ" panose="020B0604030504040204" pitchFamily="50" charset="-128"/>
              </a:rPr>
              <a:t>中心角が</a:t>
            </a:r>
            <a:r>
              <a:rPr lang="en-US" altLang="ja-JP" sz="8000">
                <a:latin typeface="メイリオ" panose="020B0604030504040204" pitchFamily="50" charset="-128"/>
                <a:ea typeface="メイリオ" panose="020B0604030504040204" pitchFamily="50" charset="-128"/>
              </a:rPr>
              <a:t>90°</a:t>
            </a:r>
          </a:p>
        </p:txBody>
      </p:sp>
    </p:spTree>
    <p:extLst>
      <p:ext uri="{BB962C8B-B14F-4D97-AF65-F5344CB8AC3E}">
        <p14:creationId xmlns:p14="http://schemas.microsoft.com/office/powerpoint/2010/main" val="4028177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911170" y="-1836494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問題２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26F3DB-CB7D-42F2-A3D9-D5CAF833F94A}"/>
              </a:ext>
            </a:extLst>
          </p:cNvPr>
          <p:cNvSpPr txBox="1"/>
          <p:nvPr/>
        </p:nvSpPr>
        <p:spPr>
          <a:xfrm>
            <a:off x="2113283" y="2221230"/>
            <a:ext cx="436369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600"/>
              <a:t>r=4</a:t>
            </a:r>
          </a:p>
          <a:p>
            <a:r>
              <a:rPr kumimoji="1" lang="en-US" altLang="ja-JP" sz="9600"/>
              <a:t>a=</a:t>
            </a:r>
            <a:r>
              <a:rPr lang="en-US" altLang="ja-JP" sz="9600"/>
              <a:t>90°</a:t>
            </a:r>
            <a:endParaRPr kumimoji="1" lang="ja-JP" altLang="en-US" sz="96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C3B2E89-80B3-40D3-95F9-C5EB7AFAE186}"/>
              </a:ext>
            </a:extLst>
          </p:cNvPr>
          <p:cNvSpPr txBox="1"/>
          <p:nvPr/>
        </p:nvSpPr>
        <p:spPr>
          <a:xfrm>
            <a:off x="877509" y="1028505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/>
              <a:t>問題の条件</a:t>
            </a:r>
            <a:endParaRPr lang="en-US" altLang="ja-JP" sz="480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170E371-60BE-47B0-8D9D-08B4CBD0526A}"/>
              </a:ext>
            </a:extLst>
          </p:cNvPr>
          <p:cNvGrpSpPr/>
          <p:nvPr/>
        </p:nvGrpSpPr>
        <p:grpSpPr>
          <a:xfrm>
            <a:off x="5928142" y="2420157"/>
            <a:ext cx="5077984" cy="5456858"/>
            <a:chOff x="4747431" y="1873606"/>
            <a:chExt cx="5077984" cy="5456858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F7A2A73B-422F-466B-B1FB-7B93B5BE25CC}"/>
                </a:ext>
              </a:extLst>
            </p:cNvPr>
            <p:cNvGrpSpPr/>
            <p:nvPr/>
          </p:nvGrpSpPr>
          <p:grpSpPr>
            <a:xfrm>
              <a:off x="4747431" y="1873606"/>
              <a:ext cx="5077984" cy="5456858"/>
              <a:chOff x="6292599" y="811439"/>
              <a:chExt cx="5077984" cy="5456858"/>
            </a:xfrm>
          </p:grpSpPr>
          <p:sp>
            <p:nvSpPr>
              <p:cNvPr id="9" name="部分円 8">
                <a:extLst>
                  <a:ext uri="{FF2B5EF4-FFF2-40B4-BE49-F238E27FC236}">
                    <a16:creationId xmlns:a16="http://schemas.microsoft.com/office/drawing/2014/main" id="{F101F1F3-2B34-46EC-9F99-A2E03A0E31AE}"/>
                  </a:ext>
                </a:extLst>
              </p:cNvPr>
              <p:cNvSpPr/>
              <p:nvPr/>
            </p:nvSpPr>
            <p:spPr>
              <a:xfrm rot="15584820">
                <a:off x="6103162" y="1000876"/>
                <a:ext cx="5456858" cy="5077984"/>
              </a:xfrm>
              <a:prstGeom prst="pie">
                <a:avLst>
                  <a:gd name="adj1" fmla="val 643140"/>
                  <a:gd name="adj2" fmla="val 5986183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3CA75E65-5B5E-4DFB-9157-A34926791B0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21787" y="3518610"/>
                <a:ext cx="2539643" cy="5028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D5ECF736-6B76-4F90-BF55-4A50A7119B20}"/>
                </a:ext>
              </a:extLst>
            </p:cNvPr>
            <p:cNvSpPr/>
            <p:nvPr/>
          </p:nvSpPr>
          <p:spPr>
            <a:xfrm>
              <a:off x="8422669" y="2354776"/>
              <a:ext cx="1276350" cy="10926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rgbClr val="FF0000"/>
                </a:solidFill>
              </a:endParaRPr>
            </a:p>
          </p:txBody>
        </p:sp>
        <p:sp>
          <p:nvSpPr>
            <p:cNvPr id="14" name="部分円 13">
              <a:extLst>
                <a:ext uri="{FF2B5EF4-FFF2-40B4-BE49-F238E27FC236}">
                  <a16:creationId xmlns:a16="http://schemas.microsoft.com/office/drawing/2014/main" id="{E94DEE03-5BD2-48E1-A7F8-239FCA2AEF62}"/>
                </a:ext>
              </a:extLst>
            </p:cNvPr>
            <p:cNvSpPr/>
            <p:nvPr/>
          </p:nvSpPr>
          <p:spPr>
            <a:xfrm rot="15584820">
              <a:off x="6875710" y="4166529"/>
              <a:ext cx="911787" cy="861232"/>
            </a:xfrm>
            <a:prstGeom prst="pie">
              <a:avLst>
                <a:gd name="adj1" fmla="val 674585"/>
                <a:gd name="adj2" fmla="val 5986183"/>
              </a:avLst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EDD17BB-1C2D-4940-9A55-6157AD08BF34}"/>
                </a:ext>
              </a:extLst>
            </p:cNvPr>
            <p:cNvSpPr/>
            <p:nvPr/>
          </p:nvSpPr>
          <p:spPr>
            <a:xfrm>
              <a:off x="7557318" y="3505523"/>
              <a:ext cx="44275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40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C0E89B8-3CFA-4BE9-AD5B-CE77DCE20AE5}"/>
                </a:ext>
              </a:extLst>
            </p:cNvPr>
            <p:cNvSpPr/>
            <p:nvPr/>
          </p:nvSpPr>
          <p:spPr>
            <a:xfrm>
              <a:off x="8326827" y="4597145"/>
              <a:ext cx="44275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ja-JP" sz="40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r</a:t>
              </a:r>
              <a:endParaRPr lang="ja-JP" altLang="en-US" sz="4000"/>
            </a:p>
          </p:txBody>
        </p:sp>
        <p:sp>
          <p:nvSpPr>
            <p:cNvPr id="19" name="円弧 18">
              <a:extLst>
                <a:ext uri="{FF2B5EF4-FFF2-40B4-BE49-F238E27FC236}">
                  <a16:creationId xmlns:a16="http://schemas.microsoft.com/office/drawing/2014/main" id="{EC82DDD9-19D7-4120-A4E0-2F3C86D704C9}"/>
                </a:ext>
              </a:extLst>
            </p:cNvPr>
            <p:cNvSpPr/>
            <p:nvPr/>
          </p:nvSpPr>
          <p:spPr>
            <a:xfrm rot="10634311">
              <a:off x="7308834" y="4306759"/>
              <a:ext cx="599521" cy="590550"/>
            </a:xfrm>
            <a:prstGeom prst="arc">
              <a:avLst>
                <a:gd name="adj1" fmla="val 16199994"/>
                <a:gd name="adj2" fmla="val 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弧 19">
              <a:extLst>
                <a:ext uri="{FF2B5EF4-FFF2-40B4-BE49-F238E27FC236}">
                  <a16:creationId xmlns:a16="http://schemas.microsoft.com/office/drawing/2014/main" id="{8AE1148C-F68C-4C3B-951C-1E1972AB62A0}"/>
                </a:ext>
              </a:extLst>
            </p:cNvPr>
            <p:cNvSpPr/>
            <p:nvPr/>
          </p:nvSpPr>
          <p:spPr>
            <a:xfrm rot="4292921">
              <a:off x="9220286" y="4397098"/>
              <a:ext cx="599521" cy="590550"/>
            </a:xfrm>
            <a:prstGeom prst="arc">
              <a:avLst>
                <a:gd name="adj1" fmla="val 16199994"/>
                <a:gd name="adj2" fmla="val 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4528C5D-5447-4E73-B101-AF4B971BDE09}"/>
              </a:ext>
            </a:extLst>
          </p:cNvPr>
          <p:cNvSpPr/>
          <p:nvPr/>
        </p:nvSpPr>
        <p:spPr>
          <a:xfrm>
            <a:off x="9196121" y="3283689"/>
            <a:ext cx="882596" cy="8267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>
                <a:solidFill>
                  <a:srgbClr val="FF0000"/>
                </a:solidFill>
              </a:rPr>
              <a:t>S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7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742785" y="-1685397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問題２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26F3DB-CB7D-42F2-A3D9-D5CAF833F94A}"/>
              </a:ext>
            </a:extLst>
          </p:cNvPr>
          <p:cNvSpPr txBox="1"/>
          <p:nvPr/>
        </p:nvSpPr>
        <p:spPr>
          <a:xfrm>
            <a:off x="3695144" y="4229245"/>
            <a:ext cx="36728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/>
              <a:t>r=</a:t>
            </a:r>
            <a:r>
              <a:rPr lang="en-US" altLang="ja-JP" sz="5400">
                <a:solidFill>
                  <a:srgbClr val="FF0000"/>
                </a:solidFill>
              </a:rPr>
              <a:t>4</a:t>
            </a:r>
            <a:r>
              <a:rPr lang="ja-JP" altLang="en-US" sz="5400"/>
              <a:t>　</a:t>
            </a:r>
            <a:r>
              <a:rPr kumimoji="1" lang="en-US" altLang="ja-JP" sz="5400"/>
              <a:t>a=</a:t>
            </a:r>
            <a:r>
              <a:rPr lang="en-US" altLang="ja-JP" sz="5400">
                <a:solidFill>
                  <a:srgbClr val="FF0000"/>
                </a:solidFill>
              </a:rPr>
              <a:t>90</a:t>
            </a:r>
            <a:endParaRPr kumimoji="1" lang="ja-JP" altLang="en-US" sz="540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95C983C-32CB-4B86-9EFD-DC230B745493}"/>
              </a:ext>
            </a:extLst>
          </p:cNvPr>
          <p:cNvSpPr txBox="1"/>
          <p:nvPr/>
        </p:nvSpPr>
        <p:spPr>
          <a:xfrm>
            <a:off x="362168" y="432193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/>
              <a:t>面積の公式</a:t>
            </a:r>
            <a:endParaRPr lang="en-US" altLang="ja-JP" sz="540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C4F3052-2F57-457C-8D0C-E85F19505FB0}"/>
              </a:ext>
            </a:extLst>
          </p:cNvPr>
          <p:cNvSpPr/>
          <p:nvPr/>
        </p:nvSpPr>
        <p:spPr>
          <a:xfrm>
            <a:off x="10915650" y="4138091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BD877A2-5E88-4C83-8641-6CCFD73193D6}"/>
              </a:ext>
            </a:extLst>
          </p:cNvPr>
          <p:cNvSpPr/>
          <p:nvPr/>
        </p:nvSpPr>
        <p:spPr>
          <a:xfrm>
            <a:off x="1554137" y="2159131"/>
            <a:ext cx="48301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π</a:t>
            </a:r>
            <a:r>
              <a:rPr lang="en-US" altLang="ja-JP" sz="8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endParaRPr lang="en-US" altLang="ja-JP" sz="8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E18259-8E01-4FCA-B0FF-8A7C29746B60}"/>
              </a:ext>
            </a:extLst>
          </p:cNvPr>
          <p:cNvSpPr txBox="1"/>
          <p:nvPr/>
        </p:nvSpPr>
        <p:spPr>
          <a:xfrm>
            <a:off x="6384304" y="1881605"/>
            <a:ext cx="231666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600" b="1" u="sng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a  </a:t>
            </a:r>
          </a:p>
          <a:p>
            <a:r>
              <a:rPr lang="en-US" altLang="ja-JP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360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5D627C7-FCEC-4D30-8D18-06511E506966}"/>
              </a:ext>
            </a:extLst>
          </p:cNvPr>
          <p:cNvSpPr txBox="1"/>
          <p:nvPr/>
        </p:nvSpPr>
        <p:spPr>
          <a:xfrm>
            <a:off x="4619069" y="2319126"/>
            <a:ext cx="449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/>
              <a:t>2</a:t>
            </a:r>
            <a:endParaRPr kumimoji="1" lang="ja-JP" altLang="en-US" sz="3600" b="1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1A93DFC-9613-4114-BF23-DEA2FB74EC8B}"/>
              </a:ext>
            </a:extLst>
          </p:cNvPr>
          <p:cNvSpPr/>
          <p:nvPr/>
        </p:nvSpPr>
        <p:spPr>
          <a:xfrm>
            <a:off x="10157382" y="3913954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537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742785" y="-1685397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問題２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C4F3052-2F57-457C-8D0C-E85F19505FB0}"/>
              </a:ext>
            </a:extLst>
          </p:cNvPr>
          <p:cNvSpPr/>
          <p:nvPr/>
        </p:nvSpPr>
        <p:spPr>
          <a:xfrm>
            <a:off x="11767100" y="3340151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BD877A2-5E88-4C83-8641-6CCFD73193D6}"/>
              </a:ext>
            </a:extLst>
          </p:cNvPr>
          <p:cNvSpPr/>
          <p:nvPr/>
        </p:nvSpPr>
        <p:spPr>
          <a:xfrm>
            <a:off x="1160037" y="1454047"/>
            <a:ext cx="637386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π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8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endParaRPr lang="en-US" altLang="ja-JP" sz="8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E18259-8E01-4FCA-B0FF-8A7C29746B60}"/>
              </a:ext>
            </a:extLst>
          </p:cNvPr>
          <p:cNvSpPr txBox="1"/>
          <p:nvPr/>
        </p:nvSpPr>
        <p:spPr>
          <a:xfrm>
            <a:off x="7824710" y="1130578"/>
            <a:ext cx="213872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600" b="1" u="sng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90 </a:t>
            </a:r>
          </a:p>
          <a:p>
            <a:r>
              <a:rPr lang="ja-JP" altLang="en-US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360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5D627C7-FCEC-4D30-8D18-06511E506966}"/>
              </a:ext>
            </a:extLst>
          </p:cNvPr>
          <p:cNvSpPr txBox="1"/>
          <p:nvPr/>
        </p:nvSpPr>
        <p:spPr>
          <a:xfrm>
            <a:off x="5585269" y="1454047"/>
            <a:ext cx="449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/>
              <a:t>2</a:t>
            </a:r>
            <a:endParaRPr kumimoji="1" lang="ja-JP" altLang="en-US" sz="3600" b="1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1A93DFC-9613-4114-BF23-DEA2FB74EC8B}"/>
              </a:ext>
            </a:extLst>
          </p:cNvPr>
          <p:cNvSpPr/>
          <p:nvPr/>
        </p:nvSpPr>
        <p:spPr>
          <a:xfrm>
            <a:off x="10650860" y="2891069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710CEC8-4F47-4138-96CE-1EC53B4D51B3}"/>
              </a:ext>
            </a:extLst>
          </p:cNvPr>
          <p:cNvSpPr/>
          <p:nvPr/>
        </p:nvSpPr>
        <p:spPr>
          <a:xfrm>
            <a:off x="11767100" y="5687946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D73C91-1A05-4FE0-A547-1D50AE90134D}"/>
              </a:ext>
            </a:extLst>
          </p:cNvPr>
          <p:cNvSpPr/>
          <p:nvPr/>
        </p:nvSpPr>
        <p:spPr>
          <a:xfrm>
            <a:off x="1161401" y="3075382"/>
            <a:ext cx="48301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16π×</a:t>
            </a:r>
            <a:endParaRPr lang="en-US" altLang="ja-JP" sz="8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69CB7C7-7F14-4834-BB5B-086826B0EF66}"/>
              </a:ext>
            </a:extLst>
          </p:cNvPr>
          <p:cNvSpPr txBox="1"/>
          <p:nvPr/>
        </p:nvSpPr>
        <p:spPr>
          <a:xfrm>
            <a:off x="5991569" y="2824654"/>
            <a:ext cx="188705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600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6600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kumimoji="1" lang="en-US" altLang="ja-JP" sz="6600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r>
              <a:rPr lang="ja-JP" altLang="en-US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４</a:t>
            </a:r>
            <a:endParaRPr lang="en-US" altLang="ja-JP" sz="66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44589D4-1FBC-4C7F-9DC3-5E8EFD7A4191}"/>
              </a:ext>
            </a:extLst>
          </p:cNvPr>
          <p:cNvSpPr/>
          <p:nvPr/>
        </p:nvSpPr>
        <p:spPr>
          <a:xfrm>
            <a:off x="11008832" y="5463809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DB1ED47-4406-469A-A246-B49CB58D5DF6}"/>
              </a:ext>
            </a:extLst>
          </p:cNvPr>
          <p:cNvSpPr/>
          <p:nvPr/>
        </p:nvSpPr>
        <p:spPr>
          <a:xfrm>
            <a:off x="11863877" y="5101630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84C53C1-028D-4C2E-A140-DEC4DF494BB5}"/>
              </a:ext>
            </a:extLst>
          </p:cNvPr>
          <p:cNvSpPr/>
          <p:nvPr/>
        </p:nvSpPr>
        <p:spPr>
          <a:xfrm>
            <a:off x="11863877" y="7449425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A358DF0-1157-4427-A9EC-425DC318C4AC}"/>
              </a:ext>
            </a:extLst>
          </p:cNvPr>
          <p:cNvSpPr/>
          <p:nvPr/>
        </p:nvSpPr>
        <p:spPr>
          <a:xfrm>
            <a:off x="1256814" y="4919508"/>
            <a:ext cx="37946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ja-JP" altLang="en-US" sz="8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lang="en-US" altLang="ja-JP" sz="8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π</a:t>
            </a:r>
            <a:endParaRPr lang="en-US" altLang="ja-JP" sz="8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4E2F7F8-154E-4B9D-A790-88B95A0C44B9}"/>
              </a:ext>
            </a:extLst>
          </p:cNvPr>
          <p:cNvSpPr txBox="1"/>
          <p:nvPr/>
        </p:nvSpPr>
        <p:spPr>
          <a:xfrm>
            <a:off x="239350" y="394751"/>
            <a:ext cx="51090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/>
              <a:t>条件を公式に当てはめると</a:t>
            </a:r>
            <a:endParaRPr lang="en-US" altLang="ja-JP" sz="3200"/>
          </a:p>
          <a:p>
            <a:r>
              <a:rPr lang="ja-JP" altLang="en-US" sz="3200"/>
              <a:t>以下の計算式となる</a:t>
            </a:r>
            <a:endParaRPr lang="en-US" altLang="ja-JP" sz="3200"/>
          </a:p>
        </p:txBody>
      </p:sp>
    </p:spTree>
    <p:extLst>
      <p:ext uri="{BB962C8B-B14F-4D97-AF65-F5344CB8AC3E}">
        <p14:creationId xmlns:p14="http://schemas.microsoft.com/office/powerpoint/2010/main" val="2707853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807892" y="540436"/>
            <a:ext cx="4203549" cy="57771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公式確認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部分円 4">
            <a:extLst>
              <a:ext uri="{FF2B5EF4-FFF2-40B4-BE49-F238E27FC236}">
                <a16:creationId xmlns:a16="http://schemas.microsoft.com/office/drawing/2014/main" id="{9A3C1794-A823-4BA3-AA82-D3BBC414F8AC}"/>
              </a:ext>
            </a:extLst>
          </p:cNvPr>
          <p:cNvSpPr/>
          <p:nvPr/>
        </p:nvSpPr>
        <p:spPr>
          <a:xfrm rot="17189989">
            <a:off x="1443373" y="4172816"/>
            <a:ext cx="4140280" cy="3771731"/>
          </a:xfrm>
          <a:prstGeom prst="pie">
            <a:avLst>
              <a:gd name="adj1" fmla="val 14035767"/>
              <a:gd name="adj2" fmla="val 562222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部分円 3">
            <a:extLst>
              <a:ext uri="{FF2B5EF4-FFF2-40B4-BE49-F238E27FC236}">
                <a16:creationId xmlns:a16="http://schemas.microsoft.com/office/drawing/2014/main" id="{3581931C-1EE5-44D8-B8E6-1B26F776BF06}"/>
              </a:ext>
            </a:extLst>
          </p:cNvPr>
          <p:cNvSpPr/>
          <p:nvPr/>
        </p:nvSpPr>
        <p:spPr>
          <a:xfrm rot="17189989">
            <a:off x="7054476" y="634636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部分円 5">
            <a:extLst>
              <a:ext uri="{FF2B5EF4-FFF2-40B4-BE49-F238E27FC236}">
                <a16:creationId xmlns:a16="http://schemas.microsoft.com/office/drawing/2014/main" id="{6ECA0857-E16D-4412-9832-BB1F387E7B81}"/>
              </a:ext>
            </a:extLst>
          </p:cNvPr>
          <p:cNvSpPr/>
          <p:nvPr/>
        </p:nvSpPr>
        <p:spPr>
          <a:xfrm rot="6443636">
            <a:off x="-24331" y="-1427361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部分円 6">
            <a:extLst>
              <a:ext uri="{FF2B5EF4-FFF2-40B4-BE49-F238E27FC236}">
                <a16:creationId xmlns:a16="http://schemas.microsoft.com/office/drawing/2014/main" id="{2A32EDF3-D56C-4143-81D4-14ABFF09459F}"/>
              </a:ext>
            </a:extLst>
          </p:cNvPr>
          <p:cNvSpPr/>
          <p:nvPr/>
        </p:nvSpPr>
        <p:spPr>
          <a:xfrm rot="9940547">
            <a:off x="7454299" y="2822883"/>
            <a:ext cx="4140280" cy="3771731"/>
          </a:xfrm>
          <a:prstGeom prst="pie">
            <a:avLst>
              <a:gd name="adj1" fmla="val 5828271"/>
              <a:gd name="adj2" fmla="val 56222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113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742785" y="-1685397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問題２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C4F3052-2F57-457C-8D0C-E85F19505FB0}"/>
              </a:ext>
            </a:extLst>
          </p:cNvPr>
          <p:cNvSpPr/>
          <p:nvPr/>
        </p:nvSpPr>
        <p:spPr>
          <a:xfrm>
            <a:off x="11767100" y="3340151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710CEC8-4F47-4138-96CE-1EC53B4D51B3}"/>
              </a:ext>
            </a:extLst>
          </p:cNvPr>
          <p:cNvSpPr/>
          <p:nvPr/>
        </p:nvSpPr>
        <p:spPr>
          <a:xfrm>
            <a:off x="11767100" y="5687946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44589D4-1FBC-4C7F-9DC3-5E8EFD7A4191}"/>
              </a:ext>
            </a:extLst>
          </p:cNvPr>
          <p:cNvSpPr/>
          <p:nvPr/>
        </p:nvSpPr>
        <p:spPr>
          <a:xfrm>
            <a:off x="11026667" y="5828129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DB1ED47-4406-469A-A246-B49CB58D5DF6}"/>
              </a:ext>
            </a:extLst>
          </p:cNvPr>
          <p:cNvSpPr/>
          <p:nvPr/>
        </p:nvSpPr>
        <p:spPr>
          <a:xfrm>
            <a:off x="11863877" y="5101630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84C53C1-028D-4C2E-A140-DEC4DF494BB5}"/>
              </a:ext>
            </a:extLst>
          </p:cNvPr>
          <p:cNvSpPr/>
          <p:nvPr/>
        </p:nvSpPr>
        <p:spPr>
          <a:xfrm>
            <a:off x="11863877" y="7449425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A358DF0-1157-4427-A9EC-425DC318C4AC}"/>
              </a:ext>
            </a:extLst>
          </p:cNvPr>
          <p:cNvSpPr/>
          <p:nvPr/>
        </p:nvSpPr>
        <p:spPr>
          <a:xfrm>
            <a:off x="6667700" y="2016712"/>
            <a:ext cx="37946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ja-JP" altLang="en-US" sz="8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lang="en-US" altLang="ja-JP" sz="8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π</a:t>
            </a:r>
            <a:endParaRPr lang="en-US" altLang="ja-JP" sz="8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FDEA8D7-0C05-46C8-B867-EC2F2913E26F}"/>
              </a:ext>
            </a:extLst>
          </p:cNvPr>
          <p:cNvGrpSpPr/>
          <p:nvPr/>
        </p:nvGrpSpPr>
        <p:grpSpPr>
          <a:xfrm>
            <a:off x="284945" y="2812840"/>
            <a:ext cx="5077984" cy="5456858"/>
            <a:chOff x="4747431" y="1873606"/>
            <a:chExt cx="5077984" cy="5456858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AA3B88AC-EF8B-4B28-82BE-0FA0D4B74FAE}"/>
                </a:ext>
              </a:extLst>
            </p:cNvPr>
            <p:cNvGrpSpPr/>
            <p:nvPr/>
          </p:nvGrpSpPr>
          <p:grpSpPr>
            <a:xfrm>
              <a:off x="4747431" y="1873606"/>
              <a:ext cx="5077984" cy="5456858"/>
              <a:chOff x="6292599" y="811439"/>
              <a:chExt cx="5077984" cy="5456858"/>
            </a:xfrm>
          </p:grpSpPr>
          <p:sp>
            <p:nvSpPr>
              <p:cNvPr id="30" name="部分円 29">
                <a:extLst>
                  <a:ext uri="{FF2B5EF4-FFF2-40B4-BE49-F238E27FC236}">
                    <a16:creationId xmlns:a16="http://schemas.microsoft.com/office/drawing/2014/main" id="{2BA9C363-9912-4A83-B711-65247C1E15D5}"/>
                  </a:ext>
                </a:extLst>
              </p:cNvPr>
              <p:cNvSpPr/>
              <p:nvPr/>
            </p:nvSpPr>
            <p:spPr>
              <a:xfrm rot="15584820">
                <a:off x="6103162" y="1000876"/>
                <a:ext cx="5456858" cy="5077984"/>
              </a:xfrm>
              <a:prstGeom prst="pie">
                <a:avLst>
                  <a:gd name="adj1" fmla="val 562992"/>
                  <a:gd name="adj2" fmla="val 5986183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B751E921-0365-4147-B0AC-7A5B394994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21787" y="3518610"/>
                <a:ext cx="2539643" cy="5028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5ADE130B-DFA2-4172-A5A5-7FC080184BD1}"/>
                </a:ext>
              </a:extLst>
            </p:cNvPr>
            <p:cNvSpPr/>
            <p:nvPr/>
          </p:nvSpPr>
          <p:spPr>
            <a:xfrm>
              <a:off x="8422669" y="2354776"/>
              <a:ext cx="1276350" cy="10926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rgbClr val="FF0000"/>
                </a:solidFill>
              </a:endParaRPr>
            </a:p>
          </p:txBody>
        </p:sp>
        <p:sp>
          <p:nvSpPr>
            <p:cNvPr id="25" name="部分円 24">
              <a:extLst>
                <a:ext uri="{FF2B5EF4-FFF2-40B4-BE49-F238E27FC236}">
                  <a16:creationId xmlns:a16="http://schemas.microsoft.com/office/drawing/2014/main" id="{76E0F244-792D-4B87-B243-C9B0050BEDFB}"/>
                </a:ext>
              </a:extLst>
            </p:cNvPr>
            <p:cNvSpPr/>
            <p:nvPr/>
          </p:nvSpPr>
          <p:spPr>
            <a:xfrm rot="15584820">
              <a:off x="6863091" y="4176814"/>
              <a:ext cx="911787" cy="861232"/>
            </a:xfrm>
            <a:prstGeom prst="pie">
              <a:avLst>
                <a:gd name="adj1" fmla="val 580235"/>
                <a:gd name="adj2" fmla="val 5986183"/>
              </a:avLst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14533E1C-722C-4B25-A52D-30ACF44807D9}"/>
                </a:ext>
              </a:extLst>
            </p:cNvPr>
            <p:cNvSpPr/>
            <p:nvPr/>
          </p:nvSpPr>
          <p:spPr>
            <a:xfrm>
              <a:off x="7545343" y="3500443"/>
              <a:ext cx="44275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40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7F5FEC86-D265-419B-B7E3-D6D2B06E70DF}"/>
                </a:ext>
              </a:extLst>
            </p:cNvPr>
            <p:cNvSpPr/>
            <p:nvPr/>
          </p:nvSpPr>
          <p:spPr>
            <a:xfrm>
              <a:off x="8326827" y="4597145"/>
              <a:ext cx="44275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ja-JP" sz="40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r</a:t>
              </a:r>
              <a:endParaRPr lang="ja-JP" altLang="en-US" sz="4000"/>
            </a:p>
          </p:txBody>
        </p:sp>
        <p:sp>
          <p:nvSpPr>
            <p:cNvPr id="28" name="円弧 27">
              <a:extLst>
                <a:ext uri="{FF2B5EF4-FFF2-40B4-BE49-F238E27FC236}">
                  <a16:creationId xmlns:a16="http://schemas.microsoft.com/office/drawing/2014/main" id="{781E3B00-0F1D-42AE-9E94-12F967647A41}"/>
                </a:ext>
              </a:extLst>
            </p:cNvPr>
            <p:cNvSpPr/>
            <p:nvPr/>
          </p:nvSpPr>
          <p:spPr>
            <a:xfrm rot="10634311">
              <a:off x="7308834" y="4306759"/>
              <a:ext cx="599521" cy="590550"/>
            </a:xfrm>
            <a:prstGeom prst="arc">
              <a:avLst>
                <a:gd name="adj1" fmla="val 16199994"/>
                <a:gd name="adj2" fmla="val 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弧 28">
              <a:extLst>
                <a:ext uri="{FF2B5EF4-FFF2-40B4-BE49-F238E27FC236}">
                  <a16:creationId xmlns:a16="http://schemas.microsoft.com/office/drawing/2014/main" id="{A6EC5CFF-98A4-4C4D-9C42-1E0829847A2B}"/>
                </a:ext>
              </a:extLst>
            </p:cNvPr>
            <p:cNvSpPr/>
            <p:nvPr/>
          </p:nvSpPr>
          <p:spPr>
            <a:xfrm rot="4292921">
              <a:off x="9220286" y="4397098"/>
              <a:ext cx="599521" cy="590550"/>
            </a:xfrm>
            <a:prstGeom prst="arc">
              <a:avLst>
                <a:gd name="adj1" fmla="val 16199994"/>
                <a:gd name="adj2" fmla="val 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538E080-E841-4FB6-ADAA-F2E5B7E58B26}"/>
              </a:ext>
            </a:extLst>
          </p:cNvPr>
          <p:cNvSpPr/>
          <p:nvPr/>
        </p:nvSpPr>
        <p:spPr>
          <a:xfrm>
            <a:off x="3304864" y="3749327"/>
            <a:ext cx="882596" cy="8267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>
                <a:solidFill>
                  <a:srgbClr val="FF0000"/>
                </a:solidFill>
              </a:rPr>
              <a:t>S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  <p:sp>
        <p:nvSpPr>
          <p:cNvPr id="33" name="矢印: 右 32">
            <a:extLst>
              <a:ext uri="{FF2B5EF4-FFF2-40B4-BE49-F238E27FC236}">
                <a16:creationId xmlns:a16="http://schemas.microsoft.com/office/drawing/2014/main" id="{FD09C643-7130-47FF-B21B-160653AA22C2}"/>
              </a:ext>
            </a:extLst>
          </p:cNvPr>
          <p:cNvSpPr/>
          <p:nvPr/>
        </p:nvSpPr>
        <p:spPr>
          <a:xfrm rot="9003116">
            <a:off x="4809676" y="3064842"/>
            <a:ext cx="1156862" cy="550618"/>
          </a:xfrm>
          <a:prstGeom prst="rightArrow">
            <a:avLst/>
          </a:prstGeom>
          <a:solidFill>
            <a:srgbClr val="86D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86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0251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676450" y="2552359"/>
            <a:ext cx="726352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平面図形</a:t>
            </a:r>
            <a:endParaRPr lang="ja-JP" altLang="en-US" sz="13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731B7E3-4CC0-8288-2C1F-07FD9F4BB3CE}"/>
              </a:ext>
            </a:extLst>
          </p:cNvPr>
          <p:cNvSpPr/>
          <p:nvPr/>
        </p:nvSpPr>
        <p:spPr>
          <a:xfrm>
            <a:off x="4830885" y="4412782"/>
            <a:ext cx="29546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おうぎ形</a:t>
            </a:r>
            <a:endParaRPr lang="ja-JP" altLang="en-US" sz="5400" dirty="0"/>
          </a:p>
        </p:txBody>
      </p:sp>
      <p:sp>
        <p:nvSpPr>
          <p:cNvPr id="5" name="部分円 4">
            <a:extLst>
              <a:ext uri="{FF2B5EF4-FFF2-40B4-BE49-F238E27FC236}">
                <a16:creationId xmlns:a16="http://schemas.microsoft.com/office/drawing/2014/main" id="{52593D55-6DBF-4FD0-A97C-27B45B08737F}"/>
              </a:ext>
            </a:extLst>
          </p:cNvPr>
          <p:cNvSpPr/>
          <p:nvPr/>
        </p:nvSpPr>
        <p:spPr>
          <a:xfrm rot="20335889">
            <a:off x="7191036" y="4387694"/>
            <a:ext cx="1615069" cy="1610717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E91C5F8-BF37-42DD-8E75-491D78F17C7E}"/>
              </a:ext>
            </a:extLst>
          </p:cNvPr>
          <p:cNvSpPr/>
          <p:nvPr/>
        </p:nvSpPr>
        <p:spPr>
          <a:xfrm>
            <a:off x="9695977" y="5820901"/>
            <a:ext cx="22621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>
                <a:latin typeface="メイリオ" panose="020B0604030504040204" pitchFamily="50" charset="-128"/>
                <a:ea typeface="メイリオ" panose="020B0604030504040204" pitchFamily="50" charset="-128"/>
              </a:rPr>
              <a:t>おわり</a:t>
            </a:r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079022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286051" y="313672"/>
            <a:ext cx="11619897" cy="35846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半径</a:t>
            </a:r>
            <a:r>
              <a:rPr lang="ja-JP" altLang="en-US" sz="6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ｒ</a:t>
            </a:r>
            <a:r>
              <a:rPr lang="ja-JP" altLang="en-US" sz="4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中心角</a:t>
            </a:r>
            <a:r>
              <a:rPr lang="en-US" altLang="ja-JP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a°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のおうぎ形の弧の長さをｌ、面積を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とすると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部分円 16">
            <a:extLst>
              <a:ext uri="{FF2B5EF4-FFF2-40B4-BE49-F238E27FC236}">
                <a16:creationId xmlns:a16="http://schemas.microsoft.com/office/drawing/2014/main" id="{44A59926-FBF9-4F71-9C0A-CEA6CA822C13}"/>
              </a:ext>
            </a:extLst>
          </p:cNvPr>
          <p:cNvSpPr/>
          <p:nvPr/>
        </p:nvSpPr>
        <p:spPr>
          <a:xfrm rot="14621229">
            <a:off x="3179853" y="3217164"/>
            <a:ext cx="5456858" cy="5077984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7890801-3287-4360-84C1-EF2E9B1CC637}"/>
              </a:ext>
            </a:extLst>
          </p:cNvPr>
          <p:cNvSpPr/>
          <p:nvPr/>
        </p:nvSpPr>
        <p:spPr>
          <a:xfrm rot="20636409">
            <a:off x="6154016" y="3942092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9A21C1F-BA4F-4507-A78F-4F81277A0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8291" y="1505927"/>
            <a:ext cx="1076475" cy="1057423"/>
          </a:xfrm>
          <a:prstGeom prst="rect">
            <a:avLst/>
          </a:prstGeom>
        </p:spPr>
      </p:pic>
      <p:sp>
        <p:nvSpPr>
          <p:cNvPr id="11" name="部分円 10">
            <a:extLst>
              <a:ext uri="{FF2B5EF4-FFF2-40B4-BE49-F238E27FC236}">
                <a16:creationId xmlns:a16="http://schemas.microsoft.com/office/drawing/2014/main" id="{DF69ECC3-75F5-4EB8-A770-CC7F2B02031E}"/>
              </a:ext>
            </a:extLst>
          </p:cNvPr>
          <p:cNvSpPr/>
          <p:nvPr/>
        </p:nvSpPr>
        <p:spPr>
          <a:xfrm rot="14621229">
            <a:off x="2961051" y="3664747"/>
            <a:ext cx="5335752" cy="5146510"/>
          </a:xfrm>
          <a:prstGeom prst="pie">
            <a:avLst>
              <a:gd name="adj1" fmla="val 471424"/>
              <a:gd name="adj2" fmla="val 596921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部分円 11">
            <a:extLst>
              <a:ext uri="{FF2B5EF4-FFF2-40B4-BE49-F238E27FC236}">
                <a16:creationId xmlns:a16="http://schemas.microsoft.com/office/drawing/2014/main" id="{CC465DEE-A38D-4395-B3B4-CB5682968DBD}"/>
              </a:ext>
            </a:extLst>
          </p:cNvPr>
          <p:cNvSpPr/>
          <p:nvPr/>
        </p:nvSpPr>
        <p:spPr>
          <a:xfrm rot="14721338">
            <a:off x="2856956" y="3552317"/>
            <a:ext cx="5456858" cy="5164368"/>
          </a:xfrm>
          <a:prstGeom prst="pie">
            <a:avLst>
              <a:gd name="adj1" fmla="val 48918"/>
              <a:gd name="adj2" fmla="val 589098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3B7B919-4525-4BF2-9B8B-A39E1E751C98}"/>
              </a:ext>
            </a:extLst>
          </p:cNvPr>
          <p:cNvSpPr/>
          <p:nvPr/>
        </p:nvSpPr>
        <p:spPr>
          <a:xfrm>
            <a:off x="6849362" y="5943351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16" name="円弧 15">
            <a:extLst>
              <a:ext uri="{FF2B5EF4-FFF2-40B4-BE49-F238E27FC236}">
                <a16:creationId xmlns:a16="http://schemas.microsoft.com/office/drawing/2014/main" id="{F051F613-98AD-4988-9038-9B474B108780}"/>
              </a:ext>
            </a:extLst>
          </p:cNvPr>
          <p:cNvSpPr/>
          <p:nvPr/>
        </p:nvSpPr>
        <p:spPr>
          <a:xfrm rot="10634311">
            <a:off x="5647896" y="5883186"/>
            <a:ext cx="599521" cy="590550"/>
          </a:xfrm>
          <a:prstGeom prst="arc">
            <a:avLst>
              <a:gd name="adj1" fmla="val 1619999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>
            <a:extLst>
              <a:ext uri="{FF2B5EF4-FFF2-40B4-BE49-F238E27FC236}">
                <a16:creationId xmlns:a16="http://schemas.microsoft.com/office/drawing/2014/main" id="{E0423C75-E729-49F4-BA05-E306D739BC6F}"/>
              </a:ext>
            </a:extLst>
          </p:cNvPr>
          <p:cNvSpPr/>
          <p:nvPr/>
        </p:nvSpPr>
        <p:spPr>
          <a:xfrm rot="4292921">
            <a:off x="7476674" y="5273737"/>
            <a:ext cx="599521" cy="590550"/>
          </a:xfrm>
          <a:prstGeom prst="arc">
            <a:avLst>
              <a:gd name="adj1" fmla="val 1619999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74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5" y="301425"/>
            <a:ext cx="11619897" cy="35846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半径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ｒ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、中心角</a:t>
            </a:r>
            <a:r>
              <a:rPr lang="en-US" altLang="ja-JP" sz="6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a°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のおうぎ形の弧の長さをｌ、面積を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とすると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26BF19D-E44F-4E12-B317-EDACF56AFCB3}"/>
              </a:ext>
            </a:extLst>
          </p:cNvPr>
          <p:cNvGrpSpPr/>
          <p:nvPr/>
        </p:nvGrpSpPr>
        <p:grpSpPr>
          <a:xfrm>
            <a:off x="2749299" y="3332401"/>
            <a:ext cx="5077984" cy="5456858"/>
            <a:chOff x="6292599" y="811439"/>
            <a:chExt cx="5077984" cy="5456858"/>
          </a:xfrm>
        </p:grpSpPr>
        <p:sp>
          <p:nvSpPr>
            <p:cNvPr id="14" name="部分円 13">
              <a:extLst>
                <a:ext uri="{FF2B5EF4-FFF2-40B4-BE49-F238E27FC236}">
                  <a16:creationId xmlns:a16="http://schemas.microsoft.com/office/drawing/2014/main" id="{0606A74B-A808-4FAC-9E3D-105EC51D8AB2}"/>
                </a:ext>
              </a:extLst>
            </p:cNvPr>
            <p:cNvSpPr/>
            <p:nvPr/>
          </p:nvSpPr>
          <p:spPr>
            <a:xfrm rot="15584820">
              <a:off x="6103162" y="1000876"/>
              <a:ext cx="5456858" cy="5077984"/>
            </a:xfrm>
            <a:prstGeom prst="pie">
              <a:avLst>
                <a:gd name="adj1" fmla="val 0"/>
                <a:gd name="adj2" fmla="val 5986183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043EFFC-7018-4C49-B9EB-92F969019C80}"/>
                </a:ext>
              </a:extLst>
            </p:cNvPr>
            <p:cNvSpPr/>
            <p:nvPr/>
          </p:nvSpPr>
          <p:spPr>
            <a:xfrm>
              <a:off x="8211974" y="2896053"/>
              <a:ext cx="44275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4000" b="1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</p:grpSp>
      <p:sp>
        <p:nvSpPr>
          <p:cNvPr id="17" name="部分円 16">
            <a:extLst>
              <a:ext uri="{FF2B5EF4-FFF2-40B4-BE49-F238E27FC236}">
                <a16:creationId xmlns:a16="http://schemas.microsoft.com/office/drawing/2014/main" id="{44A59926-FBF9-4F71-9C0A-CEA6CA822C13}"/>
              </a:ext>
            </a:extLst>
          </p:cNvPr>
          <p:cNvSpPr/>
          <p:nvPr/>
        </p:nvSpPr>
        <p:spPr>
          <a:xfrm rot="15584820">
            <a:off x="2559862" y="3541340"/>
            <a:ext cx="5456858" cy="5077984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部分円 19">
            <a:extLst>
              <a:ext uri="{FF2B5EF4-FFF2-40B4-BE49-F238E27FC236}">
                <a16:creationId xmlns:a16="http://schemas.microsoft.com/office/drawing/2014/main" id="{4207DA5B-6801-43AF-BBDC-77190E9CFE96}"/>
              </a:ext>
            </a:extLst>
          </p:cNvPr>
          <p:cNvSpPr/>
          <p:nvPr/>
        </p:nvSpPr>
        <p:spPr>
          <a:xfrm rot="15584820">
            <a:off x="4864538" y="5603792"/>
            <a:ext cx="911787" cy="861232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7890801-3287-4360-84C1-EF2E9B1CC637}"/>
              </a:ext>
            </a:extLst>
          </p:cNvPr>
          <p:cNvSpPr/>
          <p:nvPr/>
        </p:nvSpPr>
        <p:spPr>
          <a:xfrm>
            <a:off x="5534025" y="4266268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9A21C1F-BA4F-4507-A78F-4F81277A0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8291" y="1505927"/>
            <a:ext cx="1076475" cy="10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30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5" y="301425"/>
            <a:ext cx="11619897" cy="35846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半径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ｒ、中心角</a:t>
            </a:r>
            <a:r>
              <a:rPr lang="en-US" altLang="ja-JP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a°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おうぎ形の弧の長さをｌ、面積を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とすると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1809E5F-7443-41C8-87DE-3EC75A93D0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9" t="-1566" r="45841" b="31754"/>
          <a:stretch/>
        </p:blipFill>
        <p:spPr>
          <a:xfrm>
            <a:off x="5555109" y="1482651"/>
            <a:ext cx="685354" cy="1057423"/>
          </a:xfrm>
          <a:prstGeom prst="rect">
            <a:avLst/>
          </a:prstGeom>
        </p:spPr>
      </p:pic>
      <p:sp>
        <p:nvSpPr>
          <p:cNvPr id="20" name="部分円 19">
            <a:extLst>
              <a:ext uri="{FF2B5EF4-FFF2-40B4-BE49-F238E27FC236}">
                <a16:creationId xmlns:a16="http://schemas.microsoft.com/office/drawing/2014/main" id="{4207DA5B-6801-43AF-BBDC-77190E9CFE96}"/>
              </a:ext>
            </a:extLst>
          </p:cNvPr>
          <p:cNvSpPr/>
          <p:nvPr/>
        </p:nvSpPr>
        <p:spPr>
          <a:xfrm rot="15584820">
            <a:off x="4822593" y="5637348"/>
            <a:ext cx="911787" cy="861232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7890801-3287-4360-84C1-EF2E9B1CC637}"/>
              </a:ext>
            </a:extLst>
          </p:cNvPr>
          <p:cNvSpPr/>
          <p:nvPr/>
        </p:nvSpPr>
        <p:spPr>
          <a:xfrm>
            <a:off x="5534025" y="4266268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42A58A6B-4C45-4ECE-B4E3-3C297503212C}"/>
              </a:ext>
            </a:extLst>
          </p:cNvPr>
          <p:cNvGrpSpPr/>
          <p:nvPr/>
        </p:nvGrpSpPr>
        <p:grpSpPr>
          <a:xfrm>
            <a:off x="1853950" y="3760707"/>
            <a:ext cx="5077984" cy="5456858"/>
            <a:chOff x="6292599" y="811439"/>
            <a:chExt cx="5077984" cy="5456858"/>
          </a:xfrm>
        </p:grpSpPr>
        <p:sp>
          <p:nvSpPr>
            <p:cNvPr id="16" name="部分円 15">
              <a:extLst>
                <a:ext uri="{FF2B5EF4-FFF2-40B4-BE49-F238E27FC236}">
                  <a16:creationId xmlns:a16="http://schemas.microsoft.com/office/drawing/2014/main" id="{429DF732-B67C-4EB4-ABD9-56A6999EF3AE}"/>
                </a:ext>
              </a:extLst>
            </p:cNvPr>
            <p:cNvSpPr/>
            <p:nvPr/>
          </p:nvSpPr>
          <p:spPr>
            <a:xfrm rot="15584820">
              <a:off x="6103162" y="1000876"/>
              <a:ext cx="5456858" cy="5077984"/>
            </a:xfrm>
            <a:prstGeom prst="pie">
              <a:avLst>
                <a:gd name="adj1" fmla="val 0"/>
                <a:gd name="adj2" fmla="val 5986183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2C0FE854-660C-46ED-AB74-975384846F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21787" y="3518610"/>
              <a:ext cx="2539643" cy="502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部分円 21">
            <a:extLst>
              <a:ext uri="{FF2B5EF4-FFF2-40B4-BE49-F238E27FC236}">
                <a16:creationId xmlns:a16="http://schemas.microsoft.com/office/drawing/2014/main" id="{894AB9BE-1F10-4D33-929F-42F84A768940}"/>
              </a:ext>
            </a:extLst>
          </p:cNvPr>
          <p:cNvSpPr/>
          <p:nvPr/>
        </p:nvSpPr>
        <p:spPr>
          <a:xfrm rot="15584820">
            <a:off x="1664513" y="3969646"/>
            <a:ext cx="5456858" cy="5077984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部分円 22">
            <a:extLst>
              <a:ext uri="{FF2B5EF4-FFF2-40B4-BE49-F238E27FC236}">
                <a16:creationId xmlns:a16="http://schemas.microsoft.com/office/drawing/2014/main" id="{7B7BEB8C-6246-4EE6-8D72-EC670F50A57E}"/>
              </a:ext>
            </a:extLst>
          </p:cNvPr>
          <p:cNvSpPr/>
          <p:nvPr/>
        </p:nvSpPr>
        <p:spPr>
          <a:xfrm rot="15584820">
            <a:off x="1625507" y="3978307"/>
            <a:ext cx="5441194" cy="5150201"/>
          </a:xfrm>
          <a:prstGeom prst="pie">
            <a:avLst>
              <a:gd name="adj1" fmla="val 0"/>
              <a:gd name="adj2" fmla="val 5986183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9D5447CB-DB86-4C5F-9138-FAB65DCC3B15}"/>
              </a:ext>
            </a:extLst>
          </p:cNvPr>
          <p:cNvSpPr/>
          <p:nvPr/>
        </p:nvSpPr>
        <p:spPr>
          <a:xfrm rot="8973215">
            <a:off x="6428246" y="3462083"/>
            <a:ext cx="2059536" cy="1563881"/>
          </a:xfrm>
          <a:prstGeom prst="rightArrow">
            <a:avLst/>
          </a:prstGeom>
          <a:solidFill>
            <a:srgbClr val="86D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EB9EFBDE-AB8F-42F3-B416-7743B44059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9" t="-1566" r="45841" b="31754"/>
          <a:stretch/>
        </p:blipFill>
        <p:spPr>
          <a:xfrm>
            <a:off x="8642378" y="2813902"/>
            <a:ext cx="685354" cy="10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4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5" y="301425"/>
            <a:ext cx="11619897" cy="35846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半径ｒ、中心角</a:t>
            </a:r>
            <a:r>
              <a:rPr lang="en-US" altLang="ja-JP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a°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のおうぎ形の弧の長さをｌ、面積を</a:t>
            </a:r>
            <a:r>
              <a:rPr lang="ja-JP" altLang="en-US" sz="6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とすると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部分円 17">
            <a:extLst>
              <a:ext uri="{FF2B5EF4-FFF2-40B4-BE49-F238E27FC236}">
                <a16:creationId xmlns:a16="http://schemas.microsoft.com/office/drawing/2014/main" id="{10847428-A94F-4F3D-B136-6F0F229B7C0B}"/>
              </a:ext>
            </a:extLst>
          </p:cNvPr>
          <p:cNvSpPr/>
          <p:nvPr/>
        </p:nvSpPr>
        <p:spPr>
          <a:xfrm rot="15584820">
            <a:off x="1778139" y="3989408"/>
            <a:ext cx="5441194" cy="5150201"/>
          </a:xfrm>
          <a:prstGeom prst="pie">
            <a:avLst>
              <a:gd name="adj1" fmla="val 0"/>
              <a:gd name="adj2" fmla="val 598618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7ED7649A-F718-44A4-8740-A0FC12148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0975" y="1532735"/>
            <a:ext cx="1076475" cy="1057423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CC8DD4DD-40D4-437D-9D72-9CAA7986FAE6}"/>
              </a:ext>
            </a:extLst>
          </p:cNvPr>
          <p:cNvSpPr/>
          <p:nvPr/>
        </p:nvSpPr>
        <p:spPr>
          <a:xfrm>
            <a:off x="4889677" y="4911867"/>
            <a:ext cx="882596" cy="8267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>
                <a:solidFill>
                  <a:srgbClr val="FF0000"/>
                </a:solidFill>
              </a:rPr>
              <a:t>S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35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部分円 37">
            <a:extLst>
              <a:ext uri="{FF2B5EF4-FFF2-40B4-BE49-F238E27FC236}">
                <a16:creationId xmlns:a16="http://schemas.microsoft.com/office/drawing/2014/main" id="{618BC3DA-26D5-4EC4-9D3A-F2F207FFD25F}"/>
              </a:ext>
            </a:extLst>
          </p:cNvPr>
          <p:cNvSpPr/>
          <p:nvPr/>
        </p:nvSpPr>
        <p:spPr>
          <a:xfrm rot="15584820">
            <a:off x="2381548" y="3716057"/>
            <a:ext cx="5456858" cy="5077984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E40E8373-6371-4C6B-87D2-62CB5B5C1004}"/>
              </a:ext>
            </a:extLst>
          </p:cNvPr>
          <p:cNvGrpSpPr/>
          <p:nvPr/>
        </p:nvGrpSpPr>
        <p:grpSpPr>
          <a:xfrm>
            <a:off x="2535330" y="3539827"/>
            <a:ext cx="5077984" cy="5456858"/>
            <a:chOff x="6292599" y="811439"/>
            <a:chExt cx="5077984" cy="5456858"/>
          </a:xfrm>
        </p:grpSpPr>
        <p:sp>
          <p:nvSpPr>
            <p:cNvPr id="36" name="部分円 35">
              <a:extLst>
                <a:ext uri="{FF2B5EF4-FFF2-40B4-BE49-F238E27FC236}">
                  <a16:creationId xmlns:a16="http://schemas.microsoft.com/office/drawing/2014/main" id="{50906F53-B893-4785-8EC4-C076DF277C46}"/>
                </a:ext>
              </a:extLst>
            </p:cNvPr>
            <p:cNvSpPr/>
            <p:nvPr/>
          </p:nvSpPr>
          <p:spPr>
            <a:xfrm rot="15584820">
              <a:off x="6103162" y="1000876"/>
              <a:ext cx="5456858" cy="5077984"/>
            </a:xfrm>
            <a:prstGeom prst="pie">
              <a:avLst>
                <a:gd name="adj1" fmla="val 0"/>
                <a:gd name="adj2" fmla="val 5986183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99A3C2CC-19D4-4880-B5BC-132CBD38AB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21787" y="3518610"/>
              <a:ext cx="2539643" cy="502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126393" y="199326"/>
            <a:ext cx="11619897" cy="1247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660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　弧の長さ</a:t>
            </a:r>
            <a:r>
              <a:rPr lang="ja-JP" altLang="en-US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3E1375B-8C1B-4297-A599-F53BE46CD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661" y="1984475"/>
            <a:ext cx="1076475" cy="1057423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70CE83-56B6-4037-9AE4-626D50AEAB73}"/>
              </a:ext>
            </a:extLst>
          </p:cNvPr>
          <p:cNvSpPr txBox="1"/>
          <p:nvPr/>
        </p:nvSpPr>
        <p:spPr>
          <a:xfrm>
            <a:off x="6260888" y="1305342"/>
            <a:ext cx="231666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600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en-US" altLang="ja-JP" sz="6600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  </a:t>
            </a:r>
            <a:endParaRPr kumimoji="1" lang="en-US" altLang="ja-JP" sz="6600" b="1" u="sng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360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451DD4B-30B9-45B2-955F-CBA88ADBB40B}"/>
              </a:ext>
            </a:extLst>
          </p:cNvPr>
          <p:cNvSpPr/>
          <p:nvPr/>
        </p:nvSpPr>
        <p:spPr>
          <a:xfrm>
            <a:off x="1194404" y="-30408"/>
            <a:ext cx="11619897" cy="5724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66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660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ja-JP" altLang="en-US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en-US" altLang="ja-JP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π</a:t>
            </a:r>
            <a:r>
              <a:rPr lang="ja-JP" altLang="en-US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</a:t>
            </a:r>
            <a:r>
              <a:rPr lang="en-US" altLang="ja-JP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</a:p>
          <a:p>
            <a:endParaRPr lang="en-US" altLang="ja-JP" sz="66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66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07B7BE9-3536-4EFD-A0A2-B992D354D120}"/>
              </a:ext>
            </a:extLst>
          </p:cNvPr>
          <p:cNvSpPr/>
          <p:nvPr/>
        </p:nvSpPr>
        <p:spPr>
          <a:xfrm>
            <a:off x="6210568" y="4020997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39" name="矢印: 右 38">
            <a:extLst>
              <a:ext uri="{FF2B5EF4-FFF2-40B4-BE49-F238E27FC236}">
                <a16:creationId xmlns:a16="http://schemas.microsoft.com/office/drawing/2014/main" id="{60AA2A7D-7C8C-46A4-96B8-62643E97FADF}"/>
              </a:ext>
            </a:extLst>
          </p:cNvPr>
          <p:cNvSpPr/>
          <p:nvPr/>
        </p:nvSpPr>
        <p:spPr>
          <a:xfrm rot="8973215">
            <a:off x="7323800" y="4302714"/>
            <a:ext cx="1156862" cy="550618"/>
          </a:xfrm>
          <a:prstGeom prst="rightArrow">
            <a:avLst/>
          </a:prstGeom>
          <a:solidFill>
            <a:srgbClr val="86D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D75ED736-6728-40CD-B0AE-B9AE57EE87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9" t="-1566" r="45841" b="31754"/>
          <a:stretch/>
        </p:blipFill>
        <p:spPr>
          <a:xfrm>
            <a:off x="8595834" y="3524023"/>
            <a:ext cx="685354" cy="1057423"/>
          </a:xfrm>
          <a:prstGeom prst="rect">
            <a:avLst/>
          </a:prstGeom>
        </p:spPr>
      </p:pic>
      <p:sp>
        <p:nvSpPr>
          <p:cNvPr id="41" name="部分円 40">
            <a:extLst>
              <a:ext uri="{FF2B5EF4-FFF2-40B4-BE49-F238E27FC236}">
                <a16:creationId xmlns:a16="http://schemas.microsoft.com/office/drawing/2014/main" id="{B9F312A4-6011-4BF7-A24C-05DA00509414}"/>
              </a:ext>
            </a:extLst>
          </p:cNvPr>
          <p:cNvSpPr/>
          <p:nvPr/>
        </p:nvSpPr>
        <p:spPr>
          <a:xfrm rot="15584820">
            <a:off x="4663609" y="5832750"/>
            <a:ext cx="911787" cy="861232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A215F1D-5DAA-4B78-9BB8-48B857888B31}"/>
              </a:ext>
            </a:extLst>
          </p:cNvPr>
          <p:cNvSpPr/>
          <p:nvPr/>
        </p:nvSpPr>
        <p:spPr>
          <a:xfrm>
            <a:off x="5345217" y="5171744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B5A7B06-4554-4430-9835-AD2919863213}"/>
              </a:ext>
            </a:extLst>
          </p:cNvPr>
          <p:cNvSpPr/>
          <p:nvPr/>
        </p:nvSpPr>
        <p:spPr>
          <a:xfrm>
            <a:off x="6114726" y="6263366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44" name="円弧 43">
            <a:extLst>
              <a:ext uri="{FF2B5EF4-FFF2-40B4-BE49-F238E27FC236}">
                <a16:creationId xmlns:a16="http://schemas.microsoft.com/office/drawing/2014/main" id="{2229DC16-F1D2-4DA0-A95C-3B8033C15D22}"/>
              </a:ext>
            </a:extLst>
          </p:cNvPr>
          <p:cNvSpPr/>
          <p:nvPr/>
        </p:nvSpPr>
        <p:spPr>
          <a:xfrm rot="10634311">
            <a:off x="5096733" y="5972980"/>
            <a:ext cx="599521" cy="590550"/>
          </a:xfrm>
          <a:prstGeom prst="arc">
            <a:avLst>
              <a:gd name="adj1" fmla="val 1619999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弧 44">
            <a:extLst>
              <a:ext uri="{FF2B5EF4-FFF2-40B4-BE49-F238E27FC236}">
                <a16:creationId xmlns:a16="http://schemas.microsoft.com/office/drawing/2014/main" id="{AB4C9CE8-8046-44FE-990B-6BBF3FC487A7}"/>
              </a:ext>
            </a:extLst>
          </p:cNvPr>
          <p:cNvSpPr/>
          <p:nvPr/>
        </p:nvSpPr>
        <p:spPr>
          <a:xfrm rot="4292921">
            <a:off x="7083901" y="6002009"/>
            <a:ext cx="599521" cy="590550"/>
          </a:xfrm>
          <a:prstGeom prst="arc">
            <a:avLst>
              <a:gd name="adj1" fmla="val 1619999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80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430514" y="477462"/>
            <a:ext cx="11619897" cy="105742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66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　面積</a:t>
            </a:r>
            <a:r>
              <a:rPr lang="ja-JP" altLang="en-US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部分円 7">
            <a:extLst>
              <a:ext uri="{FF2B5EF4-FFF2-40B4-BE49-F238E27FC236}">
                <a16:creationId xmlns:a16="http://schemas.microsoft.com/office/drawing/2014/main" id="{43CCFFE0-8D3C-40CE-8A91-33705C7C9BFB}"/>
              </a:ext>
            </a:extLst>
          </p:cNvPr>
          <p:cNvSpPr/>
          <p:nvPr/>
        </p:nvSpPr>
        <p:spPr>
          <a:xfrm rot="15584820">
            <a:off x="6337887" y="3609014"/>
            <a:ext cx="5456858" cy="5077984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EB6BAC5-BCBC-4375-B6AC-12B4FE92D2A6}"/>
              </a:ext>
            </a:extLst>
          </p:cNvPr>
          <p:cNvGrpSpPr/>
          <p:nvPr/>
        </p:nvGrpSpPr>
        <p:grpSpPr>
          <a:xfrm>
            <a:off x="6491669" y="3432784"/>
            <a:ext cx="5077984" cy="5456858"/>
            <a:chOff x="6292599" y="811439"/>
            <a:chExt cx="5077984" cy="5456858"/>
          </a:xfrm>
        </p:grpSpPr>
        <p:sp>
          <p:nvSpPr>
            <p:cNvPr id="10" name="部分円 9">
              <a:extLst>
                <a:ext uri="{FF2B5EF4-FFF2-40B4-BE49-F238E27FC236}">
                  <a16:creationId xmlns:a16="http://schemas.microsoft.com/office/drawing/2014/main" id="{6E60B79C-5F19-4941-A07C-65E9BEDD7132}"/>
                </a:ext>
              </a:extLst>
            </p:cNvPr>
            <p:cNvSpPr/>
            <p:nvPr/>
          </p:nvSpPr>
          <p:spPr>
            <a:xfrm rot="15584820">
              <a:off x="6103162" y="1000876"/>
              <a:ext cx="5456858" cy="5077984"/>
            </a:xfrm>
            <a:prstGeom prst="pie">
              <a:avLst>
                <a:gd name="adj1" fmla="val 0"/>
                <a:gd name="adj2" fmla="val 5986183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3A68653-BF8B-403E-9244-1BF868A5DE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21787" y="3518610"/>
              <a:ext cx="2539643" cy="502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44CDB0E-C73F-4DF5-A7A6-DCBBB7C4AA87}"/>
              </a:ext>
            </a:extLst>
          </p:cNvPr>
          <p:cNvSpPr/>
          <p:nvPr/>
        </p:nvSpPr>
        <p:spPr>
          <a:xfrm>
            <a:off x="10157382" y="3913954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5" name="部分円 14">
            <a:extLst>
              <a:ext uri="{FF2B5EF4-FFF2-40B4-BE49-F238E27FC236}">
                <a16:creationId xmlns:a16="http://schemas.microsoft.com/office/drawing/2014/main" id="{A5448CCB-CD3A-43E8-9A0A-C545C7CED8E2}"/>
              </a:ext>
            </a:extLst>
          </p:cNvPr>
          <p:cNvSpPr/>
          <p:nvPr/>
        </p:nvSpPr>
        <p:spPr>
          <a:xfrm rot="15584820">
            <a:off x="8610423" y="5725707"/>
            <a:ext cx="911787" cy="861232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F02DA02-7B52-4E01-8292-5CF7F840641A}"/>
              </a:ext>
            </a:extLst>
          </p:cNvPr>
          <p:cNvSpPr/>
          <p:nvPr/>
        </p:nvSpPr>
        <p:spPr>
          <a:xfrm>
            <a:off x="9292031" y="5064701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FBC3C32-C2BF-41B5-A12D-FDE6BC422158}"/>
              </a:ext>
            </a:extLst>
          </p:cNvPr>
          <p:cNvSpPr/>
          <p:nvPr/>
        </p:nvSpPr>
        <p:spPr>
          <a:xfrm>
            <a:off x="10061540" y="6156323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18" name="円弧 17">
            <a:extLst>
              <a:ext uri="{FF2B5EF4-FFF2-40B4-BE49-F238E27FC236}">
                <a16:creationId xmlns:a16="http://schemas.microsoft.com/office/drawing/2014/main" id="{763AE4FB-5C96-4B61-8C3F-9F342B522FFB}"/>
              </a:ext>
            </a:extLst>
          </p:cNvPr>
          <p:cNvSpPr/>
          <p:nvPr/>
        </p:nvSpPr>
        <p:spPr>
          <a:xfrm rot="10634311">
            <a:off x="9043547" y="5865937"/>
            <a:ext cx="599521" cy="590550"/>
          </a:xfrm>
          <a:prstGeom prst="arc">
            <a:avLst>
              <a:gd name="adj1" fmla="val 1619999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>
            <a:extLst>
              <a:ext uri="{FF2B5EF4-FFF2-40B4-BE49-F238E27FC236}">
                <a16:creationId xmlns:a16="http://schemas.microsoft.com/office/drawing/2014/main" id="{320C71DC-9815-4039-A6E9-121B3E6038E7}"/>
              </a:ext>
            </a:extLst>
          </p:cNvPr>
          <p:cNvSpPr/>
          <p:nvPr/>
        </p:nvSpPr>
        <p:spPr>
          <a:xfrm rot="4292921">
            <a:off x="11030715" y="5894966"/>
            <a:ext cx="599521" cy="590550"/>
          </a:xfrm>
          <a:prstGeom prst="arc">
            <a:avLst>
              <a:gd name="adj1" fmla="val 1619999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63AD5A6-9074-4004-95BC-AC1090583DA0}"/>
              </a:ext>
            </a:extLst>
          </p:cNvPr>
          <p:cNvSpPr/>
          <p:nvPr/>
        </p:nvSpPr>
        <p:spPr>
          <a:xfrm>
            <a:off x="795869" y="1934994"/>
            <a:ext cx="48301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πr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endParaRPr lang="en-US" altLang="ja-JP" sz="8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953EFAA-E901-477F-9951-67BC32B99B7F}"/>
              </a:ext>
            </a:extLst>
          </p:cNvPr>
          <p:cNvSpPr/>
          <p:nvPr/>
        </p:nvSpPr>
        <p:spPr>
          <a:xfrm>
            <a:off x="9912961" y="4738007"/>
            <a:ext cx="882596" cy="8267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>
                <a:solidFill>
                  <a:srgbClr val="FF0000"/>
                </a:solidFill>
              </a:rPr>
              <a:t>S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EEDCA55-17D8-4B5E-8595-CDD897C19573}"/>
              </a:ext>
            </a:extLst>
          </p:cNvPr>
          <p:cNvSpPr txBox="1"/>
          <p:nvPr/>
        </p:nvSpPr>
        <p:spPr>
          <a:xfrm>
            <a:off x="5706633" y="1534885"/>
            <a:ext cx="231666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600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a  </a:t>
            </a:r>
          </a:p>
          <a:p>
            <a:r>
              <a:rPr lang="en-US" altLang="ja-JP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360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6173418-E615-42CB-88C6-C9BDCB30A515}"/>
              </a:ext>
            </a:extLst>
          </p:cNvPr>
          <p:cNvSpPr txBox="1"/>
          <p:nvPr/>
        </p:nvSpPr>
        <p:spPr>
          <a:xfrm>
            <a:off x="3860801" y="2094989"/>
            <a:ext cx="449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/>
              <a:t>2</a:t>
            </a:r>
            <a:endParaRPr kumimoji="1" lang="ja-JP" altLang="en-US" sz="3600" b="1"/>
          </a:p>
        </p:txBody>
      </p:sp>
    </p:spTree>
    <p:extLst>
      <p:ext uri="{BB962C8B-B14F-4D97-AF65-F5344CB8AC3E}">
        <p14:creationId xmlns:p14="http://schemas.microsoft.com/office/powerpoint/2010/main" val="1696830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4658349" y="540436"/>
            <a:ext cx="4203549" cy="57771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問題１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部分円 4">
            <a:extLst>
              <a:ext uri="{FF2B5EF4-FFF2-40B4-BE49-F238E27FC236}">
                <a16:creationId xmlns:a16="http://schemas.microsoft.com/office/drawing/2014/main" id="{9A3C1794-A823-4BA3-AA82-D3BBC414F8AC}"/>
              </a:ext>
            </a:extLst>
          </p:cNvPr>
          <p:cNvSpPr/>
          <p:nvPr/>
        </p:nvSpPr>
        <p:spPr>
          <a:xfrm rot="17189989">
            <a:off x="7725708" y="444481"/>
            <a:ext cx="4140280" cy="3771731"/>
          </a:xfrm>
          <a:prstGeom prst="pie">
            <a:avLst>
              <a:gd name="adj1" fmla="val 14035767"/>
              <a:gd name="adj2" fmla="val 562222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部分円 3">
            <a:extLst>
              <a:ext uri="{FF2B5EF4-FFF2-40B4-BE49-F238E27FC236}">
                <a16:creationId xmlns:a16="http://schemas.microsoft.com/office/drawing/2014/main" id="{3581931C-1EE5-44D8-B8E6-1B26F776BF06}"/>
              </a:ext>
            </a:extLst>
          </p:cNvPr>
          <p:cNvSpPr/>
          <p:nvPr/>
        </p:nvSpPr>
        <p:spPr>
          <a:xfrm rot="17189989">
            <a:off x="1954807" y="4431697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部分円 5">
            <a:extLst>
              <a:ext uri="{FF2B5EF4-FFF2-40B4-BE49-F238E27FC236}">
                <a16:creationId xmlns:a16="http://schemas.microsoft.com/office/drawing/2014/main" id="{6ECA0857-E16D-4412-9832-BB1F387E7B81}"/>
              </a:ext>
            </a:extLst>
          </p:cNvPr>
          <p:cNvSpPr/>
          <p:nvPr/>
        </p:nvSpPr>
        <p:spPr>
          <a:xfrm rot="6443636">
            <a:off x="1073432" y="-1326694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部分円 6">
            <a:extLst>
              <a:ext uri="{FF2B5EF4-FFF2-40B4-BE49-F238E27FC236}">
                <a16:creationId xmlns:a16="http://schemas.microsoft.com/office/drawing/2014/main" id="{2A32EDF3-D56C-4143-81D4-14ABFF09459F}"/>
              </a:ext>
            </a:extLst>
          </p:cNvPr>
          <p:cNvSpPr/>
          <p:nvPr/>
        </p:nvSpPr>
        <p:spPr>
          <a:xfrm rot="9940547">
            <a:off x="7454299" y="2822883"/>
            <a:ext cx="4140280" cy="3771731"/>
          </a:xfrm>
          <a:prstGeom prst="pie">
            <a:avLst>
              <a:gd name="adj1" fmla="val 5828271"/>
              <a:gd name="adj2" fmla="val 56222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768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</TotalTime>
  <Words>340</Words>
  <Application>Microsoft Office PowerPoint</Application>
  <PresentationFormat>ワイド画面</PresentationFormat>
  <Paragraphs>93</Paragraphs>
  <Slides>21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8" baseType="lpstr">
      <vt:lpstr>ＭＳ Ｐ明朝</vt:lpstr>
      <vt:lpstr>ＭＳ 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長方形の面積</dc:title>
  <dc:creator>colas@edu-c.local</dc:creator>
  <cp:lastModifiedBy>福原 千種</cp:lastModifiedBy>
  <cp:revision>222</cp:revision>
  <cp:lastPrinted>2023-08-25T01:22:53Z</cp:lastPrinted>
  <dcterms:created xsi:type="dcterms:W3CDTF">2019-12-03T00:44:33Z</dcterms:created>
  <dcterms:modified xsi:type="dcterms:W3CDTF">2024-01-05T00:40:35Z</dcterms:modified>
</cp:coreProperties>
</file>