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6" r:id="rId3"/>
    <p:sldId id="316" r:id="rId4"/>
    <p:sldId id="351" r:id="rId5"/>
    <p:sldId id="308" r:id="rId6"/>
    <p:sldId id="314" r:id="rId7"/>
    <p:sldId id="313" r:id="rId8"/>
    <p:sldId id="315" r:id="rId9"/>
    <p:sldId id="352" r:id="rId10"/>
    <p:sldId id="310" r:id="rId11"/>
    <p:sldId id="317" r:id="rId12"/>
    <p:sldId id="353" r:id="rId13"/>
    <p:sldId id="320" r:id="rId14"/>
    <p:sldId id="321" r:id="rId15"/>
    <p:sldId id="322" r:id="rId16"/>
    <p:sldId id="323" r:id="rId17"/>
    <p:sldId id="354" r:id="rId18"/>
    <p:sldId id="319" r:id="rId19"/>
    <p:sldId id="355" r:id="rId20"/>
    <p:sldId id="299" r:id="rId21"/>
    <p:sldId id="366" r:id="rId22"/>
    <p:sldId id="301" r:id="rId23"/>
    <p:sldId id="327" r:id="rId24"/>
    <p:sldId id="328" r:id="rId25"/>
    <p:sldId id="302" r:id="rId26"/>
    <p:sldId id="303" r:id="rId27"/>
    <p:sldId id="369" r:id="rId28"/>
    <p:sldId id="330" r:id="rId29"/>
    <p:sldId id="371" r:id="rId30"/>
    <p:sldId id="332" r:id="rId31"/>
    <p:sldId id="356" r:id="rId32"/>
    <p:sldId id="333" r:id="rId33"/>
    <p:sldId id="334" r:id="rId34"/>
    <p:sldId id="335" r:id="rId35"/>
    <p:sldId id="336" r:id="rId36"/>
    <p:sldId id="357" r:id="rId37"/>
    <p:sldId id="337" r:id="rId38"/>
    <p:sldId id="338" r:id="rId39"/>
    <p:sldId id="345" r:id="rId40"/>
    <p:sldId id="339" r:id="rId41"/>
    <p:sldId id="346" r:id="rId42"/>
    <p:sldId id="349" r:id="rId43"/>
    <p:sldId id="350" r:id="rId44"/>
    <p:sldId id="358" r:id="rId45"/>
    <p:sldId id="359" r:id="rId46"/>
    <p:sldId id="365" r:id="rId47"/>
    <p:sldId id="360" r:id="rId48"/>
    <p:sldId id="361" r:id="rId49"/>
    <p:sldId id="362" r:id="rId50"/>
    <p:sldId id="363" r:id="rId51"/>
    <p:sldId id="364" r:id="rId52"/>
    <p:sldId id="370" r:id="rId5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638" userDrawn="1">
          <p15:clr>
            <a:srgbClr val="A4A3A4"/>
          </p15:clr>
        </p15:guide>
        <p15:guide id="3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00"/>
    <a:srgbClr val="FF0000"/>
    <a:srgbClr val="92D050"/>
    <a:srgbClr val="FF9B9B"/>
    <a:srgbClr val="8FAADC"/>
    <a:srgbClr val="8EEE78"/>
    <a:srgbClr val="FF7575"/>
    <a:srgbClr val="FF8585"/>
    <a:srgbClr val="EEB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156"/>
      </p:cViewPr>
      <p:guideLst>
        <p:guide orient="horz" pos="2137"/>
        <p:guide pos="2638"/>
        <p:guide pos="39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37A38-F9B2-4B5A-852B-A130273DF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7D1AC9-DEF8-4048-95C9-53C946D4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40B0D3-7E4B-4E60-8C92-531CAFB0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A5CE8-AA93-415E-B8D0-8AE8853A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24B1D-9846-4F98-A7F4-0AD8980B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9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2B3A9-DDD1-4C6F-88E9-A7BD9341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637062-8C6E-4804-9DB9-BE9098B5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B5CE8-459E-4019-9AD0-3C477F44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8B33C5-B9AD-409A-A36A-B862A5B8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C1DD72-EE98-42B9-B9E9-7379D4FA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09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8D54C8-8B3C-4579-B85C-452FC5F53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37FA34-8214-4798-ADE6-190A7D2D7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5A110C-32BC-43F9-8E09-8CD1F848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2DD160-CD59-445D-86D6-E99C75C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6BE9B2-9E0B-4FDD-8680-B2DF938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2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99403-1F9A-4AF5-A27B-5051A3F7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A5E1D-FC04-429B-A22F-20EE1A30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5019F-DE95-4937-8F10-720D0ACF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0EB7C-AA3F-4D77-B816-50622239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A8241-AF56-454E-A6D7-F7E587CA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0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161B1-4522-4A4E-9713-BCB7842E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657058-2871-414E-B5EF-7ED827F3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06A1A9-7A1A-458C-A6E3-3B03BE7C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23082B-CDB3-45B7-ABA8-B8303793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8B3D5-AB94-46C2-BDE4-6F5CE8D1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A46CE-D8E5-4A98-B414-1D0BBF07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CA1D9-D6AF-4D61-AE07-F9115B65A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10E15A-187A-4C0A-AAAB-50970C41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201FE-F19C-4C6B-AFCB-B59DCB1D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5415E4-AA8D-4D7B-88A0-8DEB44D1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46B187-89AE-476D-8F90-9FE65D2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93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F1B9A-E426-49D2-878A-1A43B3D0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10B9FD-4190-4F96-9DD8-151BB95C2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07A8F-2BC5-4D72-BB82-14EE162A8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32C383-2152-4651-80F8-4E1D09B05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801F00-AF9C-4054-A831-C8C5B391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07088B-0184-457A-B0A4-39576A7D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90B97FC-D493-4DB2-B59C-A7350100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048C7F-F21D-4B62-89C2-E8721176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6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6C9D3-D87E-44D7-91B0-AADA0930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3533F9-BD62-4C1E-9944-C02332A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D3747A-E4D5-48ED-B42A-803CCBB6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AB55D2-1C0B-4CE8-9FE3-D3F37165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2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B16D25-B8AB-413C-A3AA-DD7A7DC0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B2E6F5-C239-4BC1-8547-772E50E0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F2A3C8-CEEF-444B-A09F-7CA37171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16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2AC8D-A8CC-4DB4-8F53-3734223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CBEB64-8FD2-4B3E-B3F4-9A1650EA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4FF369-CFE0-452C-8BA2-85581904A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5EF6A-3639-4595-9260-E6C341EB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99866-3A36-42E6-82E2-ACC1C7E7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7DC943-5EF5-4EC4-9C6A-C571BCFF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042E3-EF0F-4921-972E-98AAF332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0383A49-4152-4B33-9072-CEE8C0537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1EACBA-82B8-4964-9E40-D53E0A40D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BE39F-E191-4409-8157-1749C85F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0FAB6A-3EF8-4506-8CE1-21FD7F76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763B79-AFC2-4E15-BB42-275B109A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CEACBC-28D4-4E27-94C1-04BB7A7C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7D6B7-A460-4A79-AA5E-23E7E6F52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B3DEBE-D953-4118-BCE6-977CBE458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DA21-86E8-48B8-B433-7C2D2473500F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0305A-8C68-4BF5-828A-503E0BEA4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1083C4-20CF-4A7A-B87F-5CA51D68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086E-74E8-4435-B5F7-8D024C42D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17/06/relationships/model3d" Target="../media/model3d6.glb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microsoft.com/office/2017/06/relationships/model3d" Target="../media/model3d4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17/06/relationships/model3d" Target="../media/model3d5.glb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7/06/relationships/model3d" Target="../media/model3d5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7/06/relationships/model3d" Target="../media/model3d5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microsoft.com/office/2017/06/relationships/model3d" Target="../media/model3d5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17/06/relationships/model3d" Target="../media/model3d3.glb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microsoft.com/office/2017/06/relationships/model3d" Target="../media/model3d7.glb"/><Relationship Id="rId1" Type="http://schemas.openxmlformats.org/officeDocument/2006/relationships/slideLayout" Target="../slideLayouts/slideLayout7.xml"/><Relationship Id="rId6" Type="http://schemas.microsoft.com/office/2017/06/relationships/model3d" Target="../media/model3d8.glb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7/06/relationships/model3d" Target="../media/model3d3.glb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17/06/relationships/model3d" Target="../media/model3d2.glb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17/06/relationships/model3d" Target="../media/model3d11.glb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2" Type="http://schemas.microsoft.com/office/2017/06/relationships/model3d" Target="../media/model3d9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17/06/relationships/model3d" Target="../media/model3d12.glb"/><Relationship Id="rId5" Type="http://schemas.microsoft.com/office/2017/06/relationships/model3d" Target="../media/model3d10.glb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microsoft.com/office/2017/06/relationships/model3d" Target="../media/model3d7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17/06/relationships/model3d" Target="../media/model3d12.glb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7.glb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7/06/relationships/model3d" Target="../media/model3d12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7/06/relationships/model3d" Target="../media/model3d7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17/06/relationships/model3d" Target="../media/model3d14.glb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microsoft.com/office/2017/06/relationships/model3d" Target="../media/model3d8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17/06/relationships/model3d" Target="../media/model3d15.glb"/><Relationship Id="rId5" Type="http://schemas.microsoft.com/office/2017/06/relationships/model3d" Target="../media/model3d13.glb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7/06/relationships/model3d" Target="../media/model3d8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7/06/relationships/model3d" Target="../media/model3d8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7/06/relationships/model3d" Target="../media/model3d8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7/06/relationships/model3d" Target="../media/model3d8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microsoft.com/office/2017/06/relationships/model3d" Target="../media/model3d16.glb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17/06/relationships/model3d" Target="../media/model3d17.glb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7/06/relationships/model3d" Target="../media/model3d17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7/06/relationships/model3d" Target="../media/model3d16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7/06/relationships/model3d" Target="../media/model3d17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7/06/relationships/model3d" Target="../media/model3d16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76450" y="2552359"/>
            <a:ext cx="72635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空間図形</a:t>
            </a:r>
            <a:endParaRPr lang="ja-JP" altLang="en-US" sz="13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31B7E3-4CC0-8288-2C1F-07FD9F4BB3CE}"/>
              </a:ext>
            </a:extLst>
          </p:cNvPr>
          <p:cNvSpPr/>
          <p:nvPr/>
        </p:nvSpPr>
        <p:spPr>
          <a:xfrm>
            <a:off x="3098409" y="4412782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立体の表面積と体積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3607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8D8464-9CD9-4592-91EA-0F64AC7C614E}"/>
              </a:ext>
            </a:extLst>
          </p:cNvPr>
          <p:cNvSpPr/>
          <p:nvPr/>
        </p:nvSpPr>
        <p:spPr>
          <a:xfrm>
            <a:off x="445103" y="1080921"/>
            <a:ext cx="11619897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体積＝</a:t>
            </a:r>
            <a:r>
              <a:rPr lang="ja-JP" altLang="en-US" sz="6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高さ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86D8B5-73C4-4475-BF6B-67C781CC0D51}"/>
              </a:ext>
            </a:extLst>
          </p:cNvPr>
          <p:cNvSpPr/>
          <p:nvPr/>
        </p:nvSpPr>
        <p:spPr>
          <a:xfrm>
            <a:off x="3719378" y="2307547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32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sz="3200">
              <a:solidFill>
                <a:srgbClr val="00B05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209EFCD-23D7-4D71-9D82-A6DF9EDB1E60}"/>
              </a:ext>
            </a:extLst>
          </p:cNvPr>
          <p:cNvSpPr/>
          <p:nvPr/>
        </p:nvSpPr>
        <p:spPr>
          <a:xfrm>
            <a:off x="815547" y="2307547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V</a:t>
            </a:r>
            <a:r>
              <a:rPr lang="ja-JP" altLang="en-US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sz="320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3E549DD-AC2A-4B34-AFE2-33DCACEB5127}"/>
              </a:ext>
            </a:extLst>
          </p:cNvPr>
          <p:cNvSpPr/>
          <p:nvPr/>
        </p:nvSpPr>
        <p:spPr>
          <a:xfrm>
            <a:off x="6519242" y="223910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（ｈ</a:t>
            </a:r>
            <a:r>
              <a:rPr lang="ja-JP" altLang="en-US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sz="320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DF8BD56-8582-472B-8A05-6379211213D0}"/>
              </a:ext>
            </a:extLst>
          </p:cNvPr>
          <p:cNvGrpSpPr/>
          <p:nvPr/>
        </p:nvGrpSpPr>
        <p:grpSpPr>
          <a:xfrm>
            <a:off x="8279702" y="839005"/>
            <a:ext cx="3227933" cy="5144800"/>
            <a:chOff x="8104151" y="703603"/>
            <a:chExt cx="3227933" cy="5144800"/>
          </a:xfrm>
        </p:grpSpPr>
        <p:sp>
          <p:nvSpPr>
            <p:cNvPr id="8" name="大かっこ 7">
              <a:extLst>
                <a:ext uri="{FF2B5EF4-FFF2-40B4-BE49-F238E27FC236}">
                  <a16:creationId xmlns:a16="http://schemas.microsoft.com/office/drawing/2014/main" id="{840F0EAF-96F3-4396-B00F-090BAFC67687}"/>
                </a:ext>
              </a:extLst>
            </p:cNvPr>
            <p:cNvSpPr/>
            <p:nvPr/>
          </p:nvSpPr>
          <p:spPr>
            <a:xfrm rot="579106">
              <a:off x="8444402" y="703603"/>
              <a:ext cx="1683521" cy="3739203"/>
            </a:xfrm>
            <a:prstGeom prst="bracketPair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9E0E5EF-987A-4571-AC0B-57B4B5DA5D25}"/>
                </a:ext>
              </a:extLst>
            </p:cNvPr>
            <p:cNvSpPr/>
            <p:nvPr/>
          </p:nvSpPr>
          <p:spPr>
            <a:xfrm>
              <a:off x="8104151" y="2146329"/>
              <a:ext cx="5950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3200">
                  <a:latin typeface="メイリオ" panose="020B0604030504040204" pitchFamily="50" charset="-128"/>
                  <a:ea typeface="メイリオ" panose="020B0604030504040204" pitchFamily="50" charset="-128"/>
                </a:rPr>
                <a:t>ｈ</a:t>
              </a:r>
              <a:endParaRPr lang="ja-JP" altLang="en-US" sz="3200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1FEF32FC-5C6E-4646-963F-53B3EED2DBB4}"/>
                </a:ext>
              </a:extLst>
            </p:cNvPr>
            <p:cNvGrpSpPr/>
            <p:nvPr/>
          </p:nvGrpSpPr>
          <p:grpSpPr>
            <a:xfrm>
              <a:off x="8533054" y="811477"/>
              <a:ext cx="2799030" cy="5036926"/>
              <a:chOff x="7792513" y="1268169"/>
              <a:chExt cx="2799030" cy="5036926"/>
            </a:xfrm>
          </p:grpSpPr>
          <p:sp>
            <p:nvSpPr>
              <p:cNvPr id="2" name="直方体 1">
                <a:extLst>
                  <a:ext uri="{FF2B5EF4-FFF2-40B4-BE49-F238E27FC236}">
                    <a16:creationId xmlns:a16="http://schemas.microsoft.com/office/drawing/2014/main" id="{FC1D7089-48E8-4115-8BF3-D8F68DEAA4B8}"/>
                  </a:ext>
                </a:extLst>
              </p:cNvPr>
              <p:cNvSpPr/>
              <p:nvPr/>
            </p:nvSpPr>
            <p:spPr>
              <a:xfrm rot="11356318" flipH="1">
                <a:off x="8015617" y="1268169"/>
                <a:ext cx="2575926" cy="4463096"/>
              </a:xfrm>
              <a:prstGeom prst="cube">
                <a:avLst>
                  <a:gd name="adj" fmla="val 27627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000BECC2-5E62-4C54-A348-CE6BEFDAA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92513" y="4790409"/>
                <a:ext cx="2448267" cy="1514686"/>
              </a:xfrm>
              <a:prstGeom prst="rect">
                <a:avLst/>
              </a:prstGeom>
            </p:spPr>
          </p:pic>
        </p:grp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A968D21-4A97-480D-BE0E-DF342C5709B6}"/>
                </a:ext>
              </a:extLst>
            </p:cNvPr>
            <p:cNvSpPr/>
            <p:nvPr/>
          </p:nvSpPr>
          <p:spPr>
            <a:xfrm>
              <a:off x="9551669" y="4644829"/>
              <a:ext cx="411035" cy="523220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r>
                <a:rPr lang="en-US" altLang="ja-JP" sz="280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</a:t>
              </a:r>
              <a:endParaRPr lang="ja-JP" altLang="en-US" sz="2800">
                <a:solidFill>
                  <a:srgbClr val="00B050"/>
                </a:solidFill>
              </a:endParaRP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042E98-8077-4A3F-8F82-66BF75306C1A}"/>
              </a:ext>
            </a:extLst>
          </p:cNvPr>
          <p:cNvSpPr/>
          <p:nvPr/>
        </p:nvSpPr>
        <p:spPr>
          <a:xfrm flipV="1">
            <a:off x="0" y="550267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62FEEFF-F6C6-41C8-9EFC-C17C3FF7CD4D}"/>
              </a:ext>
            </a:extLst>
          </p:cNvPr>
          <p:cNvSpPr/>
          <p:nvPr/>
        </p:nvSpPr>
        <p:spPr>
          <a:xfrm>
            <a:off x="1458511" y="3522827"/>
            <a:ext cx="4145948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V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6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5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BDCEE-5E72-4FEA-8667-838DF60E34DC}"/>
              </a:ext>
            </a:extLst>
          </p:cNvPr>
          <p:cNvSpPr/>
          <p:nvPr/>
        </p:nvSpPr>
        <p:spPr>
          <a:xfrm>
            <a:off x="0" y="1358326"/>
            <a:ext cx="12192000" cy="3815861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4914753" y="260107"/>
            <a:ext cx="27338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円　柱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モデル 3" descr="円筒">
                <a:extLst>
                  <a:ext uri="{FF2B5EF4-FFF2-40B4-BE49-F238E27FC236}">
                    <a16:creationId xmlns:a16="http://schemas.microsoft.com/office/drawing/2014/main" id="{2B63FEA8-CB5C-4114-8DD5-9B98833F29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4607309"/>
                  </p:ext>
                </p:extLst>
              </p:nvPr>
            </p:nvGraphicFramePr>
            <p:xfrm rot="4414995">
              <a:off x="1506174" y="1638820"/>
              <a:ext cx="1737531" cy="2516098"/>
            </p:xfrm>
            <a:graphic>
              <a:graphicData uri="http://schemas.microsoft.com/office/drawing/2017/model3d">
                <am3d:model3d r:embed="rId2">
                  <am3d:spPr>
                    <a:xfrm rot="4414995">
                      <a:off x="0" y="0"/>
                      <a:ext cx="1737531" cy="2516098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-3714081" ay="500219" az="-91157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8768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モデル 3" descr="円筒">
                <a:extLst>
                  <a:ext uri="{FF2B5EF4-FFF2-40B4-BE49-F238E27FC236}">
                    <a16:creationId xmlns:a16="http://schemas.microsoft.com/office/drawing/2014/main" id="{2B63FEA8-CB5C-4114-8DD5-9B98833F29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4414995">
                <a:off x="1506174" y="1638820"/>
                <a:ext cx="1737531" cy="2516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1465810"/>
                  </p:ext>
                </p:extLst>
              </p:nvPr>
            </p:nvGraphicFramePr>
            <p:xfrm rot="20476999">
              <a:off x="9291343" y="514380"/>
              <a:ext cx="2942649" cy="2508825"/>
            </p:xfrm>
            <a:graphic>
              <a:graphicData uri="http://schemas.microsoft.com/office/drawing/2017/model3d">
                <am3d:model3d r:embed="rId5">
                  <am3d:spPr>
                    <a:xfrm rot="20476999">
                      <a:off x="0" y="0"/>
                      <a:ext cx="2942649" cy="2508825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163113" ay="692151" az="496953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9802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476999">
                <a:off x="9291343" y="514380"/>
                <a:ext cx="2942649" cy="2508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モデル 5" descr="薄い灰色の円筒">
                <a:extLst>
                  <a:ext uri="{FF2B5EF4-FFF2-40B4-BE49-F238E27FC236}">
                    <a16:creationId xmlns:a16="http://schemas.microsoft.com/office/drawing/2014/main" id="{81B61164-2B2C-42C4-A4BE-443017B853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2281427"/>
                  </p:ext>
                </p:extLst>
              </p:nvPr>
            </p:nvGraphicFramePr>
            <p:xfrm rot="1130003">
              <a:off x="4334420" y="1527446"/>
              <a:ext cx="3293103" cy="5116644"/>
            </p:xfrm>
            <a:graphic>
              <a:graphicData uri="http://schemas.microsoft.com/office/drawing/2017/model3d">
                <am3d:model3d r:embed="rId8">
                  <am3d:spPr>
                    <a:xfrm rot="1130003">
                      <a:off x="0" y="0"/>
                      <a:ext cx="3293103" cy="5116644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106956" ay="-608732" az="-42368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61035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モデル 5" descr="薄い灰色の円筒">
                <a:extLst>
                  <a:ext uri="{FF2B5EF4-FFF2-40B4-BE49-F238E27FC236}">
                    <a16:creationId xmlns:a16="http://schemas.microsoft.com/office/drawing/2014/main" id="{81B61164-2B2C-42C4-A4BE-443017B853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130003">
                <a:off x="4334420" y="1527446"/>
                <a:ext cx="3293103" cy="51166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8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9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repeatCount="indefinite" accel="10000" decel="9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BDCEE-5E72-4FEA-8667-838DF60E34DC}"/>
              </a:ext>
            </a:extLst>
          </p:cNvPr>
          <p:cNvSpPr/>
          <p:nvPr/>
        </p:nvSpPr>
        <p:spPr>
          <a:xfrm>
            <a:off x="0" y="1358326"/>
            <a:ext cx="12192000" cy="3815861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4914753" y="260107"/>
            <a:ext cx="7047190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表面積の求め方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34043909"/>
                  </p:ext>
                </p:extLst>
              </p:nvPr>
            </p:nvGraphicFramePr>
            <p:xfrm rot="20476999">
              <a:off x="1427654" y="1047965"/>
              <a:ext cx="3931317" cy="5241569"/>
            </p:xfrm>
            <a:graphic>
              <a:graphicData uri="http://schemas.microsoft.com/office/drawing/2017/model3d">
                <am3d:model3d r:embed="rId2">
                  <am3d:spPr>
                    <a:xfrm rot="20476999">
                      <a:off x="0" y="0"/>
                      <a:ext cx="3931317" cy="5241569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163113" ay="692151" az="49695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1945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76999">
                <a:off x="1427654" y="1047965"/>
                <a:ext cx="3931317" cy="52415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5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88E215C-33FE-4DC5-A01D-5E7F55BB1B4E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4E9D53-69E7-4746-BA8A-D9A6C2960ED7}"/>
              </a:ext>
            </a:extLst>
          </p:cNvPr>
          <p:cNvSpPr/>
          <p:nvPr/>
        </p:nvSpPr>
        <p:spPr>
          <a:xfrm>
            <a:off x="601991" y="369333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展開図を書く</a:t>
            </a:r>
            <a:endParaRPr lang="ja-JP" altLang="en-US" sz="5400"/>
          </a:p>
        </p:txBody>
      </p:sp>
      <p:sp>
        <p:nvSpPr>
          <p:cNvPr id="32" name="円柱 31">
            <a:extLst>
              <a:ext uri="{FF2B5EF4-FFF2-40B4-BE49-F238E27FC236}">
                <a16:creationId xmlns:a16="http://schemas.microsoft.com/office/drawing/2014/main" id="{FF96CB18-5FD4-4F0C-9CB8-2F70AB88AC13}"/>
              </a:ext>
            </a:extLst>
          </p:cNvPr>
          <p:cNvSpPr/>
          <p:nvPr/>
        </p:nvSpPr>
        <p:spPr>
          <a:xfrm>
            <a:off x="864384" y="1946998"/>
            <a:ext cx="2308667" cy="3702013"/>
          </a:xfrm>
          <a:prstGeom prst="can">
            <a:avLst>
              <a:gd name="adj" fmla="val 36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E5250CD6-CB06-46D3-9B9A-7A5C3687F71D}"/>
              </a:ext>
            </a:extLst>
          </p:cNvPr>
          <p:cNvSpPr/>
          <p:nvPr/>
        </p:nvSpPr>
        <p:spPr>
          <a:xfrm>
            <a:off x="3366122" y="3298786"/>
            <a:ext cx="638179" cy="59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E9FD19-CC2C-4B80-A802-9BE32716FA1B}"/>
              </a:ext>
            </a:extLst>
          </p:cNvPr>
          <p:cNvGrpSpPr/>
          <p:nvPr/>
        </p:nvGrpSpPr>
        <p:grpSpPr>
          <a:xfrm>
            <a:off x="5169710" y="942596"/>
            <a:ext cx="6157906" cy="5771357"/>
            <a:chOff x="5506975" y="1391898"/>
            <a:chExt cx="5547645" cy="5140080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775C825-ECD3-4EC3-AF72-8B67260E0556}"/>
                </a:ext>
              </a:extLst>
            </p:cNvPr>
            <p:cNvGrpSpPr/>
            <p:nvPr/>
          </p:nvGrpSpPr>
          <p:grpSpPr>
            <a:xfrm>
              <a:off x="5506975" y="1391898"/>
              <a:ext cx="5547645" cy="3813776"/>
              <a:chOff x="7763383" y="1447734"/>
              <a:chExt cx="2722400" cy="2095258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069A83F-8A16-4F85-87F1-65E389885607}"/>
                  </a:ext>
                </a:extLst>
              </p:cNvPr>
              <p:cNvSpPr/>
              <p:nvPr/>
            </p:nvSpPr>
            <p:spPr>
              <a:xfrm>
                <a:off x="7763383" y="2173290"/>
                <a:ext cx="2722400" cy="13697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A526730A-9F43-4494-A7B8-6FB84D275929}"/>
                  </a:ext>
                </a:extLst>
              </p:cNvPr>
              <p:cNvSpPr/>
              <p:nvPr/>
            </p:nvSpPr>
            <p:spPr>
              <a:xfrm>
                <a:off x="8262232" y="1447734"/>
                <a:ext cx="712803" cy="7255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BED33975-70AC-4926-BF99-1A4403FE9D48}"/>
                </a:ext>
              </a:extLst>
            </p:cNvPr>
            <p:cNvSpPr/>
            <p:nvPr/>
          </p:nvSpPr>
          <p:spPr>
            <a:xfrm>
              <a:off x="6579592" y="5211326"/>
              <a:ext cx="1452534" cy="132065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888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0AE71F59-6E53-4CF0-A5E3-CA6E8EB23ADB}"/>
              </a:ext>
            </a:extLst>
          </p:cNvPr>
          <p:cNvSpPr/>
          <p:nvPr/>
        </p:nvSpPr>
        <p:spPr>
          <a:xfrm flipV="1">
            <a:off x="0" y="574542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97999" y="251958"/>
            <a:ext cx="5584751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>
                <a:solidFill>
                  <a:srgbClr val="FF0000"/>
                </a:solidFill>
              </a:rPr>
              <a:t>側面積を求める</a:t>
            </a: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BA8D082F-5860-4810-A7BD-A5C632FA718D}"/>
              </a:ext>
            </a:extLst>
          </p:cNvPr>
          <p:cNvGrpSpPr/>
          <p:nvPr/>
        </p:nvGrpSpPr>
        <p:grpSpPr>
          <a:xfrm>
            <a:off x="3969378" y="558800"/>
            <a:ext cx="6313790" cy="5806966"/>
            <a:chOff x="5506975" y="1374935"/>
            <a:chExt cx="5688080" cy="5171794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F58024F3-F235-4348-A68A-B524C0555BAF}"/>
                </a:ext>
              </a:extLst>
            </p:cNvPr>
            <p:cNvGrpSpPr/>
            <p:nvPr/>
          </p:nvGrpSpPr>
          <p:grpSpPr>
            <a:xfrm>
              <a:off x="5506975" y="1374935"/>
              <a:ext cx="5547645" cy="3830741"/>
              <a:chOff x="7763383" y="1438414"/>
              <a:chExt cx="2722400" cy="2104578"/>
            </a:xfrm>
          </p:grpSpPr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968B89CA-6915-40DF-86AD-C82864A3D37A}"/>
                  </a:ext>
                </a:extLst>
              </p:cNvPr>
              <p:cNvSpPr/>
              <p:nvPr/>
            </p:nvSpPr>
            <p:spPr>
              <a:xfrm>
                <a:off x="7763383" y="2173290"/>
                <a:ext cx="2722400" cy="1369702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7650B21E-5144-4C76-8395-02BD79558628}"/>
                  </a:ext>
                </a:extLst>
              </p:cNvPr>
              <p:cNvSpPr/>
              <p:nvPr/>
            </p:nvSpPr>
            <p:spPr>
              <a:xfrm>
                <a:off x="9772980" y="1438414"/>
                <a:ext cx="712803" cy="72555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95A024AC-B4A1-4405-A2BC-C2E181B594C3}"/>
                </a:ext>
              </a:extLst>
            </p:cNvPr>
            <p:cNvSpPr/>
            <p:nvPr/>
          </p:nvSpPr>
          <p:spPr>
            <a:xfrm>
              <a:off x="9742521" y="5226077"/>
              <a:ext cx="1452534" cy="132065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6A97217-D264-4B81-BE3C-3E23086A8358}"/>
              </a:ext>
            </a:extLst>
          </p:cNvPr>
          <p:cNvSpPr/>
          <p:nvPr/>
        </p:nvSpPr>
        <p:spPr>
          <a:xfrm>
            <a:off x="3997893" y="2082925"/>
            <a:ext cx="6157907" cy="2784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00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73981E-9686-4327-8327-AA54DC78C405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97999" y="251958"/>
            <a:ext cx="7655508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>
                <a:solidFill>
                  <a:srgbClr val="00B050"/>
                </a:solidFill>
              </a:rPr>
              <a:t>一つの底面積</a:t>
            </a:r>
            <a:r>
              <a:rPr lang="ja-JP" altLang="en-US" sz="5400"/>
              <a:t>を求める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0D5C011-4AFA-4DD5-8530-64DCFEC98A54}"/>
              </a:ext>
            </a:extLst>
          </p:cNvPr>
          <p:cNvGrpSpPr/>
          <p:nvPr/>
        </p:nvGrpSpPr>
        <p:grpSpPr>
          <a:xfrm>
            <a:off x="5560053" y="162696"/>
            <a:ext cx="6157907" cy="4239316"/>
            <a:chOff x="5169710" y="985448"/>
            <a:chExt cx="6157907" cy="4239316"/>
          </a:xfrm>
        </p:grpSpPr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F58024F3-F235-4348-A68A-B524C0555BAF}"/>
                </a:ext>
              </a:extLst>
            </p:cNvPr>
            <p:cNvGrpSpPr/>
            <p:nvPr/>
          </p:nvGrpSpPr>
          <p:grpSpPr>
            <a:xfrm>
              <a:off x="5169710" y="985448"/>
              <a:ext cx="6157907" cy="4239316"/>
              <a:chOff x="7763383" y="1468700"/>
              <a:chExt cx="2722400" cy="2074292"/>
            </a:xfrm>
          </p:grpSpPr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968B89CA-6915-40DF-86AD-C82864A3D37A}"/>
                  </a:ext>
                </a:extLst>
              </p:cNvPr>
              <p:cNvSpPr/>
              <p:nvPr/>
            </p:nvSpPr>
            <p:spPr>
              <a:xfrm>
                <a:off x="7763383" y="2173290"/>
                <a:ext cx="2722400" cy="13697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7650B21E-5144-4C76-8395-02BD79558628}"/>
                  </a:ext>
                </a:extLst>
              </p:cNvPr>
              <p:cNvSpPr/>
              <p:nvPr/>
            </p:nvSpPr>
            <p:spPr>
              <a:xfrm>
                <a:off x="9772979" y="1468700"/>
                <a:ext cx="636622" cy="70459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ACE41A7D-A9E1-4DCE-A7AE-FAFC92345427}"/>
                </a:ext>
              </a:extLst>
            </p:cNvPr>
            <p:cNvCxnSpPr>
              <a:cxnSpLocks/>
            </p:cNvCxnSpPr>
            <p:nvPr/>
          </p:nvCxnSpPr>
          <p:spPr>
            <a:xfrm>
              <a:off x="9715297" y="1779046"/>
              <a:ext cx="64655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7DB5EFD-3D56-48FD-9A17-7758C4710571}"/>
                </a:ext>
              </a:extLst>
            </p:cNvPr>
            <p:cNvSpPr txBox="1"/>
            <p:nvPr/>
          </p:nvSpPr>
          <p:spPr>
            <a:xfrm>
              <a:off x="9996715" y="1870755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b="1"/>
                <a:t>半径ｒ</a:t>
              </a:r>
            </a:p>
          </p:txBody>
        </p:sp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F6E06A81-81D6-4203-8F1A-7560FDDE9545}"/>
              </a:ext>
            </a:extLst>
          </p:cNvPr>
          <p:cNvSpPr/>
          <p:nvPr/>
        </p:nvSpPr>
        <p:spPr>
          <a:xfrm>
            <a:off x="10092940" y="121197"/>
            <a:ext cx="1476000" cy="147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BD7944C-33D1-40E7-8546-69B89B8FBC5A}"/>
              </a:ext>
            </a:extLst>
          </p:cNvPr>
          <p:cNvSpPr/>
          <p:nvPr/>
        </p:nvSpPr>
        <p:spPr>
          <a:xfrm>
            <a:off x="10241960" y="4425706"/>
            <a:ext cx="1476000" cy="1476000"/>
          </a:xfrm>
          <a:prstGeom prst="ellipse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96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97D4626-F3D4-4E43-B4F6-58BFEE34A39E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6AA45DC-15D1-4122-88DF-BBFEC7C43C51}"/>
              </a:ext>
            </a:extLst>
          </p:cNvPr>
          <p:cNvSpPr/>
          <p:nvPr/>
        </p:nvSpPr>
        <p:spPr>
          <a:xfrm>
            <a:off x="87725" y="4959578"/>
            <a:ext cx="100367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表面積＝</a:t>
            </a:r>
            <a:r>
              <a:rPr lang="ja-JP" altLang="en-US" sz="6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側面積</a:t>
            </a:r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6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r>
              <a:rPr lang="en-US" altLang="ja-JP" sz="6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6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endParaRPr lang="en-US" altLang="ja-JP" sz="60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C62403-D758-4802-B6A5-788AFB42833A}"/>
              </a:ext>
            </a:extLst>
          </p:cNvPr>
          <p:cNvSpPr/>
          <p:nvPr/>
        </p:nvSpPr>
        <p:spPr>
          <a:xfrm>
            <a:off x="5236203" y="1813046"/>
            <a:ext cx="6157907" cy="2799316"/>
          </a:xfrm>
          <a:prstGeom prst="rect">
            <a:avLst/>
          </a:prstGeom>
          <a:pattFill prst="ltUpDiag">
            <a:fgClr>
              <a:srgbClr val="FF000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33CCFDAF-20A3-4405-9CD2-CF5A7F7099BA}"/>
              </a:ext>
            </a:extLst>
          </p:cNvPr>
          <p:cNvSpPr/>
          <p:nvPr/>
        </p:nvSpPr>
        <p:spPr>
          <a:xfrm>
            <a:off x="9769090" y="337046"/>
            <a:ext cx="1476000" cy="1476000"/>
          </a:xfrm>
          <a:prstGeom prst="ellipse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9BE3B3E-67E8-4743-8B5B-2D1019D3E020}"/>
              </a:ext>
            </a:extLst>
          </p:cNvPr>
          <p:cNvSpPr/>
          <p:nvPr/>
        </p:nvSpPr>
        <p:spPr>
          <a:xfrm>
            <a:off x="9918110" y="4612362"/>
            <a:ext cx="1476000" cy="1476000"/>
          </a:xfrm>
          <a:prstGeom prst="ellipse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7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BDCEE-5E72-4FEA-8667-838DF60E34DC}"/>
              </a:ext>
            </a:extLst>
          </p:cNvPr>
          <p:cNvSpPr/>
          <p:nvPr/>
        </p:nvSpPr>
        <p:spPr>
          <a:xfrm>
            <a:off x="0" y="1358326"/>
            <a:ext cx="12192000" cy="3815861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6786625" y="371677"/>
            <a:ext cx="7047190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体積の求め方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 rot="20476999">
              <a:off x="1427654" y="1047965"/>
              <a:ext cx="3931317" cy="5241569"/>
            </p:xfrm>
            <a:graphic>
              <a:graphicData uri="http://schemas.microsoft.com/office/drawing/2017/model3d">
                <am3d:model3d r:embed="rId2">
                  <am3d:spPr>
                    <a:xfrm rot="20476999">
                      <a:off x="0" y="0"/>
                      <a:ext cx="3931317" cy="5241569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163113" ay="692151" az="49695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19458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76999">
                <a:off x="1427654" y="1047965"/>
                <a:ext cx="3931317" cy="52415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5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E8F5229-A679-4DEF-AA04-5A4E55ECF734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840F0EAF-96F3-4396-B00F-090BAFC67687}"/>
              </a:ext>
            </a:extLst>
          </p:cNvPr>
          <p:cNvSpPr/>
          <p:nvPr/>
        </p:nvSpPr>
        <p:spPr>
          <a:xfrm rot="545662">
            <a:off x="8937041" y="1635832"/>
            <a:ext cx="1683521" cy="4094540"/>
          </a:xfrm>
          <a:prstGeom prst="bracketPair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8D8464-9CD9-4592-91EA-0F64AC7C614E}"/>
              </a:ext>
            </a:extLst>
          </p:cNvPr>
          <p:cNvSpPr/>
          <p:nvPr/>
        </p:nvSpPr>
        <p:spPr>
          <a:xfrm>
            <a:off x="572103" y="2236621"/>
            <a:ext cx="11619897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体積＝底面積</a:t>
            </a:r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高さ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4EDFCD26-A9FE-4678-9642-889315F87B84}"/>
              </a:ext>
            </a:extLst>
          </p:cNvPr>
          <p:cNvSpPr/>
          <p:nvPr/>
        </p:nvSpPr>
        <p:spPr>
          <a:xfrm rot="534177">
            <a:off x="9274746" y="1520647"/>
            <a:ext cx="2056301" cy="4469977"/>
          </a:xfrm>
          <a:prstGeom prst="can">
            <a:avLst>
              <a:gd name="adj" fmla="val 19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FF83566-D630-425B-BB79-5B3F255EDA99}"/>
              </a:ext>
            </a:extLst>
          </p:cNvPr>
          <p:cNvSpPr/>
          <p:nvPr/>
        </p:nvSpPr>
        <p:spPr>
          <a:xfrm rot="489858">
            <a:off x="8968884" y="5480986"/>
            <a:ext cx="2064601" cy="501921"/>
          </a:xfrm>
          <a:prstGeom prst="ellipse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A65D87-9D58-4E45-992C-AEF9109F8AA0}"/>
              </a:ext>
            </a:extLst>
          </p:cNvPr>
          <p:cNvSpPr/>
          <p:nvPr/>
        </p:nvSpPr>
        <p:spPr>
          <a:xfrm>
            <a:off x="3814719" y="3429000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32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sz="3200">
              <a:solidFill>
                <a:srgbClr val="00B05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C39DFE-D434-47B5-AE95-3C2D866A2D95}"/>
              </a:ext>
            </a:extLst>
          </p:cNvPr>
          <p:cNvSpPr/>
          <p:nvPr/>
        </p:nvSpPr>
        <p:spPr>
          <a:xfrm>
            <a:off x="910888" y="3429000"/>
            <a:ext cx="128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V</a:t>
            </a:r>
            <a:r>
              <a:rPr lang="ja-JP" altLang="en-US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sz="32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1F92EFB-1E21-4CA5-B416-6E60D5E45CD0}"/>
              </a:ext>
            </a:extLst>
          </p:cNvPr>
          <p:cNvSpPr/>
          <p:nvPr/>
        </p:nvSpPr>
        <p:spPr>
          <a:xfrm>
            <a:off x="6614583" y="336056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（ｈ</a:t>
            </a:r>
            <a:r>
              <a:rPr lang="ja-JP" altLang="en-US" sz="3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ja-JP" altLang="en-US" sz="32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983D8E7-B9D3-46B1-A637-79D3BCA5D507}"/>
              </a:ext>
            </a:extLst>
          </p:cNvPr>
          <p:cNvSpPr/>
          <p:nvPr/>
        </p:nvSpPr>
        <p:spPr>
          <a:xfrm>
            <a:off x="8643725" y="3143083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endParaRPr lang="ja-JP" altLang="en-US" sz="320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750057-BE84-4D62-BD09-935D6F5D2B69}"/>
              </a:ext>
            </a:extLst>
          </p:cNvPr>
          <p:cNvSpPr/>
          <p:nvPr/>
        </p:nvSpPr>
        <p:spPr>
          <a:xfrm>
            <a:off x="1658536" y="4076056"/>
            <a:ext cx="4145948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V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6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0304026-4A78-4655-A052-F196EEA7ED12}"/>
              </a:ext>
            </a:extLst>
          </p:cNvPr>
          <p:cNvSpPr/>
          <p:nvPr/>
        </p:nvSpPr>
        <p:spPr>
          <a:xfrm>
            <a:off x="9778206" y="5493737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ja-JP" altLang="en-US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3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BDCEE-5E72-4FEA-8667-838DF60E34DC}"/>
              </a:ext>
            </a:extLst>
          </p:cNvPr>
          <p:cNvSpPr/>
          <p:nvPr/>
        </p:nvSpPr>
        <p:spPr>
          <a:xfrm>
            <a:off x="0" y="1358326"/>
            <a:ext cx="12192000" cy="3815861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5178820" y="888542"/>
            <a:ext cx="7047190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8800">
                <a:latin typeface="メイリオ" panose="020B0604030504040204" pitchFamily="50" charset="-128"/>
                <a:ea typeface="メイリオ" panose="020B0604030504040204" pitchFamily="50" charset="-128"/>
              </a:rPr>
              <a:t>練習問題</a:t>
            </a:r>
            <a:endParaRPr lang="en-US" altLang="ja-JP" sz="8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3132618"/>
                  </p:ext>
                </p:extLst>
              </p:nvPr>
            </p:nvGraphicFramePr>
            <p:xfrm rot="20476999">
              <a:off x="115473" y="478558"/>
              <a:ext cx="3931317" cy="3766107"/>
            </p:xfrm>
            <a:graphic>
              <a:graphicData uri="http://schemas.microsoft.com/office/drawing/2017/model3d">
                <am3d:model3d r:embed="rId2">
                  <am3d:spPr>
                    <a:xfrm rot="20476999">
                      <a:off x="0" y="0"/>
                      <a:ext cx="3931317" cy="3766107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2163113" ay="692151" az="49695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4508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モデル 4" descr="赤い円筒">
                <a:extLst>
                  <a:ext uri="{FF2B5EF4-FFF2-40B4-BE49-F238E27FC236}">
                    <a16:creationId xmlns:a16="http://schemas.microsoft.com/office/drawing/2014/main" id="{CC100C61-9947-410B-A2C5-EA627539B8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76999">
                <a:off x="115473" y="478558"/>
                <a:ext cx="3931317" cy="3766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モデル 5" descr="キューブ">
                <a:extLst>
                  <a:ext uri="{FF2B5EF4-FFF2-40B4-BE49-F238E27FC236}">
                    <a16:creationId xmlns:a16="http://schemas.microsoft.com/office/drawing/2014/main" id="{A79DFD3C-7AFC-4133-B61C-3C01378893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0739661"/>
                  </p:ext>
                </p:extLst>
              </p:nvPr>
            </p:nvGraphicFramePr>
            <p:xfrm rot="1875116">
              <a:off x="8094482" y="2998955"/>
              <a:ext cx="2874799" cy="3062654"/>
            </p:xfrm>
            <a:graphic>
              <a:graphicData uri="http://schemas.microsoft.com/office/drawing/2017/model3d">
                <am3d:model3d r:embed="rId5">
                  <am3d:spPr>
                    <a:xfrm rot="1875116">
                      <a:off x="0" y="0"/>
                      <a:ext cx="2874799" cy="3062654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-3339076" ay="-1674021" az="206400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17235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モデル 5" descr="キューブ">
                <a:extLst>
                  <a:ext uri="{FF2B5EF4-FFF2-40B4-BE49-F238E27FC236}">
                    <a16:creationId xmlns:a16="http://schemas.microsoft.com/office/drawing/2014/main" id="{A79DFD3C-7AFC-4133-B61C-3C0137889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875116">
                <a:off x="8094482" y="2998955"/>
                <a:ext cx="2874799" cy="30626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5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repeatCount="indefinite" accel="10000" decel="9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D683E1-AC5D-419C-854B-4D3A9A7BE4EF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0" y="111125"/>
            <a:ext cx="12192000" cy="4260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１　角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柱</a:t>
            </a:r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柱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の体積と表面積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71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165252" y="817444"/>
            <a:ext cx="11619897" cy="22504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問題１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次の角柱の表面積を求めなさい。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直方体 2">
            <a:extLst>
              <a:ext uri="{FF2B5EF4-FFF2-40B4-BE49-F238E27FC236}">
                <a16:creationId xmlns:a16="http://schemas.microsoft.com/office/drawing/2014/main" id="{26903B22-BF8A-4E5E-BC35-E888BB5AF894}"/>
              </a:ext>
            </a:extLst>
          </p:cNvPr>
          <p:cNvSpPr/>
          <p:nvPr/>
        </p:nvSpPr>
        <p:spPr>
          <a:xfrm flipH="1">
            <a:off x="4790776" y="3606325"/>
            <a:ext cx="2610448" cy="3034873"/>
          </a:xfrm>
          <a:prstGeom prst="cube">
            <a:avLst>
              <a:gd name="adj" fmla="val 21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FDDCFD2D-6065-4B01-AE59-E82F79C085AC}"/>
              </a:ext>
            </a:extLst>
          </p:cNvPr>
          <p:cNvSpPr/>
          <p:nvPr/>
        </p:nvSpPr>
        <p:spPr>
          <a:xfrm rot="10800000" flipH="1">
            <a:off x="4288076" y="3606325"/>
            <a:ext cx="339699" cy="240991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464ABD-3EFE-44D0-AA98-7CE92D04330B}"/>
              </a:ext>
            </a:extLst>
          </p:cNvPr>
          <p:cNvSpPr/>
          <p:nvPr/>
        </p:nvSpPr>
        <p:spPr>
          <a:xfrm>
            <a:off x="3493626" y="4641536"/>
            <a:ext cx="12971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12cm</a:t>
            </a:r>
          </a:p>
        </p:txBody>
      </p:sp>
      <p:sp>
        <p:nvSpPr>
          <p:cNvPr id="6" name="左大かっこ 5">
            <a:extLst>
              <a:ext uri="{FF2B5EF4-FFF2-40B4-BE49-F238E27FC236}">
                <a16:creationId xmlns:a16="http://schemas.microsoft.com/office/drawing/2014/main" id="{81CFC13E-F685-4ACA-BEBC-65F470EDE103}"/>
              </a:ext>
            </a:extLst>
          </p:cNvPr>
          <p:cNvSpPr/>
          <p:nvPr/>
        </p:nvSpPr>
        <p:spPr>
          <a:xfrm rot="16200000" flipH="1">
            <a:off x="5700888" y="2293252"/>
            <a:ext cx="282746" cy="198875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AAD480A-DB2B-4D9E-8FAC-7AE42495451A}"/>
              </a:ext>
            </a:extLst>
          </p:cNvPr>
          <p:cNvSpPr/>
          <p:nvPr/>
        </p:nvSpPr>
        <p:spPr>
          <a:xfrm>
            <a:off x="5353986" y="2782516"/>
            <a:ext cx="97654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3200"/>
              <a:t>7cm</a:t>
            </a:r>
            <a:endParaRPr lang="ja-JP" altLang="en-US" sz="3200"/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F1BFB50F-2293-4AB4-BF1B-57CA15F9BDC0}"/>
              </a:ext>
            </a:extLst>
          </p:cNvPr>
          <p:cNvSpPr/>
          <p:nvPr/>
        </p:nvSpPr>
        <p:spPr>
          <a:xfrm rot="18992755" flipH="1">
            <a:off x="7258442" y="3311014"/>
            <a:ext cx="134073" cy="79813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3433A1E-37D8-4D6F-BB11-C6DD99FA8146}"/>
              </a:ext>
            </a:extLst>
          </p:cNvPr>
          <p:cNvSpPr/>
          <p:nvPr/>
        </p:nvSpPr>
        <p:spPr>
          <a:xfrm>
            <a:off x="7159919" y="3313937"/>
            <a:ext cx="9765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3200"/>
              <a:t>4cm</a:t>
            </a:r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61087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112CD6-E456-47D7-9B3D-A13AEAF44E04}"/>
              </a:ext>
            </a:extLst>
          </p:cNvPr>
          <p:cNvSpPr/>
          <p:nvPr/>
        </p:nvSpPr>
        <p:spPr>
          <a:xfrm>
            <a:off x="7957004" y="17587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問題１解答</a:t>
            </a:r>
            <a:endParaRPr lang="ja-JP" altLang="en-US" sz="6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B19C58-210A-40A9-82EB-FCB0322D606B}"/>
              </a:ext>
            </a:extLst>
          </p:cNvPr>
          <p:cNvSpPr/>
          <p:nvPr/>
        </p:nvSpPr>
        <p:spPr>
          <a:xfrm>
            <a:off x="479179" y="1178109"/>
            <a:ext cx="11509696" cy="519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表面積＝</a:t>
            </a:r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12×</a:t>
            </a:r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４＋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12×7</a:t>
            </a:r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4×7</a:t>
            </a:r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</a:p>
          <a:p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</a:t>
            </a:r>
          </a:p>
          <a:p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320</a:t>
            </a:r>
          </a:p>
          <a:p>
            <a:endParaRPr lang="en-US" altLang="ja-JP" sz="4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答え　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320cm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D0CFBE-DE49-41AA-8EF9-5A9FF21BBEE5}"/>
              </a:ext>
            </a:extLst>
          </p:cNvPr>
          <p:cNvSpPr txBox="1"/>
          <p:nvPr/>
        </p:nvSpPr>
        <p:spPr>
          <a:xfrm>
            <a:off x="3886711" y="4577039"/>
            <a:ext cx="33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２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BF4A9D-5FC4-41C0-B3ED-13BAC7C8366D}"/>
              </a:ext>
            </a:extLst>
          </p:cNvPr>
          <p:cNvSpPr/>
          <p:nvPr/>
        </p:nvSpPr>
        <p:spPr>
          <a:xfrm>
            <a:off x="2844186" y="2060529"/>
            <a:ext cx="8293177" cy="114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F6FA26-00A2-4651-A6F5-CA0142379F7B}"/>
              </a:ext>
            </a:extLst>
          </p:cNvPr>
          <p:cNvSpPr/>
          <p:nvPr/>
        </p:nvSpPr>
        <p:spPr>
          <a:xfrm>
            <a:off x="2825136" y="3310830"/>
            <a:ext cx="8293177" cy="114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2418D07-CC69-4695-AECA-61035CD3491C}"/>
              </a:ext>
            </a:extLst>
          </p:cNvPr>
          <p:cNvSpPr/>
          <p:nvPr/>
        </p:nvSpPr>
        <p:spPr>
          <a:xfrm>
            <a:off x="2157754" y="4577039"/>
            <a:ext cx="8293177" cy="80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2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387443" y="965254"/>
            <a:ext cx="11619897" cy="1055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問題２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次の角柱の体積を求めなさい。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直方体 2">
            <a:extLst>
              <a:ext uri="{FF2B5EF4-FFF2-40B4-BE49-F238E27FC236}">
                <a16:creationId xmlns:a16="http://schemas.microsoft.com/office/drawing/2014/main" id="{155C2567-5BE9-462F-932F-B697E292142D}"/>
              </a:ext>
            </a:extLst>
          </p:cNvPr>
          <p:cNvSpPr/>
          <p:nvPr/>
        </p:nvSpPr>
        <p:spPr>
          <a:xfrm flipH="1">
            <a:off x="4790776" y="3520867"/>
            <a:ext cx="2610448" cy="3034873"/>
          </a:xfrm>
          <a:prstGeom prst="cube">
            <a:avLst>
              <a:gd name="adj" fmla="val 21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E0BA3A8F-301A-4127-BB7C-039C3C81011E}"/>
              </a:ext>
            </a:extLst>
          </p:cNvPr>
          <p:cNvSpPr/>
          <p:nvPr/>
        </p:nvSpPr>
        <p:spPr>
          <a:xfrm rot="10800000" flipH="1">
            <a:off x="4288076" y="3520867"/>
            <a:ext cx="339699" cy="240991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847172C-4CC9-4F6B-9B18-9FDEBC03B8E7}"/>
              </a:ext>
            </a:extLst>
          </p:cNvPr>
          <p:cNvSpPr/>
          <p:nvPr/>
        </p:nvSpPr>
        <p:spPr>
          <a:xfrm>
            <a:off x="3493626" y="4641536"/>
            <a:ext cx="12971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12cm</a:t>
            </a:r>
          </a:p>
        </p:txBody>
      </p:sp>
      <p:sp>
        <p:nvSpPr>
          <p:cNvPr id="6" name="左大かっこ 5">
            <a:extLst>
              <a:ext uri="{FF2B5EF4-FFF2-40B4-BE49-F238E27FC236}">
                <a16:creationId xmlns:a16="http://schemas.microsoft.com/office/drawing/2014/main" id="{DAFA5EB7-3EDA-46AF-ABF9-48C3DE10964C}"/>
              </a:ext>
            </a:extLst>
          </p:cNvPr>
          <p:cNvSpPr/>
          <p:nvPr/>
        </p:nvSpPr>
        <p:spPr>
          <a:xfrm rot="16200000" flipH="1">
            <a:off x="5700888" y="2207794"/>
            <a:ext cx="282746" cy="198875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6BE6CE-FAEA-4882-877C-0A535A46D390}"/>
              </a:ext>
            </a:extLst>
          </p:cNvPr>
          <p:cNvSpPr/>
          <p:nvPr/>
        </p:nvSpPr>
        <p:spPr>
          <a:xfrm>
            <a:off x="5353986" y="2697058"/>
            <a:ext cx="97654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3200"/>
              <a:t>7cm</a:t>
            </a:r>
            <a:endParaRPr lang="ja-JP" altLang="en-US" sz="3200"/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8FACC7B1-4A30-48B7-BCD9-844EEB83C8B9}"/>
              </a:ext>
            </a:extLst>
          </p:cNvPr>
          <p:cNvSpPr/>
          <p:nvPr/>
        </p:nvSpPr>
        <p:spPr>
          <a:xfrm rot="18992755" flipH="1">
            <a:off x="7258442" y="3225556"/>
            <a:ext cx="134073" cy="79813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D38BBA-6781-4687-8170-839BBF2AE1ED}"/>
              </a:ext>
            </a:extLst>
          </p:cNvPr>
          <p:cNvSpPr/>
          <p:nvPr/>
        </p:nvSpPr>
        <p:spPr>
          <a:xfrm>
            <a:off x="7159919" y="3228479"/>
            <a:ext cx="9765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3200"/>
              <a:t>4cm</a:t>
            </a:r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43574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8CD7D5-5DFF-40A0-A54E-D2AC353C83D4}"/>
              </a:ext>
            </a:extLst>
          </p:cNvPr>
          <p:cNvSpPr/>
          <p:nvPr/>
        </p:nvSpPr>
        <p:spPr>
          <a:xfrm>
            <a:off x="7957004" y="17587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問題２解答</a:t>
            </a:r>
            <a:endParaRPr lang="ja-JP" altLang="en-US" sz="6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3763FE-0A05-43DC-B532-019E40D0375A}"/>
              </a:ext>
            </a:extLst>
          </p:cNvPr>
          <p:cNvSpPr/>
          <p:nvPr/>
        </p:nvSpPr>
        <p:spPr>
          <a:xfrm>
            <a:off x="711204" y="2080604"/>
            <a:ext cx="11509696" cy="3516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　体積＝</a:t>
            </a:r>
            <a:r>
              <a:rPr lang="ja-JP" altLang="en-US" sz="44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44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4×7</a:t>
            </a:r>
            <a:r>
              <a:rPr lang="ja-JP" altLang="en-US" sz="44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×12</a:t>
            </a:r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         </a:t>
            </a:r>
          </a:p>
          <a:p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=</a:t>
            </a:r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336</a:t>
            </a:r>
          </a:p>
          <a:p>
            <a:endParaRPr lang="en-US" altLang="ja-JP" sz="4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4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400">
                <a:latin typeface="メイリオ" panose="020B0604030504040204" pitchFamily="50" charset="-128"/>
                <a:ea typeface="メイリオ" panose="020B0604030504040204" pitchFamily="50" charset="-128"/>
              </a:rPr>
              <a:t>   答え　</a:t>
            </a:r>
            <a:r>
              <a: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rPr>
              <a:t>336cm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9B6C54-F293-48A7-BEE1-F8505B49DC6C}"/>
              </a:ext>
            </a:extLst>
          </p:cNvPr>
          <p:cNvSpPr txBox="1"/>
          <p:nvPr/>
        </p:nvSpPr>
        <p:spPr>
          <a:xfrm>
            <a:off x="4773131" y="4894117"/>
            <a:ext cx="33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/>
              <a:t>3</a:t>
            </a:r>
            <a:endParaRPr kumimoji="1" lang="ja-JP" altLang="en-US" sz="2800" b="1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A025CD-5601-4697-A80B-7430879972E9}"/>
              </a:ext>
            </a:extLst>
          </p:cNvPr>
          <p:cNvSpPr/>
          <p:nvPr/>
        </p:nvSpPr>
        <p:spPr>
          <a:xfrm>
            <a:off x="3271915" y="1608982"/>
            <a:ext cx="4584781" cy="114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40135C-B268-49ED-9894-7D60295F309F}"/>
              </a:ext>
            </a:extLst>
          </p:cNvPr>
          <p:cNvSpPr/>
          <p:nvPr/>
        </p:nvSpPr>
        <p:spPr>
          <a:xfrm>
            <a:off x="2999195" y="3029383"/>
            <a:ext cx="8293177" cy="114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F51B1B-65B6-49A0-BF2A-A8D9AA4EA30C}"/>
              </a:ext>
            </a:extLst>
          </p:cNvPr>
          <p:cNvSpPr/>
          <p:nvPr/>
        </p:nvSpPr>
        <p:spPr>
          <a:xfrm>
            <a:off x="2903945" y="4894117"/>
            <a:ext cx="2431761" cy="80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8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149381" y="630489"/>
            <a:ext cx="11619897" cy="22761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問題３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次の円柱の表面積を求めなさい。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D9D02D3F-05A3-4C36-9CAF-E7EE2B0474EC}"/>
              </a:ext>
            </a:extLst>
          </p:cNvPr>
          <p:cNvSpPr/>
          <p:nvPr/>
        </p:nvSpPr>
        <p:spPr>
          <a:xfrm>
            <a:off x="4825868" y="2734448"/>
            <a:ext cx="2056301" cy="3185445"/>
          </a:xfrm>
          <a:prstGeom prst="can">
            <a:avLst>
              <a:gd name="adj" fmla="val 35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大かっこ 4">
            <a:extLst>
              <a:ext uri="{FF2B5EF4-FFF2-40B4-BE49-F238E27FC236}">
                <a16:creationId xmlns:a16="http://schemas.microsoft.com/office/drawing/2014/main" id="{B0BFE9A7-1BF7-4E18-B347-B6FD903C5165}"/>
              </a:ext>
            </a:extLst>
          </p:cNvPr>
          <p:cNvSpPr/>
          <p:nvPr/>
        </p:nvSpPr>
        <p:spPr>
          <a:xfrm rot="10800000" flipH="1">
            <a:off x="4271003" y="3093577"/>
            <a:ext cx="339699" cy="250391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C4892A-4462-4AAF-85DA-7628C1DAEC82}"/>
              </a:ext>
            </a:extLst>
          </p:cNvPr>
          <p:cNvSpPr/>
          <p:nvPr/>
        </p:nvSpPr>
        <p:spPr>
          <a:xfrm>
            <a:off x="3421135" y="4034782"/>
            <a:ext cx="12971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12cm</a:t>
            </a:r>
          </a:p>
        </p:txBody>
      </p:sp>
      <p:sp>
        <p:nvSpPr>
          <p:cNvPr id="8" name="左大かっこ 7">
            <a:extLst>
              <a:ext uri="{FF2B5EF4-FFF2-40B4-BE49-F238E27FC236}">
                <a16:creationId xmlns:a16="http://schemas.microsoft.com/office/drawing/2014/main" id="{5C5C526C-BA1B-4A35-B5F9-05B87D4CDC62}"/>
              </a:ext>
            </a:extLst>
          </p:cNvPr>
          <p:cNvSpPr/>
          <p:nvPr/>
        </p:nvSpPr>
        <p:spPr>
          <a:xfrm rot="16200000" flipH="1">
            <a:off x="5342921" y="2501740"/>
            <a:ext cx="47505" cy="100858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BA29F2-FA61-4426-B224-8B0E45374D65}"/>
              </a:ext>
            </a:extLst>
          </p:cNvPr>
          <p:cNvSpPr txBox="1"/>
          <p:nvPr/>
        </p:nvSpPr>
        <p:spPr>
          <a:xfrm>
            <a:off x="4718285" y="258313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/>
              <a:t>半径</a:t>
            </a:r>
            <a:r>
              <a:rPr kumimoji="1" lang="en-US" altLang="ja-JP" b="1"/>
              <a:t>3</a:t>
            </a:r>
            <a:r>
              <a:rPr kumimoji="1" lang="ja-JP" altLang="en-US" b="1"/>
              <a:t>ｃｍ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CE17F3-5753-4516-83A6-88D35573D708}"/>
              </a:ext>
            </a:extLst>
          </p:cNvPr>
          <p:cNvCxnSpPr>
            <a:cxnSpLocks/>
          </p:cNvCxnSpPr>
          <p:nvPr/>
        </p:nvCxnSpPr>
        <p:spPr>
          <a:xfrm>
            <a:off x="4862383" y="3029782"/>
            <a:ext cx="10085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4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A1CFA5-2418-424F-95A0-EFE58831FECF}"/>
              </a:ext>
            </a:extLst>
          </p:cNvPr>
          <p:cNvSpPr/>
          <p:nvPr/>
        </p:nvSpPr>
        <p:spPr>
          <a:xfrm>
            <a:off x="7957004" y="17587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問題３解答</a:t>
            </a:r>
            <a:endParaRPr lang="ja-JP" altLang="en-US" sz="6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D976E7-84A8-42A5-BB8D-1C9DE6C70F34}"/>
              </a:ext>
            </a:extLst>
          </p:cNvPr>
          <p:cNvSpPr/>
          <p:nvPr/>
        </p:nvSpPr>
        <p:spPr>
          <a:xfrm>
            <a:off x="535699" y="1510902"/>
            <a:ext cx="11509696" cy="384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表面積＝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12×</a:t>
            </a:r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（３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</a:t>
            </a:r>
            <a:r>
              <a:rPr lang="ja-JP" altLang="en-US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）＋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π×3</a:t>
            </a:r>
            <a:r>
              <a:rPr lang="ja-JP" altLang="en-US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×2</a:t>
            </a:r>
          </a:p>
          <a:p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</a:t>
            </a:r>
            <a:endParaRPr lang="en-US" altLang="ja-JP" sz="440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=</a:t>
            </a:r>
            <a:r>
              <a:rPr lang="ja-JP" altLang="en-US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72π</a:t>
            </a:r>
            <a:r>
              <a:rPr lang="ja-JP" altLang="en-US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＋　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18π</a:t>
            </a:r>
          </a:p>
          <a:p>
            <a:r>
              <a:rPr lang="ja-JP" altLang="en-US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=</a:t>
            </a:r>
            <a:r>
              <a:rPr lang="ja-JP" altLang="en-US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90π</a:t>
            </a:r>
            <a:endParaRPr lang="en-US" altLang="ja-JP" sz="4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答え　</a:t>
            </a:r>
            <a:r>
              <a: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90π</a:t>
            </a:r>
            <a:r>
              <a:rPr lang="en-US" altLang="ja-JP" sz="4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5FABE1-8710-4569-AA8F-028F6150B8EE}"/>
              </a:ext>
            </a:extLst>
          </p:cNvPr>
          <p:cNvSpPr txBox="1"/>
          <p:nvPr/>
        </p:nvSpPr>
        <p:spPr>
          <a:xfrm>
            <a:off x="4119459" y="4614698"/>
            <a:ext cx="33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2</a:t>
            </a:r>
            <a:endParaRPr kumimoji="1" lang="ja-JP" altLang="en-US" sz="2800" b="1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2053B44-978C-4B00-A29E-289AD332E066}"/>
              </a:ext>
            </a:extLst>
          </p:cNvPr>
          <p:cNvSpPr/>
          <p:nvPr/>
        </p:nvSpPr>
        <p:spPr>
          <a:xfrm>
            <a:off x="2649444" y="2314221"/>
            <a:ext cx="8293177" cy="1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1010388-C196-431D-B6A0-2C7D62A83EE1}"/>
              </a:ext>
            </a:extLst>
          </p:cNvPr>
          <p:cNvSpPr/>
          <p:nvPr/>
        </p:nvSpPr>
        <p:spPr>
          <a:xfrm>
            <a:off x="2754200" y="3431594"/>
            <a:ext cx="8293177" cy="80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D65147-3846-4114-95C2-902843DC41CB}"/>
              </a:ext>
            </a:extLst>
          </p:cNvPr>
          <p:cNvSpPr txBox="1"/>
          <p:nvPr/>
        </p:nvSpPr>
        <p:spPr>
          <a:xfrm>
            <a:off x="9484259" y="1089608"/>
            <a:ext cx="33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2</a:t>
            </a:r>
            <a:endParaRPr kumimoji="1" lang="ja-JP" altLang="en-US" sz="2800" b="1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D3C8F1-1D88-4F88-966E-E16CA9F967C9}"/>
              </a:ext>
            </a:extLst>
          </p:cNvPr>
          <p:cNvSpPr/>
          <p:nvPr/>
        </p:nvSpPr>
        <p:spPr>
          <a:xfrm>
            <a:off x="2858956" y="1172850"/>
            <a:ext cx="8293177" cy="1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022C298-4255-4C4E-9218-DE5FC19BCAA1}"/>
              </a:ext>
            </a:extLst>
          </p:cNvPr>
          <p:cNvSpPr/>
          <p:nvPr/>
        </p:nvSpPr>
        <p:spPr>
          <a:xfrm>
            <a:off x="2143958" y="4535327"/>
            <a:ext cx="8293177" cy="80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7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286051" y="854295"/>
            <a:ext cx="11619897" cy="11596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問題４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次の円柱の体積を求めなさい。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F0FE14BA-D1D9-4B9E-8428-6C0CD867B608}"/>
              </a:ext>
            </a:extLst>
          </p:cNvPr>
          <p:cNvSpPr/>
          <p:nvPr/>
        </p:nvSpPr>
        <p:spPr>
          <a:xfrm>
            <a:off x="4718285" y="2752813"/>
            <a:ext cx="2056301" cy="3185445"/>
          </a:xfrm>
          <a:prstGeom prst="can">
            <a:avLst>
              <a:gd name="adj" fmla="val 35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BBCE0F5A-864B-4BCC-AB4E-56CA43D2F597}"/>
              </a:ext>
            </a:extLst>
          </p:cNvPr>
          <p:cNvSpPr/>
          <p:nvPr/>
        </p:nvSpPr>
        <p:spPr>
          <a:xfrm rot="10800000" flipH="1">
            <a:off x="4271003" y="3093577"/>
            <a:ext cx="339699" cy="250391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442280-0BF3-45EE-B509-F600F70CCDAF}"/>
              </a:ext>
            </a:extLst>
          </p:cNvPr>
          <p:cNvSpPr/>
          <p:nvPr/>
        </p:nvSpPr>
        <p:spPr>
          <a:xfrm>
            <a:off x="3421135" y="4034782"/>
            <a:ext cx="12971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12cm</a:t>
            </a:r>
          </a:p>
        </p:txBody>
      </p:sp>
      <p:sp>
        <p:nvSpPr>
          <p:cNvPr id="6" name="左大かっこ 5">
            <a:extLst>
              <a:ext uri="{FF2B5EF4-FFF2-40B4-BE49-F238E27FC236}">
                <a16:creationId xmlns:a16="http://schemas.microsoft.com/office/drawing/2014/main" id="{EF163F4C-F78C-49A8-8778-B77F588EF7EE}"/>
              </a:ext>
            </a:extLst>
          </p:cNvPr>
          <p:cNvSpPr/>
          <p:nvPr/>
        </p:nvSpPr>
        <p:spPr>
          <a:xfrm rot="16200000" flipH="1">
            <a:off x="5198822" y="2549872"/>
            <a:ext cx="47505" cy="100858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33E876-B4AE-448C-A982-A3882AA79883}"/>
              </a:ext>
            </a:extLst>
          </p:cNvPr>
          <p:cNvSpPr txBox="1"/>
          <p:nvPr/>
        </p:nvSpPr>
        <p:spPr>
          <a:xfrm>
            <a:off x="4667759" y="260146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/>
              <a:t>半径</a:t>
            </a:r>
            <a:r>
              <a:rPr kumimoji="1" lang="en-US" altLang="ja-JP" b="1"/>
              <a:t>3</a:t>
            </a:r>
            <a:r>
              <a:rPr kumimoji="1" lang="ja-JP" altLang="en-US" b="1"/>
              <a:t>ｃｍ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BF66DF3-3384-4C3E-950A-3C24C4665DE5}"/>
              </a:ext>
            </a:extLst>
          </p:cNvPr>
          <p:cNvCxnSpPr>
            <a:cxnSpLocks/>
          </p:cNvCxnSpPr>
          <p:nvPr/>
        </p:nvCxnSpPr>
        <p:spPr>
          <a:xfrm>
            <a:off x="4718284" y="3077914"/>
            <a:ext cx="10085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31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A1CFA5-2418-424F-95A0-EFE58831FECF}"/>
              </a:ext>
            </a:extLst>
          </p:cNvPr>
          <p:cNvSpPr/>
          <p:nvPr/>
        </p:nvSpPr>
        <p:spPr>
          <a:xfrm>
            <a:off x="7957004" y="17587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問題４解答</a:t>
            </a:r>
            <a:endParaRPr lang="ja-JP" altLang="en-US" sz="6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71CD2FC-FE4E-4091-983B-2A8FB8B236DB}"/>
              </a:ext>
            </a:extLst>
          </p:cNvPr>
          <p:cNvGrpSpPr/>
          <p:nvPr/>
        </p:nvGrpSpPr>
        <p:grpSpPr>
          <a:xfrm>
            <a:off x="762520" y="1450272"/>
            <a:ext cx="11509696" cy="3957455"/>
            <a:chOff x="1536971" y="2724675"/>
            <a:chExt cx="11509696" cy="395745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6D976E7-84A8-42A5-BB8D-1C9DE6C70F34}"/>
                </a:ext>
              </a:extLst>
            </p:cNvPr>
            <p:cNvSpPr/>
            <p:nvPr/>
          </p:nvSpPr>
          <p:spPr>
            <a:xfrm>
              <a:off x="1536971" y="2838568"/>
              <a:ext cx="11509696" cy="3843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4400">
                  <a:latin typeface="メイリオ" panose="020B0604030504040204" pitchFamily="50" charset="-128"/>
                  <a:ea typeface="メイリオ" panose="020B0604030504040204" pitchFamily="50" charset="-128"/>
                </a:rPr>
                <a:t>体積＝</a:t>
              </a:r>
              <a:r>
                <a:rPr lang="en-US" altLang="ja-JP" sz="4400">
                  <a:solidFill>
                    <a:srgbClr val="00B05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π×3</a:t>
              </a:r>
              <a:r>
                <a:rPr lang="ja-JP" altLang="en-US" sz="4400">
                  <a:solidFill>
                    <a:srgbClr val="00B05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lang="en-US" altLang="ja-JP" sz="440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×12</a:t>
              </a:r>
            </a:p>
            <a:p>
              <a:r>
                <a:rPr lang="ja-JP" altLang="en-US" sz="440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</a:t>
              </a:r>
              <a:endPara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440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＝</a:t>
              </a:r>
              <a:r>
                <a:rPr lang="en-US" altLang="ja-JP" sz="4400">
                  <a:latin typeface="メイリオ" panose="020B0604030504040204" pitchFamily="50" charset="-128"/>
                  <a:ea typeface="メイリオ" panose="020B0604030504040204" pitchFamily="50" charset="-128"/>
                </a:rPr>
                <a:t>108</a:t>
              </a:r>
              <a:r>
                <a:rPr lang="en-US" altLang="ja-JP" sz="4400">
                  <a:solidFill>
                    <a:srgbClr val="00B05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π</a:t>
              </a:r>
              <a:endParaRPr lang="en-US" altLang="ja-JP" sz="4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sz="44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4400">
                  <a:latin typeface="メイリオ" panose="020B0604030504040204" pitchFamily="50" charset="-128"/>
                  <a:ea typeface="メイリオ" panose="020B0604030504040204" pitchFamily="50" charset="-128"/>
                </a:rPr>
                <a:t>答え　</a:t>
              </a:r>
              <a:r>
                <a:rPr lang="en-US" altLang="ja-JP" sz="44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108π</a:t>
              </a:r>
              <a:r>
                <a:rPr lang="en-US" altLang="ja-JP" sz="4400">
                  <a:latin typeface="メイリオ" panose="020B0604030504040204" pitchFamily="50" charset="-128"/>
                  <a:ea typeface="メイリオ" panose="020B0604030504040204" pitchFamily="50" charset="-128"/>
                </a:rPr>
                <a:t>cm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11DF489-6A0A-45AA-AABB-29C853749453}"/>
                </a:ext>
              </a:extLst>
            </p:cNvPr>
            <p:cNvSpPr txBox="1"/>
            <p:nvPr/>
          </p:nvSpPr>
          <p:spPr>
            <a:xfrm>
              <a:off x="4602497" y="2724675"/>
              <a:ext cx="336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>
                  <a:solidFill>
                    <a:srgbClr val="00B050"/>
                  </a:solidFill>
                </a:rPr>
                <a:t>2</a:t>
              </a:r>
              <a:endParaRPr kumimoji="1" lang="ja-JP" altLang="en-US" sz="2800" b="1">
                <a:solidFill>
                  <a:srgbClr val="00B050"/>
                </a:solidFill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A5FABE1-8710-4569-AA8F-028F6150B8EE}"/>
                </a:ext>
              </a:extLst>
            </p:cNvPr>
            <p:cNvSpPr txBox="1"/>
            <p:nvPr/>
          </p:nvSpPr>
          <p:spPr>
            <a:xfrm>
              <a:off x="5324251" y="5606970"/>
              <a:ext cx="336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/>
                <a:t>３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6A5424-EF60-490F-B442-DE6E20F113C0}"/>
              </a:ext>
            </a:extLst>
          </p:cNvPr>
          <p:cNvSpPr/>
          <p:nvPr/>
        </p:nvSpPr>
        <p:spPr>
          <a:xfrm>
            <a:off x="2558253" y="1454143"/>
            <a:ext cx="8293177" cy="1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C66388D-4CB1-4A3C-BD86-3C058E15721F}"/>
              </a:ext>
            </a:extLst>
          </p:cNvPr>
          <p:cNvSpPr/>
          <p:nvPr/>
        </p:nvSpPr>
        <p:spPr>
          <a:xfrm>
            <a:off x="2592338" y="3188512"/>
            <a:ext cx="8293177" cy="1146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6008467-71E9-4C0B-965D-117737B054F8}"/>
              </a:ext>
            </a:extLst>
          </p:cNvPr>
          <p:cNvSpPr/>
          <p:nvPr/>
        </p:nvSpPr>
        <p:spPr>
          <a:xfrm>
            <a:off x="2504142" y="4380305"/>
            <a:ext cx="8293177" cy="80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5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D683E1-AC5D-419C-854B-4D3A9A7BE4EF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121835" y="350644"/>
            <a:ext cx="11948330" cy="4260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２　角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錐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・円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錐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の体積と表面積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322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D9415E8-0947-4353-8159-3E1193C16EE6}"/>
              </a:ext>
            </a:extLst>
          </p:cNvPr>
          <p:cNvSpPr/>
          <p:nvPr/>
        </p:nvSpPr>
        <p:spPr>
          <a:xfrm>
            <a:off x="7285458" y="2991603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endParaRPr lang="ja-JP" altLang="en-US" sz="280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4B94F2F-4439-477B-8080-0BD853812302}"/>
              </a:ext>
            </a:extLst>
          </p:cNvPr>
          <p:cNvSpPr/>
          <p:nvPr/>
        </p:nvSpPr>
        <p:spPr>
          <a:xfrm flipV="1">
            <a:off x="-872997" y="6682108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286051" y="542253"/>
            <a:ext cx="11619897" cy="1964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　角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錐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円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錐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94FACB23-0DFA-4D00-B013-0A75C9B19A47}"/>
              </a:ext>
            </a:extLst>
          </p:cNvPr>
          <p:cNvSpPr/>
          <p:nvPr/>
        </p:nvSpPr>
        <p:spPr>
          <a:xfrm rot="10800000" flipH="1">
            <a:off x="7797799" y="1921273"/>
            <a:ext cx="485734" cy="2816243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30B4A6F-43E6-43DC-9852-51E2B8986BFF}"/>
              </a:ext>
            </a:extLst>
          </p:cNvPr>
          <p:cNvSpPr/>
          <p:nvPr/>
        </p:nvSpPr>
        <p:spPr>
          <a:xfrm>
            <a:off x="9487907" y="5362125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ja-JP" altLang="en-US" sz="3200">
              <a:solidFill>
                <a:srgbClr val="00B050"/>
              </a:solidFill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9ED2B4E-A5FA-49F9-B802-78F5EB4D5E2D}"/>
              </a:ext>
            </a:extLst>
          </p:cNvPr>
          <p:cNvGrpSpPr/>
          <p:nvPr/>
        </p:nvGrpSpPr>
        <p:grpSpPr>
          <a:xfrm>
            <a:off x="1406182" y="1748167"/>
            <a:ext cx="4151201" cy="3471192"/>
            <a:chOff x="1406182" y="1748167"/>
            <a:chExt cx="4151201" cy="3471192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26" name="3D モデル 25" descr="角錐形">
                  <a:extLst>
                    <a:ext uri="{FF2B5EF4-FFF2-40B4-BE49-F238E27FC236}">
                      <a16:creationId xmlns:a16="http://schemas.microsoft.com/office/drawing/2014/main" id="{05049192-51BC-453D-AC4E-DA768C2D9F5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29534237"/>
                    </p:ext>
                  </p:extLst>
                </p:nvPr>
              </p:nvGraphicFramePr>
              <p:xfrm>
                <a:off x="2087600" y="1748167"/>
                <a:ext cx="3285482" cy="3361666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285482" cy="3361666"/>
                      </a:xfrm>
                      <a:prstGeom prst="rect">
                        <a:avLst/>
                      </a:prstGeom>
                    </am3d:spPr>
                    <am3d:camera>
                      <am3d:pos x="0" y="0" z="7096067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4134103" d="1000000"/>
                      <am3d:preTrans dx="0" dy="-10695087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055116" ay="-1329089" az="-408890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26" name="3D モデル 25" descr="角錐形">
                  <a:extLst>
                    <a:ext uri="{FF2B5EF4-FFF2-40B4-BE49-F238E27FC236}">
                      <a16:creationId xmlns:a16="http://schemas.microsoft.com/office/drawing/2014/main" id="{05049192-51BC-453D-AC4E-DA768C2D9F5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87600" y="1748167"/>
                  <a:ext cx="3285482" cy="3361666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AB510FC1-668B-404F-86A5-4148069BC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3158" y="4066834"/>
              <a:ext cx="3324225" cy="1152525"/>
            </a:xfrm>
            <a:prstGeom prst="rect">
              <a:avLst/>
            </a:prstGeom>
          </p:spPr>
        </p:pic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8AB9DB4A-BE22-4352-BFBC-3A7CBCC5BA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749" y="4101981"/>
              <a:ext cx="2672812" cy="16407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7873DC04-90B6-4457-B853-3C2AEC79E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40" y="4831520"/>
              <a:ext cx="2757177" cy="36407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F6239A9F-7F44-4FA9-A367-CDBAEF237E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6914" y="4266054"/>
              <a:ext cx="480273" cy="921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225F6897-270E-413B-B8D0-C60D68D3FE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4543" y="2450943"/>
              <a:ext cx="0" cy="21921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左大かっこ 22">
              <a:extLst>
                <a:ext uri="{FF2B5EF4-FFF2-40B4-BE49-F238E27FC236}">
                  <a16:creationId xmlns:a16="http://schemas.microsoft.com/office/drawing/2014/main" id="{70BC31A3-D116-4969-BB00-215601519751}"/>
                </a:ext>
              </a:extLst>
            </p:cNvPr>
            <p:cNvSpPr/>
            <p:nvPr/>
          </p:nvSpPr>
          <p:spPr>
            <a:xfrm rot="10800000" flipH="1">
              <a:off x="1988568" y="2389231"/>
              <a:ext cx="82154" cy="2399981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7D6B9DE-F771-4CEC-914C-5CD0937E9EBC}"/>
                </a:ext>
              </a:extLst>
            </p:cNvPr>
            <p:cNvCxnSpPr/>
            <p:nvPr/>
          </p:nvCxnSpPr>
          <p:spPr>
            <a:xfrm flipH="1">
              <a:off x="2768837" y="2469479"/>
              <a:ext cx="989848" cy="2731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633BB20-50DE-4DF9-B92F-E3F0F331F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6089" y="2442397"/>
              <a:ext cx="1494050" cy="18475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C30F80B6-3902-445C-9145-073D75F9AD8D}"/>
                </a:ext>
              </a:extLst>
            </p:cNvPr>
            <p:cNvCxnSpPr>
              <a:cxnSpLocks/>
            </p:cNvCxnSpPr>
            <p:nvPr/>
          </p:nvCxnSpPr>
          <p:spPr>
            <a:xfrm>
              <a:off x="3743669" y="2445627"/>
              <a:ext cx="1727873" cy="23331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E4CD2F8-A4B0-4B0E-9F69-EC33F27EB7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6637" y="4074947"/>
              <a:ext cx="592733" cy="7736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812E0992-28A5-415C-81DB-3798B8435809}"/>
                </a:ext>
              </a:extLst>
            </p:cNvPr>
            <p:cNvSpPr/>
            <p:nvPr/>
          </p:nvSpPr>
          <p:spPr>
            <a:xfrm>
              <a:off x="1406182" y="3123191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メイリオ" panose="020B0604030504040204" pitchFamily="50" charset="-128"/>
                  <a:ea typeface="メイリオ" panose="020B0604030504040204" pitchFamily="50" charset="-128"/>
                </a:rPr>
                <a:t>ｈ</a:t>
              </a:r>
              <a:endParaRPr lang="ja-JP" altLang="en-US" sz="2800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DFACB52-6800-47D1-8402-0D03B3034738}"/>
              </a:ext>
            </a:extLst>
          </p:cNvPr>
          <p:cNvGrpSpPr/>
          <p:nvPr/>
        </p:nvGrpSpPr>
        <p:grpSpPr>
          <a:xfrm>
            <a:off x="8413852" y="1523508"/>
            <a:ext cx="3095021" cy="3677315"/>
            <a:chOff x="8413852" y="1523508"/>
            <a:chExt cx="3095021" cy="3677315"/>
          </a:xfrm>
        </p:grpSpPr>
        <p:sp>
          <p:nvSpPr>
            <p:cNvPr id="15" name="フローチャート: 結合子 14">
              <a:extLst>
                <a:ext uri="{FF2B5EF4-FFF2-40B4-BE49-F238E27FC236}">
                  <a16:creationId xmlns:a16="http://schemas.microsoft.com/office/drawing/2014/main" id="{BA8E0916-1EF2-4985-B5E0-C6D8043C0F88}"/>
                </a:ext>
              </a:extLst>
            </p:cNvPr>
            <p:cNvSpPr/>
            <p:nvPr/>
          </p:nvSpPr>
          <p:spPr>
            <a:xfrm rot="3714950">
              <a:off x="9932781" y="2136987"/>
              <a:ext cx="57165" cy="607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16" name="3D モデル 15" descr="円錐">
                  <a:extLst>
                    <a:ext uri="{FF2B5EF4-FFF2-40B4-BE49-F238E27FC236}">
                      <a16:creationId xmlns:a16="http://schemas.microsoft.com/office/drawing/2014/main" id="{E5249AD2-C4BB-44B4-80FD-C9996EE0D8F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87700517"/>
                    </p:ext>
                  </p:extLst>
                </p:nvPr>
              </p:nvGraphicFramePr>
              <p:xfrm>
                <a:off x="8413852" y="1523508"/>
                <a:ext cx="3095021" cy="3577748"/>
              </p:xfrm>
              <a:graphic>
                <a:graphicData uri="http://schemas.microsoft.com/office/drawing/2017/model3d">
                  <am3d:model3d r:embed="rId6">
                    <am3d:spPr>
                      <a:xfrm>
                        <a:off x="0" y="0"/>
                        <a:ext cx="3095021" cy="3577748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7"/>
                    </am3d:raster>
                    <am3d:objViewport viewportSz="54186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16" name="3D モデル 15" descr="円錐">
                  <a:extLst>
                    <a:ext uri="{FF2B5EF4-FFF2-40B4-BE49-F238E27FC236}">
                      <a16:creationId xmlns:a16="http://schemas.microsoft.com/office/drawing/2014/main" id="{E5249AD2-C4BB-44B4-80FD-C9996EE0D8F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13852" y="1523508"/>
                  <a:ext cx="3095021" cy="357774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B1587A61-316A-4877-BAB8-F42048B2B7B7}"/>
                </a:ext>
              </a:extLst>
            </p:cNvPr>
            <p:cNvSpPr/>
            <p:nvPr/>
          </p:nvSpPr>
          <p:spPr>
            <a:xfrm>
              <a:off x="8443413" y="4434076"/>
              <a:ext cx="3035898" cy="766747"/>
            </a:xfrm>
            <a:prstGeom prst="ellipse">
              <a:avLst/>
            </a:prstGeom>
            <a:pattFill prst="ltUpDiag">
              <a:fgClr>
                <a:srgbClr val="00B050"/>
              </a:fgClr>
              <a:bgClr>
                <a:schemeClr val="bg1"/>
              </a:bgClr>
            </a:pattFill>
            <a:ln w="34925" cmpd="sng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6724F6C-0601-463A-A419-B7705DDA004F}"/>
                </a:ext>
              </a:extLst>
            </p:cNvPr>
            <p:cNvCxnSpPr>
              <a:cxnSpLocks/>
            </p:cNvCxnSpPr>
            <p:nvPr/>
          </p:nvCxnSpPr>
          <p:spPr>
            <a:xfrm>
              <a:off x="9951837" y="1944769"/>
              <a:ext cx="0" cy="28237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D88EB6D-7085-4CBB-81A9-437BEFEDCF87}"/>
              </a:ext>
            </a:extLst>
          </p:cNvPr>
          <p:cNvSpPr/>
          <p:nvPr/>
        </p:nvSpPr>
        <p:spPr>
          <a:xfrm>
            <a:off x="3117453" y="5399669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ja-JP" altLang="en-US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6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4914753" y="260107"/>
            <a:ext cx="27338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角　柱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3" name="3D モデル 12" descr="正方柱と底面 (赤)">
                <a:extLst>
                  <a:ext uri="{FF2B5EF4-FFF2-40B4-BE49-F238E27FC236}">
                    <a16:creationId xmlns:a16="http://schemas.microsoft.com/office/drawing/2014/main" id="{8A1EC6A8-D04F-4FA0-B104-A9454D174D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6389575"/>
                  </p:ext>
                </p:extLst>
              </p:nvPr>
            </p:nvGraphicFramePr>
            <p:xfrm>
              <a:off x="8265675" y="648297"/>
              <a:ext cx="3031977" cy="538034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31977" cy="5380346"/>
                    </a:xfrm>
                    <a:prstGeom prst="rect">
                      <a:avLst/>
                    </a:prstGeom>
                  </am3d:spPr>
                  <am3d:camera>
                    <am3d:pos x="0" y="0" z="528650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8639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038039" ay="-1564582" az="169092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3" name="3D モデル 12" descr="正方柱と底面 (赤)">
                <a:extLst>
                  <a:ext uri="{FF2B5EF4-FFF2-40B4-BE49-F238E27FC236}">
                    <a16:creationId xmlns:a16="http://schemas.microsoft.com/office/drawing/2014/main" id="{8A1EC6A8-D04F-4FA0-B104-A9454D174D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5675" y="648297"/>
                <a:ext cx="3031977" cy="5380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モデル 13" descr="濃い灰色のの直方体">
                <a:extLst>
                  <a:ext uri="{FF2B5EF4-FFF2-40B4-BE49-F238E27FC236}">
                    <a16:creationId xmlns:a16="http://schemas.microsoft.com/office/drawing/2014/main" id="{9A32A689-B4A6-4D53-A399-18576F977C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2263932"/>
                  </p:ext>
                </p:extLst>
              </p:nvPr>
            </p:nvGraphicFramePr>
            <p:xfrm>
              <a:off x="894348" y="1335269"/>
              <a:ext cx="3896075" cy="321768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896075" cy="321768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708798" ay="-2324999" az="-11253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672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モデル 13" descr="濃い灰色のの直方体">
                <a:extLst>
                  <a:ext uri="{FF2B5EF4-FFF2-40B4-BE49-F238E27FC236}">
                    <a16:creationId xmlns:a16="http://schemas.microsoft.com/office/drawing/2014/main" id="{9A32A689-B4A6-4D53-A399-18576F977C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348" y="1335269"/>
                <a:ext cx="3896075" cy="3217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5" name="3D モデル 14" descr="キューブ">
                <a:extLst>
                  <a:ext uri="{FF2B5EF4-FFF2-40B4-BE49-F238E27FC236}">
                    <a16:creationId xmlns:a16="http://schemas.microsoft.com/office/drawing/2014/main" id="{6B03CC66-96C2-4D91-A6A4-9E4CF2EF01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341089"/>
                  </p:ext>
                </p:extLst>
              </p:nvPr>
            </p:nvGraphicFramePr>
            <p:xfrm>
              <a:off x="4562383" y="1207342"/>
              <a:ext cx="3703292" cy="5390551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3703292" cy="5390551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902975" ay="-2282531" az="-208487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41835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5" name="3D モデル 14" descr="キューブ">
                <a:extLst>
                  <a:ext uri="{FF2B5EF4-FFF2-40B4-BE49-F238E27FC236}">
                    <a16:creationId xmlns:a16="http://schemas.microsoft.com/office/drawing/2014/main" id="{6B03CC66-96C2-4D91-A6A4-9E4CF2EF01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2383" y="1207342"/>
                <a:ext cx="3703292" cy="53905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1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128" repeatCount="indefinite" accel="10000" decel="9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4914753" y="260107"/>
            <a:ext cx="27338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角　錐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3D モデル 1" descr="濃い灰色の角錐形。">
                <a:extLst>
                  <a:ext uri="{FF2B5EF4-FFF2-40B4-BE49-F238E27FC236}">
                    <a16:creationId xmlns:a16="http://schemas.microsoft.com/office/drawing/2014/main" id="{3D1F519E-63D3-436A-B80D-FA6D258AD0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3995616"/>
                  </p:ext>
                </p:extLst>
              </p:nvPr>
            </p:nvGraphicFramePr>
            <p:xfrm>
              <a:off x="1700461" y="2953396"/>
              <a:ext cx="3018835" cy="377947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18835" cy="3779472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569268" ay="28919" az="490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3D モデル 1" descr="濃い灰色の角錐形。">
                <a:extLst>
                  <a:ext uri="{FF2B5EF4-FFF2-40B4-BE49-F238E27FC236}">
                    <a16:creationId xmlns:a16="http://schemas.microsoft.com/office/drawing/2014/main" id="{3D1F519E-63D3-436A-B80D-FA6D258AD0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0461" y="2953396"/>
                <a:ext cx="3018835" cy="377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モデル 3" descr="薄い灰色の 4 面体">
                <a:extLst>
                  <a:ext uri="{FF2B5EF4-FFF2-40B4-BE49-F238E27FC236}">
                    <a16:creationId xmlns:a16="http://schemas.microsoft.com/office/drawing/2014/main" id="{85421C29-E475-4C61-B44E-92215A21E9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2158856"/>
                  </p:ext>
                </p:extLst>
              </p:nvPr>
            </p:nvGraphicFramePr>
            <p:xfrm>
              <a:off x="8080735" y="3950791"/>
              <a:ext cx="3437854" cy="2980743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437854" cy="2980743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 ax="5088371" ay="-159900" az="-162540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モデル 3" descr="薄い灰色の 4 面体">
                <a:extLst>
                  <a:ext uri="{FF2B5EF4-FFF2-40B4-BE49-F238E27FC236}">
                    <a16:creationId xmlns:a16="http://schemas.microsoft.com/office/drawing/2014/main" id="{85421C29-E475-4C61-B44E-92215A21E9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0735" y="3950791"/>
                <a:ext cx="3437854" cy="2980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モデル 4" descr="4 面体">
                <a:extLst>
                  <a:ext uri="{FF2B5EF4-FFF2-40B4-BE49-F238E27FC236}">
                    <a16:creationId xmlns:a16="http://schemas.microsoft.com/office/drawing/2014/main" id="{3F853FCA-1582-4817-AF07-44196F2CA6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451959"/>
                  </p:ext>
                </p:extLst>
              </p:nvPr>
            </p:nvGraphicFramePr>
            <p:xfrm rot="7984177">
              <a:off x="1384987" y="561695"/>
              <a:ext cx="2695049" cy="3455148"/>
            </p:xfrm>
            <a:graphic>
              <a:graphicData uri="http://schemas.microsoft.com/office/drawing/2017/model3d">
                <am3d:model3d r:embed="rId8">
                  <am3d:spPr>
                    <a:xfrm rot="7984177">
                      <a:off x="0" y="0"/>
                      <a:ext cx="2695049" cy="3455148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モデル 4" descr="4 面体">
                <a:extLst>
                  <a:ext uri="{FF2B5EF4-FFF2-40B4-BE49-F238E27FC236}">
                    <a16:creationId xmlns:a16="http://schemas.microsoft.com/office/drawing/2014/main" id="{3F853FCA-1582-4817-AF07-44196F2CA6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7984177">
                <a:off x="1384987" y="561695"/>
                <a:ext cx="2695049" cy="3455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モデル 5" descr="赤い角錐形">
                <a:extLst>
                  <a:ext uri="{FF2B5EF4-FFF2-40B4-BE49-F238E27FC236}">
                    <a16:creationId xmlns:a16="http://schemas.microsoft.com/office/drawing/2014/main" id="{B1F26903-4C4E-4A1E-90C0-B7C434E68A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1920986"/>
                  </p:ext>
                </p:extLst>
              </p:nvPr>
            </p:nvGraphicFramePr>
            <p:xfrm>
              <a:off x="7962738" y="-606829"/>
              <a:ext cx="3673848" cy="3514039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3673848" cy="3514039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6107330" ay="-2649355" az="6400716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5418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モデル 5" descr="赤い角錐形">
                <a:extLst>
                  <a:ext uri="{FF2B5EF4-FFF2-40B4-BE49-F238E27FC236}">
                    <a16:creationId xmlns:a16="http://schemas.microsoft.com/office/drawing/2014/main" id="{B1F26903-4C4E-4A1E-90C0-B7C434E68A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62738" y="-606829"/>
                <a:ext cx="3673848" cy="35140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3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128" repeatCount="indefinite" accel="10000" decel="9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BDCEE-5E72-4FEA-8667-838DF60E34DC}"/>
              </a:ext>
            </a:extLst>
          </p:cNvPr>
          <p:cNvSpPr/>
          <p:nvPr/>
        </p:nvSpPr>
        <p:spPr>
          <a:xfrm>
            <a:off x="0" y="1358326"/>
            <a:ext cx="12192000" cy="3815861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1692915" y="320546"/>
            <a:ext cx="10385376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正四角錐　表面積の求め方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モデル 5" descr="角錐形">
                <a:extLst>
                  <a:ext uri="{FF2B5EF4-FFF2-40B4-BE49-F238E27FC236}">
                    <a16:creationId xmlns:a16="http://schemas.microsoft.com/office/drawing/2014/main" id="{C248D8D3-6FCE-44DE-B44D-5B47513943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5971816"/>
                  </p:ext>
                </p:extLst>
              </p:nvPr>
            </p:nvGraphicFramePr>
            <p:xfrm>
              <a:off x="1576567" y="2023079"/>
              <a:ext cx="2847416" cy="332357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847416" cy="3323574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267198" ay="-458057" az="-127376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モデル 5" descr="角錐形">
                <a:extLst>
                  <a:ext uri="{FF2B5EF4-FFF2-40B4-BE49-F238E27FC236}">
                    <a16:creationId xmlns:a16="http://schemas.microsoft.com/office/drawing/2014/main" id="{C248D8D3-6FCE-44DE-B44D-5B47513943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6567" y="2023079"/>
                <a:ext cx="2847416" cy="3323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モデル 6" descr="赤い角錐形">
                <a:extLst>
                  <a:ext uri="{FF2B5EF4-FFF2-40B4-BE49-F238E27FC236}">
                    <a16:creationId xmlns:a16="http://schemas.microsoft.com/office/drawing/2014/main" id="{681E3B41-771F-42E1-9FA8-FFE486B395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361250"/>
                  </p:ext>
                </p:extLst>
              </p:nvPr>
            </p:nvGraphicFramePr>
            <p:xfrm>
              <a:off x="7962604" y="2193516"/>
              <a:ext cx="3590225" cy="3173164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590225" cy="3173164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644667" ay="-3317197" az="5697421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418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モデル 6" descr="赤い角錐形">
                <a:extLst>
                  <a:ext uri="{FF2B5EF4-FFF2-40B4-BE49-F238E27FC236}">
                    <a16:creationId xmlns:a16="http://schemas.microsoft.com/office/drawing/2014/main" id="{681E3B41-771F-42E1-9FA8-FFE486B395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2604" y="2193516"/>
                <a:ext cx="3590225" cy="31731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5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4A20F43-E8EF-41C2-9023-E5917A759B34}"/>
              </a:ext>
            </a:extLst>
          </p:cNvPr>
          <p:cNvSpPr/>
          <p:nvPr/>
        </p:nvSpPr>
        <p:spPr>
          <a:xfrm flipV="1">
            <a:off x="0" y="5423058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4E9D53-69E7-4746-BA8A-D9A6C2960ED7}"/>
              </a:ext>
            </a:extLst>
          </p:cNvPr>
          <p:cNvSpPr/>
          <p:nvPr/>
        </p:nvSpPr>
        <p:spPr>
          <a:xfrm>
            <a:off x="479535" y="458962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展開図を書く</a:t>
            </a:r>
            <a:endParaRPr lang="ja-JP" altLang="en-US" sz="540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E28507D-51A2-46D7-AA93-1A40466CD650}"/>
              </a:ext>
            </a:extLst>
          </p:cNvPr>
          <p:cNvGrpSpPr/>
          <p:nvPr/>
        </p:nvGrpSpPr>
        <p:grpSpPr>
          <a:xfrm>
            <a:off x="6461122" y="1509134"/>
            <a:ext cx="4915060" cy="4918349"/>
            <a:chOff x="6461122" y="1509134"/>
            <a:chExt cx="4915060" cy="491834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164C4B5-D753-4E03-BE1B-06E96B5B2E82}"/>
                </a:ext>
              </a:extLst>
            </p:cNvPr>
            <p:cNvSpPr/>
            <p:nvPr/>
          </p:nvSpPr>
          <p:spPr>
            <a:xfrm>
              <a:off x="8203958" y="3254881"/>
              <a:ext cx="1429744" cy="14301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>
              <a:extLst>
                <a:ext uri="{FF2B5EF4-FFF2-40B4-BE49-F238E27FC236}">
                  <a16:creationId xmlns:a16="http://schemas.microsoft.com/office/drawing/2014/main" id="{28B25415-5698-4F0F-8272-5F791741D6B2}"/>
                </a:ext>
              </a:extLst>
            </p:cNvPr>
            <p:cNvSpPr/>
            <p:nvPr/>
          </p:nvSpPr>
          <p:spPr>
            <a:xfrm>
              <a:off x="8203957" y="1509134"/>
              <a:ext cx="1429743" cy="174248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二等辺三角形 57">
              <a:extLst>
                <a:ext uri="{FF2B5EF4-FFF2-40B4-BE49-F238E27FC236}">
                  <a16:creationId xmlns:a16="http://schemas.microsoft.com/office/drawing/2014/main" id="{FAADD7E6-70E6-47D4-B83C-BB66D028C198}"/>
                </a:ext>
              </a:extLst>
            </p:cNvPr>
            <p:cNvSpPr/>
            <p:nvPr/>
          </p:nvSpPr>
          <p:spPr>
            <a:xfrm rot="10800000">
              <a:off x="8203959" y="4685001"/>
              <a:ext cx="1429743" cy="174248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>
              <a:extLst>
                <a:ext uri="{FF2B5EF4-FFF2-40B4-BE49-F238E27FC236}">
                  <a16:creationId xmlns:a16="http://schemas.microsoft.com/office/drawing/2014/main" id="{CDECA852-813C-4ADC-9AA9-DE46631A696E}"/>
                </a:ext>
              </a:extLst>
            </p:cNvPr>
            <p:cNvSpPr/>
            <p:nvPr/>
          </p:nvSpPr>
          <p:spPr>
            <a:xfrm rot="16200000">
              <a:off x="6617491" y="3086477"/>
              <a:ext cx="1429743" cy="174248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348998D2-C195-49A3-97FD-98584E3C58C2}"/>
                </a:ext>
              </a:extLst>
            </p:cNvPr>
            <p:cNvSpPr/>
            <p:nvPr/>
          </p:nvSpPr>
          <p:spPr>
            <a:xfrm rot="5400000">
              <a:off x="9790069" y="3090703"/>
              <a:ext cx="1429743" cy="174248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94D5AEB1-3987-4AFF-9C06-1BDD724EA0DA}"/>
              </a:ext>
            </a:extLst>
          </p:cNvPr>
          <p:cNvCxnSpPr>
            <a:cxnSpLocks/>
            <a:endCxn id="6" idx="0"/>
          </p:cNvCxnSpPr>
          <p:nvPr/>
        </p:nvCxnSpPr>
        <p:spPr>
          <a:xfrm flipH="1" flipV="1">
            <a:off x="8918829" y="1509134"/>
            <a:ext cx="9526" cy="1742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左大かっこ 66">
            <a:extLst>
              <a:ext uri="{FF2B5EF4-FFF2-40B4-BE49-F238E27FC236}">
                <a16:creationId xmlns:a16="http://schemas.microsoft.com/office/drawing/2014/main" id="{5887A34F-C2F9-4542-A8AF-4DFAAAED80C4}"/>
              </a:ext>
            </a:extLst>
          </p:cNvPr>
          <p:cNvSpPr/>
          <p:nvPr/>
        </p:nvSpPr>
        <p:spPr>
          <a:xfrm rot="10800000" flipH="1">
            <a:off x="8568382" y="1497044"/>
            <a:ext cx="311415" cy="1742482"/>
          </a:xfrm>
          <a:prstGeom prst="leftBracket">
            <a:avLst>
              <a:gd name="adj" fmla="val 1153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左大かっこ 70">
            <a:extLst>
              <a:ext uri="{FF2B5EF4-FFF2-40B4-BE49-F238E27FC236}">
                <a16:creationId xmlns:a16="http://schemas.microsoft.com/office/drawing/2014/main" id="{1D36249A-F125-4913-B87E-92E21995CC17}"/>
              </a:ext>
            </a:extLst>
          </p:cNvPr>
          <p:cNvSpPr/>
          <p:nvPr/>
        </p:nvSpPr>
        <p:spPr>
          <a:xfrm rot="5400000" flipH="1">
            <a:off x="8751397" y="2746504"/>
            <a:ext cx="334154" cy="1429744"/>
          </a:xfrm>
          <a:prstGeom prst="leftBracket">
            <a:avLst>
              <a:gd name="adj" fmla="val 881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3CA661D-8EFC-4222-A16E-ACE9936F861E}"/>
              </a:ext>
            </a:extLst>
          </p:cNvPr>
          <p:cNvSpPr/>
          <p:nvPr/>
        </p:nvSpPr>
        <p:spPr>
          <a:xfrm>
            <a:off x="8440358" y="3381680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底辺</a:t>
            </a:r>
            <a:endParaRPr lang="ja-JP" altLang="en-US" sz="3200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7C8A4E5E-8224-4137-B252-15615DCA2BD7}"/>
              </a:ext>
            </a:extLst>
          </p:cNvPr>
          <p:cNvCxnSpPr>
            <a:cxnSpLocks/>
            <a:stCxn id="6" idx="4"/>
          </p:cNvCxnSpPr>
          <p:nvPr/>
        </p:nvCxnSpPr>
        <p:spPr>
          <a:xfrm flipH="1" flipV="1">
            <a:off x="8186486" y="3235716"/>
            <a:ext cx="1447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E22F1BA-5C4B-4381-BF4D-33C0CF4033C6}"/>
              </a:ext>
            </a:extLst>
          </p:cNvPr>
          <p:cNvSpPr/>
          <p:nvPr/>
        </p:nvSpPr>
        <p:spPr>
          <a:xfrm>
            <a:off x="7332362" y="1935887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endParaRPr lang="ja-JP" altLang="en-US" sz="360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9C2E0C5-6B9D-4C11-A03F-6D07D78BB037}"/>
              </a:ext>
            </a:extLst>
          </p:cNvPr>
          <p:cNvGrpSpPr/>
          <p:nvPr/>
        </p:nvGrpSpPr>
        <p:grpSpPr>
          <a:xfrm>
            <a:off x="9198577" y="3057246"/>
            <a:ext cx="266700" cy="310957"/>
            <a:chOff x="5334000" y="2571943"/>
            <a:chExt cx="266700" cy="310957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848E07A5-3553-4B7F-957D-1D9885497790}"/>
                </a:ext>
              </a:extLst>
            </p:cNvPr>
            <p:cNvCxnSpPr/>
            <p:nvPr/>
          </p:nvCxnSpPr>
          <p:spPr>
            <a:xfrm>
              <a:off x="5334000" y="2582219"/>
              <a:ext cx="177800" cy="300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3E267F68-4132-4082-A944-19D5DFC43D0D}"/>
                </a:ext>
              </a:extLst>
            </p:cNvPr>
            <p:cNvCxnSpPr/>
            <p:nvPr/>
          </p:nvCxnSpPr>
          <p:spPr>
            <a:xfrm>
              <a:off x="5422900" y="2571943"/>
              <a:ext cx="177800" cy="300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5E83EA8-2672-438D-A175-EB580EF17AAF}"/>
              </a:ext>
            </a:extLst>
          </p:cNvPr>
          <p:cNvGrpSpPr/>
          <p:nvPr/>
        </p:nvGrpSpPr>
        <p:grpSpPr>
          <a:xfrm rot="19382431">
            <a:off x="8119070" y="3806465"/>
            <a:ext cx="266700" cy="310957"/>
            <a:chOff x="5334000" y="2571943"/>
            <a:chExt cx="266700" cy="310957"/>
          </a:xfrm>
        </p:grpSpPr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C3B5D3A2-8FCB-4371-AC94-503ADE4D11E7}"/>
                </a:ext>
              </a:extLst>
            </p:cNvPr>
            <p:cNvCxnSpPr/>
            <p:nvPr/>
          </p:nvCxnSpPr>
          <p:spPr>
            <a:xfrm>
              <a:off x="5334000" y="2582219"/>
              <a:ext cx="177800" cy="300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7BD231F-8060-4751-979D-FB740E851D16}"/>
                </a:ext>
              </a:extLst>
            </p:cNvPr>
            <p:cNvCxnSpPr/>
            <p:nvPr/>
          </p:nvCxnSpPr>
          <p:spPr>
            <a:xfrm>
              <a:off x="5422900" y="2571943"/>
              <a:ext cx="177800" cy="3006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矢印: 右 49">
            <a:extLst>
              <a:ext uri="{FF2B5EF4-FFF2-40B4-BE49-F238E27FC236}">
                <a16:creationId xmlns:a16="http://schemas.microsoft.com/office/drawing/2014/main" id="{0650D076-5DC3-4C53-9821-DC743A8A9454}"/>
              </a:ext>
            </a:extLst>
          </p:cNvPr>
          <p:cNvSpPr/>
          <p:nvPr/>
        </p:nvSpPr>
        <p:spPr>
          <a:xfrm>
            <a:off x="5737507" y="2863171"/>
            <a:ext cx="638179" cy="59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63A631F-BB2F-4E02-9686-5BB7CDB8F194}"/>
              </a:ext>
            </a:extLst>
          </p:cNvPr>
          <p:cNvGrpSpPr/>
          <p:nvPr/>
        </p:nvGrpSpPr>
        <p:grpSpPr>
          <a:xfrm>
            <a:off x="715065" y="1725780"/>
            <a:ext cx="4151201" cy="3471192"/>
            <a:chOff x="1406182" y="1748167"/>
            <a:chExt cx="4151201" cy="3471192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42" name="3D モデル 41" descr="角錐形">
                  <a:extLst>
                    <a:ext uri="{FF2B5EF4-FFF2-40B4-BE49-F238E27FC236}">
                      <a16:creationId xmlns:a16="http://schemas.microsoft.com/office/drawing/2014/main" id="{CFDC468C-DE55-42DC-B4A8-72DC3CFA4C7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7422712"/>
                    </p:ext>
                  </p:extLst>
                </p:nvPr>
              </p:nvGraphicFramePr>
              <p:xfrm>
                <a:off x="2087600" y="1748167"/>
                <a:ext cx="3285482" cy="3361666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285482" cy="3361666"/>
                      </a:xfrm>
                      <a:prstGeom prst="rect">
                        <a:avLst/>
                      </a:prstGeom>
                    </am3d:spPr>
                    <am3d:camera>
                      <am3d:pos x="0" y="0" z="7096067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4134103" d="1000000"/>
                      <am3d:preTrans dx="0" dy="-10695087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055116" ay="-1329089" az="-408890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42" name="3D モデル 41" descr="角錐形">
                  <a:extLst>
                    <a:ext uri="{FF2B5EF4-FFF2-40B4-BE49-F238E27FC236}">
                      <a16:creationId xmlns:a16="http://schemas.microsoft.com/office/drawing/2014/main" id="{CFDC468C-DE55-42DC-B4A8-72DC3CFA4C7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96483" y="1725780"/>
                  <a:ext cx="3285482" cy="3361666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2E8DD198-429A-4670-ABD8-16FE728FB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3158" y="4066834"/>
              <a:ext cx="3324225" cy="1152525"/>
            </a:xfrm>
            <a:prstGeom prst="rect">
              <a:avLst/>
            </a:prstGeom>
          </p:spPr>
        </p:pic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264DDA79-943D-4DAA-A550-6C740D1E6E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3749" y="4101981"/>
              <a:ext cx="2672812" cy="16407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7B7A0A71-63B6-424F-8F76-1C629D780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40" y="4831520"/>
              <a:ext cx="2757177" cy="36407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4FDCC82E-E8C9-468C-8530-5E9323C124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6914" y="4266054"/>
              <a:ext cx="480273" cy="921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54CEFF2F-2937-48CE-99DA-37B8B4CEB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4543" y="2450943"/>
              <a:ext cx="0" cy="21921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左大かっこ 52">
              <a:extLst>
                <a:ext uri="{FF2B5EF4-FFF2-40B4-BE49-F238E27FC236}">
                  <a16:creationId xmlns:a16="http://schemas.microsoft.com/office/drawing/2014/main" id="{44D3F130-E6E7-4C46-8895-C16D6C60726B}"/>
                </a:ext>
              </a:extLst>
            </p:cNvPr>
            <p:cNvSpPr/>
            <p:nvPr/>
          </p:nvSpPr>
          <p:spPr>
            <a:xfrm rot="10800000" flipH="1">
              <a:off x="1988568" y="2389231"/>
              <a:ext cx="82154" cy="2399981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049E9039-9348-4F7F-9564-7F53B62CB865}"/>
                </a:ext>
              </a:extLst>
            </p:cNvPr>
            <p:cNvCxnSpPr/>
            <p:nvPr/>
          </p:nvCxnSpPr>
          <p:spPr>
            <a:xfrm flipH="1">
              <a:off x="2768837" y="2469479"/>
              <a:ext cx="989848" cy="27313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8345D144-17D5-4D5F-9017-11422376CB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6089" y="2442397"/>
              <a:ext cx="1494050" cy="18475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A785D4B8-AEBD-41FB-938B-883568C1461C}"/>
                </a:ext>
              </a:extLst>
            </p:cNvPr>
            <p:cNvCxnSpPr>
              <a:cxnSpLocks/>
            </p:cNvCxnSpPr>
            <p:nvPr/>
          </p:nvCxnSpPr>
          <p:spPr>
            <a:xfrm>
              <a:off x="3743669" y="2445627"/>
              <a:ext cx="1727873" cy="233310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2ADBEEF6-2323-4C99-B571-890E09C2A7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6637" y="4074947"/>
              <a:ext cx="592733" cy="7736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FC290D7A-D9E4-4AB2-AB09-CFF556F90716}"/>
                </a:ext>
              </a:extLst>
            </p:cNvPr>
            <p:cNvSpPr/>
            <p:nvPr/>
          </p:nvSpPr>
          <p:spPr>
            <a:xfrm>
              <a:off x="1406182" y="3123191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2800">
                  <a:latin typeface="メイリオ" panose="020B0604030504040204" pitchFamily="50" charset="-128"/>
                  <a:ea typeface="メイリオ" panose="020B0604030504040204" pitchFamily="50" charset="-128"/>
                </a:rPr>
                <a:t>ｈ</a:t>
              </a:r>
              <a:endParaRPr lang="ja-JP" altLang="en-US" sz="2800"/>
            </a:p>
          </p:txBody>
        </p:sp>
      </p:grpSp>
      <p:sp>
        <p:nvSpPr>
          <p:cNvPr id="81" name="二等辺三角形 80">
            <a:extLst>
              <a:ext uri="{FF2B5EF4-FFF2-40B4-BE49-F238E27FC236}">
                <a16:creationId xmlns:a16="http://schemas.microsoft.com/office/drawing/2014/main" id="{4AC62D46-3A38-49B2-8F36-983C079EA425}"/>
              </a:ext>
            </a:extLst>
          </p:cNvPr>
          <p:cNvSpPr/>
          <p:nvPr/>
        </p:nvSpPr>
        <p:spPr>
          <a:xfrm>
            <a:off x="8195108" y="1496021"/>
            <a:ext cx="1429743" cy="1742482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55919BEC-226E-4D72-898E-AAC6CFB341D4}"/>
              </a:ext>
            </a:extLst>
          </p:cNvPr>
          <p:cNvSpPr/>
          <p:nvPr/>
        </p:nvSpPr>
        <p:spPr>
          <a:xfrm>
            <a:off x="3420513" y="4733069"/>
            <a:ext cx="4427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2141504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DD9C1CE-BD1F-4AC5-8A5F-A0969A316824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ED73067-A4B6-4B5B-99A9-8BC9CC821AA8}"/>
              </a:ext>
            </a:extLst>
          </p:cNvPr>
          <p:cNvSpPr/>
          <p:nvPr/>
        </p:nvSpPr>
        <p:spPr>
          <a:xfrm>
            <a:off x="452854" y="5618926"/>
            <a:ext cx="108702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側面積</a:t>
            </a:r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＝ （底辺 </a:t>
            </a:r>
            <a:r>
              <a:rPr lang="en-US" altLang="ja-JP" sz="54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 高さ</a:t>
            </a:r>
            <a:r>
              <a:rPr lang="en-US" altLang="ja-JP" sz="5400">
                <a:latin typeface="メイリオ" panose="020B0604030504040204" pitchFamily="50" charset="-128"/>
                <a:ea typeface="メイリオ" panose="020B0604030504040204" pitchFamily="50" charset="-128"/>
              </a:rPr>
              <a:t>÷</a:t>
            </a:r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２）</a:t>
            </a:r>
            <a:r>
              <a:rPr lang="en-US" altLang="ja-JP" sz="54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endParaRPr lang="ja-JP" altLang="en-US" sz="540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0" y="66463"/>
            <a:ext cx="5584751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>
                <a:solidFill>
                  <a:srgbClr val="FF0000"/>
                </a:solidFill>
              </a:rPr>
              <a:t>側面積</a:t>
            </a:r>
            <a:r>
              <a:rPr lang="ja-JP" altLang="en-US" sz="5400"/>
              <a:t>を求める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F1C3D76-4048-4BCD-8652-7D5C69CF69B0}"/>
              </a:ext>
            </a:extLst>
          </p:cNvPr>
          <p:cNvGrpSpPr/>
          <p:nvPr/>
        </p:nvGrpSpPr>
        <p:grpSpPr>
          <a:xfrm>
            <a:off x="5763237" y="528126"/>
            <a:ext cx="5296751" cy="4565747"/>
            <a:chOff x="7127192" y="528127"/>
            <a:chExt cx="3932796" cy="408940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CD9225F-4301-4DAB-9D29-02AB11CCF40F}"/>
                </a:ext>
              </a:extLst>
            </p:cNvPr>
            <p:cNvGrpSpPr/>
            <p:nvPr/>
          </p:nvGrpSpPr>
          <p:grpSpPr>
            <a:xfrm>
              <a:off x="7127192" y="528128"/>
              <a:ext cx="3932796" cy="4089407"/>
              <a:chOff x="6461122" y="1509134"/>
              <a:chExt cx="4915060" cy="491834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F2E4C32-2116-443A-9982-8787A3FBD2C1}"/>
                  </a:ext>
                </a:extLst>
              </p:cNvPr>
              <p:cNvSpPr/>
              <p:nvPr/>
            </p:nvSpPr>
            <p:spPr>
              <a:xfrm>
                <a:off x="8203958" y="3254881"/>
                <a:ext cx="1429744" cy="14301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二等辺三角形 7">
                <a:extLst>
                  <a:ext uri="{FF2B5EF4-FFF2-40B4-BE49-F238E27FC236}">
                    <a16:creationId xmlns:a16="http://schemas.microsoft.com/office/drawing/2014/main" id="{10246E03-3C1C-4D9B-B26A-4673A2B6217B}"/>
                  </a:ext>
                </a:extLst>
              </p:cNvPr>
              <p:cNvSpPr/>
              <p:nvPr/>
            </p:nvSpPr>
            <p:spPr>
              <a:xfrm>
                <a:off x="8203957" y="1509134"/>
                <a:ext cx="1429743" cy="174248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二等辺三角形 8">
                <a:extLst>
                  <a:ext uri="{FF2B5EF4-FFF2-40B4-BE49-F238E27FC236}">
                    <a16:creationId xmlns:a16="http://schemas.microsoft.com/office/drawing/2014/main" id="{EBBCE603-3BC1-4219-AC5D-4F247DEEEE39}"/>
                  </a:ext>
                </a:extLst>
              </p:cNvPr>
              <p:cNvSpPr/>
              <p:nvPr/>
            </p:nvSpPr>
            <p:spPr>
              <a:xfrm rot="10800000">
                <a:off x="8203959" y="4685001"/>
                <a:ext cx="1429743" cy="174248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二等辺三角形 9">
                <a:extLst>
                  <a:ext uri="{FF2B5EF4-FFF2-40B4-BE49-F238E27FC236}">
                    <a16:creationId xmlns:a16="http://schemas.microsoft.com/office/drawing/2014/main" id="{F9A3471C-2143-42D4-BB72-1D6E51042152}"/>
                  </a:ext>
                </a:extLst>
              </p:cNvPr>
              <p:cNvSpPr/>
              <p:nvPr/>
            </p:nvSpPr>
            <p:spPr>
              <a:xfrm rot="16200000">
                <a:off x="6617491" y="3086477"/>
                <a:ext cx="1429743" cy="174248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二等辺三角形 10">
                <a:extLst>
                  <a:ext uri="{FF2B5EF4-FFF2-40B4-BE49-F238E27FC236}">
                    <a16:creationId xmlns:a16="http://schemas.microsoft.com/office/drawing/2014/main" id="{DF340AEE-A041-4A0A-B217-179C2C8D1BCB}"/>
                  </a:ext>
                </a:extLst>
              </p:cNvPr>
              <p:cNvSpPr/>
              <p:nvPr/>
            </p:nvSpPr>
            <p:spPr>
              <a:xfrm rot="5400000">
                <a:off x="9790069" y="3090703"/>
                <a:ext cx="1429743" cy="1742482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6E93E2D-EE4E-4F36-9C0D-088A790258D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9093733" y="540218"/>
              <a:ext cx="4557" cy="1439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左大かっこ 12">
              <a:extLst>
                <a:ext uri="{FF2B5EF4-FFF2-40B4-BE49-F238E27FC236}">
                  <a16:creationId xmlns:a16="http://schemas.microsoft.com/office/drawing/2014/main" id="{35E165A9-152C-4534-9E98-B1436232C89B}"/>
                </a:ext>
              </a:extLst>
            </p:cNvPr>
            <p:cNvSpPr/>
            <p:nvPr/>
          </p:nvSpPr>
          <p:spPr>
            <a:xfrm rot="10800000" flipH="1">
              <a:off x="8747843" y="528127"/>
              <a:ext cx="309875" cy="1431872"/>
            </a:xfrm>
            <a:prstGeom prst="leftBracket">
              <a:avLst>
                <a:gd name="adj" fmla="val 11538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左大かっこ 13">
              <a:extLst>
                <a:ext uri="{FF2B5EF4-FFF2-40B4-BE49-F238E27FC236}">
                  <a16:creationId xmlns:a16="http://schemas.microsoft.com/office/drawing/2014/main" id="{E87810A6-FD72-46A3-A621-DE0179CFF3D1}"/>
                </a:ext>
              </a:extLst>
            </p:cNvPr>
            <p:cNvSpPr/>
            <p:nvPr/>
          </p:nvSpPr>
          <p:spPr>
            <a:xfrm rot="5400000" flipH="1">
              <a:off x="9014834" y="1528559"/>
              <a:ext cx="193242" cy="1107996"/>
            </a:xfrm>
            <a:prstGeom prst="leftBracket">
              <a:avLst>
                <a:gd name="adj" fmla="val 8814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85FD07D-CF3A-4709-BFFB-DAF7B2346C84}"/>
                </a:ext>
              </a:extLst>
            </p:cNvPr>
            <p:cNvSpPr/>
            <p:nvPr/>
          </p:nvSpPr>
          <p:spPr>
            <a:xfrm>
              <a:off x="8749268" y="2071394"/>
              <a:ext cx="746504" cy="5237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ja-JP" altLang="en-US" sz="3200">
                  <a:latin typeface="メイリオ" panose="020B0604030504040204" pitchFamily="50" charset="-128"/>
                  <a:ea typeface="メイリオ" panose="020B0604030504040204" pitchFamily="50" charset="-128"/>
                </a:rPr>
                <a:t>底辺</a:t>
              </a:r>
              <a:endParaRPr lang="ja-JP" altLang="en-US" sz="3200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0D2F355-331C-45D1-88C9-AE09AB038313}"/>
                </a:ext>
              </a:extLst>
            </p:cNvPr>
            <p:cNvCxnSpPr>
              <a:cxnSpLocks/>
              <a:stCxn id="11" idx="2"/>
              <a:endCxn id="8" idx="2"/>
            </p:cNvCxnSpPr>
            <p:nvPr/>
          </p:nvCxnSpPr>
          <p:spPr>
            <a:xfrm flipH="1">
              <a:off x="8521725" y="1973153"/>
              <a:ext cx="11440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96BDF7B-5E95-4FB7-842D-61EEC40DCEF8}"/>
                </a:ext>
              </a:extLst>
            </p:cNvPr>
            <p:cNvSpPr/>
            <p:nvPr/>
          </p:nvSpPr>
          <p:spPr>
            <a:xfrm>
              <a:off x="8397661" y="875578"/>
              <a:ext cx="348971" cy="5789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3600">
                  <a:latin typeface="メイリオ" panose="020B0604030504040204" pitchFamily="50" charset="-128"/>
                  <a:ea typeface="メイリオ" panose="020B0604030504040204" pitchFamily="50" charset="-128"/>
                </a:rPr>
                <a:t>h</a:t>
              </a:r>
            </a:p>
          </p:txBody>
        </p:sp>
      </p:grp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749FC7BE-566B-4557-8CE0-18DE314845BA}"/>
              </a:ext>
            </a:extLst>
          </p:cNvPr>
          <p:cNvSpPr/>
          <p:nvPr/>
        </p:nvSpPr>
        <p:spPr>
          <a:xfrm rot="5400000">
            <a:off x="9455280" y="1860086"/>
            <a:ext cx="1331071" cy="1878342"/>
          </a:xfrm>
          <a:prstGeom prst="triangle">
            <a:avLst>
              <a:gd name="adj" fmla="val 50480"/>
            </a:avLst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9A43110E-4341-4C23-9688-9EB41CF53EB3}"/>
              </a:ext>
            </a:extLst>
          </p:cNvPr>
          <p:cNvSpPr/>
          <p:nvPr/>
        </p:nvSpPr>
        <p:spPr>
          <a:xfrm rot="16200000">
            <a:off x="6042851" y="1875084"/>
            <a:ext cx="1331071" cy="1878342"/>
          </a:xfrm>
          <a:prstGeom prst="triangle">
            <a:avLst>
              <a:gd name="adj" fmla="val 50480"/>
            </a:avLst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FDB0128C-2223-489B-B8F2-517393EAFA39}"/>
              </a:ext>
            </a:extLst>
          </p:cNvPr>
          <p:cNvSpPr/>
          <p:nvPr/>
        </p:nvSpPr>
        <p:spPr>
          <a:xfrm rot="10800000">
            <a:off x="7641033" y="3486814"/>
            <a:ext cx="1540610" cy="1614659"/>
          </a:xfrm>
          <a:prstGeom prst="triangle">
            <a:avLst>
              <a:gd name="adj" fmla="val 50480"/>
            </a:avLst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2B34530A-3967-483E-99D0-8F67C8C28561}"/>
              </a:ext>
            </a:extLst>
          </p:cNvPr>
          <p:cNvSpPr/>
          <p:nvPr/>
        </p:nvSpPr>
        <p:spPr>
          <a:xfrm>
            <a:off x="7644296" y="537163"/>
            <a:ext cx="1540610" cy="1614659"/>
          </a:xfrm>
          <a:prstGeom prst="triangle">
            <a:avLst>
              <a:gd name="adj" fmla="val 50480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94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02208A-5168-4968-A492-F0BFDFD68853}"/>
              </a:ext>
            </a:extLst>
          </p:cNvPr>
          <p:cNvSpPr/>
          <p:nvPr/>
        </p:nvSpPr>
        <p:spPr>
          <a:xfrm>
            <a:off x="7320732" y="2672971"/>
            <a:ext cx="1861272" cy="1652318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73981E-9686-4327-8327-AA54DC78C405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97999" y="251958"/>
            <a:ext cx="5584751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>
                <a:solidFill>
                  <a:srgbClr val="00B050"/>
                </a:solidFill>
              </a:rPr>
              <a:t>底面積</a:t>
            </a:r>
            <a:r>
              <a:rPr lang="ja-JP" altLang="en-US" sz="5400"/>
              <a:t>を求める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399FE1-99A4-4C7B-B453-62713C01E0E2}"/>
              </a:ext>
            </a:extLst>
          </p:cNvPr>
          <p:cNvGrpSpPr/>
          <p:nvPr/>
        </p:nvGrpSpPr>
        <p:grpSpPr>
          <a:xfrm>
            <a:off x="5049079" y="734640"/>
            <a:ext cx="6398536" cy="5564560"/>
            <a:chOff x="5763237" y="528127"/>
            <a:chExt cx="5296751" cy="456574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2A0ABF65-A1E5-4C8F-ACAF-326F452D1031}"/>
                </a:ext>
              </a:extLst>
            </p:cNvPr>
            <p:cNvGrpSpPr/>
            <p:nvPr/>
          </p:nvGrpSpPr>
          <p:grpSpPr>
            <a:xfrm>
              <a:off x="5763237" y="528127"/>
              <a:ext cx="5296751" cy="4565746"/>
              <a:chOff x="7127192" y="528128"/>
              <a:chExt cx="3932796" cy="4089407"/>
            </a:xfrm>
          </p:grpSpPr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B2D1AB53-0E03-4B3A-97F0-4784C6017C03}"/>
                  </a:ext>
                </a:extLst>
              </p:cNvPr>
              <p:cNvGrpSpPr/>
              <p:nvPr/>
            </p:nvGrpSpPr>
            <p:grpSpPr>
              <a:xfrm>
                <a:off x="7127192" y="528128"/>
                <a:ext cx="3932796" cy="4089407"/>
                <a:chOff x="6461122" y="1509134"/>
                <a:chExt cx="4915060" cy="4918349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38" name="二等辺三角形 37">
                  <a:extLst>
                    <a:ext uri="{FF2B5EF4-FFF2-40B4-BE49-F238E27FC236}">
                      <a16:creationId xmlns:a16="http://schemas.microsoft.com/office/drawing/2014/main" id="{7408F340-88A2-4FA1-966B-B3896B5B1F7C}"/>
                    </a:ext>
                  </a:extLst>
                </p:cNvPr>
                <p:cNvSpPr/>
                <p:nvPr/>
              </p:nvSpPr>
              <p:spPr>
                <a:xfrm>
                  <a:off x="8203957" y="1509134"/>
                  <a:ext cx="1429743" cy="174248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二等辺三角形 38">
                  <a:extLst>
                    <a:ext uri="{FF2B5EF4-FFF2-40B4-BE49-F238E27FC236}">
                      <a16:creationId xmlns:a16="http://schemas.microsoft.com/office/drawing/2014/main" id="{C3E8F50B-88F9-4CB2-8A31-1B778D3CEA34}"/>
                    </a:ext>
                  </a:extLst>
                </p:cNvPr>
                <p:cNvSpPr/>
                <p:nvPr/>
              </p:nvSpPr>
              <p:spPr>
                <a:xfrm rot="10800000">
                  <a:off x="8203959" y="4685001"/>
                  <a:ext cx="1429743" cy="174248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二等辺三角形 39">
                  <a:extLst>
                    <a:ext uri="{FF2B5EF4-FFF2-40B4-BE49-F238E27FC236}">
                      <a16:creationId xmlns:a16="http://schemas.microsoft.com/office/drawing/2014/main" id="{2759DBF7-232A-4777-A1D2-547516B4F64E}"/>
                    </a:ext>
                  </a:extLst>
                </p:cNvPr>
                <p:cNvSpPr/>
                <p:nvPr/>
              </p:nvSpPr>
              <p:spPr>
                <a:xfrm rot="16200000">
                  <a:off x="6617491" y="3086477"/>
                  <a:ext cx="1429743" cy="174248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二等辺三角形 43">
                  <a:extLst>
                    <a:ext uri="{FF2B5EF4-FFF2-40B4-BE49-F238E27FC236}">
                      <a16:creationId xmlns:a16="http://schemas.microsoft.com/office/drawing/2014/main" id="{1C07B279-46B4-42C8-8C6A-2B2F94B2CB44}"/>
                    </a:ext>
                  </a:extLst>
                </p:cNvPr>
                <p:cNvSpPr/>
                <p:nvPr/>
              </p:nvSpPr>
              <p:spPr>
                <a:xfrm rot="5400000">
                  <a:off x="9790069" y="3090703"/>
                  <a:ext cx="1429743" cy="1742482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3" name="左大かっこ 32">
                <a:extLst>
                  <a:ext uri="{FF2B5EF4-FFF2-40B4-BE49-F238E27FC236}">
                    <a16:creationId xmlns:a16="http://schemas.microsoft.com/office/drawing/2014/main" id="{DE3B357A-21D5-4A3F-B92B-53CE37AA2E0B}"/>
                  </a:ext>
                </a:extLst>
              </p:cNvPr>
              <p:cNvSpPr/>
              <p:nvPr/>
            </p:nvSpPr>
            <p:spPr>
              <a:xfrm rot="5400000">
                <a:off x="8906703" y="1229866"/>
                <a:ext cx="372634" cy="1143160"/>
              </a:xfrm>
              <a:prstGeom prst="leftBracket">
                <a:avLst>
                  <a:gd name="adj" fmla="val 8814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2DE40D65-C672-49D3-A901-79268AEB2D3B}"/>
                  </a:ext>
                </a:extLst>
              </p:cNvPr>
              <p:cNvSpPr/>
              <p:nvPr/>
            </p:nvSpPr>
            <p:spPr>
              <a:xfrm>
                <a:off x="8802473" y="1442609"/>
                <a:ext cx="617961" cy="4297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ja-JP" altLang="en-US" sz="320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一辺</a:t>
                </a:r>
                <a:endParaRPr lang="ja-JP" altLang="en-US" sz="3200"/>
              </a:p>
            </p:txBody>
          </p: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8DDBA40F-804A-4FC3-825F-BBD1FC3139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21725" y="1959153"/>
                <a:ext cx="114401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92B66969-9582-4355-B601-89C0FCC334A7}"/>
                </a:ext>
              </a:extLst>
            </p:cNvPr>
            <p:cNvSpPr/>
            <p:nvPr/>
          </p:nvSpPr>
          <p:spPr>
            <a:xfrm>
              <a:off x="6674078" y="2565185"/>
              <a:ext cx="832279" cy="4798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ja-JP" altLang="en-US" sz="3200">
                  <a:latin typeface="メイリオ" panose="020B0604030504040204" pitchFamily="50" charset="-128"/>
                  <a:ea typeface="メイリオ" panose="020B0604030504040204" pitchFamily="50" charset="-128"/>
                </a:rPr>
                <a:t>一辺</a:t>
              </a:r>
              <a:endParaRPr lang="ja-JP" altLang="en-US" sz="3200"/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07BD0BDC-4F3B-4A7D-AACD-5B9C504629BC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 flipH="1" flipV="1">
              <a:off x="7641036" y="2116508"/>
              <a:ext cx="382" cy="135980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8DDF4BA-ADE5-47DC-8752-A1DD852772D4}"/>
              </a:ext>
            </a:extLst>
          </p:cNvPr>
          <p:cNvSpPr/>
          <p:nvPr/>
        </p:nvSpPr>
        <p:spPr>
          <a:xfrm>
            <a:off x="1727064" y="550521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r>
              <a:rPr lang="ja-JP" altLang="en-US" sz="4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＝一辺</a:t>
            </a:r>
            <a:r>
              <a:rPr lang="en-US" altLang="ja-JP" sz="4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4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一辺</a:t>
            </a:r>
            <a:endParaRPr lang="ja-JP" altLang="en-US" sz="480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3092261-34A9-4AB2-9245-BD1F84D45FEF}"/>
              </a:ext>
            </a:extLst>
          </p:cNvPr>
          <p:cNvCxnSpPr>
            <a:cxnSpLocks/>
          </p:cNvCxnSpPr>
          <p:nvPr/>
        </p:nvCxnSpPr>
        <p:spPr>
          <a:xfrm flipH="1">
            <a:off x="7321895" y="4321194"/>
            <a:ext cx="18612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4659335-DF72-4382-A943-E40FD1CBF3D9}"/>
              </a:ext>
            </a:extLst>
          </p:cNvPr>
          <p:cNvCxnSpPr>
            <a:cxnSpLocks/>
          </p:cNvCxnSpPr>
          <p:nvPr/>
        </p:nvCxnSpPr>
        <p:spPr>
          <a:xfrm flipH="1" flipV="1">
            <a:off x="9181774" y="2681078"/>
            <a:ext cx="461" cy="16572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83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97D4626-F3D4-4E43-B4F6-58BFEE34A39E}"/>
              </a:ext>
            </a:extLst>
          </p:cNvPr>
          <p:cNvSpPr/>
          <p:nvPr/>
        </p:nvSpPr>
        <p:spPr>
          <a:xfrm flipV="1">
            <a:off x="0" y="51210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6AA45DC-15D1-4122-88DF-BBFEC7C43C51}"/>
              </a:ext>
            </a:extLst>
          </p:cNvPr>
          <p:cNvSpPr/>
          <p:nvPr/>
        </p:nvSpPr>
        <p:spPr>
          <a:xfrm>
            <a:off x="184239" y="954425"/>
            <a:ext cx="8648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表面積＝</a:t>
            </a:r>
            <a:r>
              <a:rPr lang="ja-JP" altLang="en-US" sz="6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側面積</a:t>
            </a:r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6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endParaRPr lang="en-US" altLang="ja-JP" sz="60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30058F-63D6-40E1-8656-2B4397A8443F}"/>
              </a:ext>
            </a:extLst>
          </p:cNvPr>
          <p:cNvSpPr/>
          <p:nvPr/>
        </p:nvSpPr>
        <p:spPr>
          <a:xfrm>
            <a:off x="184239" y="3631710"/>
            <a:ext cx="12742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（底辺 </a:t>
            </a:r>
            <a:r>
              <a:rPr lang="en-US" altLang="ja-JP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高さ</a:t>
            </a:r>
            <a:r>
              <a:rPr lang="en-US" altLang="ja-JP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÷</a:t>
            </a:r>
            <a:r>
              <a:rPr lang="ja-JP" altLang="en-US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２）</a:t>
            </a:r>
            <a:r>
              <a:rPr lang="en-US" altLang="ja-JP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480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48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一辺</a:t>
            </a:r>
            <a:r>
              <a:rPr lang="en-US" altLang="ja-JP" sz="48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×</a:t>
            </a:r>
            <a:r>
              <a:rPr lang="ja-JP" altLang="en-US" sz="480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一辺）</a:t>
            </a:r>
            <a:r>
              <a:rPr lang="ja-JP" altLang="en-US" sz="4800">
                <a:solidFill>
                  <a:srgbClr val="8EEE7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960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BDCEE-5E72-4FEA-8667-838DF60E34DC}"/>
              </a:ext>
            </a:extLst>
          </p:cNvPr>
          <p:cNvSpPr/>
          <p:nvPr/>
        </p:nvSpPr>
        <p:spPr>
          <a:xfrm>
            <a:off x="0" y="1358326"/>
            <a:ext cx="12192000" cy="3815861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2545447" y="187552"/>
            <a:ext cx="10385376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正四角錐　体積の求め方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モデル 6" descr="赤い角錐形">
                <a:extLst>
                  <a:ext uri="{FF2B5EF4-FFF2-40B4-BE49-F238E27FC236}">
                    <a16:creationId xmlns:a16="http://schemas.microsoft.com/office/drawing/2014/main" id="{681E3B41-771F-42E1-9FA8-FFE486B395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1679500"/>
                  </p:ext>
                </p:extLst>
              </p:nvPr>
            </p:nvGraphicFramePr>
            <p:xfrm rot="2428789">
              <a:off x="5137628" y="1587310"/>
              <a:ext cx="5065294" cy="4912954"/>
            </p:xfrm>
            <a:graphic>
              <a:graphicData uri="http://schemas.microsoft.com/office/drawing/2017/model3d">
                <am3d:model3d r:embed="rId2">
                  <am3d:spPr>
                    <a:xfrm rot="2428789">
                      <a:off x="0" y="0"/>
                      <a:ext cx="5065294" cy="4912954"/>
                    </a:xfrm>
                    <a:prstGeom prst="rect">
                      <a:avLst/>
                    </a:prstGeom>
                  </am3d:spPr>
                  <am3d:camera>
                    <am3d:pos x="0" y="0" z="709606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134103" d="1000000"/>
                    <am3d:preTrans dx="0" dy="-1069508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579400" ay="-2674631" az="56554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75027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モデル 6" descr="赤い角錐形">
                <a:extLst>
                  <a:ext uri="{FF2B5EF4-FFF2-40B4-BE49-F238E27FC236}">
                    <a16:creationId xmlns:a16="http://schemas.microsoft.com/office/drawing/2014/main" id="{681E3B41-771F-42E1-9FA8-FFE486B395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428789">
                <a:off x="5137628" y="1587310"/>
                <a:ext cx="5065294" cy="49129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6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E8F5229-A679-4DEF-AA04-5A4E55ECF734}"/>
              </a:ext>
            </a:extLst>
          </p:cNvPr>
          <p:cNvSpPr/>
          <p:nvPr/>
        </p:nvSpPr>
        <p:spPr>
          <a:xfrm flipV="1">
            <a:off x="0" y="5220299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8D8464-9CD9-4592-91EA-0F64AC7C614E}"/>
              </a:ext>
            </a:extLst>
          </p:cNvPr>
          <p:cNvSpPr/>
          <p:nvPr/>
        </p:nvSpPr>
        <p:spPr>
          <a:xfrm>
            <a:off x="460355" y="167961"/>
            <a:ext cx="11619897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体積＝（</a:t>
            </a:r>
            <a:r>
              <a:rPr lang="ja-JP" altLang="en-US" sz="6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高さ）</a:t>
            </a:r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÷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F9DE2EC1-54C1-475C-A5CF-92BC41BA2948}"/>
              </a:ext>
            </a:extLst>
          </p:cNvPr>
          <p:cNvGrpSpPr/>
          <p:nvPr/>
        </p:nvGrpSpPr>
        <p:grpSpPr>
          <a:xfrm>
            <a:off x="1622021" y="1365501"/>
            <a:ext cx="3780685" cy="3303083"/>
            <a:chOff x="596141" y="2242119"/>
            <a:chExt cx="3780685" cy="3303083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17" name="3D モデル 16" descr="角錐形">
                  <a:extLst>
                    <a:ext uri="{FF2B5EF4-FFF2-40B4-BE49-F238E27FC236}">
                      <a16:creationId xmlns:a16="http://schemas.microsoft.com/office/drawing/2014/main" id="{8FB088A2-D778-4495-BBC2-0DBCA53A0DF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66875754"/>
                    </p:ext>
                  </p:extLst>
                </p:nvPr>
              </p:nvGraphicFramePr>
              <p:xfrm>
                <a:off x="596141" y="2242119"/>
                <a:ext cx="3780685" cy="3303083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780685" cy="3303083"/>
                      </a:xfrm>
                      <a:prstGeom prst="rect">
                        <a:avLst/>
                      </a:prstGeom>
                    </am3d:spPr>
                    <am3d:camera>
                      <am3d:pos x="0" y="0" z="7096067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4134103" d="1000000"/>
                      <am3d:preTrans dx="0" dy="-10695087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2400652" ay="71794" az="-60265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17" name="3D モデル 16" descr="角錐形">
                  <a:extLst>
                    <a:ext uri="{FF2B5EF4-FFF2-40B4-BE49-F238E27FC236}">
                      <a16:creationId xmlns:a16="http://schemas.microsoft.com/office/drawing/2014/main" id="{8FB088A2-D778-4495-BBC2-0DBCA53A0DF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27908" y="1935225"/>
                  <a:ext cx="3780685" cy="3303083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ABE6485-197B-4AA5-AA56-782498FEE4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175" y="3518826"/>
              <a:ext cx="1905000" cy="119140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A92F841F-CF75-46EE-A5FF-8FF9DC2C7E0A}"/>
                </a:ext>
              </a:extLst>
            </p:cNvPr>
            <p:cNvGrpSpPr/>
            <p:nvPr/>
          </p:nvGrpSpPr>
          <p:grpSpPr>
            <a:xfrm>
              <a:off x="654576" y="3509301"/>
              <a:ext cx="3692301" cy="1999623"/>
              <a:chOff x="654576" y="3509301"/>
              <a:chExt cx="3692301" cy="1999623"/>
            </a:xfrm>
          </p:grpSpPr>
          <p:sp>
            <p:nvSpPr>
              <p:cNvPr id="32" name="二等辺三角形 31">
                <a:extLst>
                  <a:ext uri="{FF2B5EF4-FFF2-40B4-BE49-F238E27FC236}">
                    <a16:creationId xmlns:a16="http://schemas.microsoft.com/office/drawing/2014/main" id="{4581C387-C33C-4335-9DE3-B6709FAB335B}"/>
                  </a:ext>
                </a:extLst>
              </p:cNvPr>
              <p:cNvSpPr/>
              <p:nvPr/>
            </p:nvSpPr>
            <p:spPr>
              <a:xfrm>
                <a:off x="664467" y="3509966"/>
                <a:ext cx="3644031" cy="1210172"/>
              </a:xfrm>
              <a:prstGeom prst="triangle">
                <a:avLst>
                  <a:gd name="adj" fmla="val 51149"/>
                </a:avLst>
              </a:prstGeom>
              <a:solidFill>
                <a:srgbClr val="00B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二等辺三角形 32">
                <a:extLst>
                  <a:ext uri="{FF2B5EF4-FFF2-40B4-BE49-F238E27FC236}">
                    <a16:creationId xmlns:a16="http://schemas.microsoft.com/office/drawing/2014/main" id="{E2051864-B85D-4805-BA46-3F05999C5CAF}"/>
                  </a:ext>
                </a:extLst>
              </p:cNvPr>
              <p:cNvSpPr/>
              <p:nvPr/>
            </p:nvSpPr>
            <p:spPr>
              <a:xfrm rot="10800000">
                <a:off x="687302" y="4720803"/>
                <a:ext cx="3644030" cy="788120"/>
              </a:xfrm>
              <a:prstGeom prst="triangle">
                <a:avLst>
                  <a:gd name="adj" fmla="val 51795"/>
                </a:avLst>
              </a:prstGeom>
              <a:solidFill>
                <a:srgbClr val="00B05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20CC50BF-4572-4265-A1BD-972364F88C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28366" y="3509301"/>
                <a:ext cx="1797673" cy="1230342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32A2303D-BA0E-4ADC-B794-E61EF9FEA9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31811" y="4739643"/>
                <a:ext cx="1915066" cy="76928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C9B7226C-CC02-4ABA-9F4C-BB0B3B1A29AC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H="1" flipV="1">
                <a:off x="654576" y="4709155"/>
                <a:ext cx="1789331" cy="79976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904325A-F1FD-4CA6-AEDF-04C45B365473}"/>
              </a:ext>
            </a:extLst>
          </p:cNvPr>
          <p:cNvGrpSpPr/>
          <p:nvPr/>
        </p:nvGrpSpPr>
        <p:grpSpPr>
          <a:xfrm>
            <a:off x="7097909" y="1932947"/>
            <a:ext cx="3285481" cy="3209297"/>
            <a:chOff x="1982025" y="1741990"/>
            <a:chExt cx="3285481" cy="3209297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58" name="3D モデル 57" descr="角錐形">
                  <a:extLst>
                    <a:ext uri="{FF2B5EF4-FFF2-40B4-BE49-F238E27FC236}">
                      <a16:creationId xmlns:a16="http://schemas.microsoft.com/office/drawing/2014/main" id="{1AF32F2B-EF33-4B4C-8C45-3714C534800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1627645"/>
                    </p:ext>
                  </p:extLst>
                </p:nvPr>
              </p:nvGraphicFramePr>
              <p:xfrm>
                <a:off x="1982025" y="1741990"/>
                <a:ext cx="3285481" cy="3209297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285481" cy="3209297"/>
                      </a:xfrm>
                      <a:prstGeom prst="rect">
                        <a:avLst/>
                      </a:prstGeom>
                    </am3d:spPr>
                    <am3d:camera>
                      <am3d:pos x="0" y="0" z="70960676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4134103" d="1000000"/>
                      <am3d:preTrans dx="0" dy="-10695087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74368" ay="-1530872" az="-383374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54186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58" name="3D モデル 57" descr="角錐形">
                  <a:extLst>
                    <a:ext uri="{FF2B5EF4-FFF2-40B4-BE49-F238E27FC236}">
                      <a16:creationId xmlns:a16="http://schemas.microsoft.com/office/drawing/2014/main" id="{1AF32F2B-EF33-4B4C-8C45-3714C534800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7909" y="1932947"/>
                  <a:ext cx="3285481" cy="320929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0" name="左大かっこ 59">
              <a:extLst>
                <a:ext uri="{FF2B5EF4-FFF2-40B4-BE49-F238E27FC236}">
                  <a16:creationId xmlns:a16="http://schemas.microsoft.com/office/drawing/2014/main" id="{5D3813C8-E290-46A5-A2E6-F86366355CC0}"/>
                </a:ext>
              </a:extLst>
            </p:cNvPr>
            <p:cNvSpPr/>
            <p:nvPr/>
          </p:nvSpPr>
          <p:spPr>
            <a:xfrm rot="10800000" flipH="1">
              <a:off x="3281396" y="2342587"/>
              <a:ext cx="96699" cy="1893652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A7AA7C5-1AC6-4F8C-AA0A-DC07F272C5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883" y="2342588"/>
              <a:ext cx="17882" cy="18684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40D8B136-7469-482B-8C9D-21E6F18F3462}"/>
                </a:ext>
              </a:extLst>
            </p:cNvPr>
            <p:cNvCxnSpPr>
              <a:cxnSpLocks/>
            </p:cNvCxnSpPr>
            <p:nvPr/>
          </p:nvCxnSpPr>
          <p:spPr>
            <a:xfrm>
              <a:off x="2332638" y="4054315"/>
              <a:ext cx="426353" cy="8466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C3FC238D-9181-4B4A-9575-D2D2E639F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2725" y="4563214"/>
              <a:ext cx="2472798" cy="3194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35223604-C97D-45C7-AF66-66AE50C54C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104" y="3892523"/>
              <a:ext cx="2452108" cy="15088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7AE412B8-5663-445D-95C7-68A60EEC4912}"/>
                </a:ext>
              </a:extLst>
            </p:cNvPr>
            <p:cNvCxnSpPr>
              <a:cxnSpLocks/>
            </p:cNvCxnSpPr>
            <p:nvPr/>
          </p:nvCxnSpPr>
          <p:spPr>
            <a:xfrm>
              <a:off x="4768411" y="3916243"/>
              <a:ext cx="460640" cy="6428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B428BD65-7CF1-459C-BE18-BC3D65A06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3458" y="2362227"/>
              <a:ext cx="862366" cy="2479457"/>
            </a:xfrm>
            <a:prstGeom prst="line">
              <a:avLst/>
            </a:prstGeom>
            <a:ln w="28575">
              <a:solidFill>
                <a:srgbClr val="8FAA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フローチャート: 結合子 69">
              <a:extLst>
                <a:ext uri="{FF2B5EF4-FFF2-40B4-BE49-F238E27FC236}">
                  <a16:creationId xmlns:a16="http://schemas.microsoft.com/office/drawing/2014/main" id="{5DAFB9A1-1410-41FA-A41D-B52528F98DA0}"/>
                </a:ext>
              </a:extLst>
            </p:cNvPr>
            <p:cNvSpPr/>
            <p:nvPr/>
          </p:nvSpPr>
          <p:spPr>
            <a:xfrm>
              <a:off x="3602120" y="2342529"/>
              <a:ext cx="45719" cy="45719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ローチャート: 結合子 70">
              <a:extLst>
                <a:ext uri="{FF2B5EF4-FFF2-40B4-BE49-F238E27FC236}">
                  <a16:creationId xmlns:a16="http://schemas.microsoft.com/office/drawing/2014/main" id="{ED46B7DC-3ABF-4C1A-9271-EB2EB4258466}"/>
                </a:ext>
              </a:extLst>
            </p:cNvPr>
            <p:cNvSpPr/>
            <p:nvPr/>
          </p:nvSpPr>
          <p:spPr>
            <a:xfrm rot="5400000">
              <a:off x="3586304" y="4191965"/>
              <a:ext cx="45719" cy="45719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90018218-56C8-4064-B432-D70BA3C8BF83}"/>
                </a:ext>
              </a:extLst>
            </p:cNvPr>
            <p:cNvSpPr/>
            <p:nvPr/>
          </p:nvSpPr>
          <p:spPr>
            <a:xfrm>
              <a:off x="2454296" y="3006241"/>
              <a:ext cx="64633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ja-JP" altLang="en-US" sz="3600">
                  <a:latin typeface="メイリオ" panose="020B0604030504040204" pitchFamily="50" charset="-128"/>
                  <a:ea typeface="メイリオ" panose="020B0604030504040204" pitchFamily="50" charset="-128"/>
                </a:rPr>
                <a:t>ｈ</a:t>
              </a:r>
              <a:endParaRPr lang="ja-JP" altLang="en-US" sz="3600"/>
            </a:p>
          </p:txBody>
        </p: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395570C-70D6-4B78-8EB4-3C02AD7CDCC7}"/>
              </a:ext>
            </a:extLst>
          </p:cNvPr>
          <p:cNvSpPr/>
          <p:nvPr/>
        </p:nvSpPr>
        <p:spPr>
          <a:xfrm>
            <a:off x="593685" y="1037922"/>
            <a:ext cx="11004630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(V)                   </a:t>
            </a:r>
            <a:r>
              <a:rPr lang="ja-JP" altLang="en-US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　   　（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h)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6F578E7-0D2E-4321-AFB6-D482FFCFEF09}"/>
              </a:ext>
            </a:extLst>
          </p:cNvPr>
          <p:cNvSpPr/>
          <p:nvPr/>
        </p:nvSpPr>
        <p:spPr>
          <a:xfrm>
            <a:off x="593685" y="5178887"/>
            <a:ext cx="11004630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>
                <a:latin typeface="メイリオ" panose="020B0604030504040204" pitchFamily="50" charset="-128"/>
                <a:ea typeface="メイリオ" panose="020B0604030504040204" pitchFamily="50" charset="-128"/>
              </a:rPr>
              <a:t>V   </a:t>
            </a:r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＝　</a:t>
            </a:r>
            <a:r>
              <a:rPr lang="en-US" altLang="ja-JP" sz="4000">
                <a:latin typeface="メイリオ" panose="020B0604030504040204" pitchFamily="50" charset="-128"/>
                <a:ea typeface="メイリオ" panose="020B0604030504040204" pitchFamily="50" charset="-128"/>
              </a:rPr>
              <a:t>    Sh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82C72F-EE7A-4722-8024-9E484A902E5C}"/>
              </a:ext>
            </a:extLst>
          </p:cNvPr>
          <p:cNvSpPr txBox="1"/>
          <p:nvPr/>
        </p:nvSpPr>
        <p:spPr>
          <a:xfrm>
            <a:off x="2858375" y="5253927"/>
            <a:ext cx="33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1</a:t>
            </a:r>
            <a:endParaRPr kumimoji="1" lang="ja-JP" altLang="en-US" sz="400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B9E40F-B286-4082-A0E0-7D019ED36E89}"/>
              </a:ext>
            </a:extLst>
          </p:cNvPr>
          <p:cNvSpPr txBox="1"/>
          <p:nvPr/>
        </p:nvSpPr>
        <p:spPr>
          <a:xfrm>
            <a:off x="2725214" y="59652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３</a:t>
            </a:r>
            <a:endParaRPr kumimoji="1" lang="ja-JP" altLang="en-US" sz="40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EAD861D-366D-4D68-9021-F11C6ED37B99}"/>
              </a:ext>
            </a:extLst>
          </p:cNvPr>
          <p:cNvCxnSpPr>
            <a:cxnSpLocks/>
          </p:cNvCxnSpPr>
          <p:nvPr/>
        </p:nvCxnSpPr>
        <p:spPr>
          <a:xfrm>
            <a:off x="2713252" y="5872837"/>
            <a:ext cx="7215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DAB755E-BB6D-41C1-9848-CE666A942C86}"/>
              </a:ext>
            </a:extLst>
          </p:cNvPr>
          <p:cNvSpPr/>
          <p:nvPr/>
        </p:nvSpPr>
        <p:spPr>
          <a:xfrm>
            <a:off x="4282730" y="4371167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ja-JP" altLang="en-US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6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5629128" y="1069464"/>
            <a:ext cx="27338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円　錐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モデル 6" descr="円錐">
                <a:extLst>
                  <a:ext uri="{FF2B5EF4-FFF2-40B4-BE49-F238E27FC236}">
                    <a16:creationId xmlns:a16="http://schemas.microsoft.com/office/drawing/2014/main" id="{B6E2B419-3E76-4961-837C-1A84EBB805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7060888"/>
                  </p:ext>
                </p:extLst>
              </p:nvPr>
            </p:nvGraphicFramePr>
            <p:xfrm rot="18189793">
              <a:off x="6879799" y="1904487"/>
              <a:ext cx="3950841" cy="4081335"/>
            </p:xfrm>
            <a:graphic>
              <a:graphicData uri="http://schemas.microsoft.com/office/drawing/2017/model3d">
                <am3d:model3d r:embed="rId2">
                  <am3d:spPr>
                    <a:xfrm rot="18189793">
                      <a:off x="0" y="0"/>
                      <a:ext cx="3950841" cy="4081335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-1748170" ay="45046" az="-2511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2547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モデル 6" descr="円錐">
                <a:extLst>
                  <a:ext uri="{FF2B5EF4-FFF2-40B4-BE49-F238E27FC236}">
                    <a16:creationId xmlns:a16="http://schemas.microsoft.com/office/drawing/2014/main" id="{B6E2B419-3E76-4961-837C-1A84EBB805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189793">
                <a:off x="6879799" y="1904487"/>
                <a:ext cx="3950841" cy="4081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3D モデル 7" descr="赤い円錐形">
                <a:extLst>
                  <a:ext uri="{FF2B5EF4-FFF2-40B4-BE49-F238E27FC236}">
                    <a16:creationId xmlns:a16="http://schemas.microsoft.com/office/drawing/2014/main" id="{E32C671D-CB81-4729-9630-7DD7FB4F5C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9787982"/>
                  </p:ext>
                </p:extLst>
              </p:nvPr>
            </p:nvGraphicFramePr>
            <p:xfrm rot="2095627">
              <a:off x="9326109" y="199549"/>
              <a:ext cx="2366561" cy="2307919"/>
            </p:xfrm>
            <a:graphic>
              <a:graphicData uri="http://schemas.microsoft.com/office/drawing/2017/model3d">
                <am3d:model3d r:embed="rId5">
                  <am3d:spPr>
                    <a:xfrm rot="2095627">
                      <a:off x="0" y="0"/>
                      <a:ext cx="2366561" cy="2307919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-1502541" ay="63237" az="-29544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69715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3D モデル 7" descr="赤い円錐形">
                <a:extLst>
                  <a:ext uri="{FF2B5EF4-FFF2-40B4-BE49-F238E27FC236}">
                    <a16:creationId xmlns:a16="http://schemas.microsoft.com/office/drawing/2014/main" id="{E32C671D-CB81-4729-9630-7DD7FB4F5C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95627">
                <a:off x="9326109" y="199549"/>
                <a:ext cx="2366561" cy="2307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0" name="3D モデル 9" descr="濃い灰色の円錐形">
                <a:extLst>
                  <a:ext uri="{FF2B5EF4-FFF2-40B4-BE49-F238E27FC236}">
                    <a16:creationId xmlns:a16="http://schemas.microsoft.com/office/drawing/2014/main" id="{F6511B1A-BBF5-4373-84A3-C8897B6BFB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5680486"/>
                  </p:ext>
                </p:extLst>
              </p:nvPr>
            </p:nvGraphicFramePr>
            <p:xfrm rot="8838006">
              <a:off x="-586033" y="-424732"/>
              <a:ext cx="2793200" cy="2258762"/>
            </p:xfrm>
            <a:graphic>
              <a:graphicData uri="http://schemas.microsoft.com/office/drawing/2017/model3d">
                <am3d:model3d r:embed="rId8">
                  <am3d:spPr>
                    <a:xfrm rot="8838006">
                      <a:off x="0" y="0"/>
                      <a:ext cx="2793200" cy="2258762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421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0" name="3D モデル 9" descr="濃い灰色の円錐形">
                <a:extLst>
                  <a:ext uri="{FF2B5EF4-FFF2-40B4-BE49-F238E27FC236}">
                    <a16:creationId xmlns:a16="http://schemas.microsoft.com/office/drawing/2014/main" id="{F6511B1A-BBF5-4373-84A3-C8897B6BF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8838006">
                <a:off x="-586033" y="-424732"/>
                <a:ext cx="2793200" cy="2258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2" name="3D モデル 11" descr="薄い灰色の円錐形">
                <a:extLst>
                  <a:ext uri="{FF2B5EF4-FFF2-40B4-BE49-F238E27FC236}">
                    <a16:creationId xmlns:a16="http://schemas.microsoft.com/office/drawing/2014/main" id="{E7494509-DC35-4E47-A4E6-D0E9628639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3740641"/>
                  </p:ext>
                </p:extLst>
              </p:nvPr>
            </p:nvGraphicFramePr>
            <p:xfrm rot="20322144">
              <a:off x="-326270" y="1250066"/>
              <a:ext cx="4731199" cy="4613590"/>
            </p:xfrm>
            <a:graphic>
              <a:graphicData uri="http://schemas.microsoft.com/office/drawing/2017/model3d">
                <am3d:model3d r:embed="rId11">
                  <am3d:spPr>
                    <a:xfrm rot="20322144">
                      <a:off x="0" y="0"/>
                      <a:ext cx="4731199" cy="4613590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-6072352" ay="4111714" az="-612109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772032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2" name="3D モデル 11" descr="薄い灰色の円錐形">
                <a:extLst>
                  <a:ext uri="{FF2B5EF4-FFF2-40B4-BE49-F238E27FC236}">
                    <a16:creationId xmlns:a16="http://schemas.microsoft.com/office/drawing/2014/main" id="{E7494509-DC35-4E47-A4E6-D0E9628639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0322144">
                <a:off x="-326270" y="1250066"/>
                <a:ext cx="4731199" cy="46135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3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sum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4A20F43-E8EF-41C2-9023-E5917A759B34}"/>
              </a:ext>
            </a:extLst>
          </p:cNvPr>
          <p:cNvSpPr/>
          <p:nvPr/>
        </p:nvSpPr>
        <p:spPr>
          <a:xfrm flipV="1">
            <a:off x="0" y="5423058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AFF8C23-DFF9-4B72-9D3F-786728FA61A4}"/>
              </a:ext>
            </a:extLst>
          </p:cNvPr>
          <p:cNvSpPr/>
          <p:nvPr/>
        </p:nvSpPr>
        <p:spPr>
          <a:xfrm>
            <a:off x="6466209" y="285203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表面積の求め方</a:t>
            </a:r>
            <a:endParaRPr lang="ja-JP" altLang="en-US" sz="600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7" name="3D モデル 26" descr="円錐">
                <a:extLst>
                  <a:ext uri="{FF2B5EF4-FFF2-40B4-BE49-F238E27FC236}">
                    <a16:creationId xmlns:a16="http://schemas.microsoft.com/office/drawing/2014/main" id="{05ECEEF2-285B-44E1-9DB4-3096DAA236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4606825"/>
                  </p:ext>
                </p:extLst>
              </p:nvPr>
            </p:nvGraphicFramePr>
            <p:xfrm rot="20155861">
              <a:off x="2555256" y="-728004"/>
              <a:ext cx="4705122" cy="7049868"/>
            </p:xfrm>
            <a:graphic>
              <a:graphicData uri="http://schemas.microsoft.com/office/drawing/2017/model3d">
                <am3d:model3d r:embed="rId2">
                  <am3d:spPr>
                    <a:xfrm rot="20155861">
                      <a:off x="0" y="0"/>
                      <a:ext cx="4705122" cy="7049868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367711" ay="-116682" az="-4902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8944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7" name="3D モデル 26" descr="円錐">
                <a:extLst>
                  <a:ext uri="{FF2B5EF4-FFF2-40B4-BE49-F238E27FC236}">
                    <a16:creationId xmlns:a16="http://schemas.microsoft.com/office/drawing/2014/main" id="{05ECEEF2-285B-44E1-9DB4-3096DAA236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155861">
                <a:off x="2555256" y="-728004"/>
                <a:ext cx="4705122" cy="70498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62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6096000" y="206488"/>
            <a:ext cx="69271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表面積の求め方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3" name="3D モデル 12" descr="正方柱と底面 (赤)">
                <a:extLst>
                  <a:ext uri="{FF2B5EF4-FFF2-40B4-BE49-F238E27FC236}">
                    <a16:creationId xmlns:a16="http://schemas.microsoft.com/office/drawing/2014/main" id="{8A1EC6A8-D04F-4FA0-B104-A9454D174D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4522622"/>
                  </p:ext>
                </p:extLst>
              </p:nvPr>
            </p:nvGraphicFramePr>
            <p:xfrm rot="19470295">
              <a:off x="2524395" y="396348"/>
              <a:ext cx="2890629" cy="5228910"/>
            </p:xfrm>
            <a:graphic>
              <a:graphicData uri="http://schemas.microsoft.com/office/drawing/2017/model3d">
                <am3d:model3d r:embed="rId2">
                  <am3d:spPr>
                    <a:xfrm rot="19470295">
                      <a:off x="0" y="0"/>
                      <a:ext cx="2890629" cy="5228910"/>
                    </a:xfrm>
                    <a:prstGeom prst="rect">
                      <a:avLst/>
                    </a:prstGeom>
                  </am3d:spPr>
                  <am3d:camera>
                    <am3d:pos x="0" y="0" z="528650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8639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433799" ay="1637275" az="12856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3" name="3D モデル 12" descr="正方柱と底面 (赤)">
                <a:extLst>
                  <a:ext uri="{FF2B5EF4-FFF2-40B4-BE49-F238E27FC236}">
                    <a16:creationId xmlns:a16="http://schemas.microsoft.com/office/drawing/2014/main" id="{8A1EC6A8-D04F-4FA0-B104-A9454D174D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470295">
                <a:off x="2524395" y="396348"/>
                <a:ext cx="2890629" cy="52289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1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9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4A20F43-E8EF-41C2-9023-E5917A759B34}"/>
              </a:ext>
            </a:extLst>
          </p:cNvPr>
          <p:cNvSpPr/>
          <p:nvPr/>
        </p:nvSpPr>
        <p:spPr>
          <a:xfrm flipV="1">
            <a:off x="0" y="5423058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C877C97-0E2B-4913-B1AE-C14EFBFCEEDC}"/>
              </a:ext>
            </a:extLst>
          </p:cNvPr>
          <p:cNvGrpSpPr/>
          <p:nvPr/>
        </p:nvGrpSpPr>
        <p:grpSpPr>
          <a:xfrm>
            <a:off x="223654" y="387778"/>
            <a:ext cx="5135296" cy="4586476"/>
            <a:chOff x="-874877" y="1307139"/>
            <a:chExt cx="5135296" cy="458647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54E9D53-69E7-4746-BA8A-D9A6C2960ED7}"/>
                </a:ext>
              </a:extLst>
            </p:cNvPr>
            <p:cNvSpPr/>
            <p:nvPr/>
          </p:nvSpPr>
          <p:spPr>
            <a:xfrm>
              <a:off x="-874877" y="1307139"/>
              <a:ext cx="433965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5400">
                  <a:latin typeface="メイリオ" panose="020B0604030504040204" pitchFamily="50" charset="-128"/>
                  <a:ea typeface="メイリオ" panose="020B0604030504040204" pitchFamily="50" charset="-128"/>
                </a:rPr>
                <a:t>展開図を書く</a:t>
              </a:r>
              <a:endParaRPr lang="ja-JP" altLang="en-US" sz="5400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25231ED7-F468-4FBA-9E61-88E574AFA0A6}"/>
                </a:ext>
              </a:extLst>
            </p:cNvPr>
            <p:cNvSpPr/>
            <p:nvPr/>
          </p:nvSpPr>
          <p:spPr>
            <a:xfrm>
              <a:off x="1189143" y="5126868"/>
              <a:ext cx="3036743" cy="766747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ローチャート: 結合子 45">
              <a:extLst>
                <a:ext uri="{FF2B5EF4-FFF2-40B4-BE49-F238E27FC236}">
                  <a16:creationId xmlns:a16="http://schemas.microsoft.com/office/drawing/2014/main" id="{267ECBEB-9AB3-4D54-A599-EE8F65A77AEF}"/>
                </a:ext>
              </a:extLst>
            </p:cNvPr>
            <p:cNvSpPr/>
            <p:nvPr/>
          </p:nvSpPr>
          <p:spPr>
            <a:xfrm rot="3714950">
              <a:off x="2724402" y="2920524"/>
              <a:ext cx="57165" cy="607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左大かっこ 50">
              <a:extLst>
                <a:ext uri="{FF2B5EF4-FFF2-40B4-BE49-F238E27FC236}">
                  <a16:creationId xmlns:a16="http://schemas.microsoft.com/office/drawing/2014/main" id="{B994568E-47FF-4C26-ADA0-A07D52267DBD}"/>
                </a:ext>
              </a:extLst>
            </p:cNvPr>
            <p:cNvSpPr/>
            <p:nvPr/>
          </p:nvSpPr>
          <p:spPr>
            <a:xfrm rot="12619123" flipH="1">
              <a:off x="1493408" y="2403947"/>
              <a:ext cx="367873" cy="3131810"/>
            </a:xfrm>
            <a:prstGeom prst="leftBracket">
              <a:avLst>
                <a:gd name="adj" fmla="val 1497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55" name="3D モデル 54" descr="円錐">
                  <a:extLst>
                    <a:ext uri="{FF2B5EF4-FFF2-40B4-BE49-F238E27FC236}">
                      <a16:creationId xmlns:a16="http://schemas.microsoft.com/office/drawing/2014/main" id="{E45580B2-E069-4EFC-86CA-F6E221D34D0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67407987"/>
                    </p:ext>
                  </p:extLst>
                </p:nvPr>
              </p:nvGraphicFramePr>
              <p:xfrm>
                <a:off x="1165398" y="2308547"/>
                <a:ext cx="3095021" cy="3577748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095021" cy="3577748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6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55" name="3D モデル 54" descr="円錐">
                  <a:extLst>
                    <a:ext uri="{FF2B5EF4-FFF2-40B4-BE49-F238E27FC236}">
                      <a16:creationId xmlns:a16="http://schemas.microsoft.com/office/drawing/2014/main" id="{E45580B2-E069-4EFC-86CA-F6E221D34D0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3929" y="1389186"/>
                  <a:ext cx="3095021" cy="357774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C8DB774C-FD61-4ED6-9F90-101BE9B536C5}"/>
                </a:ext>
              </a:extLst>
            </p:cNvPr>
            <p:cNvSpPr/>
            <p:nvPr/>
          </p:nvSpPr>
          <p:spPr>
            <a:xfrm>
              <a:off x="1195382" y="5118802"/>
              <a:ext cx="3035898" cy="766747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BD0579EE-C0AF-44CE-91C5-F887572912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98626" y="2720402"/>
              <a:ext cx="0" cy="2768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フローチャート: 結合子 60">
              <a:extLst>
                <a:ext uri="{FF2B5EF4-FFF2-40B4-BE49-F238E27FC236}">
                  <a16:creationId xmlns:a16="http://schemas.microsoft.com/office/drawing/2014/main" id="{EB127917-F479-4625-BCFE-2B49511A3751}"/>
                </a:ext>
              </a:extLst>
            </p:cNvPr>
            <p:cNvSpPr/>
            <p:nvPr/>
          </p:nvSpPr>
          <p:spPr>
            <a:xfrm rot="5400000">
              <a:off x="2684654" y="5456452"/>
              <a:ext cx="45719" cy="45719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40746FB6-FC64-46A6-83E5-A31154C43B39}"/>
              </a:ext>
            </a:extLst>
          </p:cNvPr>
          <p:cNvCxnSpPr>
            <a:cxnSpLocks/>
            <a:endCxn id="61" idx="6"/>
          </p:cNvCxnSpPr>
          <p:nvPr/>
        </p:nvCxnSpPr>
        <p:spPr>
          <a:xfrm flipV="1">
            <a:off x="2287674" y="4582810"/>
            <a:ext cx="1518370" cy="144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F4DFC67-FFF8-4082-982A-F3B6EDF8951A}"/>
              </a:ext>
            </a:extLst>
          </p:cNvPr>
          <p:cNvGrpSpPr/>
          <p:nvPr/>
        </p:nvGrpSpPr>
        <p:grpSpPr>
          <a:xfrm>
            <a:off x="5543729" y="392231"/>
            <a:ext cx="5883284" cy="5916729"/>
            <a:chOff x="5979903" y="882162"/>
            <a:chExt cx="5883284" cy="591672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092120C-CC89-4F99-AB1E-99763F883C0A}"/>
                </a:ext>
              </a:extLst>
            </p:cNvPr>
            <p:cNvGrpSpPr/>
            <p:nvPr/>
          </p:nvGrpSpPr>
          <p:grpSpPr>
            <a:xfrm>
              <a:off x="5979903" y="882162"/>
              <a:ext cx="5883284" cy="5916729"/>
              <a:chOff x="5979903" y="882162"/>
              <a:chExt cx="5883284" cy="5916729"/>
            </a:xfrm>
          </p:grpSpPr>
          <p:sp>
            <p:nvSpPr>
              <p:cNvPr id="2" name="楕円 1">
                <a:extLst>
                  <a:ext uri="{FF2B5EF4-FFF2-40B4-BE49-F238E27FC236}">
                    <a16:creationId xmlns:a16="http://schemas.microsoft.com/office/drawing/2014/main" id="{0D0E6766-48A2-4184-9736-1504E76B3439}"/>
                  </a:ext>
                </a:extLst>
              </p:cNvPr>
              <p:cNvSpPr/>
              <p:nvPr/>
            </p:nvSpPr>
            <p:spPr>
              <a:xfrm>
                <a:off x="10063187" y="4998891"/>
                <a:ext cx="1800000" cy="180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部分円 9">
                <a:extLst>
                  <a:ext uri="{FF2B5EF4-FFF2-40B4-BE49-F238E27FC236}">
                    <a16:creationId xmlns:a16="http://schemas.microsoft.com/office/drawing/2014/main" id="{89C13193-A589-45D8-AEAD-6CD4AB5CEB54}"/>
                  </a:ext>
                </a:extLst>
              </p:cNvPr>
              <p:cNvSpPr/>
              <p:nvPr/>
            </p:nvSpPr>
            <p:spPr>
              <a:xfrm>
                <a:off x="5979903" y="882162"/>
                <a:ext cx="5112000" cy="5112000"/>
              </a:xfrm>
              <a:prstGeom prst="pie">
                <a:avLst>
                  <a:gd name="adj1" fmla="val 17176124"/>
                  <a:gd name="adj2" fmla="val 467255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矢印: 右 63">
              <a:extLst>
                <a:ext uri="{FF2B5EF4-FFF2-40B4-BE49-F238E27FC236}">
                  <a16:creationId xmlns:a16="http://schemas.microsoft.com/office/drawing/2014/main" id="{621D15D8-AF12-4D61-9CCC-E4D83D5C1D3F}"/>
                </a:ext>
              </a:extLst>
            </p:cNvPr>
            <p:cNvSpPr/>
            <p:nvPr/>
          </p:nvSpPr>
          <p:spPr>
            <a:xfrm>
              <a:off x="6431736" y="3438162"/>
              <a:ext cx="638179" cy="598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8A56603A-EA8C-425B-9C89-841753CE5594}"/>
                </a:ext>
              </a:extLst>
            </p:cNvPr>
            <p:cNvCxnSpPr>
              <a:cxnSpLocks/>
            </p:cNvCxnSpPr>
            <p:nvPr/>
          </p:nvCxnSpPr>
          <p:spPr>
            <a:xfrm>
              <a:off x="10063187" y="5898286"/>
              <a:ext cx="90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50F93216-21B0-4FAD-9634-3C1A1599F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038" y="982003"/>
              <a:ext cx="740371" cy="245966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4E9294-7F54-4281-9508-4FE38C451195}"/>
              </a:ext>
            </a:extLst>
          </p:cNvPr>
          <p:cNvSpPr/>
          <p:nvPr/>
        </p:nvSpPr>
        <p:spPr>
          <a:xfrm>
            <a:off x="2103972" y="2667805"/>
            <a:ext cx="94288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269872F-8777-441A-8176-02F4219B4F1B}"/>
              </a:ext>
            </a:extLst>
          </p:cNvPr>
          <p:cNvSpPr/>
          <p:nvPr/>
        </p:nvSpPr>
        <p:spPr>
          <a:xfrm>
            <a:off x="2702190" y="4329117"/>
            <a:ext cx="8258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3cm</a:t>
            </a:r>
          </a:p>
        </p:txBody>
      </p:sp>
      <p:sp>
        <p:nvSpPr>
          <p:cNvPr id="41" name="左大かっこ 40">
            <a:extLst>
              <a:ext uri="{FF2B5EF4-FFF2-40B4-BE49-F238E27FC236}">
                <a16:creationId xmlns:a16="http://schemas.microsoft.com/office/drawing/2014/main" id="{15213D8A-E5D5-4CAB-A56E-59F5C69A49FD}"/>
              </a:ext>
            </a:extLst>
          </p:cNvPr>
          <p:cNvSpPr/>
          <p:nvPr/>
        </p:nvSpPr>
        <p:spPr>
          <a:xfrm rot="11917651" flipH="1">
            <a:off x="8028037" y="338270"/>
            <a:ext cx="367873" cy="2558289"/>
          </a:xfrm>
          <a:prstGeom prst="leftBracket">
            <a:avLst>
              <a:gd name="adj" fmla="val 149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80F15F1-E3BF-42A4-A46B-2D8222932A2D}"/>
              </a:ext>
            </a:extLst>
          </p:cNvPr>
          <p:cNvSpPr/>
          <p:nvPr/>
        </p:nvSpPr>
        <p:spPr>
          <a:xfrm>
            <a:off x="7471028" y="1311110"/>
            <a:ext cx="94288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2A316F5-EA1A-4A14-90B0-8EF19D036546}"/>
              </a:ext>
            </a:extLst>
          </p:cNvPr>
          <p:cNvSpPr/>
          <p:nvPr/>
        </p:nvSpPr>
        <p:spPr>
          <a:xfrm>
            <a:off x="10242795" y="5555489"/>
            <a:ext cx="8258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336810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DD9C1CE-BD1F-4AC5-8A5F-A0969A316824}"/>
              </a:ext>
            </a:extLst>
          </p:cNvPr>
          <p:cNvSpPr/>
          <p:nvPr/>
        </p:nvSpPr>
        <p:spPr>
          <a:xfrm flipV="1">
            <a:off x="0" y="5478606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89977" y="258751"/>
            <a:ext cx="7139924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7200">
                <a:solidFill>
                  <a:srgbClr val="FF0000"/>
                </a:solidFill>
              </a:rPr>
              <a:t>側面積</a:t>
            </a:r>
            <a:r>
              <a:rPr lang="ja-JP" altLang="en-US" sz="7200"/>
              <a:t>を求める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09F7CB2-3987-430A-86EF-EB568AA72920}"/>
              </a:ext>
            </a:extLst>
          </p:cNvPr>
          <p:cNvGrpSpPr/>
          <p:nvPr/>
        </p:nvGrpSpPr>
        <p:grpSpPr>
          <a:xfrm>
            <a:off x="294679" y="1555830"/>
            <a:ext cx="8952173" cy="1344661"/>
            <a:chOff x="294679" y="1555830"/>
            <a:chExt cx="8952173" cy="1344661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A7CD5A21-13B2-4AB0-BF5F-1D7221475AD3}"/>
                </a:ext>
              </a:extLst>
            </p:cNvPr>
            <p:cNvSpPr/>
            <p:nvPr/>
          </p:nvSpPr>
          <p:spPr>
            <a:xfrm>
              <a:off x="294679" y="1888443"/>
              <a:ext cx="89521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000"/>
                <a:t>中心角</a:t>
              </a:r>
              <a:r>
                <a:rPr lang="en-US" altLang="ja-JP" sz="4000"/>
                <a:t>a</a:t>
              </a:r>
              <a:r>
                <a:rPr lang="ja-JP" altLang="en-US" sz="4000"/>
                <a:t>＝　　　　　</a:t>
              </a:r>
              <a:r>
                <a:rPr lang="en-US" altLang="ja-JP" sz="4000"/>
                <a:t>×360°</a:t>
              </a:r>
              <a:r>
                <a:rPr lang="ja-JP" altLang="en-US" sz="4000"/>
                <a:t>＝</a:t>
              </a:r>
              <a:r>
                <a:rPr lang="en-US" altLang="ja-JP" sz="4000"/>
                <a:t>135°</a:t>
              </a:r>
              <a:endParaRPr lang="ja-JP" altLang="en-US" sz="4000"/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B3F4EC4-1213-4AD9-94AE-7C415020EFB1}"/>
                </a:ext>
              </a:extLst>
            </p:cNvPr>
            <p:cNvGrpSpPr/>
            <p:nvPr/>
          </p:nvGrpSpPr>
          <p:grpSpPr>
            <a:xfrm>
              <a:off x="2855178" y="1555830"/>
              <a:ext cx="2418537" cy="1344661"/>
              <a:chOff x="2804378" y="3899641"/>
              <a:chExt cx="2418537" cy="1344661"/>
            </a:xfrm>
          </p:grpSpPr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41D473C-CE57-4777-88E8-865FC88AF108}"/>
                  </a:ext>
                </a:extLst>
              </p:cNvPr>
              <p:cNvSpPr txBox="1"/>
              <p:nvPr/>
            </p:nvSpPr>
            <p:spPr>
              <a:xfrm>
                <a:off x="2830029" y="3899641"/>
                <a:ext cx="23928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/>
                  <a:t>２</a:t>
                </a:r>
                <a:r>
                  <a:rPr lang="en-US" altLang="ja-JP" sz="4000">
                    <a:solidFill>
                      <a:srgbClr val="00B05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π</a:t>
                </a:r>
                <a:r>
                  <a:rPr lang="en-US" altLang="ja-JP" sz="4000"/>
                  <a:t>×</a:t>
                </a:r>
                <a:r>
                  <a:rPr lang="ja-JP" altLang="en-US" sz="4000">
                    <a:solidFill>
                      <a:srgbClr val="00B0F0"/>
                    </a:solidFill>
                  </a:rPr>
                  <a:t>３</a:t>
                </a:r>
              </a:p>
            </p:txBody>
          </p: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D8073A32-48D6-4053-8B3E-2203D0919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6300" y="4536496"/>
                <a:ext cx="194764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A850372-58C3-4C85-9AB9-CACFF7A62E72}"/>
                  </a:ext>
                </a:extLst>
              </p:cNvPr>
              <p:cNvSpPr txBox="1"/>
              <p:nvPr/>
            </p:nvSpPr>
            <p:spPr>
              <a:xfrm>
                <a:off x="2804378" y="4536416"/>
                <a:ext cx="24185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000"/>
                  <a:t>２</a:t>
                </a:r>
                <a:r>
                  <a:rPr lang="en-US" altLang="ja-JP" sz="4000">
                    <a:solidFill>
                      <a:srgbClr val="00B05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π</a:t>
                </a:r>
                <a:r>
                  <a:rPr lang="en-US" altLang="ja-JP" sz="4000"/>
                  <a:t>×</a:t>
                </a:r>
                <a:r>
                  <a:rPr lang="ja-JP" altLang="en-US" sz="4000">
                    <a:solidFill>
                      <a:srgbClr val="FF0000"/>
                    </a:solidFill>
                  </a:rPr>
                  <a:t>８</a:t>
                </a: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BDB1419-8073-45A3-990B-E101E79C1127}"/>
              </a:ext>
            </a:extLst>
          </p:cNvPr>
          <p:cNvGrpSpPr/>
          <p:nvPr/>
        </p:nvGrpSpPr>
        <p:grpSpPr>
          <a:xfrm>
            <a:off x="144174" y="3475449"/>
            <a:ext cx="8082662" cy="1677422"/>
            <a:chOff x="297823" y="3212881"/>
            <a:chExt cx="8082662" cy="1677422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ED23F33-51EB-4647-B8A2-31E163E666F1}"/>
                </a:ext>
              </a:extLst>
            </p:cNvPr>
            <p:cNvSpPr/>
            <p:nvPr/>
          </p:nvSpPr>
          <p:spPr>
            <a:xfrm>
              <a:off x="297823" y="3212881"/>
              <a:ext cx="808266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4000"/>
                <a:t>よって側面積は</a:t>
              </a:r>
              <a:endParaRPr lang="en-US" altLang="ja-JP" sz="4000"/>
            </a:p>
            <a:p>
              <a:r>
                <a:rPr lang="ja-JP" altLang="en-US" sz="4000"/>
                <a:t>　　　　</a:t>
              </a:r>
              <a:r>
                <a:rPr lang="en-US" altLang="ja-JP" sz="40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π×</a:t>
              </a:r>
              <a:r>
                <a:rPr lang="ja-JP" altLang="en-US" sz="40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８</a:t>
              </a:r>
              <a:r>
                <a:rPr lang="en-US" altLang="ja-JP" sz="40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×</a:t>
              </a:r>
              <a:r>
                <a:rPr lang="ja-JP" altLang="en-US" sz="4000"/>
                <a:t>　　　　 ＝</a:t>
              </a:r>
              <a:r>
                <a:rPr lang="en-US" altLang="ja-JP" sz="4000"/>
                <a:t>24</a:t>
              </a:r>
              <a:r>
                <a:rPr lang="en-US" altLang="ja-JP" sz="40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π</a:t>
              </a:r>
              <a:endParaRPr lang="en-US" altLang="ja-JP" sz="4000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46D026C-C799-4F0D-AF35-7390108CA823}"/>
                </a:ext>
              </a:extLst>
            </p:cNvPr>
            <p:cNvSpPr txBox="1"/>
            <p:nvPr/>
          </p:nvSpPr>
          <p:spPr>
            <a:xfrm>
              <a:off x="3659939" y="3689934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/>
                <a:t>２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8324998-59F8-4B0A-94B8-F9324F254357}"/>
                </a:ext>
              </a:extLst>
            </p:cNvPr>
            <p:cNvSpPr txBox="1"/>
            <p:nvPr/>
          </p:nvSpPr>
          <p:spPr>
            <a:xfrm>
              <a:off x="4872263" y="3443794"/>
              <a:ext cx="2392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/>
                <a:t>135</a:t>
              </a:r>
              <a:endParaRPr lang="ja-JP" altLang="en-US" sz="4000"/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107FA8C-E984-448F-8E60-7877B5A54EB2}"/>
                </a:ext>
              </a:extLst>
            </p:cNvPr>
            <p:cNvCxnSpPr>
              <a:cxnSpLocks/>
            </p:cNvCxnSpPr>
            <p:nvPr/>
          </p:nvCxnSpPr>
          <p:spPr>
            <a:xfrm>
              <a:off x="4490305" y="4151599"/>
              <a:ext cx="19476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4751A21E-2AF2-438F-9431-2F87D1A08EF1}"/>
                </a:ext>
              </a:extLst>
            </p:cNvPr>
            <p:cNvSpPr txBox="1"/>
            <p:nvPr/>
          </p:nvSpPr>
          <p:spPr>
            <a:xfrm>
              <a:off x="4924748" y="4182417"/>
              <a:ext cx="2392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/>
                <a:t>360</a:t>
              </a:r>
              <a:endParaRPr lang="ja-JP" altLang="en-US" sz="400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22A0BAB-37FA-4B0C-A602-5DDD881FF323}"/>
              </a:ext>
            </a:extLst>
          </p:cNvPr>
          <p:cNvGrpSpPr/>
          <p:nvPr/>
        </p:nvGrpSpPr>
        <p:grpSpPr>
          <a:xfrm>
            <a:off x="8191215" y="1104263"/>
            <a:ext cx="3154680" cy="4211475"/>
            <a:chOff x="8191215" y="1104263"/>
            <a:chExt cx="3154680" cy="4211475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8A171C0-D3B4-40D6-A30E-6BB1B699CBC0}"/>
                </a:ext>
              </a:extLst>
            </p:cNvPr>
            <p:cNvGrpSpPr/>
            <p:nvPr/>
          </p:nvGrpSpPr>
          <p:grpSpPr>
            <a:xfrm>
              <a:off x="8191215" y="1104263"/>
              <a:ext cx="3154680" cy="4211475"/>
              <a:chOff x="8469600" y="1267131"/>
              <a:chExt cx="3154680" cy="4211475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10C7D529-070F-44D9-BB51-FBE2D7E9FB75}"/>
                  </a:ext>
                </a:extLst>
              </p:cNvPr>
              <p:cNvGrpSpPr/>
              <p:nvPr/>
            </p:nvGrpSpPr>
            <p:grpSpPr>
              <a:xfrm>
                <a:off x="8469600" y="1267131"/>
                <a:ext cx="3154680" cy="4211475"/>
                <a:chOff x="8469600" y="1267131"/>
                <a:chExt cx="3154680" cy="4211475"/>
              </a:xfrm>
            </p:grpSpPr>
            <p:sp>
              <p:nvSpPr>
                <p:cNvPr id="46" name="楕円 45">
                  <a:extLst>
                    <a:ext uri="{FF2B5EF4-FFF2-40B4-BE49-F238E27FC236}">
                      <a16:creationId xmlns:a16="http://schemas.microsoft.com/office/drawing/2014/main" id="{2031C4F8-B832-4C3F-B7F8-86A7C9BE64BD}"/>
                    </a:ext>
                  </a:extLst>
                </p:cNvPr>
                <p:cNvSpPr/>
                <p:nvPr/>
              </p:nvSpPr>
              <p:spPr>
                <a:xfrm>
                  <a:off x="10302093" y="4156419"/>
                  <a:ext cx="1322187" cy="1322187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部分円 46">
                  <a:extLst>
                    <a:ext uri="{FF2B5EF4-FFF2-40B4-BE49-F238E27FC236}">
                      <a16:creationId xmlns:a16="http://schemas.microsoft.com/office/drawing/2014/main" id="{77E45306-7122-4ADE-88F2-9B608710B9A1}"/>
                    </a:ext>
                  </a:extLst>
                </p:cNvPr>
                <p:cNvSpPr/>
                <p:nvPr/>
              </p:nvSpPr>
              <p:spPr>
                <a:xfrm>
                  <a:off x="8469600" y="1267131"/>
                  <a:ext cx="3072099" cy="3072099"/>
                </a:xfrm>
                <a:prstGeom prst="pie">
                  <a:avLst>
                    <a:gd name="adj1" fmla="val 18982173"/>
                    <a:gd name="adj2" fmla="val 5829169"/>
                  </a:avLst>
                </a:prstGeom>
                <a:pattFill prst="ltUpDiag">
                  <a:fgClr>
                    <a:srgbClr val="FF0000"/>
                  </a:fgClr>
                  <a:bgClr>
                    <a:schemeClr val="bg1"/>
                  </a:bgClr>
                </a:patt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3A88F4FD-FAA9-4D94-B9DC-EBB0DB65A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02093" y="4798888"/>
                <a:ext cx="69610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左大かっこ 47">
              <a:extLst>
                <a:ext uri="{FF2B5EF4-FFF2-40B4-BE49-F238E27FC236}">
                  <a16:creationId xmlns:a16="http://schemas.microsoft.com/office/drawing/2014/main" id="{C635B4D7-2D11-4968-A290-BE20414EAB51}"/>
                </a:ext>
              </a:extLst>
            </p:cNvPr>
            <p:cNvSpPr/>
            <p:nvPr/>
          </p:nvSpPr>
          <p:spPr>
            <a:xfrm rot="13608819" flipH="1">
              <a:off x="9942754" y="1142971"/>
              <a:ext cx="366765" cy="1621267"/>
            </a:xfrm>
            <a:prstGeom prst="leftBracket">
              <a:avLst>
                <a:gd name="adj" fmla="val 1497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9154C76-0197-4DF3-B6CD-511FFC2EAA6F}"/>
                </a:ext>
              </a:extLst>
            </p:cNvPr>
            <p:cNvSpPr/>
            <p:nvPr/>
          </p:nvSpPr>
          <p:spPr>
            <a:xfrm>
              <a:off x="9329434" y="1568152"/>
              <a:ext cx="94288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2400">
                  <a:latin typeface="メイリオ" panose="020B0604030504040204" pitchFamily="50" charset="-128"/>
                  <a:ea typeface="メイリオ" panose="020B0604030504040204" pitchFamily="50" charset="-128"/>
                </a:rPr>
                <a:t>８</a:t>
              </a:r>
              <a:r>
                <a:rPr lang="en-US" altLang="ja-JP" sz="2400">
                  <a:latin typeface="メイリオ" panose="020B0604030504040204" pitchFamily="50" charset="-128"/>
                  <a:ea typeface="メイリオ" panose="020B0604030504040204" pitchFamily="50" charset="-128"/>
                </a:rPr>
                <a:t>cm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4C12D6BE-7E99-4883-BB6D-A2270FBFF54E}"/>
                </a:ext>
              </a:extLst>
            </p:cNvPr>
            <p:cNvSpPr/>
            <p:nvPr/>
          </p:nvSpPr>
          <p:spPr>
            <a:xfrm>
              <a:off x="10054248" y="4693825"/>
              <a:ext cx="6655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メイリオ" panose="020B0604030504040204" pitchFamily="50" charset="-128"/>
                  <a:ea typeface="メイリオ" panose="020B0604030504040204" pitchFamily="50" charset="-128"/>
                </a:rPr>
                <a:t>3cm</a:t>
              </a:r>
            </a:p>
          </p:txBody>
        </p:sp>
      </p:grpSp>
      <p:sp>
        <p:nvSpPr>
          <p:cNvPr id="54" name="部分円 53">
            <a:extLst>
              <a:ext uri="{FF2B5EF4-FFF2-40B4-BE49-F238E27FC236}">
                <a16:creationId xmlns:a16="http://schemas.microsoft.com/office/drawing/2014/main" id="{C1333C95-62C6-446A-93EB-B5C5161F18C7}"/>
              </a:ext>
            </a:extLst>
          </p:cNvPr>
          <p:cNvSpPr/>
          <p:nvPr/>
        </p:nvSpPr>
        <p:spPr>
          <a:xfrm>
            <a:off x="9409575" y="2316990"/>
            <a:ext cx="675609" cy="675609"/>
          </a:xfrm>
          <a:prstGeom prst="pie">
            <a:avLst>
              <a:gd name="adj1" fmla="val 18982173"/>
              <a:gd name="adj2" fmla="val 582916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6C9F526-AFD3-4F16-8F99-B6354FED21A1}"/>
              </a:ext>
            </a:extLst>
          </p:cNvPr>
          <p:cNvSpPr/>
          <p:nvPr/>
        </p:nvSpPr>
        <p:spPr>
          <a:xfrm>
            <a:off x="9953003" y="2670368"/>
            <a:ext cx="3193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97596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2DD9C1CE-BD1F-4AC5-8A5F-A0969A316824}"/>
              </a:ext>
            </a:extLst>
          </p:cNvPr>
          <p:cNvSpPr/>
          <p:nvPr/>
        </p:nvSpPr>
        <p:spPr>
          <a:xfrm flipV="1">
            <a:off x="-16941" y="5657963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331485" y="392231"/>
            <a:ext cx="7139924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7200">
                <a:solidFill>
                  <a:srgbClr val="00B050"/>
                </a:solidFill>
              </a:rPr>
              <a:t>底面積</a:t>
            </a:r>
            <a:r>
              <a:rPr lang="ja-JP" altLang="en-US" sz="7200"/>
              <a:t>を求める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DE32CC9-0CB2-4E0F-AC56-528AB4590549}"/>
              </a:ext>
            </a:extLst>
          </p:cNvPr>
          <p:cNvGrpSpPr/>
          <p:nvPr/>
        </p:nvGrpSpPr>
        <p:grpSpPr>
          <a:xfrm>
            <a:off x="1536271" y="3628234"/>
            <a:ext cx="4493538" cy="1101285"/>
            <a:chOff x="1325503" y="5319411"/>
            <a:chExt cx="4493538" cy="1101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0265063-C1F1-401D-B38B-5FDE66DF0EB5}"/>
                </a:ext>
              </a:extLst>
            </p:cNvPr>
            <p:cNvSpPr/>
            <p:nvPr/>
          </p:nvSpPr>
          <p:spPr>
            <a:xfrm>
              <a:off x="1325503" y="5589699"/>
              <a:ext cx="449353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480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底面積</a:t>
              </a:r>
              <a:r>
                <a:rPr lang="ja-JP" altLang="en-US" sz="48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＝</a:t>
              </a:r>
              <a:r>
                <a:rPr lang="en-US" altLang="ja-JP" sz="48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π×</a:t>
              </a:r>
              <a:r>
                <a:rPr lang="ja-JP" altLang="en-US" sz="480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３</a:t>
              </a:r>
              <a:endParaRPr lang="ja-JP" altLang="en-US" sz="480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1ED7F67-14F8-455E-A144-CE85EFD520F6}"/>
                </a:ext>
              </a:extLst>
            </p:cNvPr>
            <p:cNvSpPr txBox="1"/>
            <p:nvPr/>
          </p:nvSpPr>
          <p:spPr>
            <a:xfrm>
              <a:off x="5454418" y="5319411"/>
              <a:ext cx="178622" cy="54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/>
                <a:t>2</a:t>
              </a:r>
              <a:endParaRPr kumimoji="1" lang="ja-JP" altLang="en-US" sz="2800" b="1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43411A8-3E37-42EA-A42A-B2AEEAB23B56}"/>
              </a:ext>
            </a:extLst>
          </p:cNvPr>
          <p:cNvGrpSpPr/>
          <p:nvPr/>
        </p:nvGrpSpPr>
        <p:grpSpPr>
          <a:xfrm>
            <a:off x="5543729" y="392231"/>
            <a:ext cx="5883284" cy="5916729"/>
            <a:chOff x="5979903" y="882162"/>
            <a:chExt cx="5883284" cy="5916729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ACB2022D-CE00-444A-A0BD-183E71E88096}"/>
                </a:ext>
              </a:extLst>
            </p:cNvPr>
            <p:cNvGrpSpPr/>
            <p:nvPr/>
          </p:nvGrpSpPr>
          <p:grpSpPr>
            <a:xfrm>
              <a:off x="5979903" y="882162"/>
              <a:ext cx="5883284" cy="5916729"/>
              <a:chOff x="5979903" y="882162"/>
              <a:chExt cx="5883284" cy="5916729"/>
            </a:xfrm>
          </p:grpSpPr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89E246C8-2FD7-4BDB-B5AC-8904A4157FA7}"/>
                  </a:ext>
                </a:extLst>
              </p:cNvPr>
              <p:cNvSpPr/>
              <p:nvPr/>
            </p:nvSpPr>
            <p:spPr>
              <a:xfrm>
                <a:off x="10063187" y="4998891"/>
                <a:ext cx="1800000" cy="1800000"/>
              </a:xfrm>
              <a:prstGeom prst="ellipse">
                <a:avLst/>
              </a:prstGeom>
              <a:pattFill prst="ltUpDiag">
                <a:fgClr>
                  <a:srgbClr val="00B050"/>
                </a:fgClr>
                <a:bgClr>
                  <a:schemeClr val="bg1"/>
                </a:bgClr>
              </a:patt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部分円 29">
                <a:extLst>
                  <a:ext uri="{FF2B5EF4-FFF2-40B4-BE49-F238E27FC236}">
                    <a16:creationId xmlns:a16="http://schemas.microsoft.com/office/drawing/2014/main" id="{F61CCF16-C497-4EAE-BBB7-52B20B6F00D1}"/>
                  </a:ext>
                </a:extLst>
              </p:cNvPr>
              <p:cNvSpPr/>
              <p:nvPr/>
            </p:nvSpPr>
            <p:spPr>
              <a:xfrm>
                <a:off x="5979903" y="882162"/>
                <a:ext cx="5112000" cy="5112000"/>
              </a:xfrm>
              <a:prstGeom prst="pie">
                <a:avLst>
                  <a:gd name="adj1" fmla="val 17176124"/>
                  <a:gd name="adj2" fmla="val 467255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7E9CB9F9-61B7-496B-95AB-E966F33A9461}"/>
                </a:ext>
              </a:extLst>
            </p:cNvPr>
            <p:cNvCxnSpPr>
              <a:cxnSpLocks/>
            </p:cNvCxnSpPr>
            <p:nvPr/>
          </p:nvCxnSpPr>
          <p:spPr>
            <a:xfrm>
              <a:off x="10063187" y="5898286"/>
              <a:ext cx="90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67577D0-95CD-4C84-81CF-7E0325E1A731}"/>
              </a:ext>
            </a:extLst>
          </p:cNvPr>
          <p:cNvSpPr/>
          <p:nvPr/>
        </p:nvSpPr>
        <p:spPr>
          <a:xfrm>
            <a:off x="10203885" y="4812295"/>
            <a:ext cx="82586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400">
                <a:latin typeface="メイリオ" panose="020B0604030504040204" pitchFamily="50" charset="-128"/>
                <a:ea typeface="メイリオ" panose="020B0604030504040204" pitchFamily="50" charset="-128"/>
              </a:rPr>
              <a:t>3cm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389EFC-7414-43F8-BCC1-617157429C4F}"/>
              </a:ext>
            </a:extLst>
          </p:cNvPr>
          <p:cNvSpPr/>
          <p:nvPr/>
        </p:nvSpPr>
        <p:spPr>
          <a:xfrm>
            <a:off x="2425460" y="4689185"/>
            <a:ext cx="808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(S)</a:t>
            </a:r>
            <a:endParaRPr lang="ja-JP" altLang="en-US" sz="32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97D4626-F3D4-4E43-B4F6-58BFEE34A39E}"/>
              </a:ext>
            </a:extLst>
          </p:cNvPr>
          <p:cNvSpPr/>
          <p:nvPr/>
        </p:nvSpPr>
        <p:spPr>
          <a:xfrm flipV="1">
            <a:off x="0" y="547788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6AA45DC-15D1-4122-88DF-BBFEC7C43C51}"/>
              </a:ext>
            </a:extLst>
          </p:cNvPr>
          <p:cNvSpPr/>
          <p:nvPr/>
        </p:nvSpPr>
        <p:spPr>
          <a:xfrm>
            <a:off x="1650088" y="1129050"/>
            <a:ext cx="8648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表面積＝</a:t>
            </a:r>
            <a:r>
              <a:rPr lang="ja-JP" altLang="en-US" sz="6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側面積</a:t>
            </a:r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6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endParaRPr lang="en-US" altLang="ja-JP" sz="60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A30058F-63D6-40E1-8656-2B4397A8443F}"/>
              </a:ext>
            </a:extLst>
          </p:cNvPr>
          <p:cNvSpPr/>
          <p:nvPr/>
        </p:nvSpPr>
        <p:spPr>
          <a:xfrm>
            <a:off x="1138913" y="3650657"/>
            <a:ext cx="6136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＝３３</a:t>
            </a:r>
            <a:r>
              <a:rPr lang="en-US" altLang="ja-JP" sz="6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</a:t>
            </a:r>
            <a:endParaRPr lang="ja-JP" altLang="en-US" sz="6000">
              <a:solidFill>
                <a:srgbClr val="8EEE7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F95D55-01F5-4C71-8E34-8D89D3CFE87D}"/>
              </a:ext>
            </a:extLst>
          </p:cNvPr>
          <p:cNvSpPr/>
          <p:nvPr/>
        </p:nvSpPr>
        <p:spPr>
          <a:xfrm>
            <a:off x="1138913" y="2329857"/>
            <a:ext cx="84449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＝２４</a:t>
            </a:r>
            <a:r>
              <a:rPr lang="en-US" altLang="ja-JP" sz="6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</a:t>
            </a:r>
            <a:r>
              <a:rPr lang="ja-JP" altLang="en-US" sz="6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＋９</a:t>
            </a:r>
            <a:r>
              <a:rPr lang="en-US" altLang="ja-JP" sz="6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</a:t>
            </a:r>
            <a:endParaRPr lang="ja-JP" altLang="en-US" sz="6000">
              <a:solidFill>
                <a:srgbClr val="8EEE7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6A4C20-2D09-4E31-9018-1A267F75B9DE}"/>
              </a:ext>
            </a:extLst>
          </p:cNvPr>
          <p:cNvSpPr/>
          <p:nvPr/>
        </p:nvSpPr>
        <p:spPr>
          <a:xfrm>
            <a:off x="2907483" y="5635849"/>
            <a:ext cx="3759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答え　　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33</a:t>
            </a:r>
            <a:r>
              <a:rPr lang="en-US" altLang="ja-JP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 cm</a:t>
            </a:r>
            <a:endParaRPr lang="ja-JP" altLang="en-US" sz="36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4CF6BA-9D9C-424B-97C0-DC97A8A0EDB6}"/>
              </a:ext>
            </a:extLst>
          </p:cNvPr>
          <p:cNvSpPr txBox="1"/>
          <p:nvPr/>
        </p:nvSpPr>
        <p:spPr>
          <a:xfrm>
            <a:off x="6488223" y="5477879"/>
            <a:ext cx="17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/>
              <a:t>2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2996815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4A20F43-E8EF-41C2-9023-E5917A759B34}"/>
              </a:ext>
            </a:extLst>
          </p:cNvPr>
          <p:cNvSpPr/>
          <p:nvPr/>
        </p:nvSpPr>
        <p:spPr>
          <a:xfrm flipV="1">
            <a:off x="0" y="5423058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AFF8C23-DFF9-4B72-9D3F-786728FA61A4}"/>
              </a:ext>
            </a:extLst>
          </p:cNvPr>
          <p:cNvSpPr/>
          <p:nvPr/>
        </p:nvSpPr>
        <p:spPr>
          <a:xfrm>
            <a:off x="6466209" y="285203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latin typeface="メイリオ" panose="020B0604030504040204" pitchFamily="50" charset="-128"/>
                <a:ea typeface="メイリオ" panose="020B0604030504040204" pitchFamily="50" charset="-128"/>
              </a:rPr>
              <a:t>体積の求め方</a:t>
            </a:r>
            <a:endParaRPr lang="ja-JP" altLang="en-US" sz="600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7" name="3D モデル 26" descr="円錐">
                <a:extLst>
                  <a:ext uri="{FF2B5EF4-FFF2-40B4-BE49-F238E27FC236}">
                    <a16:creationId xmlns:a16="http://schemas.microsoft.com/office/drawing/2014/main" id="{05ECEEF2-285B-44E1-9DB4-3096DAA236B5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 rot="20155861">
              <a:off x="2555256" y="-728004"/>
              <a:ext cx="4705122" cy="7049868"/>
            </p:xfrm>
            <a:graphic>
              <a:graphicData uri="http://schemas.microsoft.com/office/drawing/2017/model3d">
                <am3d:model3d r:embed="rId2">
                  <am3d:spPr>
                    <a:xfrm rot="20155861">
                      <a:off x="0" y="0"/>
                      <a:ext cx="4705122" cy="7049868"/>
                    </a:xfrm>
                    <a:prstGeom prst="rect">
                      <a:avLst/>
                    </a:prstGeom>
                  </am3d:spPr>
                  <am3d:camera>
                    <am3d:pos x="0" y="0" z="7987706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04480" d="1000000"/>
                    <am3d:preTrans dx="2" dy="-16922770" dz="-2"/>
                    <am3d:scale>
                      <am3d:sx n="1000000" d="1000000"/>
                      <am3d:sy n="1000000" d="1000000"/>
                      <am3d:sz n="1000000" d="1000000"/>
                    </am3d:scale>
                    <am3d:rot ax="1367711" ay="-116682" az="-4902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8944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7" name="3D モデル 26" descr="円錐">
                <a:extLst>
                  <a:ext uri="{FF2B5EF4-FFF2-40B4-BE49-F238E27FC236}">
                    <a16:creationId xmlns:a16="http://schemas.microsoft.com/office/drawing/2014/main" id="{05ECEEF2-285B-44E1-9DB4-3096DAA236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155861">
                <a:off x="2555256" y="-728004"/>
                <a:ext cx="4705122" cy="70498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660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E8F5229-A679-4DEF-AA04-5A4E55ECF734}"/>
              </a:ext>
            </a:extLst>
          </p:cNvPr>
          <p:cNvSpPr/>
          <p:nvPr/>
        </p:nvSpPr>
        <p:spPr>
          <a:xfrm flipV="1">
            <a:off x="0" y="5390494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B54323A-DAD3-4DF1-8BB0-E2E2CC414FF7}"/>
              </a:ext>
            </a:extLst>
          </p:cNvPr>
          <p:cNvGrpSpPr/>
          <p:nvPr/>
        </p:nvGrpSpPr>
        <p:grpSpPr>
          <a:xfrm>
            <a:off x="7697186" y="2413682"/>
            <a:ext cx="2911135" cy="2826081"/>
            <a:chOff x="8207728" y="2546644"/>
            <a:chExt cx="2911135" cy="282608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9F4AE70-291A-40FC-B6B2-ABEF09643004}"/>
                </a:ext>
              </a:extLst>
            </p:cNvPr>
            <p:cNvGrpSpPr/>
            <p:nvPr/>
          </p:nvGrpSpPr>
          <p:grpSpPr>
            <a:xfrm>
              <a:off x="8207728" y="2546644"/>
              <a:ext cx="2911135" cy="2826081"/>
              <a:chOff x="1946628" y="2545330"/>
              <a:chExt cx="2911135" cy="2826081"/>
            </a:xfrm>
          </p:grpSpPr>
          <mc:AlternateContent xmlns:mc="http://schemas.openxmlformats.org/markup-compatibility/2006" xmlns:am3d="http://schemas.microsoft.com/office/drawing/2017/model3d">
            <mc:Choice Requires="am3d">
              <p:graphicFrame>
                <p:nvGraphicFramePr>
                  <p:cNvPr id="29" name="3D モデル 28" descr="円錐">
                    <a:extLst>
                      <a:ext uri="{FF2B5EF4-FFF2-40B4-BE49-F238E27FC236}">
                        <a16:creationId xmlns:a16="http://schemas.microsoft.com/office/drawing/2014/main" id="{57FA5ED1-423A-4164-9B97-E2B95F739917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61049733"/>
                      </p:ext>
                    </p:extLst>
                  </p:nvPr>
                </p:nvGraphicFramePr>
                <p:xfrm>
                  <a:off x="1946628" y="2545330"/>
                  <a:ext cx="2911135" cy="2826081"/>
                </p:xfrm>
                <a:graphic>
                  <a:graphicData uri="http://schemas.microsoft.com/office/drawing/2017/model3d">
                    <am3d:model3d r:embed="rId2">
                      <am3d:spPr>
                        <a:xfrm>
                          <a:off x="0" y="0"/>
                          <a:ext cx="2911135" cy="2826081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79877068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6704480" d="1000000"/>
                        <am3d:preTrans dx="2" dy="-16922770" dz="-2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1353869" ay="81520" az="-33869"/>
                        <am3d:postTrans dx="0" dy="0" dz="0"/>
                      </am3d:trans>
                      <am3d:raster rName="Office3DRenderer" rVer="16.0.8326">
                        <am3d:blip r:embed="rId3"/>
                      </am3d:raster>
                      <am3d:objViewport viewportSz="4661621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 xmlns="">
              <p:pic>
                <p:nvPicPr>
                  <p:cNvPr id="29" name="3D モデル 28" descr="円錐">
                    <a:extLst>
                      <a:ext uri="{FF2B5EF4-FFF2-40B4-BE49-F238E27FC236}">
                        <a16:creationId xmlns:a16="http://schemas.microsoft.com/office/drawing/2014/main" id="{57FA5ED1-423A-4164-9B97-E2B95F739917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697186" y="2413682"/>
                    <a:ext cx="2911135" cy="2826081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46" name="左大かっこ 45">
                <a:extLst>
                  <a:ext uri="{FF2B5EF4-FFF2-40B4-BE49-F238E27FC236}">
                    <a16:creationId xmlns:a16="http://schemas.microsoft.com/office/drawing/2014/main" id="{7200AD4F-21CC-40D3-83D0-DF1C4C706970}"/>
                  </a:ext>
                </a:extLst>
              </p:cNvPr>
              <p:cNvSpPr/>
              <p:nvPr/>
            </p:nvSpPr>
            <p:spPr>
              <a:xfrm rot="10800000" flipH="1">
                <a:off x="2502852" y="2945844"/>
                <a:ext cx="837250" cy="2159313"/>
              </a:xfrm>
              <a:prstGeom prst="leftBracke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F2935F54-2AA6-4DC4-A2A2-E348A348CB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2195" y="2945846"/>
                <a:ext cx="0" cy="21593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フローチャート: 結合子 48">
                <a:extLst>
                  <a:ext uri="{FF2B5EF4-FFF2-40B4-BE49-F238E27FC236}">
                    <a16:creationId xmlns:a16="http://schemas.microsoft.com/office/drawing/2014/main" id="{96A89070-A1CE-4CD7-849D-BD0C85E2529D}"/>
                  </a:ext>
                </a:extLst>
              </p:cNvPr>
              <p:cNvSpPr/>
              <p:nvPr/>
            </p:nvSpPr>
            <p:spPr>
              <a:xfrm rot="5400000">
                <a:off x="3379335" y="5066198"/>
                <a:ext cx="45719" cy="45719"/>
              </a:xfrm>
              <a:prstGeom prst="flowChartConnector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FCC9C58D-D07C-479F-9CB7-6A1151557201}"/>
                </a:ext>
              </a:extLst>
            </p:cNvPr>
            <p:cNvSpPr/>
            <p:nvPr/>
          </p:nvSpPr>
          <p:spPr>
            <a:xfrm>
              <a:off x="8335211" y="3765205"/>
              <a:ext cx="40588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sz="2800">
                  <a:latin typeface="メイリオ" panose="020B0604030504040204" pitchFamily="50" charset="-128"/>
                  <a:ea typeface="メイリオ" panose="020B0604030504040204" pitchFamily="50" charset="-128"/>
                </a:rPr>
                <a:t>h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B8026D0-AD16-4B45-A9D3-46B545D9902A}"/>
              </a:ext>
            </a:extLst>
          </p:cNvPr>
          <p:cNvGrpSpPr/>
          <p:nvPr/>
        </p:nvGrpSpPr>
        <p:grpSpPr>
          <a:xfrm>
            <a:off x="1990079" y="2049849"/>
            <a:ext cx="3044057" cy="3272361"/>
            <a:chOff x="1587833" y="2092378"/>
            <a:chExt cx="3044057" cy="3272361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53" name="3D モデル 52" descr="円錐">
                  <a:extLst>
                    <a:ext uri="{FF2B5EF4-FFF2-40B4-BE49-F238E27FC236}">
                      <a16:creationId xmlns:a16="http://schemas.microsoft.com/office/drawing/2014/main" id="{C6F06465-6A6C-4049-82F8-6B9C59225E9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89748763"/>
                    </p:ext>
                  </p:extLst>
                </p:nvPr>
              </p:nvGraphicFramePr>
              <p:xfrm>
                <a:off x="1587833" y="2092378"/>
                <a:ext cx="3044057" cy="3272361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044057" cy="3272361"/>
                      </a:xfrm>
                      <a:prstGeom prst="rect">
                        <a:avLst/>
                      </a:prstGeom>
                    </am3d:spPr>
                    <am3d:camera>
                      <am3d:pos x="0" y="0" z="7987706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6704480" d="1000000"/>
                      <am3d:preTrans dx="2" dy="-16922770" dz="-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2053301" ay="435706" az="-294818"/>
                      <am3d:postTrans dx="0" dy="0" dz="0"/>
                    </am3d:trans>
                    <am3d:raster rName="Office3DRenderer" rVer="16.0.8326">
                      <am3d:blip r:embed="rId5"/>
                    </am3d:raster>
                    <am3d:objViewport viewportSz="469926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53" name="3D モデル 52" descr="円錐">
                  <a:extLst>
                    <a:ext uri="{FF2B5EF4-FFF2-40B4-BE49-F238E27FC236}">
                      <a16:creationId xmlns:a16="http://schemas.microsoft.com/office/drawing/2014/main" id="{C6F06465-6A6C-4049-82F8-6B9C59225E9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7158" y="2483308"/>
                  <a:ext cx="3044057" cy="327236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5618ECD6-3822-400B-836E-F4B427101EA7}"/>
                </a:ext>
              </a:extLst>
            </p:cNvPr>
            <p:cNvSpPr/>
            <p:nvPr/>
          </p:nvSpPr>
          <p:spPr>
            <a:xfrm>
              <a:off x="1648158" y="4112474"/>
              <a:ext cx="2921508" cy="1216274"/>
            </a:xfrm>
            <a:prstGeom prst="ellipse">
              <a:avLst/>
            </a:prstGeom>
            <a:pattFill prst="ltUpDiag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476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544B90A-4274-4302-96D9-5336722D84A7}"/>
              </a:ext>
            </a:extLst>
          </p:cNvPr>
          <p:cNvSpPr/>
          <p:nvPr/>
        </p:nvSpPr>
        <p:spPr>
          <a:xfrm>
            <a:off x="4012904" y="289648"/>
            <a:ext cx="3508509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4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CD8588C-5D65-4DEA-B29A-628B47FD184E}"/>
              </a:ext>
            </a:extLst>
          </p:cNvPr>
          <p:cNvSpPr/>
          <p:nvPr/>
        </p:nvSpPr>
        <p:spPr>
          <a:xfrm>
            <a:off x="798445" y="592158"/>
            <a:ext cx="11619897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体積＝（</a:t>
            </a:r>
            <a:r>
              <a:rPr lang="ja-JP" altLang="en-US" sz="6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高さ）</a:t>
            </a:r>
            <a:r>
              <a:rPr lang="en-US" altLang="ja-JP" sz="6600">
                <a:latin typeface="メイリオ" panose="020B0604030504040204" pitchFamily="50" charset="-128"/>
                <a:ea typeface="メイリオ" panose="020B0604030504040204" pitchFamily="50" charset="-128"/>
              </a:rPr>
              <a:t>÷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68D5EA-59B1-4D5C-BAB5-7B4EEAF9CE6E}"/>
              </a:ext>
            </a:extLst>
          </p:cNvPr>
          <p:cNvSpPr/>
          <p:nvPr/>
        </p:nvSpPr>
        <p:spPr>
          <a:xfrm>
            <a:off x="931775" y="1462119"/>
            <a:ext cx="11004630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(V)                  </a:t>
            </a:r>
            <a:r>
              <a:rPr lang="en-US" altLang="ja-JP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36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　   　（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h)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23EEF28-AEAB-4F4D-8786-92C0651CA783}"/>
              </a:ext>
            </a:extLst>
          </p:cNvPr>
          <p:cNvSpPr/>
          <p:nvPr/>
        </p:nvSpPr>
        <p:spPr>
          <a:xfrm>
            <a:off x="3305813" y="4562452"/>
            <a:ext cx="41069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ja-JP" altLang="en-US" sz="2800">
              <a:solidFill>
                <a:srgbClr val="00B05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EBAA60-3C99-4746-99E5-7C8CC6B4C1D9}"/>
              </a:ext>
            </a:extLst>
          </p:cNvPr>
          <p:cNvSpPr/>
          <p:nvPr/>
        </p:nvSpPr>
        <p:spPr>
          <a:xfrm>
            <a:off x="593685" y="5178887"/>
            <a:ext cx="11004630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>
                <a:latin typeface="メイリオ" panose="020B0604030504040204" pitchFamily="50" charset="-128"/>
                <a:ea typeface="メイリオ" panose="020B0604030504040204" pitchFamily="50" charset="-128"/>
              </a:rPr>
              <a:t>V   </a:t>
            </a:r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＝　</a:t>
            </a:r>
            <a:r>
              <a:rPr lang="en-US" altLang="ja-JP" sz="4000">
                <a:latin typeface="メイリオ" panose="020B0604030504040204" pitchFamily="50" charset="-128"/>
                <a:ea typeface="メイリオ" panose="020B0604030504040204" pitchFamily="50" charset="-128"/>
              </a:rPr>
              <a:t>    Sh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D60478-C79E-4B83-BD83-AE2A046EAAA1}"/>
              </a:ext>
            </a:extLst>
          </p:cNvPr>
          <p:cNvSpPr txBox="1"/>
          <p:nvPr/>
        </p:nvSpPr>
        <p:spPr>
          <a:xfrm>
            <a:off x="2858375" y="5253927"/>
            <a:ext cx="33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/>
              <a:t>1</a:t>
            </a:r>
            <a:endParaRPr kumimoji="1" lang="ja-JP" altLang="en-US" sz="40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ED20C6-0CF2-4270-BF21-8EDFB73B15B5}"/>
              </a:ext>
            </a:extLst>
          </p:cNvPr>
          <p:cNvSpPr txBox="1"/>
          <p:nvPr/>
        </p:nvSpPr>
        <p:spPr>
          <a:xfrm>
            <a:off x="2725214" y="596523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/>
              <a:t>３</a:t>
            </a:r>
            <a:endParaRPr kumimoji="1" lang="ja-JP" altLang="en-US" sz="400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1093F7E-C9EF-4C56-AC94-52FB2293DA6C}"/>
              </a:ext>
            </a:extLst>
          </p:cNvPr>
          <p:cNvCxnSpPr>
            <a:cxnSpLocks/>
          </p:cNvCxnSpPr>
          <p:nvPr/>
        </p:nvCxnSpPr>
        <p:spPr>
          <a:xfrm>
            <a:off x="2713252" y="5872837"/>
            <a:ext cx="7215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1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D683E1-AC5D-419C-854B-4D3A9A7BE4EF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32E458-172C-986A-8EEF-F534C81FD2E7}"/>
              </a:ext>
            </a:extLst>
          </p:cNvPr>
          <p:cNvSpPr/>
          <p:nvPr/>
        </p:nvSpPr>
        <p:spPr>
          <a:xfrm>
            <a:off x="219376" y="85725"/>
            <a:ext cx="11619897" cy="4260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３　</a:t>
            </a:r>
            <a:r>
              <a:rPr lang="ja-JP" altLang="en-US" sz="6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球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の体積と表面積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864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9194448" y="1178521"/>
            <a:ext cx="27338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3800">
                <a:latin typeface="メイリオ" panose="020B0604030504040204" pitchFamily="50" charset="-128"/>
                <a:ea typeface="メイリオ" panose="020B0604030504040204" pitchFamily="50" charset="-128"/>
              </a:rPr>
              <a:t>球</a:t>
            </a:r>
            <a:endParaRPr lang="en-US" altLang="ja-JP" sz="13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3D モデル 1" descr="球">
                <a:extLst>
                  <a:ext uri="{FF2B5EF4-FFF2-40B4-BE49-F238E27FC236}">
                    <a16:creationId xmlns:a16="http://schemas.microsoft.com/office/drawing/2014/main" id="{FA937A5D-9C2A-4198-8937-7B7B4379E0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0263445"/>
                  </p:ext>
                </p:extLst>
              </p:nvPr>
            </p:nvGraphicFramePr>
            <p:xfrm>
              <a:off x="1036905" y="963102"/>
              <a:ext cx="3037880" cy="303788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37880" cy="303788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4180640" ay="2398731" az="360236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3D モデル 1" descr="球">
                <a:extLst>
                  <a:ext uri="{FF2B5EF4-FFF2-40B4-BE49-F238E27FC236}">
                    <a16:creationId xmlns:a16="http://schemas.microsoft.com/office/drawing/2014/main" id="{FA937A5D-9C2A-4198-8937-7B7B4379E0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905" y="963102"/>
                <a:ext cx="3037880" cy="3037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モデル 3" descr="赤い球">
                <a:extLst>
                  <a:ext uri="{FF2B5EF4-FFF2-40B4-BE49-F238E27FC236}">
                    <a16:creationId xmlns:a16="http://schemas.microsoft.com/office/drawing/2014/main" id="{33CC57ED-6D56-4C14-9AAE-663CF8CE43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5272159"/>
                  </p:ext>
                </p:extLst>
              </p:nvPr>
            </p:nvGraphicFramePr>
            <p:xfrm>
              <a:off x="6917645" y="3187581"/>
              <a:ext cx="2060485" cy="206048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060485" cy="206048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6752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モデル 3" descr="赤い球">
                <a:extLst>
                  <a:ext uri="{FF2B5EF4-FFF2-40B4-BE49-F238E27FC236}">
                    <a16:creationId xmlns:a16="http://schemas.microsoft.com/office/drawing/2014/main" id="{33CC57ED-6D56-4C14-9AAE-663CF8CE43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17645" y="3187581"/>
                <a:ext cx="2060485" cy="206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6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C -3.125E-6 0.0331 0.02696 0.05995 0.06003 0.05995 C 0.09896 0.05995 0.11302 0.03009 0.11901 0.01203 L 0.125 -0.01204 C 0.13099 -0.0301 0.14597 -0.05996 0.18998 -0.05996 C 0.21797 -0.05996 0.25 -0.03311 0.25 3.7037E-6 C 0.25 0.0331 0.21797 0.05995 0.18998 0.05995 C 0.14597 0.05995 0.13099 0.03009 0.125 0.01203 L 0.11901 -0.01204 C 0.11302 -0.0301 0.09896 -0.05996 0.06003 -0.05996 C 0.02696 -0.05996 -3.125E-6 -0.03311 -3.125E-6 3.7037E-6 Z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4674549" y="657228"/>
            <a:ext cx="7748188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8000">
                <a:latin typeface="メイリオ" panose="020B0604030504040204" pitchFamily="50" charset="-128"/>
                <a:ea typeface="メイリオ" panose="020B0604030504040204" pitchFamily="50" charset="-128"/>
              </a:rPr>
              <a:t>表面積の求め方</a:t>
            </a:r>
            <a:endParaRPr lang="en-US" altLang="ja-JP" sz="8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モデル 3" descr="赤い球">
                <a:extLst>
                  <a:ext uri="{FF2B5EF4-FFF2-40B4-BE49-F238E27FC236}">
                    <a16:creationId xmlns:a16="http://schemas.microsoft.com/office/drawing/2014/main" id="{33CC57ED-6D56-4C14-9AAE-663CF8CE43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0379091"/>
                  </p:ext>
                </p:extLst>
              </p:nvPr>
            </p:nvGraphicFramePr>
            <p:xfrm>
              <a:off x="1200509" y="2256089"/>
              <a:ext cx="2060485" cy="206048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60485" cy="206048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752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モデル 3" descr="赤い球">
                <a:extLst>
                  <a:ext uri="{FF2B5EF4-FFF2-40B4-BE49-F238E27FC236}">
                    <a16:creationId xmlns:a16="http://schemas.microsoft.com/office/drawing/2014/main" id="{33CC57ED-6D56-4C14-9AAE-663CF8CE43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509" y="2256089"/>
                <a:ext cx="2060485" cy="206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33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13564 C -2.70833E-6 0.24375 0.07526 0.33194 0.16797 0.33194 C 0.27722 0.33194 0.31667 0.23402 0.33334 0.17523 L 0.35013 0.09629 C 0.36719 0.0375 0.40899 -0.05996 0.53229 -0.05996 C 0.61094 -0.05996 0.70091 0.02754 0.70091 0.13564 C 0.70091 0.24375 0.61094 0.33194 0.53229 0.33194 C 0.40899 0.33194 0.36719 0.23402 0.35013 0.17523 L 0.33334 0.09629 C 0.31667 0.0375 0.27722 -0.05996 0.16797 -0.05996 C 0.07526 -0.05996 -2.70833E-6 0.02754 -2.70833E-6 0.13564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5354775-A59D-4DD7-873B-B05AB21E76A1}"/>
              </a:ext>
            </a:extLst>
          </p:cNvPr>
          <p:cNvGrpSpPr/>
          <p:nvPr/>
        </p:nvGrpSpPr>
        <p:grpSpPr>
          <a:xfrm>
            <a:off x="7495642" y="2321907"/>
            <a:ext cx="3037880" cy="3037881"/>
            <a:chOff x="881197" y="2216555"/>
            <a:chExt cx="3037880" cy="3037881"/>
          </a:xfrm>
        </p:grpSpPr>
        <mc:AlternateContent xmlns:mc="http://schemas.openxmlformats.org/markup-compatibility/2006" xmlns:am3d="http://schemas.microsoft.com/office/drawing/2017/model3d">
          <mc:Choice Requires="am3d">
            <p:graphicFrame>
              <p:nvGraphicFramePr>
                <p:cNvPr id="8" name="3D モデル 7" descr="球">
                  <a:extLst>
                    <a:ext uri="{FF2B5EF4-FFF2-40B4-BE49-F238E27FC236}">
                      <a16:creationId xmlns:a16="http://schemas.microsoft.com/office/drawing/2014/main" id="{63528D06-049C-4C8A-BEAA-8C7B14059F1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2500024"/>
                    </p:ext>
                  </p:extLst>
                </p:nvPr>
              </p:nvGraphicFramePr>
              <p:xfrm>
                <a:off x="881197" y="2216555"/>
                <a:ext cx="3037880" cy="3037881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3037880" cy="3037881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4180640" ay="2398731" az="3602369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5418664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 xmlns="">
            <p:pic>
              <p:nvPicPr>
                <p:cNvPr id="8" name="3D モデル 7" descr="球">
                  <a:extLst>
                    <a:ext uri="{FF2B5EF4-FFF2-40B4-BE49-F238E27FC236}">
                      <a16:creationId xmlns:a16="http://schemas.microsoft.com/office/drawing/2014/main" id="{63528D06-049C-4C8A-BEAA-8C7B14059F1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95642" y="2321907"/>
                  <a:ext cx="3037880" cy="3037881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23B3D44-F1F0-4605-98D0-DDA5CFA75C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252" y="3712637"/>
              <a:ext cx="1457885" cy="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結合子 10">
              <a:extLst>
                <a:ext uri="{FF2B5EF4-FFF2-40B4-BE49-F238E27FC236}">
                  <a16:creationId xmlns:a16="http://schemas.microsoft.com/office/drawing/2014/main" id="{636C3BC6-F1CA-4BA7-AD8E-D1406376C2CD}"/>
                </a:ext>
              </a:extLst>
            </p:cNvPr>
            <p:cNvSpPr/>
            <p:nvPr/>
          </p:nvSpPr>
          <p:spPr>
            <a:xfrm rot="5400000">
              <a:off x="2354418" y="3689777"/>
              <a:ext cx="45719" cy="45719"/>
            </a:xfrm>
            <a:prstGeom prst="flowChartConnector">
              <a:avLst/>
            </a:prstGeom>
            <a:solidFill>
              <a:srgbClr val="00206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374BE2-8A10-4D4A-800B-F7A5E8D09826}"/>
              </a:ext>
            </a:extLst>
          </p:cNvPr>
          <p:cNvSpPr/>
          <p:nvPr/>
        </p:nvSpPr>
        <p:spPr>
          <a:xfrm>
            <a:off x="572102" y="1951342"/>
            <a:ext cx="11619897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表面積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6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lang="en-US" altLang="ja-JP" sz="6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</a:t>
            </a:r>
            <a:r>
              <a:rPr lang="ja-JP" altLang="en-US" sz="6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ｒ</a:t>
            </a:r>
            <a:endParaRPr lang="en-US" altLang="ja-JP" sz="66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F72661-2BFA-4551-B231-BC37E5262CBA}"/>
              </a:ext>
            </a:extLst>
          </p:cNvPr>
          <p:cNvSpPr txBox="1"/>
          <p:nvPr/>
        </p:nvSpPr>
        <p:spPr>
          <a:xfrm>
            <a:off x="6382050" y="2051619"/>
            <a:ext cx="178622" cy="5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2</a:t>
            </a:r>
            <a:endParaRPr kumimoji="1" lang="ja-JP" altLang="en-US" sz="2800" b="1"/>
          </a:p>
        </p:txBody>
      </p:sp>
      <p:sp>
        <p:nvSpPr>
          <p:cNvPr id="16" name="左大かっこ 15">
            <a:extLst>
              <a:ext uri="{FF2B5EF4-FFF2-40B4-BE49-F238E27FC236}">
                <a16:creationId xmlns:a16="http://schemas.microsoft.com/office/drawing/2014/main" id="{BB8A4EE9-0C46-4628-ABF9-CD341B206507}"/>
              </a:ext>
            </a:extLst>
          </p:cNvPr>
          <p:cNvSpPr/>
          <p:nvPr/>
        </p:nvSpPr>
        <p:spPr>
          <a:xfrm rot="5400000">
            <a:off x="8153365" y="2938053"/>
            <a:ext cx="218827" cy="1412166"/>
          </a:xfrm>
          <a:prstGeom prst="leftBracket">
            <a:avLst>
              <a:gd name="adj" fmla="val 5105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39C8E5A-A272-43A6-9F7D-0BEFC87D6465}"/>
              </a:ext>
            </a:extLst>
          </p:cNvPr>
          <p:cNvSpPr/>
          <p:nvPr/>
        </p:nvSpPr>
        <p:spPr>
          <a:xfrm>
            <a:off x="8051373" y="3086530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半径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  r</a:t>
            </a: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1878B3A-6EC1-4993-BDF9-3D1816A5AF6F}"/>
              </a:ext>
            </a:extLst>
          </p:cNvPr>
          <p:cNvSpPr/>
          <p:nvPr/>
        </p:nvSpPr>
        <p:spPr>
          <a:xfrm>
            <a:off x="1415531" y="3230330"/>
            <a:ext cx="140134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123130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94A20F43-E8EF-41C2-9023-E5917A759B34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方体 4">
            <a:extLst>
              <a:ext uri="{FF2B5EF4-FFF2-40B4-BE49-F238E27FC236}">
                <a16:creationId xmlns:a16="http://schemas.microsoft.com/office/drawing/2014/main" id="{37833DA3-DE5E-4AE6-AD25-EE542D4EB978}"/>
              </a:ext>
            </a:extLst>
          </p:cNvPr>
          <p:cNvSpPr/>
          <p:nvPr/>
        </p:nvSpPr>
        <p:spPr>
          <a:xfrm flipH="1">
            <a:off x="177414" y="2238526"/>
            <a:ext cx="3559003" cy="1229149"/>
          </a:xfrm>
          <a:prstGeom prst="cube">
            <a:avLst>
              <a:gd name="adj" fmla="val 3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9960455-749B-4693-931F-8BA7164F3009}"/>
              </a:ext>
            </a:extLst>
          </p:cNvPr>
          <p:cNvSpPr/>
          <p:nvPr/>
        </p:nvSpPr>
        <p:spPr>
          <a:xfrm>
            <a:off x="2999034" y="3795913"/>
            <a:ext cx="638179" cy="59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4E9D53-69E7-4746-BA8A-D9A6C2960ED7}"/>
              </a:ext>
            </a:extLst>
          </p:cNvPr>
          <p:cNvSpPr/>
          <p:nvPr/>
        </p:nvSpPr>
        <p:spPr>
          <a:xfrm>
            <a:off x="467780" y="460453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展開図を書く</a:t>
            </a:r>
            <a:endParaRPr lang="ja-JP" altLang="en-US" sz="54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7E1C333-4224-4D7D-B056-781D28C5349F}"/>
              </a:ext>
            </a:extLst>
          </p:cNvPr>
          <p:cNvGrpSpPr/>
          <p:nvPr/>
        </p:nvGrpSpPr>
        <p:grpSpPr>
          <a:xfrm>
            <a:off x="4230132" y="1539125"/>
            <a:ext cx="7784454" cy="3360046"/>
            <a:chOff x="4230132" y="1539125"/>
            <a:chExt cx="7784454" cy="3360046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49455F7-15D6-476B-A652-DDED34509069}"/>
                </a:ext>
              </a:extLst>
            </p:cNvPr>
            <p:cNvSpPr/>
            <p:nvPr/>
          </p:nvSpPr>
          <p:spPr>
            <a:xfrm>
              <a:off x="4958162" y="2343282"/>
              <a:ext cx="3164197" cy="17517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0D1C13F-BBB7-47F1-A41B-BF0C63E71F45}"/>
                </a:ext>
              </a:extLst>
            </p:cNvPr>
            <p:cNvSpPr/>
            <p:nvPr/>
          </p:nvSpPr>
          <p:spPr>
            <a:xfrm rot="16200000">
              <a:off x="7610507" y="2855133"/>
              <a:ext cx="1751733" cy="7280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9CAA81B-8024-4ED3-B206-DCB26874B0F4}"/>
                </a:ext>
              </a:extLst>
            </p:cNvPr>
            <p:cNvSpPr/>
            <p:nvPr/>
          </p:nvSpPr>
          <p:spPr>
            <a:xfrm rot="16200000">
              <a:off x="3718280" y="2855133"/>
              <a:ext cx="1751733" cy="7280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BBA65836-3AEF-4369-963E-865C136B5E6A}"/>
                </a:ext>
              </a:extLst>
            </p:cNvPr>
            <p:cNvSpPr/>
            <p:nvPr/>
          </p:nvSpPr>
          <p:spPr>
            <a:xfrm>
              <a:off x="4958162" y="1539125"/>
              <a:ext cx="3164197" cy="804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74EBF625-C471-423A-AC2A-43EE4A259AA9}"/>
                </a:ext>
              </a:extLst>
            </p:cNvPr>
            <p:cNvSpPr/>
            <p:nvPr/>
          </p:nvSpPr>
          <p:spPr>
            <a:xfrm>
              <a:off x="4958162" y="4095015"/>
              <a:ext cx="3164197" cy="8041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0E643FC-A41A-430A-97B4-E4DFF349D83B}"/>
                </a:ext>
              </a:extLst>
            </p:cNvPr>
            <p:cNvSpPr/>
            <p:nvPr/>
          </p:nvSpPr>
          <p:spPr>
            <a:xfrm>
              <a:off x="8850389" y="2343282"/>
              <a:ext cx="3164197" cy="17517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449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5703249" y="454028"/>
            <a:ext cx="7748188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8000">
                <a:latin typeface="メイリオ" panose="020B0604030504040204" pitchFamily="50" charset="-128"/>
                <a:ea typeface="メイリオ" panose="020B0604030504040204" pitchFamily="50" charset="-128"/>
              </a:rPr>
              <a:t>体積の求め方</a:t>
            </a:r>
            <a:endParaRPr lang="en-US" altLang="ja-JP" sz="8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モデル 3" descr="赤い球">
                <a:extLst>
                  <a:ext uri="{FF2B5EF4-FFF2-40B4-BE49-F238E27FC236}">
                    <a16:creationId xmlns:a16="http://schemas.microsoft.com/office/drawing/2014/main" id="{33CC57ED-6D56-4C14-9AAE-663CF8CE43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00509" y="2256089"/>
              <a:ext cx="2060485" cy="206048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060485" cy="2060486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6752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モデル 3" descr="赤い球">
                <a:extLst>
                  <a:ext uri="{FF2B5EF4-FFF2-40B4-BE49-F238E27FC236}">
                    <a16:creationId xmlns:a16="http://schemas.microsoft.com/office/drawing/2014/main" id="{33CC57ED-6D56-4C14-9AAE-663CF8CE43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509" y="2256089"/>
                <a:ext cx="2060485" cy="20604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13564 C -2.70833E-6 0.24375 0.07526 0.33194 0.16797 0.33194 C 0.27722 0.33194 0.31667 0.23402 0.33334 0.17523 L 0.35013 0.09629 C 0.36719 0.0375 0.40899 -0.05996 0.53229 -0.05996 C 0.61094 -0.05996 0.70091 0.02754 0.70091 0.13564 C 0.70091 0.24375 0.61094 0.33194 0.53229 0.33194 C 0.40899 0.33194 0.36719 0.23402 0.35013 0.17523 L 0.33334 0.09629 C 0.31667 0.0375 0.27722 -0.05996 0.16797 -0.05996 C 0.07526 -0.05996 -2.70833E-6 0.02754 -2.70833E-6 0.13564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374BE2-8A10-4D4A-800B-F7A5E8D09826}"/>
              </a:ext>
            </a:extLst>
          </p:cNvPr>
          <p:cNvSpPr/>
          <p:nvPr/>
        </p:nvSpPr>
        <p:spPr>
          <a:xfrm>
            <a:off x="1256941" y="2632981"/>
            <a:ext cx="11619897" cy="15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体積</a:t>
            </a:r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6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6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π</a:t>
            </a:r>
            <a:r>
              <a:rPr lang="ja-JP" altLang="en-US" sz="6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ｒ</a:t>
            </a:r>
            <a:endParaRPr lang="en-US" altLang="ja-JP" sz="66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F72661-2BFA-4551-B231-BC37E5262CBA}"/>
              </a:ext>
            </a:extLst>
          </p:cNvPr>
          <p:cNvSpPr txBox="1"/>
          <p:nvPr/>
        </p:nvSpPr>
        <p:spPr>
          <a:xfrm>
            <a:off x="6127089" y="2733258"/>
            <a:ext cx="178622" cy="54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３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7E3E38-741B-4981-AFDD-BE83BDF07EE2}"/>
              </a:ext>
            </a:extLst>
          </p:cNvPr>
          <p:cNvGrpSpPr/>
          <p:nvPr/>
        </p:nvGrpSpPr>
        <p:grpSpPr>
          <a:xfrm>
            <a:off x="8469863" y="976766"/>
            <a:ext cx="3037880" cy="3037881"/>
            <a:chOff x="7495642" y="2321907"/>
            <a:chExt cx="3037880" cy="303788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5354775-A59D-4DD7-873B-B05AB21E76A1}"/>
                </a:ext>
              </a:extLst>
            </p:cNvPr>
            <p:cNvGrpSpPr/>
            <p:nvPr/>
          </p:nvGrpSpPr>
          <p:grpSpPr>
            <a:xfrm>
              <a:off x="7495642" y="2321907"/>
              <a:ext cx="3037880" cy="3037881"/>
              <a:chOff x="881197" y="2216555"/>
              <a:chExt cx="3037880" cy="3037881"/>
            </a:xfrm>
          </p:grpSpPr>
          <mc:AlternateContent xmlns:mc="http://schemas.openxmlformats.org/markup-compatibility/2006" xmlns:am3d="http://schemas.microsoft.com/office/drawing/2017/model3d">
            <mc:Choice Requires="am3d">
              <p:graphicFrame>
                <p:nvGraphicFramePr>
                  <p:cNvPr id="8" name="3D モデル 7" descr="球">
                    <a:extLst>
                      <a:ext uri="{FF2B5EF4-FFF2-40B4-BE49-F238E27FC236}">
                        <a16:creationId xmlns:a16="http://schemas.microsoft.com/office/drawing/2014/main" id="{63528D06-049C-4C8A-BEAA-8C7B14059F1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72995580"/>
                      </p:ext>
                    </p:extLst>
                  </p:nvPr>
                </p:nvGraphicFramePr>
                <p:xfrm>
                  <a:off x="881197" y="2216555"/>
                  <a:ext cx="3037880" cy="3037881"/>
                </p:xfrm>
                <a:graphic>
                  <a:graphicData uri="http://schemas.microsoft.com/office/drawing/2017/model3d">
                    <am3d:model3d r:embed="rId2">
                      <am3d:spPr>
                        <a:xfrm>
                          <a:off x="0" y="0"/>
                          <a:ext cx="3037880" cy="3037881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81469184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7143146" d="1000000"/>
                        <am3d:preTrans dx="-2" dy="-18000000" dz="3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4180640" ay="2398731" az="3602369"/>
                        <am3d:postTrans dx="0" dy="0" dz="0"/>
                      </am3d:trans>
                      <am3d:raster rName="Office3DRenderer" rVer="16.0.8326">
                        <am3d:blip r:embed="rId3"/>
                      </am3d:raster>
                      <am3d:objViewport viewportSz="5418664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 xmlns="">
              <p:pic>
                <p:nvPicPr>
                  <p:cNvPr id="8" name="3D モデル 7" descr="球">
                    <a:extLst>
                      <a:ext uri="{FF2B5EF4-FFF2-40B4-BE49-F238E27FC236}">
                        <a16:creationId xmlns:a16="http://schemas.microsoft.com/office/drawing/2014/main" id="{63528D06-049C-4C8A-BEAA-8C7B14059F14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469863" y="976766"/>
                    <a:ext cx="3037880" cy="3037881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123B3D44-F1F0-4605-98D0-DDA5CFA75C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252" y="3712637"/>
                <a:ext cx="1457885" cy="1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フローチャート: 結合子 10">
                <a:extLst>
                  <a:ext uri="{FF2B5EF4-FFF2-40B4-BE49-F238E27FC236}">
                    <a16:creationId xmlns:a16="http://schemas.microsoft.com/office/drawing/2014/main" id="{636C3BC6-F1CA-4BA7-AD8E-D1406376C2CD}"/>
                  </a:ext>
                </a:extLst>
              </p:cNvPr>
              <p:cNvSpPr/>
              <p:nvPr/>
            </p:nvSpPr>
            <p:spPr>
              <a:xfrm rot="5400000">
                <a:off x="2354418" y="3689777"/>
                <a:ext cx="45719" cy="45719"/>
              </a:xfrm>
              <a:prstGeom prst="flowChartConnector">
                <a:avLst/>
              </a:prstGeom>
              <a:solidFill>
                <a:srgbClr val="002060"/>
              </a:solidFill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左大かっこ 15">
              <a:extLst>
                <a:ext uri="{FF2B5EF4-FFF2-40B4-BE49-F238E27FC236}">
                  <a16:creationId xmlns:a16="http://schemas.microsoft.com/office/drawing/2014/main" id="{BB8A4EE9-0C46-4628-ABF9-CD341B206507}"/>
                </a:ext>
              </a:extLst>
            </p:cNvPr>
            <p:cNvSpPr/>
            <p:nvPr/>
          </p:nvSpPr>
          <p:spPr>
            <a:xfrm rot="5400000">
              <a:off x="8153365" y="2938053"/>
              <a:ext cx="218827" cy="1412166"/>
            </a:xfrm>
            <a:prstGeom prst="leftBracket">
              <a:avLst>
                <a:gd name="adj" fmla="val 5105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39C8E5A-A272-43A6-9F7D-0BEFC87D6465}"/>
                </a:ext>
              </a:extLst>
            </p:cNvPr>
            <p:cNvSpPr/>
            <p:nvPr/>
          </p:nvSpPr>
          <p:spPr>
            <a:xfrm>
              <a:off x="8051373" y="3086530"/>
              <a:ext cx="64633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メイリオ" panose="020B0604030504040204" pitchFamily="50" charset="-128"/>
                  <a:ea typeface="メイリオ" panose="020B0604030504040204" pitchFamily="50" charset="-128"/>
                </a:rPr>
                <a:t>半径</a:t>
              </a:r>
              <a:endParaRPr lang="en-US" altLang="ja-JP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>
                  <a:latin typeface="メイリオ" panose="020B0604030504040204" pitchFamily="50" charset="-128"/>
                  <a:ea typeface="メイリオ" panose="020B0604030504040204" pitchFamily="50" charset="-128"/>
                </a:rPr>
                <a:t>  r</a:t>
              </a:r>
              <a:endParaRPr lang="ja-JP" altLang="en-US"/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20354C-5EA4-4141-8D07-E0B64DBA1BBB}"/>
              </a:ext>
            </a:extLst>
          </p:cNvPr>
          <p:cNvSpPr/>
          <p:nvPr/>
        </p:nvSpPr>
        <p:spPr>
          <a:xfrm>
            <a:off x="3878362" y="2654398"/>
            <a:ext cx="1180497" cy="167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endParaRPr lang="en-US" altLang="ja-JP" sz="66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lang="en-US" altLang="ja-JP" sz="660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2174816-65EB-42B9-B05E-BAA0442542CA}"/>
              </a:ext>
            </a:extLst>
          </p:cNvPr>
          <p:cNvCxnSpPr>
            <a:cxnSpLocks/>
          </p:cNvCxnSpPr>
          <p:nvPr/>
        </p:nvCxnSpPr>
        <p:spPr>
          <a:xfrm flipV="1">
            <a:off x="3878362" y="3392488"/>
            <a:ext cx="98377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B33E096-25CD-4F3A-BBE0-F3E3A62868BB}"/>
              </a:ext>
            </a:extLst>
          </p:cNvPr>
          <p:cNvSpPr/>
          <p:nvPr/>
        </p:nvSpPr>
        <p:spPr>
          <a:xfrm>
            <a:off x="1460966" y="3915738"/>
            <a:ext cx="142378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3600">
                <a:latin typeface="メイリオ" panose="020B0604030504040204" pitchFamily="50" charset="-128"/>
                <a:ea typeface="メイリオ" panose="020B0604030504040204" pitchFamily="50" charset="-128"/>
              </a:rPr>
              <a:t>V</a:t>
            </a:r>
            <a:r>
              <a:rPr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826709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520251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676450" y="2552359"/>
            <a:ext cx="726352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空間図形</a:t>
            </a:r>
            <a:endParaRPr lang="ja-JP" altLang="en-US" sz="13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31B7E3-4CC0-8288-2C1F-07FD9F4BB3CE}"/>
              </a:ext>
            </a:extLst>
          </p:cNvPr>
          <p:cNvSpPr/>
          <p:nvPr/>
        </p:nvSpPr>
        <p:spPr>
          <a:xfrm>
            <a:off x="3098409" y="4412782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立体の表面積と体積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2106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DB8D81-1D20-44ED-AB27-CFBB69EAB1D4}"/>
              </a:ext>
            </a:extLst>
          </p:cNvPr>
          <p:cNvSpPr/>
          <p:nvPr/>
        </p:nvSpPr>
        <p:spPr>
          <a:xfrm>
            <a:off x="1041089" y="438586"/>
            <a:ext cx="8323891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5400">
                <a:solidFill>
                  <a:srgbClr val="FF0000"/>
                </a:solidFill>
              </a:rPr>
              <a:t>側面全体の面積を求める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E18CF91-BEBA-4394-B1E4-E9BF1BE9E61C}"/>
              </a:ext>
            </a:extLst>
          </p:cNvPr>
          <p:cNvGrpSpPr/>
          <p:nvPr/>
        </p:nvGrpSpPr>
        <p:grpSpPr>
          <a:xfrm>
            <a:off x="0" y="1874683"/>
            <a:ext cx="12192000" cy="4424517"/>
            <a:chOff x="0" y="1874683"/>
            <a:chExt cx="12192000" cy="4424517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2DD9C1CE-BD1F-4AC5-8A5F-A0969A316824}"/>
                </a:ext>
              </a:extLst>
            </p:cNvPr>
            <p:cNvSpPr/>
            <p:nvPr/>
          </p:nvSpPr>
          <p:spPr>
            <a:xfrm flipV="1">
              <a:off x="0" y="5336930"/>
              <a:ext cx="12192000" cy="962270"/>
            </a:xfrm>
            <a:prstGeom prst="rect">
              <a:avLst/>
            </a:prstGeom>
            <a:solidFill>
              <a:srgbClr val="8FAADC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9E452EC-F6F3-4EDC-B930-0A556D90A01A}"/>
                </a:ext>
              </a:extLst>
            </p:cNvPr>
            <p:cNvGrpSpPr/>
            <p:nvPr/>
          </p:nvGrpSpPr>
          <p:grpSpPr>
            <a:xfrm>
              <a:off x="2203773" y="1874685"/>
              <a:ext cx="7784454" cy="3360046"/>
              <a:chOff x="4230132" y="1539125"/>
              <a:chExt cx="7784454" cy="3360046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A38E99C-6CC3-4B97-AB0A-D6E460935A23}"/>
                  </a:ext>
                </a:extLst>
              </p:cNvPr>
              <p:cNvSpPr/>
              <p:nvPr/>
            </p:nvSpPr>
            <p:spPr>
              <a:xfrm>
                <a:off x="4958162" y="2343282"/>
                <a:ext cx="3164197" cy="175173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1B79008-9339-4D77-9108-0E65DA1124E1}"/>
                  </a:ext>
                </a:extLst>
              </p:cNvPr>
              <p:cNvSpPr/>
              <p:nvPr/>
            </p:nvSpPr>
            <p:spPr>
              <a:xfrm rot="16200000">
                <a:off x="7610507" y="2855133"/>
                <a:ext cx="1751733" cy="72803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5FBDB37-9DB6-4392-A68B-0897A1DE27FF}"/>
                  </a:ext>
                </a:extLst>
              </p:cNvPr>
              <p:cNvSpPr/>
              <p:nvPr/>
            </p:nvSpPr>
            <p:spPr>
              <a:xfrm rot="16200000">
                <a:off x="3718280" y="2855133"/>
                <a:ext cx="1751733" cy="72803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86DCD86F-2532-479E-A563-F507EA2FD9E3}"/>
                  </a:ext>
                </a:extLst>
              </p:cNvPr>
              <p:cNvSpPr/>
              <p:nvPr/>
            </p:nvSpPr>
            <p:spPr>
              <a:xfrm>
                <a:off x="4958162" y="1539125"/>
                <a:ext cx="3164197" cy="8041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746A4125-6DA1-4FAE-AFC8-18DFCBD11072}"/>
                  </a:ext>
                </a:extLst>
              </p:cNvPr>
              <p:cNvSpPr/>
              <p:nvPr/>
            </p:nvSpPr>
            <p:spPr>
              <a:xfrm>
                <a:off x="4958162" y="4095015"/>
                <a:ext cx="3164197" cy="80415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49A06790-5864-45D2-8842-E377828E8E84}"/>
                  </a:ext>
                </a:extLst>
              </p:cNvPr>
              <p:cNvSpPr/>
              <p:nvPr/>
            </p:nvSpPr>
            <p:spPr>
              <a:xfrm>
                <a:off x="8850389" y="2343282"/>
                <a:ext cx="3164197" cy="175173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C077A050-275B-48BE-83D7-4E858ABB1543}"/>
                </a:ext>
              </a:extLst>
            </p:cNvPr>
            <p:cNvSpPr/>
            <p:nvPr/>
          </p:nvSpPr>
          <p:spPr>
            <a:xfrm>
              <a:off x="2931801" y="1874683"/>
              <a:ext cx="3164197" cy="804155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C866347A-199F-442E-8C75-0AD980F2EF06}"/>
                </a:ext>
              </a:extLst>
            </p:cNvPr>
            <p:cNvSpPr/>
            <p:nvPr/>
          </p:nvSpPr>
          <p:spPr>
            <a:xfrm>
              <a:off x="2931801" y="4430571"/>
              <a:ext cx="3164197" cy="804155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2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460874F-7C4C-4D0D-9857-B5209EE9FBA3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AFF8C23-DFF9-4B72-9D3F-786728FA61A4}"/>
              </a:ext>
            </a:extLst>
          </p:cNvPr>
          <p:cNvSpPr/>
          <p:nvPr/>
        </p:nvSpPr>
        <p:spPr>
          <a:xfrm>
            <a:off x="390600" y="145269"/>
            <a:ext cx="71096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一つの底面積</a:t>
            </a:r>
            <a:r>
              <a:rPr lang="ja-JP" altLang="en-US" sz="5400">
                <a:latin typeface="メイリオ" panose="020B0604030504040204" pitchFamily="50" charset="-128"/>
                <a:ea typeface="メイリオ" panose="020B0604030504040204" pitchFamily="50" charset="-128"/>
              </a:rPr>
              <a:t>を求める</a:t>
            </a:r>
            <a:endParaRPr lang="ja-JP" altLang="en-US" sz="540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EAFED12-7413-45BB-8D31-99F124ECA5FF}"/>
              </a:ext>
            </a:extLst>
          </p:cNvPr>
          <p:cNvGrpSpPr/>
          <p:nvPr/>
        </p:nvGrpSpPr>
        <p:grpSpPr>
          <a:xfrm>
            <a:off x="2203773" y="1729926"/>
            <a:ext cx="7784454" cy="3398143"/>
            <a:chOff x="2203773" y="1855633"/>
            <a:chExt cx="7784454" cy="339814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2631DD2-2584-4CC5-A4BC-C887CEFC24BB}"/>
                </a:ext>
              </a:extLst>
            </p:cNvPr>
            <p:cNvGrpSpPr/>
            <p:nvPr/>
          </p:nvGrpSpPr>
          <p:grpSpPr>
            <a:xfrm>
              <a:off x="2203773" y="1874685"/>
              <a:ext cx="7784454" cy="3360046"/>
              <a:chOff x="4230132" y="1539125"/>
              <a:chExt cx="7784454" cy="3360046"/>
            </a:xfrm>
          </p:grpSpPr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B7A9BE9E-3A4B-4576-BD65-0F249EE691F1}"/>
                  </a:ext>
                </a:extLst>
              </p:cNvPr>
              <p:cNvSpPr/>
              <p:nvPr/>
            </p:nvSpPr>
            <p:spPr>
              <a:xfrm rot="16200000">
                <a:off x="7610507" y="2855133"/>
                <a:ext cx="1751733" cy="72803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9AF8EE75-6294-4CF3-8DA8-025D1FF425BB}"/>
                  </a:ext>
                </a:extLst>
              </p:cNvPr>
              <p:cNvSpPr/>
              <p:nvPr/>
            </p:nvSpPr>
            <p:spPr>
              <a:xfrm rot="16200000">
                <a:off x="3718280" y="2855133"/>
                <a:ext cx="1751733" cy="72803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3D5D4A8F-36D1-472A-B031-3E5502F52964}"/>
                  </a:ext>
                </a:extLst>
              </p:cNvPr>
              <p:cNvSpPr/>
              <p:nvPr/>
            </p:nvSpPr>
            <p:spPr>
              <a:xfrm>
                <a:off x="4958162" y="1539125"/>
                <a:ext cx="3164197" cy="8041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6C01BCD-46C5-44C2-BE37-4E5633DC98FD}"/>
                  </a:ext>
                </a:extLst>
              </p:cNvPr>
              <p:cNvSpPr/>
              <p:nvPr/>
            </p:nvSpPr>
            <p:spPr>
              <a:xfrm>
                <a:off x="4958162" y="4095015"/>
                <a:ext cx="3164197" cy="80415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F3DFA509-4CBF-452C-A13A-30EA42E41045}"/>
                  </a:ext>
                </a:extLst>
              </p:cNvPr>
              <p:cNvSpPr/>
              <p:nvPr/>
            </p:nvSpPr>
            <p:spPr>
              <a:xfrm>
                <a:off x="8850389" y="2343282"/>
                <a:ext cx="3164197" cy="175173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586C9EFC-08DB-4E23-AA46-574F6D758561}"/>
                  </a:ext>
                </a:extLst>
              </p:cNvPr>
              <p:cNvSpPr/>
              <p:nvPr/>
            </p:nvSpPr>
            <p:spPr>
              <a:xfrm>
                <a:off x="4958162" y="2343282"/>
                <a:ext cx="3164197" cy="1751733"/>
              </a:xfrm>
              <a:prstGeom prst="rect">
                <a:avLst/>
              </a:prstGeom>
              <a:pattFill prst="ltUpDiag">
                <a:fgClr>
                  <a:srgbClr val="00B050"/>
                </a:fgClr>
                <a:bgClr>
                  <a:schemeClr val="bg1"/>
                </a:bgClr>
              </a:patt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3493B3B1-F4F3-44D1-A86E-4786F1F70F60}"/>
                </a:ext>
              </a:extLst>
            </p:cNvPr>
            <p:cNvSpPr/>
            <p:nvPr/>
          </p:nvSpPr>
          <p:spPr>
            <a:xfrm>
              <a:off x="2931801" y="1855633"/>
              <a:ext cx="3164197" cy="804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ABDEA215-1E14-45BF-B6D7-C6516FC74870}"/>
                </a:ext>
              </a:extLst>
            </p:cNvPr>
            <p:cNvSpPr/>
            <p:nvPr/>
          </p:nvSpPr>
          <p:spPr>
            <a:xfrm>
              <a:off x="2931801" y="4449621"/>
              <a:ext cx="3164197" cy="804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56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15AC78F-3AF5-48AE-90EE-6E44CAA206B9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6AA45DC-15D1-4122-88DF-BBFEC7C43C51}"/>
              </a:ext>
            </a:extLst>
          </p:cNvPr>
          <p:cNvSpPr/>
          <p:nvPr/>
        </p:nvSpPr>
        <p:spPr>
          <a:xfrm>
            <a:off x="489106" y="4952712"/>
            <a:ext cx="120068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200">
                <a:latin typeface="メイリオ" panose="020B0604030504040204" pitchFamily="50" charset="-128"/>
                <a:ea typeface="メイリオ" panose="020B0604030504040204" pitchFamily="50" charset="-128"/>
              </a:rPr>
              <a:t>表面積＝</a:t>
            </a:r>
            <a:r>
              <a:rPr lang="ja-JP" altLang="en-US" sz="7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側面積</a:t>
            </a:r>
            <a:r>
              <a:rPr lang="ja-JP" altLang="en-US" sz="7200">
                <a:latin typeface="メイリオ" panose="020B0604030504040204" pitchFamily="50" charset="-128"/>
                <a:ea typeface="メイリオ" panose="020B0604030504040204" pitchFamily="50" charset="-128"/>
              </a:rPr>
              <a:t>＋</a:t>
            </a:r>
            <a:r>
              <a:rPr lang="ja-JP" altLang="en-US" sz="7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底面積</a:t>
            </a:r>
            <a:r>
              <a:rPr lang="en-US" altLang="ja-JP" sz="7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7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endParaRPr lang="en-US" altLang="ja-JP" sz="720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7CB0CE2-9643-41DB-8A30-E62806CB8F8D}"/>
              </a:ext>
            </a:extLst>
          </p:cNvPr>
          <p:cNvGrpSpPr/>
          <p:nvPr/>
        </p:nvGrpSpPr>
        <p:grpSpPr>
          <a:xfrm>
            <a:off x="2776430" y="750160"/>
            <a:ext cx="7871161" cy="3425862"/>
            <a:chOff x="2183744" y="1831724"/>
            <a:chExt cx="7871161" cy="3425862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2421030D-D538-4987-8328-5290D748C9B1}"/>
                </a:ext>
              </a:extLst>
            </p:cNvPr>
            <p:cNvGrpSpPr/>
            <p:nvPr/>
          </p:nvGrpSpPr>
          <p:grpSpPr>
            <a:xfrm>
              <a:off x="2183744" y="2647834"/>
              <a:ext cx="7871161" cy="2586897"/>
              <a:chOff x="4210103" y="2312274"/>
              <a:chExt cx="7871161" cy="2586897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6A42AD5D-5FB0-4CA4-8F30-CD8DAF8B325F}"/>
                  </a:ext>
                </a:extLst>
              </p:cNvPr>
              <p:cNvSpPr/>
              <p:nvPr/>
            </p:nvSpPr>
            <p:spPr>
              <a:xfrm rot="16200000">
                <a:off x="7627653" y="2845080"/>
                <a:ext cx="1793640" cy="72803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AFE698A5-88CA-48E3-9535-767C4CD06910}"/>
                  </a:ext>
                </a:extLst>
              </p:cNvPr>
              <p:cNvSpPr/>
              <p:nvPr/>
            </p:nvSpPr>
            <p:spPr>
              <a:xfrm rot="16200000">
                <a:off x="3677298" y="2857036"/>
                <a:ext cx="1793639" cy="72803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1F718080-C0E9-4A61-A542-E85E4CE035D9}"/>
                  </a:ext>
                </a:extLst>
              </p:cNvPr>
              <p:cNvSpPr/>
              <p:nvPr/>
            </p:nvSpPr>
            <p:spPr>
              <a:xfrm>
                <a:off x="4958162" y="4095015"/>
                <a:ext cx="3164197" cy="80415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0DCE4071-CC76-4CED-B8A6-AF122BDCDDC7}"/>
                  </a:ext>
                </a:extLst>
              </p:cNvPr>
              <p:cNvSpPr/>
              <p:nvPr/>
            </p:nvSpPr>
            <p:spPr>
              <a:xfrm>
                <a:off x="8917067" y="2312274"/>
                <a:ext cx="3164197" cy="1793641"/>
              </a:xfrm>
              <a:prstGeom prst="rect">
                <a:avLst/>
              </a:prstGeom>
              <a:pattFill prst="ltUpDiag">
                <a:fgClr>
                  <a:srgbClr val="00B050"/>
                </a:fgClr>
                <a:bgClr>
                  <a:schemeClr val="bg1"/>
                </a:bgClr>
              </a:patt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8858C8E3-B73A-4301-B6FE-336E40B420EE}"/>
                  </a:ext>
                </a:extLst>
              </p:cNvPr>
              <p:cNvSpPr/>
              <p:nvPr/>
            </p:nvSpPr>
            <p:spPr>
              <a:xfrm>
                <a:off x="4967683" y="2333757"/>
                <a:ext cx="3164197" cy="1754430"/>
              </a:xfrm>
              <a:prstGeom prst="rect">
                <a:avLst/>
              </a:prstGeom>
              <a:pattFill prst="ltUpDiag">
                <a:fgClr>
                  <a:srgbClr val="00B050"/>
                </a:fgClr>
                <a:bgClr>
                  <a:schemeClr val="bg1"/>
                </a:bgClr>
              </a:patt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50269A4-2C13-41D2-952D-4637EA24729C}"/>
                </a:ext>
              </a:extLst>
            </p:cNvPr>
            <p:cNvSpPr/>
            <p:nvPr/>
          </p:nvSpPr>
          <p:spPr>
            <a:xfrm>
              <a:off x="2931800" y="1831724"/>
              <a:ext cx="3202299" cy="804155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501D3D2-04F2-4A55-AAF1-845442DCC76A}"/>
                </a:ext>
              </a:extLst>
            </p:cNvPr>
            <p:cNvSpPr/>
            <p:nvPr/>
          </p:nvSpPr>
          <p:spPr>
            <a:xfrm>
              <a:off x="2911774" y="4453431"/>
              <a:ext cx="3222325" cy="804155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4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7B0F58-A6B7-4A4F-A5B5-25BE057A1EDA}"/>
              </a:ext>
            </a:extLst>
          </p:cNvPr>
          <p:cNvSpPr/>
          <p:nvPr/>
        </p:nvSpPr>
        <p:spPr>
          <a:xfrm flipV="1">
            <a:off x="0" y="5336930"/>
            <a:ext cx="12192000" cy="962270"/>
          </a:xfrm>
          <a:prstGeom prst="rect">
            <a:avLst/>
          </a:prstGeom>
          <a:solidFill>
            <a:srgbClr val="8FAAD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534C01-55E6-48EB-9220-07F4EDE9E2FE}"/>
              </a:ext>
            </a:extLst>
          </p:cNvPr>
          <p:cNvSpPr/>
          <p:nvPr/>
        </p:nvSpPr>
        <p:spPr>
          <a:xfrm>
            <a:off x="6096000" y="206488"/>
            <a:ext cx="6927121" cy="1170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6600">
                <a:latin typeface="メイリオ" panose="020B0604030504040204" pitchFamily="50" charset="-128"/>
                <a:ea typeface="メイリオ" panose="020B0604030504040204" pitchFamily="50" charset="-128"/>
              </a:rPr>
              <a:t>体積の求め方</a:t>
            </a:r>
            <a:endParaRPr lang="en-US" altLang="ja-JP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モデル 4" descr="キューブ">
                <a:extLst>
                  <a:ext uri="{FF2B5EF4-FFF2-40B4-BE49-F238E27FC236}">
                    <a16:creationId xmlns:a16="http://schemas.microsoft.com/office/drawing/2014/main" id="{4DEF41EE-EA07-4F6B-9BDC-C84B40963A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8367612"/>
                  </p:ext>
                </p:extLst>
              </p:nvPr>
            </p:nvGraphicFramePr>
            <p:xfrm rot="1875116">
              <a:off x="1372604" y="1337678"/>
              <a:ext cx="3791106" cy="4038837"/>
            </p:xfrm>
            <a:graphic>
              <a:graphicData uri="http://schemas.microsoft.com/office/drawing/2017/model3d">
                <am3d:model3d r:embed="rId2">
                  <am3d:spPr>
                    <a:xfrm rot="1875116">
                      <a:off x="0" y="0"/>
                      <a:ext cx="3791106" cy="4038837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-3339076" ay="-1674021" az="206400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1835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モデル 4" descr="キューブ">
                <a:extLst>
                  <a:ext uri="{FF2B5EF4-FFF2-40B4-BE49-F238E27FC236}">
                    <a16:creationId xmlns:a16="http://schemas.microsoft.com/office/drawing/2014/main" id="{4DEF41EE-EA07-4F6B-9BDC-C84B40963A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75116">
                <a:off x="1372604" y="1337678"/>
                <a:ext cx="3791106" cy="40388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04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9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623</Words>
  <Application>Microsoft Office PowerPoint</Application>
  <PresentationFormat>ワイド画面</PresentationFormat>
  <Paragraphs>169</Paragraphs>
  <Slides>52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8" baseType="lpstr">
      <vt:lpstr>ＭＳ 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長方形の面積</dc:title>
  <dc:creator>colas@edu-c.local</dc:creator>
  <cp:lastModifiedBy>colas@edu-c.local</cp:lastModifiedBy>
  <cp:revision>311</cp:revision>
  <dcterms:created xsi:type="dcterms:W3CDTF">2019-12-03T00:44:33Z</dcterms:created>
  <dcterms:modified xsi:type="dcterms:W3CDTF">2023-10-10T04:48:26Z</dcterms:modified>
</cp:coreProperties>
</file>