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256" r:id="rId2"/>
    <p:sldId id="298" r:id="rId3"/>
    <p:sldId id="299" r:id="rId4"/>
    <p:sldId id="257" r:id="rId5"/>
    <p:sldId id="307" r:id="rId6"/>
    <p:sldId id="309" r:id="rId7"/>
    <p:sldId id="310" r:id="rId8"/>
    <p:sldId id="311" r:id="rId9"/>
    <p:sldId id="312" r:id="rId10"/>
    <p:sldId id="300" r:id="rId11"/>
    <p:sldId id="301" r:id="rId12"/>
    <p:sldId id="258" r:id="rId13"/>
    <p:sldId id="259" r:id="rId14"/>
    <p:sldId id="260" r:id="rId15"/>
    <p:sldId id="262" r:id="rId16"/>
    <p:sldId id="261" r:id="rId17"/>
    <p:sldId id="264" r:id="rId18"/>
    <p:sldId id="315" r:id="rId19"/>
    <p:sldId id="265" r:id="rId20"/>
    <p:sldId id="266" r:id="rId21"/>
    <p:sldId id="302" r:id="rId22"/>
    <p:sldId id="285" r:id="rId23"/>
    <p:sldId id="303" r:id="rId24"/>
    <p:sldId id="304" r:id="rId25"/>
    <p:sldId id="273" r:id="rId26"/>
    <p:sldId id="274" r:id="rId27"/>
    <p:sldId id="268" r:id="rId28"/>
    <p:sldId id="269" r:id="rId29"/>
    <p:sldId id="270" r:id="rId30"/>
    <p:sldId id="313" r:id="rId31"/>
    <p:sldId id="286" r:id="rId32"/>
    <p:sldId id="276" r:id="rId33"/>
    <p:sldId id="278" r:id="rId34"/>
    <p:sldId id="279" r:id="rId35"/>
    <p:sldId id="281" r:id="rId36"/>
    <p:sldId id="282" r:id="rId37"/>
    <p:sldId id="283" r:id="rId38"/>
    <p:sldId id="314" r:id="rId39"/>
    <p:sldId id="316" r:id="rId4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BAD"/>
    <a:srgbClr val="FFFF00"/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108"/>
      </p:cViewPr>
      <p:guideLst>
        <p:guide orient="horz" pos="2183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47982-D44F-4E00-832E-7D666AB9A991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BF8CB-24CF-4AC2-8294-B74D40F83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351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一　点</a:t>
            </a:r>
            <a:r>
              <a:rPr kumimoji="1" lang="en-US" altLang="ja-JP"/>
              <a:t>A</a:t>
            </a:r>
            <a:r>
              <a:rPr kumimoji="1" lang="ja-JP" altLang="en-US"/>
              <a:t>、</a:t>
            </a:r>
            <a:r>
              <a:rPr kumimoji="1" lang="en-US" altLang="ja-JP"/>
              <a:t>B</a:t>
            </a:r>
            <a:r>
              <a:rPr kumimoji="1" lang="ja-JP" altLang="en-US"/>
              <a:t>を中心として、等しい半径の円をかく。</a:t>
            </a:r>
            <a:endParaRPr kumimoji="1" lang="en-US" altLang="ja-JP"/>
          </a:p>
          <a:p>
            <a:r>
              <a:rPr kumimoji="1" lang="ja-JP" altLang="en-US"/>
              <a:t>二　円の交点を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とする。</a:t>
            </a:r>
            <a:endParaRPr kumimoji="1" lang="en-US" altLang="ja-JP"/>
          </a:p>
          <a:p>
            <a:r>
              <a:rPr kumimoji="1" lang="ja-JP" altLang="en-US"/>
              <a:t>三　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を結ぶ直線をひく。</a:t>
            </a:r>
            <a:endParaRPr kumimoji="1" lang="en-US" altLang="ja-JP"/>
          </a:p>
          <a:p>
            <a:r>
              <a:rPr kumimoji="1" lang="ja-JP" altLang="en-US"/>
              <a:t>四　その線が「線</a:t>
            </a:r>
            <a:r>
              <a:rPr kumimoji="1" lang="en-US" altLang="ja-JP"/>
              <a:t>AB</a:t>
            </a:r>
            <a:r>
              <a:rPr kumimoji="1" lang="ja-JP" altLang="en-US"/>
              <a:t>の垂直二等分線となる。</a:t>
            </a:r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555F3-AD60-4A5B-89D1-C87D9358656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4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一　点</a:t>
            </a:r>
            <a:r>
              <a:rPr kumimoji="1" lang="en-US" altLang="ja-JP"/>
              <a:t>A</a:t>
            </a:r>
            <a:r>
              <a:rPr kumimoji="1" lang="ja-JP" altLang="en-US"/>
              <a:t>、</a:t>
            </a:r>
            <a:r>
              <a:rPr kumimoji="1" lang="en-US" altLang="ja-JP"/>
              <a:t>B</a:t>
            </a:r>
            <a:r>
              <a:rPr kumimoji="1" lang="ja-JP" altLang="en-US"/>
              <a:t>を中心として、等しい半径の円をかく。</a:t>
            </a:r>
            <a:endParaRPr kumimoji="1" lang="en-US" altLang="ja-JP"/>
          </a:p>
          <a:p>
            <a:r>
              <a:rPr kumimoji="1" lang="ja-JP" altLang="en-US"/>
              <a:t>二　円の交点を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とする。</a:t>
            </a:r>
            <a:endParaRPr kumimoji="1" lang="en-US" altLang="ja-JP"/>
          </a:p>
          <a:p>
            <a:r>
              <a:rPr kumimoji="1" lang="ja-JP" altLang="en-US"/>
              <a:t>三　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を結ぶ直線をひく。</a:t>
            </a:r>
            <a:endParaRPr kumimoji="1" lang="en-US" altLang="ja-JP"/>
          </a:p>
          <a:p>
            <a:r>
              <a:rPr kumimoji="1" lang="ja-JP" altLang="en-US"/>
              <a:t>四　その線が「線</a:t>
            </a:r>
            <a:r>
              <a:rPr kumimoji="1" lang="en-US" altLang="ja-JP"/>
              <a:t>AB</a:t>
            </a:r>
            <a:r>
              <a:rPr kumimoji="1" lang="ja-JP" altLang="en-US"/>
              <a:t>の垂直二等分線となる。</a:t>
            </a:r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555F3-AD60-4A5B-89D1-C87D9358656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59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一　点</a:t>
            </a:r>
            <a:r>
              <a:rPr kumimoji="1" lang="en-US" altLang="ja-JP"/>
              <a:t>A</a:t>
            </a:r>
            <a:r>
              <a:rPr kumimoji="1" lang="ja-JP" altLang="en-US"/>
              <a:t>、</a:t>
            </a:r>
            <a:r>
              <a:rPr kumimoji="1" lang="en-US" altLang="ja-JP"/>
              <a:t>B</a:t>
            </a:r>
            <a:r>
              <a:rPr kumimoji="1" lang="ja-JP" altLang="en-US"/>
              <a:t>を中心として、等しい半径の円をかく。</a:t>
            </a:r>
            <a:endParaRPr kumimoji="1" lang="en-US" altLang="ja-JP"/>
          </a:p>
          <a:p>
            <a:r>
              <a:rPr kumimoji="1" lang="ja-JP" altLang="en-US"/>
              <a:t>二　円の交点を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とする。</a:t>
            </a:r>
            <a:endParaRPr kumimoji="1" lang="en-US" altLang="ja-JP"/>
          </a:p>
          <a:p>
            <a:r>
              <a:rPr kumimoji="1" lang="ja-JP" altLang="en-US"/>
              <a:t>三　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を結ぶ直線をひく。</a:t>
            </a:r>
            <a:endParaRPr kumimoji="1" lang="en-US" altLang="ja-JP"/>
          </a:p>
          <a:p>
            <a:r>
              <a:rPr kumimoji="1" lang="ja-JP" altLang="en-US"/>
              <a:t>四　その線が「線</a:t>
            </a:r>
            <a:r>
              <a:rPr kumimoji="1" lang="en-US" altLang="ja-JP"/>
              <a:t>AB</a:t>
            </a:r>
            <a:r>
              <a:rPr kumimoji="1" lang="ja-JP" altLang="en-US"/>
              <a:t>の垂直二等分線となる。</a:t>
            </a:r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555F3-AD60-4A5B-89D1-C87D9358656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30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一　点</a:t>
            </a:r>
            <a:r>
              <a:rPr kumimoji="1" lang="en-US" altLang="ja-JP"/>
              <a:t>A</a:t>
            </a:r>
            <a:r>
              <a:rPr kumimoji="1" lang="ja-JP" altLang="en-US"/>
              <a:t>、</a:t>
            </a:r>
            <a:r>
              <a:rPr kumimoji="1" lang="en-US" altLang="ja-JP"/>
              <a:t>B</a:t>
            </a:r>
            <a:r>
              <a:rPr kumimoji="1" lang="ja-JP" altLang="en-US"/>
              <a:t>を中心として、等しい半径の円をかく。</a:t>
            </a:r>
            <a:endParaRPr kumimoji="1" lang="en-US" altLang="ja-JP"/>
          </a:p>
          <a:p>
            <a:r>
              <a:rPr kumimoji="1" lang="ja-JP" altLang="en-US"/>
              <a:t>二　円の交点を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とする。</a:t>
            </a:r>
            <a:endParaRPr kumimoji="1" lang="en-US" altLang="ja-JP"/>
          </a:p>
          <a:p>
            <a:r>
              <a:rPr kumimoji="1" lang="ja-JP" altLang="en-US"/>
              <a:t>三　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を結ぶ直線をひく。</a:t>
            </a:r>
            <a:endParaRPr kumimoji="1" lang="en-US" altLang="ja-JP"/>
          </a:p>
          <a:p>
            <a:r>
              <a:rPr kumimoji="1" lang="ja-JP" altLang="en-US"/>
              <a:t>四　その線が「線</a:t>
            </a:r>
            <a:r>
              <a:rPr kumimoji="1" lang="en-US" altLang="ja-JP"/>
              <a:t>AB</a:t>
            </a:r>
            <a:r>
              <a:rPr kumimoji="1" lang="ja-JP" altLang="en-US"/>
              <a:t>の垂直二等分線となる。</a:t>
            </a:r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555F3-AD60-4A5B-89D1-C87D9358656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886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一　点</a:t>
            </a:r>
            <a:r>
              <a:rPr kumimoji="1" lang="en-US" altLang="ja-JP"/>
              <a:t>A</a:t>
            </a:r>
            <a:r>
              <a:rPr kumimoji="1" lang="ja-JP" altLang="en-US"/>
              <a:t>、</a:t>
            </a:r>
            <a:r>
              <a:rPr kumimoji="1" lang="en-US" altLang="ja-JP"/>
              <a:t>B</a:t>
            </a:r>
            <a:r>
              <a:rPr kumimoji="1" lang="ja-JP" altLang="en-US"/>
              <a:t>を中心として、等しい半径の円をかく。</a:t>
            </a:r>
            <a:endParaRPr kumimoji="1" lang="en-US" altLang="ja-JP"/>
          </a:p>
          <a:p>
            <a:r>
              <a:rPr kumimoji="1" lang="ja-JP" altLang="en-US"/>
              <a:t>二　円の交点を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とする。</a:t>
            </a:r>
            <a:endParaRPr kumimoji="1" lang="en-US" altLang="ja-JP"/>
          </a:p>
          <a:p>
            <a:r>
              <a:rPr kumimoji="1" lang="ja-JP" altLang="en-US"/>
              <a:t>三　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を結ぶ直線をひく。</a:t>
            </a:r>
            <a:endParaRPr kumimoji="1" lang="en-US" altLang="ja-JP"/>
          </a:p>
          <a:p>
            <a:r>
              <a:rPr kumimoji="1" lang="ja-JP" altLang="en-US"/>
              <a:t>四　その線が「線</a:t>
            </a:r>
            <a:r>
              <a:rPr kumimoji="1" lang="en-US" altLang="ja-JP"/>
              <a:t>AB</a:t>
            </a:r>
            <a:r>
              <a:rPr kumimoji="1" lang="ja-JP" altLang="en-US"/>
              <a:t>の垂直二等分線となる。</a:t>
            </a:r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555F3-AD60-4A5B-89D1-C87D9358656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03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一　点</a:t>
            </a:r>
            <a:r>
              <a:rPr kumimoji="1" lang="en-US" altLang="ja-JP"/>
              <a:t>A</a:t>
            </a:r>
            <a:r>
              <a:rPr kumimoji="1" lang="ja-JP" altLang="en-US"/>
              <a:t>、</a:t>
            </a:r>
            <a:r>
              <a:rPr kumimoji="1" lang="en-US" altLang="ja-JP"/>
              <a:t>B</a:t>
            </a:r>
            <a:r>
              <a:rPr kumimoji="1" lang="ja-JP" altLang="en-US"/>
              <a:t>を中心として、等しい半径の円をかく。</a:t>
            </a:r>
            <a:endParaRPr kumimoji="1" lang="en-US" altLang="ja-JP"/>
          </a:p>
          <a:p>
            <a:r>
              <a:rPr kumimoji="1" lang="ja-JP" altLang="en-US"/>
              <a:t>二　円の交点を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とする。</a:t>
            </a:r>
            <a:endParaRPr kumimoji="1" lang="en-US" altLang="ja-JP"/>
          </a:p>
          <a:p>
            <a:r>
              <a:rPr kumimoji="1" lang="ja-JP" altLang="en-US"/>
              <a:t>三　</a:t>
            </a:r>
            <a:r>
              <a:rPr kumimoji="1" lang="en-US" altLang="ja-JP"/>
              <a:t>C</a:t>
            </a:r>
            <a:r>
              <a:rPr kumimoji="1" lang="ja-JP" altLang="en-US"/>
              <a:t>、</a:t>
            </a:r>
            <a:r>
              <a:rPr kumimoji="1" lang="en-US" altLang="ja-JP"/>
              <a:t>D</a:t>
            </a:r>
            <a:r>
              <a:rPr kumimoji="1" lang="ja-JP" altLang="en-US"/>
              <a:t>を結ぶ直線をひく。</a:t>
            </a:r>
            <a:endParaRPr kumimoji="1" lang="en-US" altLang="ja-JP"/>
          </a:p>
          <a:p>
            <a:r>
              <a:rPr kumimoji="1" lang="ja-JP" altLang="en-US"/>
              <a:t>四　その線が「線</a:t>
            </a:r>
            <a:r>
              <a:rPr kumimoji="1" lang="en-US" altLang="ja-JP"/>
              <a:t>AB</a:t>
            </a:r>
            <a:r>
              <a:rPr kumimoji="1" lang="ja-JP" altLang="en-US"/>
              <a:t>の垂直二等分線となる。</a:t>
            </a:r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555F3-AD60-4A5B-89D1-C87D9358656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834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676450" y="2552359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平面図形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31B7E3-4CC0-8288-2C1F-07FD9F4BB3CE}"/>
              </a:ext>
            </a:extLst>
          </p:cNvPr>
          <p:cNvSpPr/>
          <p:nvPr/>
        </p:nvSpPr>
        <p:spPr>
          <a:xfrm>
            <a:off x="3711022" y="4489900"/>
            <a:ext cx="50321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いろいろな作図</a:t>
            </a:r>
            <a:endParaRPr lang="ja-JP" altLang="en-US" sz="5400" dirty="0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3AB6F1BB-1529-4B12-83B9-7371BA39E26B}"/>
              </a:ext>
            </a:extLst>
          </p:cNvPr>
          <p:cNvSpPr/>
          <p:nvPr/>
        </p:nvSpPr>
        <p:spPr>
          <a:xfrm>
            <a:off x="9939977" y="261893"/>
            <a:ext cx="2124000" cy="2124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F2BFD7D7-FDB2-4590-A7F1-E2061DBDEA5A}"/>
              </a:ext>
            </a:extLst>
          </p:cNvPr>
          <p:cNvSpPr/>
          <p:nvPr/>
        </p:nvSpPr>
        <p:spPr>
          <a:xfrm>
            <a:off x="35164" y="4356406"/>
            <a:ext cx="2124000" cy="2124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6" y="568802"/>
            <a:ext cx="11619897" cy="6060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角の</a:t>
            </a:r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二等分線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9B2E2314-6EAB-4246-A125-A635E21A3090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78265E60-E982-4FCB-8189-9778327D0BC7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4124954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楕円 13">
            <a:extLst>
              <a:ext uri="{FF2B5EF4-FFF2-40B4-BE49-F238E27FC236}">
                <a16:creationId xmlns:a16="http://schemas.microsoft.com/office/drawing/2014/main" id="{6913024A-28E6-4CC1-B0BD-DCA734C8E548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F1F3EE4-F87F-441B-8A10-FF57011D20D2}"/>
              </a:ext>
            </a:extLst>
          </p:cNvPr>
          <p:cNvGrpSpPr/>
          <p:nvPr/>
        </p:nvGrpSpPr>
        <p:grpSpPr>
          <a:xfrm>
            <a:off x="2198528" y="2468865"/>
            <a:ext cx="6131739" cy="4294759"/>
            <a:chOff x="1638633" y="1665466"/>
            <a:chExt cx="3738504" cy="2751077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8F7D994-C788-40DE-8436-CF17FA7A0694}"/>
                </a:ext>
              </a:extLst>
            </p:cNvPr>
            <p:cNvSpPr/>
            <p:nvPr/>
          </p:nvSpPr>
          <p:spPr>
            <a:xfrm rot="19430498" flipV="1">
              <a:off x="2357471" y="2618900"/>
              <a:ext cx="2472510" cy="1797643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A4C18078-F3E1-413B-9C4D-D18A32F85BAB}"/>
                </a:ext>
              </a:extLst>
            </p:cNvPr>
            <p:cNvSpPr/>
            <p:nvPr/>
          </p:nvSpPr>
          <p:spPr>
            <a:xfrm>
              <a:off x="3262686" y="1665466"/>
              <a:ext cx="2027641" cy="17834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9E51D8F-4E1E-43BC-A0EB-5CD0E05538AF}"/>
                </a:ext>
              </a:extLst>
            </p:cNvPr>
            <p:cNvSpPr txBox="1"/>
            <p:nvPr/>
          </p:nvSpPr>
          <p:spPr>
            <a:xfrm>
              <a:off x="3771279" y="1693276"/>
              <a:ext cx="343364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A</a:t>
              </a:r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A5CEDDD7-B91F-4387-B6C0-04AF0A4AA411}"/>
                </a:ext>
              </a:extLst>
            </p:cNvPr>
            <p:cNvSpPr txBox="1"/>
            <p:nvPr/>
          </p:nvSpPr>
          <p:spPr>
            <a:xfrm>
              <a:off x="5035377" y="3428462"/>
              <a:ext cx="34176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F09FD739-0BBD-4E97-9409-DE5132D068B5}"/>
                </a:ext>
              </a:extLst>
            </p:cNvPr>
            <p:cNvSpPr txBox="1"/>
            <p:nvPr/>
          </p:nvSpPr>
          <p:spPr>
            <a:xfrm>
              <a:off x="1638633" y="3333055"/>
              <a:ext cx="352982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O</a:t>
              </a:r>
              <a:endParaRPr kumimoji="1" lang="ja-JP" altLang="en-US"/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4C6EEC3-082D-4288-BC1D-BD232F4A2175}"/>
              </a:ext>
            </a:extLst>
          </p:cNvPr>
          <p:cNvSpPr txBox="1"/>
          <p:nvPr/>
        </p:nvSpPr>
        <p:spPr>
          <a:xfrm>
            <a:off x="7734143" y="1242060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/>
              <a:t>角の二等分線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B682AD-2F0B-4C3A-9BA8-4143FE9C68A5}"/>
              </a:ext>
            </a:extLst>
          </p:cNvPr>
          <p:cNvSpPr txBox="1"/>
          <p:nvPr/>
        </p:nvSpPr>
        <p:spPr>
          <a:xfrm>
            <a:off x="2521556" y="1342316"/>
            <a:ext cx="410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/>
              <a:t>∠</a:t>
            </a:r>
            <a:r>
              <a:rPr lang="en-US" altLang="ja-JP" sz="2400" b="1"/>
              <a:t>AOB</a:t>
            </a:r>
            <a:r>
              <a:rPr lang="ja-JP" altLang="en-US" sz="2400" b="1"/>
              <a:t>について作画する</a:t>
            </a:r>
            <a:endParaRPr kumimoji="1" lang="ja-JP" altLang="en-US" sz="2400" b="1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4BAAD816-4BCA-4E31-B930-5533303C64FA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384893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7A73D76-3CE5-4854-9EAA-F486EAE38D82}"/>
              </a:ext>
            </a:extLst>
          </p:cNvPr>
          <p:cNvSpPr txBox="1"/>
          <p:nvPr/>
        </p:nvSpPr>
        <p:spPr>
          <a:xfrm>
            <a:off x="3007511" y="5534564"/>
            <a:ext cx="1180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着目！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3CEDEBFA-3456-4D58-9167-6A5D4F0B0A46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E012E7DD-7C31-4CE4-BDD6-E10E603EE5F4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29CF6B4F-3BFF-41E0-9819-36D513F5765C}"/>
              </a:ext>
            </a:extLst>
          </p:cNvPr>
          <p:cNvGrpSpPr/>
          <p:nvPr/>
        </p:nvGrpSpPr>
        <p:grpSpPr>
          <a:xfrm>
            <a:off x="2198528" y="2468865"/>
            <a:ext cx="6131739" cy="4294759"/>
            <a:chOff x="1638633" y="1665466"/>
            <a:chExt cx="3738504" cy="2751077"/>
          </a:xfrm>
        </p:grpSpPr>
        <p:sp>
          <p:nvSpPr>
            <p:cNvPr id="20" name="二等辺三角形 19">
              <a:extLst>
                <a:ext uri="{FF2B5EF4-FFF2-40B4-BE49-F238E27FC236}">
                  <a16:creationId xmlns:a16="http://schemas.microsoft.com/office/drawing/2014/main" id="{9CD9E793-E5CD-49D7-94E8-3B95C2F05D2A}"/>
                </a:ext>
              </a:extLst>
            </p:cNvPr>
            <p:cNvSpPr/>
            <p:nvPr/>
          </p:nvSpPr>
          <p:spPr>
            <a:xfrm rot="19430498" flipV="1">
              <a:off x="2357471" y="2618900"/>
              <a:ext cx="2472510" cy="1797643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二等辺三角形 20">
              <a:extLst>
                <a:ext uri="{FF2B5EF4-FFF2-40B4-BE49-F238E27FC236}">
                  <a16:creationId xmlns:a16="http://schemas.microsoft.com/office/drawing/2014/main" id="{6C541767-09DB-4E1E-809D-8048DB31C8DC}"/>
                </a:ext>
              </a:extLst>
            </p:cNvPr>
            <p:cNvSpPr/>
            <p:nvPr/>
          </p:nvSpPr>
          <p:spPr>
            <a:xfrm>
              <a:off x="3262686" y="1665466"/>
              <a:ext cx="2027641" cy="17834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43AAC7F8-1559-49A6-BBBD-099943D0AA12}"/>
                </a:ext>
              </a:extLst>
            </p:cNvPr>
            <p:cNvSpPr txBox="1"/>
            <p:nvPr/>
          </p:nvSpPr>
          <p:spPr>
            <a:xfrm>
              <a:off x="3771279" y="1693276"/>
              <a:ext cx="343364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A</a:t>
              </a:r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40AB354D-0050-46B5-A1C6-90F76448060D}"/>
                </a:ext>
              </a:extLst>
            </p:cNvPr>
            <p:cNvSpPr txBox="1"/>
            <p:nvPr/>
          </p:nvSpPr>
          <p:spPr>
            <a:xfrm>
              <a:off x="5035377" y="3428462"/>
              <a:ext cx="34176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A328853-8AFF-4A7D-BE29-E0E50AF0D9A9}"/>
                </a:ext>
              </a:extLst>
            </p:cNvPr>
            <p:cNvSpPr txBox="1"/>
            <p:nvPr/>
          </p:nvSpPr>
          <p:spPr>
            <a:xfrm>
              <a:off x="1638633" y="3333055"/>
              <a:ext cx="352982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O</a:t>
              </a:r>
              <a:endParaRPr kumimoji="1" lang="ja-JP" altLang="en-US"/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B3B897-4936-461F-92C7-B6208186DB96}"/>
              </a:ext>
            </a:extLst>
          </p:cNvPr>
          <p:cNvSpPr txBox="1"/>
          <p:nvPr/>
        </p:nvSpPr>
        <p:spPr>
          <a:xfrm>
            <a:off x="2657872" y="1388745"/>
            <a:ext cx="4162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/>
              <a:t>∠</a:t>
            </a:r>
            <a:r>
              <a:rPr lang="en-US" altLang="ja-JP" sz="2400" b="1"/>
              <a:t>AOB</a:t>
            </a:r>
            <a:r>
              <a:rPr lang="ja-JP" altLang="en-US" sz="2400" b="1"/>
              <a:t>について作画する</a:t>
            </a:r>
            <a:endParaRPr kumimoji="1" lang="ja-JP" altLang="en-US" sz="2400" b="1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89D33AB0-B4C5-42F8-BD2F-EFC5824B9733}"/>
              </a:ext>
            </a:extLst>
          </p:cNvPr>
          <p:cNvSpPr/>
          <p:nvPr/>
        </p:nvSpPr>
        <p:spPr>
          <a:xfrm>
            <a:off x="2841852" y="5311676"/>
            <a:ext cx="165659" cy="1575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4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extLst>
              <a:ext uri="{FF2B5EF4-FFF2-40B4-BE49-F238E27FC236}">
                <a16:creationId xmlns:a16="http://schemas.microsoft.com/office/drawing/2014/main" id="{139BCE84-A776-4DE6-83D0-62D45439CA07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2AF99DA-7CDB-4C8B-A59F-AED27126CF27}"/>
              </a:ext>
            </a:extLst>
          </p:cNvPr>
          <p:cNvGrpSpPr/>
          <p:nvPr/>
        </p:nvGrpSpPr>
        <p:grpSpPr>
          <a:xfrm>
            <a:off x="3689648" y="2789069"/>
            <a:ext cx="3738504" cy="2723267"/>
            <a:chOff x="1638633" y="1693276"/>
            <a:chExt cx="3738504" cy="2723267"/>
          </a:xfrm>
        </p:grpSpPr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B6C7B9FD-4E8A-4F3B-8E33-E849AE97370E}"/>
                </a:ext>
              </a:extLst>
            </p:cNvPr>
            <p:cNvSpPr/>
            <p:nvPr/>
          </p:nvSpPr>
          <p:spPr>
            <a:xfrm rot="19430498" flipV="1">
              <a:off x="2357471" y="2618900"/>
              <a:ext cx="2472510" cy="1797643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D026F0FD-3676-48D8-AF64-AE3155C98E0A}"/>
                </a:ext>
              </a:extLst>
            </p:cNvPr>
            <p:cNvSpPr/>
            <p:nvPr/>
          </p:nvSpPr>
          <p:spPr>
            <a:xfrm>
              <a:off x="3262686" y="1704966"/>
              <a:ext cx="2027641" cy="17834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D48712D-04A2-4FBA-9A5C-380647E5A5C1}"/>
                </a:ext>
              </a:extLst>
            </p:cNvPr>
            <p:cNvSpPr txBox="1"/>
            <p:nvPr/>
          </p:nvSpPr>
          <p:spPr>
            <a:xfrm>
              <a:off x="3771279" y="1693276"/>
              <a:ext cx="3433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A</a:t>
              </a:r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F358526-0F66-4DE1-A8F3-E3FE98A4DEF3}"/>
                </a:ext>
              </a:extLst>
            </p:cNvPr>
            <p:cNvSpPr txBox="1"/>
            <p:nvPr/>
          </p:nvSpPr>
          <p:spPr>
            <a:xfrm>
              <a:off x="5035377" y="3428462"/>
              <a:ext cx="34176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AFE6FA4-7112-45DE-BB06-A85E6B820515}"/>
                </a:ext>
              </a:extLst>
            </p:cNvPr>
            <p:cNvSpPr txBox="1"/>
            <p:nvPr/>
          </p:nvSpPr>
          <p:spPr>
            <a:xfrm>
              <a:off x="1638633" y="3333055"/>
              <a:ext cx="35298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O</a:t>
              </a:r>
              <a:endParaRPr kumimoji="1" lang="ja-JP" altLang="en-US"/>
            </a:p>
          </p:txBody>
        </p:sp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89D33AB0-B4C5-42F8-BD2F-EFC5824B9733}"/>
              </a:ext>
            </a:extLst>
          </p:cNvPr>
          <p:cNvSpPr/>
          <p:nvPr/>
        </p:nvSpPr>
        <p:spPr>
          <a:xfrm>
            <a:off x="4042630" y="4524792"/>
            <a:ext cx="165659" cy="1575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75D8A53-0A65-4F07-9A08-079612BCFC5F}"/>
              </a:ext>
            </a:extLst>
          </p:cNvPr>
          <p:cNvSpPr>
            <a:spLocks noChangeAspect="1"/>
          </p:cNvSpPr>
          <p:nvPr/>
        </p:nvSpPr>
        <p:spPr>
          <a:xfrm>
            <a:off x="2136559" y="2544255"/>
            <a:ext cx="3959441" cy="39600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AF4AB2C-43F2-402A-B674-AFCEAB76F064}"/>
              </a:ext>
            </a:extLst>
          </p:cNvPr>
          <p:cNvSpPr txBox="1"/>
          <p:nvPr/>
        </p:nvSpPr>
        <p:spPr>
          <a:xfrm>
            <a:off x="8304969" y="737291"/>
            <a:ext cx="29546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/>
              <a:t>点</a:t>
            </a:r>
            <a:r>
              <a:rPr lang="en-US" altLang="ja-JP" sz="2400" b="1"/>
              <a:t>O</a:t>
            </a:r>
            <a:r>
              <a:rPr lang="ja-JP" altLang="en-US" sz="2400" b="1"/>
              <a:t>を中心として</a:t>
            </a:r>
            <a:endParaRPr lang="en-US" altLang="ja-JP" sz="2400" b="1"/>
          </a:p>
          <a:p>
            <a:r>
              <a:rPr kumimoji="1" lang="ja-JP" altLang="en-US" sz="2400" b="1"/>
              <a:t>　　　　　円をかく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5B14BF6F-8F6B-4BBB-B195-5D4ED6DF5AB5}"/>
              </a:ext>
            </a:extLst>
          </p:cNvPr>
          <p:cNvSpPr/>
          <p:nvPr/>
        </p:nvSpPr>
        <p:spPr>
          <a:xfrm>
            <a:off x="255357" y="5445145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3302822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楕円 21">
            <a:extLst>
              <a:ext uri="{FF2B5EF4-FFF2-40B4-BE49-F238E27FC236}">
                <a16:creationId xmlns:a16="http://schemas.microsoft.com/office/drawing/2014/main" id="{2CB808B0-4164-4DB8-A64C-9182D4EC156D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2AF99DA-7CDB-4C8B-A59F-AED27126CF27}"/>
              </a:ext>
            </a:extLst>
          </p:cNvPr>
          <p:cNvGrpSpPr/>
          <p:nvPr/>
        </p:nvGrpSpPr>
        <p:grpSpPr>
          <a:xfrm>
            <a:off x="3646907" y="2828254"/>
            <a:ext cx="3738504" cy="2711577"/>
            <a:chOff x="1638633" y="1704966"/>
            <a:chExt cx="3738504" cy="2711577"/>
          </a:xfrm>
        </p:grpSpPr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B6C7B9FD-4E8A-4F3B-8E33-E849AE97370E}"/>
                </a:ext>
              </a:extLst>
            </p:cNvPr>
            <p:cNvSpPr/>
            <p:nvPr/>
          </p:nvSpPr>
          <p:spPr>
            <a:xfrm rot="19430498" flipV="1">
              <a:off x="2357471" y="2618900"/>
              <a:ext cx="2472510" cy="1797643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D026F0FD-3676-48D8-AF64-AE3155C98E0A}"/>
                </a:ext>
              </a:extLst>
            </p:cNvPr>
            <p:cNvSpPr/>
            <p:nvPr/>
          </p:nvSpPr>
          <p:spPr>
            <a:xfrm>
              <a:off x="3262686" y="1704966"/>
              <a:ext cx="2027641" cy="17834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D48712D-04A2-4FBA-9A5C-380647E5A5C1}"/>
                </a:ext>
              </a:extLst>
            </p:cNvPr>
            <p:cNvSpPr txBox="1"/>
            <p:nvPr/>
          </p:nvSpPr>
          <p:spPr>
            <a:xfrm>
              <a:off x="4104824" y="1733136"/>
              <a:ext cx="3433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A</a:t>
              </a:r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F358526-0F66-4DE1-A8F3-E3FE98A4DEF3}"/>
                </a:ext>
              </a:extLst>
            </p:cNvPr>
            <p:cNvSpPr txBox="1"/>
            <p:nvPr/>
          </p:nvSpPr>
          <p:spPr>
            <a:xfrm>
              <a:off x="5035377" y="3428462"/>
              <a:ext cx="34176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AFE6FA4-7112-45DE-BB06-A85E6B820515}"/>
                </a:ext>
              </a:extLst>
            </p:cNvPr>
            <p:cNvSpPr txBox="1"/>
            <p:nvPr/>
          </p:nvSpPr>
          <p:spPr>
            <a:xfrm>
              <a:off x="1638633" y="3333055"/>
              <a:ext cx="35298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O</a:t>
              </a:r>
              <a:endParaRPr kumimoji="1" lang="ja-JP" altLang="en-US"/>
            </a:p>
          </p:txBody>
        </p:sp>
      </p:grpSp>
      <p:sp>
        <p:nvSpPr>
          <p:cNvPr id="3" name="楕円 2">
            <a:extLst>
              <a:ext uri="{FF2B5EF4-FFF2-40B4-BE49-F238E27FC236}">
                <a16:creationId xmlns:a16="http://schemas.microsoft.com/office/drawing/2014/main" id="{F75D8A53-0A65-4F07-9A08-079612BCFC5F}"/>
              </a:ext>
            </a:extLst>
          </p:cNvPr>
          <p:cNvSpPr>
            <a:spLocks noChangeAspect="1"/>
          </p:cNvSpPr>
          <p:nvPr/>
        </p:nvSpPr>
        <p:spPr>
          <a:xfrm>
            <a:off x="2093818" y="2571750"/>
            <a:ext cx="3959441" cy="3960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CBA11C-2E5B-4F14-B80D-1D0B45743FAC}"/>
              </a:ext>
            </a:extLst>
          </p:cNvPr>
          <p:cNvSpPr txBox="1"/>
          <p:nvPr/>
        </p:nvSpPr>
        <p:spPr>
          <a:xfrm>
            <a:off x="5552978" y="4736416"/>
            <a:ext cx="3561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/>
              <a:t>D</a:t>
            </a:r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A99E022-5CB6-49B9-B75C-C172EA701C3A}"/>
              </a:ext>
            </a:extLst>
          </p:cNvPr>
          <p:cNvSpPr/>
          <p:nvPr/>
        </p:nvSpPr>
        <p:spPr>
          <a:xfrm>
            <a:off x="5612720" y="3353799"/>
            <a:ext cx="165659" cy="1575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89D33AB0-B4C5-42F8-BD2F-EFC5824B9733}"/>
              </a:ext>
            </a:extLst>
          </p:cNvPr>
          <p:cNvSpPr/>
          <p:nvPr/>
        </p:nvSpPr>
        <p:spPr>
          <a:xfrm>
            <a:off x="5974909" y="4552288"/>
            <a:ext cx="165659" cy="1575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287846D-E947-41BF-A37A-1C71782FFB7F}"/>
              </a:ext>
            </a:extLst>
          </p:cNvPr>
          <p:cNvSpPr txBox="1"/>
          <p:nvPr/>
        </p:nvSpPr>
        <p:spPr>
          <a:xfrm>
            <a:off x="8253695" y="600557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/>
              <a:t>点</a:t>
            </a:r>
            <a:r>
              <a:rPr lang="en-US" altLang="ja-JP" sz="2400" b="1"/>
              <a:t>O</a:t>
            </a:r>
            <a:r>
              <a:rPr lang="ja-JP" altLang="en-US" sz="2400" b="1"/>
              <a:t>を中心とした</a:t>
            </a:r>
            <a:endParaRPr lang="en-US" altLang="ja-JP" sz="2400" b="1"/>
          </a:p>
          <a:p>
            <a:r>
              <a:rPr lang="ja-JP" altLang="en-US" sz="2400" b="1"/>
              <a:t>円とそれぞれ交わる点</a:t>
            </a:r>
            <a:endParaRPr kumimoji="1" lang="ja-JP" altLang="en-US" sz="2400" b="1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26F9A0E-83F7-47A4-96DD-0D03F54885CB}"/>
              </a:ext>
            </a:extLst>
          </p:cNvPr>
          <p:cNvSpPr txBox="1"/>
          <p:nvPr/>
        </p:nvSpPr>
        <p:spPr>
          <a:xfrm>
            <a:off x="4508531" y="2796700"/>
            <a:ext cx="15881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交点</a:t>
            </a:r>
            <a:r>
              <a:rPr lang="en-US" altLang="ja-JP" b="1">
                <a:solidFill>
                  <a:srgbClr val="FF0000"/>
                </a:solidFill>
              </a:rPr>
              <a:t>C</a:t>
            </a:r>
            <a:r>
              <a:rPr kumimoji="1" lang="ja-JP" altLang="en-US" b="1">
                <a:solidFill>
                  <a:srgbClr val="FF0000"/>
                </a:solidFill>
              </a:rPr>
              <a:t>の出現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647F008-3037-43A6-A7FD-9CD31CDA280E}"/>
              </a:ext>
            </a:extLst>
          </p:cNvPr>
          <p:cNvSpPr txBox="1"/>
          <p:nvPr/>
        </p:nvSpPr>
        <p:spPr>
          <a:xfrm>
            <a:off x="4592601" y="5278724"/>
            <a:ext cx="15881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交点</a:t>
            </a:r>
            <a:r>
              <a:rPr kumimoji="1" lang="en-US" altLang="ja-JP" b="1">
                <a:solidFill>
                  <a:srgbClr val="FF0000"/>
                </a:solidFill>
              </a:rPr>
              <a:t>D</a:t>
            </a:r>
            <a:r>
              <a:rPr kumimoji="1" lang="ja-JP" altLang="en-US" b="1">
                <a:solidFill>
                  <a:srgbClr val="FF0000"/>
                </a:solidFill>
              </a:rPr>
              <a:t>の出現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02AD03A0-5E51-4507-8976-DEB5F7003555}"/>
              </a:ext>
            </a:extLst>
          </p:cNvPr>
          <p:cNvSpPr/>
          <p:nvPr/>
        </p:nvSpPr>
        <p:spPr>
          <a:xfrm>
            <a:off x="87180" y="566483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D4745FF-F5BE-4788-B268-9F1E89A3D5DA}"/>
              </a:ext>
            </a:extLst>
          </p:cNvPr>
          <p:cNvSpPr txBox="1"/>
          <p:nvPr/>
        </p:nvSpPr>
        <p:spPr>
          <a:xfrm>
            <a:off x="5030479" y="3193031"/>
            <a:ext cx="3417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4175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楕円 20">
            <a:extLst>
              <a:ext uri="{FF2B5EF4-FFF2-40B4-BE49-F238E27FC236}">
                <a16:creationId xmlns:a16="http://schemas.microsoft.com/office/drawing/2014/main" id="{B17E04FF-3BBD-4E03-8A7A-B48EABB31E35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2AF99DA-7CDB-4C8B-A59F-AED27126CF27}"/>
              </a:ext>
            </a:extLst>
          </p:cNvPr>
          <p:cNvGrpSpPr/>
          <p:nvPr/>
        </p:nvGrpSpPr>
        <p:grpSpPr>
          <a:xfrm>
            <a:off x="2067638" y="3863271"/>
            <a:ext cx="3738504" cy="2723267"/>
            <a:chOff x="1638633" y="1693276"/>
            <a:chExt cx="3738504" cy="2723267"/>
          </a:xfrm>
        </p:grpSpPr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B6C7B9FD-4E8A-4F3B-8E33-E849AE97370E}"/>
                </a:ext>
              </a:extLst>
            </p:cNvPr>
            <p:cNvSpPr/>
            <p:nvPr/>
          </p:nvSpPr>
          <p:spPr>
            <a:xfrm rot="19430498" flipV="1">
              <a:off x="2357471" y="2618900"/>
              <a:ext cx="2472510" cy="1797643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D026F0FD-3676-48D8-AF64-AE3155C98E0A}"/>
                </a:ext>
              </a:extLst>
            </p:cNvPr>
            <p:cNvSpPr/>
            <p:nvPr/>
          </p:nvSpPr>
          <p:spPr>
            <a:xfrm>
              <a:off x="3262686" y="1704966"/>
              <a:ext cx="2027641" cy="17834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D48712D-04A2-4FBA-9A5C-380647E5A5C1}"/>
                </a:ext>
              </a:extLst>
            </p:cNvPr>
            <p:cNvSpPr txBox="1"/>
            <p:nvPr/>
          </p:nvSpPr>
          <p:spPr>
            <a:xfrm>
              <a:off x="3771279" y="1693276"/>
              <a:ext cx="3433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A</a:t>
              </a:r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F358526-0F66-4DE1-A8F3-E3FE98A4DEF3}"/>
                </a:ext>
              </a:extLst>
            </p:cNvPr>
            <p:cNvSpPr txBox="1"/>
            <p:nvPr/>
          </p:nvSpPr>
          <p:spPr>
            <a:xfrm>
              <a:off x="5035377" y="3428462"/>
              <a:ext cx="34176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AFE6FA4-7112-45DE-BB06-A85E6B820515}"/>
                </a:ext>
              </a:extLst>
            </p:cNvPr>
            <p:cNvSpPr txBox="1"/>
            <p:nvPr/>
          </p:nvSpPr>
          <p:spPr>
            <a:xfrm>
              <a:off x="1638633" y="3333055"/>
              <a:ext cx="35298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O</a:t>
              </a:r>
              <a:endParaRPr kumimoji="1" lang="ja-JP" altLang="en-US"/>
            </a:p>
          </p:txBody>
        </p:sp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89D33AB0-B4C5-42F8-BD2F-EFC5824B9733}"/>
              </a:ext>
            </a:extLst>
          </p:cNvPr>
          <p:cNvSpPr/>
          <p:nvPr/>
        </p:nvSpPr>
        <p:spPr>
          <a:xfrm>
            <a:off x="4395640" y="5598995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75D8A53-0A65-4F07-9A08-079612BCFC5F}"/>
              </a:ext>
            </a:extLst>
          </p:cNvPr>
          <p:cNvSpPr>
            <a:spLocks noChangeAspect="1"/>
          </p:cNvSpPr>
          <p:nvPr/>
        </p:nvSpPr>
        <p:spPr>
          <a:xfrm>
            <a:off x="2136559" y="2499295"/>
            <a:ext cx="3959441" cy="39600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CBA11C-2E5B-4F14-B80D-1D0B45743FAC}"/>
              </a:ext>
            </a:extLst>
          </p:cNvPr>
          <p:cNvSpPr txBox="1"/>
          <p:nvPr/>
        </p:nvSpPr>
        <p:spPr>
          <a:xfrm>
            <a:off x="3973709" y="5783123"/>
            <a:ext cx="3561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/>
              <a:t>D</a:t>
            </a:r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CD471D-E0C2-40C8-8FCB-8BD32F6F86D5}"/>
              </a:ext>
            </a:extLst>
          </p:cNvPr>
          <p:cNvSpPr txBox="1"/>
          <p:nvPr/>
        </p:nvSpPr>
        <p:spPr>
          <a:xfrm>
            <a:off x="3520811" y="4232603"/>
            <a:ext cx="3417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/>
              <a:t>C</a:t>
            </a:r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A99E022-5CB6-49B9-B75C-C172EA701C3A}"/>
              </a:ext>
            </a:extLst>
          </p:cNvPr>
          <p:cNvSpPr/>
          <p:nvPr/>
        </p:nvSpPr>
        <p:spPr>
          <a:xfrm>
            <a:off x="4033451" y="4400506"/>
            <a:ext cx="165659" cy="1575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74F285C-C47D-48F9-9D8A-6F871F5A6F46}"/>
              </a:ext>
            </a:extLst>
          </p:cNvPr>
          <p:cNvSpPr txBox="1"/>
          <p:nvPr/>
        </p:nvSpPr>
        <p:spPr>
          <a:xfrm>
            <a:off x="8120543" y="649712"/>
            <a:ext cx="36299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/>
              <a:t>交点</a:t>
            </a:r>
            <a:r>
              <a:rPr lang="en-US" altLang="ja-JP" sz="2800" b="1"/>
              <a:t>C</a:t>
            </a:r>
            <a:r>
              <a:rPr lang="ja-JP" altLang="en-US" sz="2800" b="1"/>
              <a:t>を中心として　　　　　</a:t>
            </a:r>
            <a:endParaRPr lang="en-US" altLang="ja-JP" sz="2800" b="1"/>
          </a:p>
          <a:p>
            <a:r>
              <a:rPr lang="ja-JP" altLang="en-US" sz="2800" b="1"/>
              <a:t>　　　　　円をかく。</a:t>
            </a:r>
            <a:endParaRPr kumimoji="1" lang="ja-JP" altLang="en-US" sz="2800" b="1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1D013F64-6732-4A26-9D94-26397FACCEBB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729855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楕円 22">
            <a:extLst>
              <a:ext uri="{FF2B5EF4-FFF2-40B4-BE49-F238E27FC236}">
                <a16:creationId xmlns:a16="http://schemas.microsoft.com/office/drawing/2014/main" id="{821179AC-C02E-4E78-AE63-F97DF2ED7A7D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2AF99DA-7CDB-4C8B-A59F-AED27126CF27}"/>
              </a:ext>
            </a:extLst>
          </p:cNvPr>
          <p:cNvGrpSpPr/>
          <p:nvPr/>
        </p:nvGrpSpPr>
        <p:grpSpPr>
          <a:xfrm>
            <a:off x="2774417" y="2689965"/>
            <a:ext cx="3738504" cy="2723267"/>
            <a:chOff x="1638633" y="1693276"/>
            <a:chExt cx="3738504" cy="2723267"/>
          </a:xfrm>
        </p:grpSpPr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B6C7B9FD-4E8A-4F3B-8E33-E849AE97370E}"/>
                </a:ext>
              </a:extLst>
            </p:cNvPr>
            <p:cNvSpPr/>
            <p:nvPr/>
          </p:nvSpPr>
          <p:spPr>
            <a:xfrm rot="19430498" flipV="1">
              <a:off x="2357471" y="2618900"/>
              <a:ext cx="2472510" cy="1797643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D026F0FD-3676-48D8-AF64-AE3155C98E0A}"/>
                </a:ext>
              </a:extLst>
            </p:cNvPr>
            <p:cNvSpPr/>
            <p:nvPr/>
          </p:nvSpPr>
          <p:spPr>
            <a:xfrm>
              <a:off x="3262686" y="1704966"/>
              <a:ext cx="2027641" cy="17834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D48712D-04A2-4FBA-9A5C-380647E5A5C1}"/>
                </a:ext>
              </a:extLst>
            </p:cNvPr>
            <p:cNvSpPr txBox="1"/>
            <p:nvPr/>
          </p:nvSpPr>
          <p:spPr>
            <a:xfrm>
              <a:off x="3771279" y="1693276"/>
              <a:ext cx="3433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A</a:t>
              </a:r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F358526-0F66-4DE1-A8F3-E3FE98A4DEF3}"/>
                </a:ext>
              </a:extLst>
            </p:cNvPr>
            <p:cNvSpPr txBox="1"/>
            <p:nvPr/>
          </p:nvSpPr>
          <p:spPr>
            <a:xfrm>
              <a:off x="5035377" y="3428462"/>
              <a:ext cx="34176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AFE6FA4-7112-45DE-BB06-A85E6B820515}"/>
                </a:ext>
              </a:extLst>
            </p:cNvPr>
            <p:cNvSpPr txBox="1"/>
            <p:nvPr/>
          </p:nvSpPr>
          <p:spPr>
            <a:xfrm>
              <a:off x="1638633" y="3333055"/>
              <a:ext cx="35298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O</a:t>
              </a:r>
              <a:endParaRPr kumimoji="1" lang="ja-JP" altLang="en-US"/>
            </a:p>
          </p:txBody>
        </p:sp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89D33AB0-B4C5-42F8-BD2F-EFC5824B9733}"/>
              </a:ext>
            </a:extLst>
          </p:cNvPr>
          <p:cNvSpPr/>
          <p:nvPr/>
        </p:nvSpPr>
        <p:spPr>
          <a:xfrm>
            <a:off x="5102419" y="4425689"/>
            <a:ext cx="165659" cy="1575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75D8A53-0A65-4F07-9A08-079612BCFC5F}"/>
              </a:ext>
            </a:extLst>
          </p:cNvPr>
          <p:cNvSpPr>
            <a:spLocks noChangeAspect="1"/>
          </p:cNvSpPr>
          <p:nvPr/>
        </p:nvSpPr>
        <p:spPr>
          <a:xfrm>
            <a:off x="2843338" y="1325989"/>
            <a:ext cx="3959441" cy="3960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CBA11C-2E5B-4F14-B80D-1D0B45743FAC}"/>
              </a:ext>
            </a:extLst>
          </p:cNvPr>
          <p:cNvSpPr txBox="1"/>
          <p:nvPr/>
        </p:nvSpPr>
        <p:spPr>
          <a:xfrm>
            <a:off x="4680488" y="4609817"/>
            <a:ext cx="3561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/>
              <a:t>D</a:t>
            </a:r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CD471D-E0C2-40C8-8FCB-8BD32F6F86D5}"/>
              </a:ext>
            </a:extLst>
          </p:cNvPr>
          <p:cNvSpPr txBox="1"/>
          <p:nvPr/>
        </p:nvSpPr>
        <p:spPr>
          <a:xfrm>
            <a:off x="4227590" y="3059297"/>
            <a:ext cx="3417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/>
              <a:t>C</a:t>
            </a:r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A99E022-5CB6-49B9-B75C-C172EA701C3A}"/>
              </a:ext>
            </a:extLst>
          </p:cNvPr>
          <p:cNvSpPr/>
          <p:nvPr/>
        </p:nvSpPr>
        <p:spPr>
          <a:xfrm>
            <a:off x="4740230" y="3227200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41197F8F-A432-4D65-8CE3-0AFC28932FA1}"/>
              </a:ext>
            </a:extLst>
          </p:cNvPr>
          <p:cNvSpPr>
            <a:spLocks noChangeAspect="1"/>
          </p:cNvSpPr>
          <p:nvPr/>
        </p:nvSpPr>
        <p:spPr>
          <a:xfrm>
            <a:off x="3219659" y="2505075"/>
            <a:ext cx="3959441" cy="39600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3745B6C-E975-455E-B952-9FF7CF1C729A}"/>
              </a:ext>
            </a:extLst>
          </p:cNvPr>
          <p:cNvSpPr txBox="1"/>
          <p:nvPr/>
        </p:nvSpPr>
        <p:spPr>
          <a:xfrm>
            <a:off x="5371964" y="3929600"/>
            <a:ext cx="31165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交点</a:t>
            </a:r>
            <a:r>
              <a:rPr lang="en-US" altLang="ja-JP" b="1"/>
              <a:t>D</a:t>
            </a:r>
            <a:r>
              <a:rPr lang="ja-JP" altLang="en-US" b="1"/>
              <a:t>を中心として円をかく。</a:t>
            </a:r>
            <a:endParaRPr kumimoji="1" lang="ja-JP" altLang="en-US" b="1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270B3C0-CB0B-43D1-9659-2475ACA81634}"/>
              </a:ext>
            </a:extLst>
          </p:cNvPr>
          <p:cNvSpPr txBox="1"/>
          <p:nvPr/>
        </p:nvSpPr>
        <p:spPr>
          <a:xfrm>
            <a:off x="8757896" y="788565"/>
            <a:ext cx="3416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/>
              <a:t>点</a:t>
            </a:r>
            <a:r>
              <a:rPr lang="en-US" altLang="ja-JP" sz="2800" b="1"/>
              <a:t>D</a:t>
            </a:r>
            <a:r>
              <a:rPr lang="ja-JP" altLang="en-US" sz="2800" b="1"/>
              <a:t>を中心として</a:t>
            </a:r>
            <a:endParaRPr lang="en-US" altLang="ja-JP" sz="2800" b="1"/>
          </a:p>
          <a:p>
            <a:r>
              <a:rPr kumimoji="1" lang="ja-JP" altLang="en-US" sz="2800" b="1"/>
              <a:t>　　　　　円をかく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E888BA3A-47ED-4997-B0CA-E2196C57CDFB}"/>
              </a:ext>
            </a:extLst>
          </p:cNvPr>
          <p:cNvSpPr/>
          <p:nvPr/>
        </p:nvSpPr>
        <p:spPr>
          <a:xfrm>
            <a:off x="126929" y="5750879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4133242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楕円 20">
            <a:extLst>
              <a:ext uri="{FF2B5EF4-FFF2-40B4-BE49-F238E27FC236}">
                <a16:creationId xmlns:a16="http://schemas.microsoft.com/office/drawing/2014/main" id="{1C5692A3-1A06-4EED-9677-DAF74CF8EB34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2AF99DA-7CDB-4C8B-A59F-AED27126CF27}"/>
              </a:ext>
            </a:extLst>
          </p:cNvPr>
          <p:cNvGrpSpPr/>
          <p:nvPr/>
        </p:nvGrpSpPr>
        <p:grpSpPr>
          <a:xfrm>
            <a:off x="1999717" y="2572428"/>
            <a:ext cx="3651694" cy="2723267"/>
            <a:chOff x="1638633" y="1693276"/>
            <a:chExt cx="3651694" cy="2723267"/>
          </a:xfrm>
        </p:grpSpPr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B6C7B9FD-4E8A-4F3B-8E33-E849AE97370E}"/>
                </a:ext>
              </a:extLst>
            </p:cNvPr>
            <p:cNvSpPr/>
            <p:nvPr/>
          </p:nvSpPr>
          <p:spPr>
            <a:xfrm rot="19430498" flipV="1">
              <a:off x="2357471" y="2618900"/>
              <a:ext cx="2472510" cy="1797643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D026F0FD-3676-48D8-AF64-AE3155C98E0A}"/>
                </a:ext>
              </a:extLst>
            </p:cNvPr>
            <p:cNvSpPr/>
            <p:nvPr/>
          </p:nvSpPr>
          <p:spPr>
            <a:xfrm>
              <a:off x="3262686" y="1704966"/>
              <a:ext cx="2027641" cy="17834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D48712D-04A2-4FBA-9A5C-380647E5A5C1}"/>
                </a:ext>
              </a:extLst>
            </p:cNvPr>
            <p:cNvSpPr txBox="1"/>
            <p:nvPr/>
          </p:nvSpPr>
          <p:spPr>
            <a:xfrm>
              <a:off x="3771279" y="1693276"/>
              <a:ext cx="3433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A</a:t>
              </a:r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F358526-0F66-4DE1-A8F3-E3FE98A4DEF3}"/>
                </a:ext>
              </a:extLst>
            </p:cNvPr>
            <p:cNvSpPr txBox="1"/>
            <p:nvPr/>
          </p:nvSpPr>
          <p:spPr>
            <a:xfrm>
              <a:off x="4926205" y="3193709"/>
              <a:ext cx="34176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AFE6FA4-7112-45DE-BB06-A85E6B820515}"/>
                </a:ext>
              </a:extLst>
            </p:cNvPr>
            <p:cNvSpPr txBox="1"/>
            <p:nvPr/>
          </p:nvSpPr>
          <p:spPr>
            <a:xfrm>
              <a:off x="1638633" y="3333055"/>
              <a:ext cx="35298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O</a:t>
              </a:r>
              <a:endParaRPr kumimoji="1" lang="ja-JP" altLang="en-US"/>
            </a:p>
          </p:txBody>
        </p:sp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89D33AB0-B4C5-42F8-BD2F-EFC5824B9733}"/>
              </a:ext>
            </a:extLst>
          </p:cNvPr>
          <p:cNvSpPr/>
          <p:nvPr/>
        </p:nvSpPr>
        <p:spPr>
          <a:xfrm>
            <a:off x="4327719" y="4308152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75D8A53-0A65-4F07-9A08-079612BCFC5F}"/>
              </a:ext>
            </a:extLst>
          </p:cNvPr>
          <p:cNvSpPr>
            <a:spLocks noChangeAspect="1"/>
          </p:cNvSpPr>
          <p:nvPr/>
        </p:nvSpPr>
        <p:spPr>
          <a:xfrm>
            <a:off x="2068638" y="1208452"/>
            <a:ext cx="3959441" cy="3960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CBA11C-2E5B-4F14-B80D-1D0B45743FAC}"/>
              </a:ext>
            </a:extLst>
          </p:cNvPr>
          <p:cNvSpPr txBox="1"/>
          <p:nvPr/>
        </p:nvSpPr>
        <p:spPr>
          <a:xfrm>
            <a:off x="3905788" y="4492280"/>
            <a:ext cx="3561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/>
              <a:t>D</a:t>
            </a:r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CD471D-E0C2-40C8-8FCB-8BD32F6F86D5}"/>
              </a:ext>
            </a:extLst>
          </p:cNvPr>
          <p:cNvSpPr txBox="1"/>
          <p:nvPr/>
        </p:nvSpPr>
        <p:spPr>
          <a:xfrm>
            <a:off x="3452890" y="2941760"/>
            <a:ext cx="3417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/>
              <a:t>C</a:t>
            </a:r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A99E022-5CB6-49B9-B75C-C172EA701C3A}"/>
              </a:ext>
            </a:extLst>
          </p:cNvPr>
          <p:cNvSpPr/>
          <p:nvPr/>
        </p:nvSpPr>
        <p:spPr>
          <a:xfrm>
            <a:off x="3965530" y="3109663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41197F8F-A432-4D65-8CE3-0AFC28932FA1}"/>
              </a:ext>
            </a:extLst>
          </p:cNvPr>
          <p:cNvSpPr>
            <a:spLocks noChangeAspect="1"/>
          </p:cNvSpPr>
          <p:nvPr/>
        </p:nvSpPr>
        <p:spPr>
          <a:xfrm>
            <a:off x="2444959" y="2387538"/>
            <a:ext cx="3959441" cy="396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488C419-BB09-45DD-961D-02AA57610FE8}"/>
              </a:ext>
            </a:extLst>
          </p:cNvPr>
          <p:cNvSpPr txBox="1"/>
          <p:nvPr/>
        </p:nvSpPr>
        <p:spPr>
          <a:xfrm>
            <a:off x="8757896" y="788565"/>
            <a:ext cx="29738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/>
              <a:t>C,D</a:t>
            </a:r>
            <a:r>
              <a:rPr lang="ja-JP" altLang="en-US" sz="2800" b="1"/>
              <a:t>を中心とした</a:t>
            </a:r>
            <a:endParaRPr lang="en-US" altLang="ja-JP" sz="2800" b="1"/>
          </a:p>
          <a:p>
            <a:r>
              <a:rPr lang="ja-JP" altLang="en-US" sz="2800" b="1"/>
              <a:t>円の交点</a:t>
            </a:r>
            <a:endParaRPr lang="en-US" altLang="ja-JP" sz="2800" b="1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16A65213-D889-4668-BD5C-992CA8A026B9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903788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2AF99DA-7CDB-4C8B-A59F-AED27126CF27}"/>
              </a:ext>
            </a:extLst>
          </p:cNvPr>
          <p:cNvGrpSpPr/>
          <p:nvPr/>
        </p:nvGrpSpPr>
        <p:grpSpPr>
          <a:xfrm>
            <a:off x="2266417" y="2572428"/>
            <a:ext cx="3651694" cy="2723267"/>
            <a:chOff x="1638633" y="1693276"/>
            <a:chExt cx="3651694" cy="2723267"/>
          </a:xfrm>
        </p:grpSpPr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B6C7B9FD-4E8A-4F3B-8E33-E849AE97370E}"/>
                </a:ext>
              </a:extLst>
            </p:cNvPr>
            <p:cNvSpPr/>
            <p:nvPr/>
          </p:nvSpPr>
          <p:spPr>
            <a:xfrm rot="19430498" flipV="1">
              <a:off x="2357471" y="2618900"/>
              <a:ext cx="2472510" cy="1797643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D026F0FD-3676-48D8-AF64-AE3155C98E0A}"/>
                </a:ext>
              </a:extLst>
            </p:cNvPr>
            <p:cNvSpPr/>
            <p:nvPr/>
          </p:nvSpPr>
          <p:spPr>
            <a:xfrm>
              <a:off x="3262686" y="1704966"/>
              <a:ext cx="2027641" cy="17834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D48712D-04A2-4FBA-9A5C-380647E5A5C1}"/>
                </a:ext>
              </a:extLst>
            </p:cNvPr>
            <p:cNvSpPr txBox="1"/>
            <p:nvPr/>
          </p:nvSpPr>
          <p:spPr>
            <a:xfrm>
              <a:off x="3771279" y="1693276"/>
              <a:ext cx="3433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A</a:t>
              </a:r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F358526-0F66-4DE1-A8F3-E3FE98A4DEF3}"/>
                </a:ext>
              </a:extLst>
            </p:cNvPr>
            <p:cNvSpPr txBox="1"/>
            <p:nvPr/>
          </p:nvSpPr>
          <p:spPr>
            <a:xfrm>
              <a:off x="4926205" y="3193709"/>
              <a:ext cx="34176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AFE6FA4-7112-45DE-BB06-A85E6B820515}"/>
                </a:ext>
              </a:extLst>
            </p:cNvPr>
            <p:cNvSpPr txBox="1"/>
            <p:nvPr/>
          </p:nvSpPr>
          <p:spPr>
            <a:xfrm>
              <a:off x="1638633" y="3333055"/>
              <a:ext cx="35298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O</a:t>
              </a:r>
              <a:endParaRPr kumimoji="1" lang="ja-JP" altLang="en-US"/>
            </a:p>
          </p:txBody>
        </p:sp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89D33AB0-B4C5-42F8-BD2F-EFC5824B9733}"/>
              </a:ext>
            </a:extLst>
          </p:cNvPr>
          <p:cNvSpPr/>
          <p:nvPr/>
        </p:nvSpPr>
        <p:spPr>
          <a:xfrm>
            <a:off x="4594419" y="4308152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75D8A53-0A65-4F07-9A08-079612BCFC5F}"/>
              </a:ext>
            </a:extLst>
          </p:cNvPr>
          <p:cNvSpPr>
            <a:spLocks noChangeAspect="1"/>
          </p:cNvSpPr>
          <p:nvPr/>
        </p:nvSpPr>
        <p:spPr>
          <a:xfrm>
            <a:off x="2335338" y="1208452"/>
            <a:ext cx="3959441" cy="3960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CBA11C-2E5B-4F14-B80D-1D0B45743FAC}"/>
              </a:ext>
            </a:extLst>
          </p:cNvPr>
          <p:cNvSpPr txBox="1"/>
          <p:nvPr/>
        </p:nvSpPr>
        <p:spPr>
          <a:xfrm>
            <a:off x="4172488" y="4492280"/>
            <a:ext cx="3561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/>
              <a:t>D</a:t>
            </a:r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CD471D-E0C2-40C8-8FCB-8BD32F6F86D5}"/>
              </a:ext>
            </a:extLst>
          </p:cNvPr>
          <p:cNvSpPr txBox="1"/>
          <p:nvPr/>
        </p:nvSpPr>
        <p:spPr>
          <a:xfrm>
            <a:off x="3719590" y="2941760"/>
            <a:ext cx="3417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/>
              <a:t>C</a:t>
            </a:r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A99E022-5CB6-49B9-B75C-C172EA701C3A}"/>
              </a:ext>
            </a:extLst>
          </p:cNvPr>
          <p:cNvSpPr/>
          <p:nvPr/>
        </p:nvSpPr>
        <p:spPr>
          <a:xfrm>
            <a:off x="4232230" y="3109663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41197F8F-A432-4D65-8CE3-0AFC28932FA1}"/>
              </a:ext>
            </a:extLst>
          </p:cNvPr>
          <p:cNvSpPr>
            <a:spLocks noChangeAspect="1"/>
          </p:cNvSpPr>
          <p:nvPr/>
        </p:nvSpPr>
        <p:spPr>
          <a:xfrm>
            <a:off x="2711659" y="2387538"/>
            <a:ext cx="3959441" cy="396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A4328B51-3CF4-4313-BA8F-6ACFA2BDF712}"/>
              </a:ext>
            </a:extLst>
          </p:cNvPr>
          <p:cNvSpPr/>
          <p:nvPr/>
        </p:nvSpPr>
        <p:spPr>
          <a:xfrm>
            <a:off x="6215147" y="3153513"/>
            <a:ext cx="165659" cy="1575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94373B0-C20D-4625-A3EF-2DD2737D012B}"/>
              </a:ext>
            </a:extLst>
          </p:cNvPr>
          <p:cNvSpPr txBox="1"/>
          <p:nvPr/>
        </p:nvSpPr>
        <p:spPr>
          <a:xfrm>
            <a:off x="6394050" y="2740331"/>
            <a:ext cx="15881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交点</a:t>
            </a:r>
            <a:r>
              <a:rPr lang="en-US" altLang="ja-JP" b="1">
                <a:solidFill>
                  <a:srgbClr val="FF0000"/>
                </a:solidFill>
              </a:rPr>
              <a:t>E</a:t>
            </a:r>
            <a:r>
              <a:rPr kumimoji="1" lang="ja-JP" altLang="en-US" b="1">
                <a:solidFill>
                  <a:srgbClr val="FF0000"/>
                </a:solidFill>
              </a:rPr>
              <a:t>の出現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F292269-8EB2-46D1-AE0C-C4AF005E2BB4}"/>
              </a:ext>
            </a:extLst>
          </p:cNvPr>
          <p:cNvSpPr/>
          <p:nvPr/>
        </p:nvSpPr>
        <p:spPr>
          <a:xfrm>
            <a:off x="186565" y="5491727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999BC6A4-6922-4DB2-A194-506D65D610A1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488C419-BB09-45DD-961D-02AA57610FE8}"/>
              </a:ext>
            </a:extLst>
          </p:cNvPr>
          <p:cNvSpPr txBox="1"/>
          <p:nvPr/>
        </p:nvSpPr>
        <p:spPr>
          <a:xfrm>
            <a:off x="8757896" y="788565"/>
            <a:ext cx="29738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/>
              <a:t>C,D</a:t>
            </a:r>
            <a:r>
              <a:rPr lang="ja-JP" altLang="en-US" sz="2800" b="1"/>
              <a:t>を中心とした</a:t>
            </a:r>
            <a:endParaRPr lang="en-US" altLang="ja-JP" sz="2800" b="1"/>
          </a:p>
          <a:p>
            <a:r>
              <a:rPr lang="ja-JP" altLang="en-US" sz="2800" b="1"/>
              <a:t>円の交点</a:t>
            </a:r>
            <a:endParaRPr lang="en-US" altLang="ja-JP" sz="28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D66F57F-BABF-4AE0-9DB3-91C98D673A59}"/>
              </a:ext>
            </a:extLst>
          </p:cNvPr>
          <p:cNvSpPr txBox="1"/>
          <p:nvPr/>
        </p:nvSpPr>
        <p:spPr>
          <a:xfrm>
            <a:off x="6434301" y="3073793"/>
            <a:ext cx="3337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b="1">
                <a:solidFill>
                  <a:srgbClr val="FF0000"/>
                </a:solidFill>
              </a:rPr>
              <a:t>E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123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2AF99DA-7CDB-4C8B-A59F-AED27126CF27}"/>
              </a:ext>
            </a:extLst>
          </p:cNvPr>
          <p:cNvGrpSpPr/>
          <p:nvPr/>
        </p:nvGrpSpPr>
        <p:grpSpPr>
          <a:xfrm>
            <a:off x="2339343" y="2973120"/>
            <a:ext cx="3651694" cy="2723267"/>
            <a:chOff x="1638633" y="1693276"/>
            <a:chExt cx="3651694" cy="2723267"/>
          </a:xfrm>
        </p:grpSpPr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B6C7B9FD-4E8A-4F3B-8E33-E849AE97370E}"/>
                </a:ext>
              </a:extLst>
            </p:cNvPr>
            <p:cNvSpPr/>
            <p:nvPr/>
          </p:nvSpPr>
          <p:spPr>
            <a:xfrm rot="19430498" flipV="1">
              <a:off x="2357471" y="2618900"/>
              <a:ext cx="2472510" cy="1797643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D026F0FD-3676-48D8-AF64-AE3155C98E0A}"/>
                </a:ext>
              </a:extLst>
            </p:cNvPr>
            <p:cNvSpPr/>
            <p:nvPr/>
          </p:nvSpPr>
          <p:spPr>
            <a:xfrm>
              <a:off x="3262686" y="1704966"/>
              <a:ext cx="2027641" cy="178342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D48712D-04A2-4FBA-9A5C-380647E5A5C1}"/>
                </a:ext>
              </a:extLst>
            </p:cNvPr>
            <p:cNvSpPr txBox="1"/>
            <p:nvPr/>
          </p:nvSpPr>
          <p:spPr>
            <a:xfrm>
              <a:off x="3771279" y="1693276"/>
              <a:ext cx="3433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/>
                <a:t>A</a:t>
              </a:r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F358526-0F66-4DE1-A8F3-E3FE98A4DEF3}"/>
                </a:ext>
              </a:extLst>
            </p:cNvPr>
            <p:cNvSpPr txBox="1"/>
            <p:nvPr/>
          </p:nvSpPr>
          <p:spPr>
            <a:xfrm>
              <a:off x="4926205" y="3193709"/>
              <a:ext cx="34176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AFE6FA4-7112-45DE-BB06-A85E6B820515}"/>
                </a:ext>
              </a:extLst>
            </p:cNvPr>
            <p:cNvSpPr txBox="1"/>
            <p:nvPr/>
          </p:nvSpPr>
          <p:spPr>
            <a:xfrm>
              <a:off x="1638633" y="3333055"/>
              <a:ext cx="35298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/>
                <a:t>O</a:t>
              </a:r>
              <a:endParaRPr kumimoji="1" lang="ja-JP" altLang="en-US"/>
            </a:p>
          </p:txBody>
        </p:sp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89D33AB0-B4C5-42F8-BD2F-EFC5824B9733}"/>
              </a:ext>
            </a:extLst>
          </p:cNvPr>
          <p:cNvSpPr/>
          <p:nvPr/>
        </p:nvSpPr>
        <p:spPr>
          <a:xfrm>
            <a:off x="4667345" y="4708844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75D8A53-0A65-4F07-9A08-079612BCFC5F}"/>
              </a:ext>
            </a:extLst>
          </p:cNvPr>
          <p:cNvSpPr>
            <a:spLocks noChangeAspect="1"/>
          </p:cNvSpPr>
          <p:nvPr/>
        </p:nvSpPr>
        <p:spPr>
          <a:xfrm>
            <a:off x="2408264" y="1609144"/>
            <a:ext cx="3959441" cy="396000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CBA11C-2E5B-4F14-B80D-1D0B45743FAC}"/>
              </a:ext>
            </a:extLst>
          </p:cNvPr>
          <p:cNvSpPr txBox="1"/>
          <p:nvPr/>
        </p:nvSpPr>
        <p:spPr>
          <a:xfrm>
            <a:off x="4245414" y="4892972"/>
            <a:ext cx="3561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/>
              <a:t>D</a:t>
            </a:r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9CD471D-E0C2-40C8-8FCB-8BD32F6F86D5}"/>
              </a:ext>
            </a:extLst>
          </p:cNvPr>
          <p:cNvSpPr txBox="1"/>
          <p:nvPr/>
        </p:nvSpPr>
        <p:spPr>
          <a:xfrm>
            <a:off x="3792516" y="3342452"/>
            <a:ext cx="3417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/>
              <a:t>C</a:t>
            </a:r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BA99E022-5CB6-49B9-B75C-C172EA701C3A}"/>
              </a:ext>
            </a:extLst>
          </p:cNvPr>
          <p:cNvSpPr/>
          <p:nvPr/>
        </p:nvSpPr>
        <p:spPr>
          <a:xfrm>
            <a:off x="4305156" y="3510355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41197F8F-A432-4D65-8CE3-0AFC28932FA1}"/>
              </a:ext>
            </a:extLst>
          </p:cNvPr>
          <p:cNvSpPr>
            <a:spLocks noChangeAspect="1"/>
          </p:cNvSpPr>
          <p:nvPr/>
        </p:nvSpPr>
        <p:spPr>
          <a:xfrm>
            <a:off x="2784585" y="2788230"/>
            <a:ext cx="3959441" cy="396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A4328B51-3CF4-4313-BA8F-6ACFA2BDF712}"/>
              </a:ext>
            </a:extLst>
          </p:cNvPr>
          <p:cNvSpPr/>
          <p:nvPr/>
        </p:nvSpPr>
        <p:spPr>
          <a:xfrm>
            <a:off x="6288073" y="3554205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E406E24-F6ED-4FC3-B798-5308322B041A}"/>
              </a:ext>
            </a:extLst>
          </p:cNvPr>
          <p:cNvCxnSpPr>
            <a:cxnSpLocks/>
          </p:cNvCxnSpPr>
          <p:nvPr/>
        </p:nvCxnSpPr>
        <p:spPr>
          <a:xfrm flipV="1">
            <a:off x="2761246" y="3175687"/>
            <a:ext cx="5065208" cy="1637219"/>
          </a:xfrm>
          <a:prstGeom prst="line">
            <a:avLst/>
          </a:prstGeom>
          <a:ln w="3810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楕円 20">
            <a:extLst>
              <a:ext uri="{FF2B5EF4-FFF2-40B4-BE49-F238E27FC236}">
                <a16:creationId xmlns:a16="http://schemas.microsoft.com/office/drawing/2014/main" id="{36631DF2-DFBA-45E6-93DC-1A0AF76901CE}"/>
              </a:ext>
            </a:extLst>
          </p:cNvPr>
          <p:cNvSpPr/>
          <p:nvPr/>
        </p:nvSpPr>
        <p:spPr>
          <a:xfrm>
            <a:off x="2711690" y="4718775"/>
            <a:ext cx="165659" cy="15757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0B599A6-7016-4B1D-B241-2CFD4CE6D1C5}"/>
              </a:ext>
            </a:extLst>
          </p:cNvPr>
          <p:cNvSpPr txBox="1"/>
          <p:nvPr/>
        </p:nvSpPr>
        <p:spPr>
          <a:xfrm>
            <a:off x="6625546" y="3624964"/>
            <a:ext cx="3068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/>
              <a:t>E</a:t>
            </a:r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3909F53F-E3DF-48B2-8775-A7B0F7016A88}"/>
              </a:ext>
            </a:extLst>
          </p:cNvPr>
          <p:cNvSpPr/>
          <p:nvPr/>
        </p:nvSpPr>
        <p:spPr>
          <a:xfrm>
            <a:off x="309590" y="556914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6765B397-2525-4B4A-9350-050D355EF0FE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D272E20-B51D-4DCA-B780-83F7DE9A6F9F}"/>
              </a:ext>
            </a:extLst>
          </p:cNvPr>
          <p:cNvSpPr txBox="1"/>
          <p:nvPr/>
        </p:nvSpPr>
        <p:spPr>
          <a:xfrm>
            <a:off x="7954591" y="540737"/>
            <a:ext cx="39228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/>
              <a:t>点</a:t>
            </a:r>
            <a:r>
              <a:rPr lang="en-US" altLang="ja-JP" sz="2800" b="1"/>
              <a:t>O</a:t>
            </a:r>
            <a:r>
              <a:rPr lang="ja-JP" altLang="en-US" sz="2800" b="1"/>
              <a:t>と点</a:t>
            </a:r>
            <a:r>
              <a:rPr lang="en-US" altLang="ja-JP" sz="2800" b="1"/>
              <a:t>E</a:t>
            </a:r>
            <a:r>
              <a:rPr lang="ja-JP" altLang="en-US" sz="2800" b="1"/>
              <a:t>を直線で結ぶ</a:t>
            </a:r>
          </a:p>
          <a:p>
            <a:endParaRPr lang="en-US" altLang="ja-JP" sz="2800" b="1"/>
          </a:p>
        </p:txBody>
      </p:sp>
    </p:spTree>
    <p:extLst>
      <p:ext uri="{BB962C8B-B14F-4D97-AF65-F5344CB8AC3E}">
        <p14:creationId xmlns:p14="http://schemas.microsoft.com/office/powerpoint/2010/main" val="301233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4401 -0.36991 L 2.08333E-6 1.20997E-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01" y="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C49B1403-C656-475B-91E6-614C5B17AAE1}"/>
              </a:ext>
            </a:extLst>
          </p:cNvPr>
          <p:cNvSpPr/>
          <p:nvPr/>
        </p:nvSpPr>
        <p:spPr>
          <a:xfrm>
            <a:off x="208547" y="4505400"/>
            <a:ext cx="2124000" cy="2124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7194268-E1C2-4A18-9BA5-C240CB34E3C8}"/>
              </a:ext>
            </a:extLst>
          </p:cNvPr>
          <p:cNvSpPr/>
          <p:nvPr/>
        </p:nvSpPr>
        <p:spPr>
          <a:xfrm>
            <a:off x="9859453" y="339039"/>
            <a:ext cx="2124000" cy="2124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6" y="568802"/>
            <a:ext cx="11619897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　線分の垂直二等分線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　角の二等分線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　垂線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4351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extLst>
              <a:ext uri="{FF2B5EF4-FFF2-40B4-BE49-F238E27FC236}">
                <a16:creationId xmlns:a16="http://schemas.microsoft.com/office/drawing/2014/main" id="{26C5D535-1F1D-4031-A004-9D5C3D234C27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D1949C9-6A7F-485E-9628-0AF670A01F48}"/>
              </a:ext>
            </a:extLst>
          </p:cNvPr>
          <p:cNvGrpSpPr/>
          <p:nvPr/>
        </p:nvGrpSpPr>
        <p:grpSpPr>
          <a:xfrm>
            <a:off x="2644717" y="2387538"/>
            <a:ext cx="5046638" cy="2723267"/>
            <a:chOff x="1495425" y="3247321"/>
            <a:chExt cx="5046638" cy="2723267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D2AF99DA-7CDB-4C8B-A59F-AED27126CF27}"/>
                </a:ext>
              </a:extLst>
            </p:cNvPr>
            <p:cNvGrpSpPr/>
            <p:nvPr/>
          </p:nvGrpSpPr>
          <p:grpSpPr>
            <a:xfrm>
              <a:off x="2488667" y="3247321"/>
              <a:ext cx="3651694" cy="2723267"/>
              <a:chOff x="1638633" y="1693276"/>
              <a:chExt cx="3651694" cy="2723267"/>
            </a:xfrm>
          </p:grpSpPr>
          <p:sp>
            <p:nvSpPr>
              <p:cNvPr id="11" name="二等辺三角形 10">
                <a:extLst>
                  <a:ext uri="{FF2B5EF4-FFF2-40B4-BE49-F238E27FC236}">
                    <a16:creationId xmlns:a16="http://schemas.microsoft.com/office/drawing/2014/main" id="{B6C7B9FD-4E8A-4F3B-8E33-E849AE97370E}"/>
                  </a:ext>
                </a:extLst>
              </p:cNvPr>
              <p:cNvSpPr/>
              <p:nvPr/>
            </p:nvSpPr>
            <p:spPr>
              <a:xfrm rot="19430498" flipV="1">
                <a:off x="2357471" y="2618900"/>
                <a:ext cx="2472510" cy="1797643"/>
              </a:xfrm>
              <a:prstGeom prst="triangle">
                <a:avLst>
                  <a:gd name="adj" fmla="val 100000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二等辺三角形 11">
                <a:extLst>
                  <a:ext uri="{FF2B5EF4-FFF2-40B4-BE49-F238E27FC236}">
                    <a16:creationId xmlns:a16="http://schemas.microsoft.com/office/drawing/2014/main" id="{D026F0FD-3676-48D8-AF64-AE3155C98E0A}"/>
                  </a:ext>
                </a:extLst>
              </p:cNvPr>
              <p:cNvSpPr/>
              <p:nvPr/>
            </p:nvSpPr>
            <p:spPr>
              <a:xfrm>
                <a:off x="3262686" y="1704966"/>
                <a:ext cx="2027641" cy="178342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D48712D-04A2-4FBA-9A5C-380647E5A5C1}"/>
                  </a:ext>
                </a:extLst>
              </p:cNvPr>
              <p:cNvSpPr txBox="1"/>
              <p:nvPr/>
            </p:nvSpPr>
            <p:spPr>
              <a:xfrm>
                <a:off x="3771279" y="1693276"/>
                <a:ext cx="343364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ja-JP"/>
                  <a:t>A</a:t>
                </a:r>
                <a:endParaRPr kumimoji="1" lang="ja-JP" altLang="en-US"/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F358526-0F66-4DE1-A8F3-E3FE98A4DEF3}"/>
                  </a:ext>
                </a:extLst>
              </p:cNvPr>
              <p:cNvSpPr txBox="1"/>
              <p:nvPr/>
            </p:nvSpPr>
            <p:spPr>
              <a:xfrm>
                <a:off x="4926205" y="3193709"/>
                <a:ext cx="34176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/>
                  <a:t>B</a:t>
                </a:r>
                <a:endParaRPr kumimoji="1" lang="ja-JP" altLang="en-US"/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8AFE6FA4-7112-45DE-BB06-A85E6B820515}"/>
                  </a:ext>
                </a:extLst>
              </p:cNvPr>
              <p:cNvSpPr txBox="1"/>
              <p:nvPr/>
            </p:nvSpPr>
            <p:spPr>
              <a:xfrm>
                <a:off x="1638633" y="3333055"/>
                <a:ext cx="352982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/>
                  <a:t>O</a:t>
                </a:r>
                <a:endParaRPr kumimoji="1" lang="ja-JP" altLang="en-US"/>
              </a:p>
            </p:txBody>
          </p:sp>
        </p:grp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DE406E24-F6ED-4FC3-B798-5308322B04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10570" y="4053333"/>
              <a:ext cx="3261714" cy="1033775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36631DF2-DFBA-45E6-93DC-1A0AF76901CE}"/>
                </a:ext>
              </a:extLst>
            </p:cNvPr>
            <p:cNvSpPr/>
            <p:nvPr/>
          </p:nvSpPr>
          <p:spPr>
            <a:xfrm>
              <a:off x="2861014" y="4992976"/>
              <a:ext cx="165659" cy="15757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弧 5">
              <a:extLst>
                <a:ext uri="{FF2B5EF4-FFF2-40B4-BE49-F238E27FC236}">
                  <a16:creationId xmlns:a16="http://schemas.microsoft.com/office/drawing/2014/main" id="{93370DA8-141E-4840-AADB-D2F4B9C39754}"/>
                </a:ext>
              </a:extLst>
            </p:cNvPr>
            <p:cNvSpPr/>
            <p:nvPr/>
          </p:nvSpPr>
          <p:spPr>
            <a:xfrm>
              <a:off x="3151652" y="4798493"/>
              <a:ext cx="258618" cy="267854"/>
            </a:xfrm>
            <a:prstGeom prst="arc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弧 21">
              <a:extLst>
                <a:ext uri="{FF2B5EF4-FFF2-40B4-BE49-F238E27FC236}">
                  <a16:creationId xmlns:a16="http://schemas.microsoft.com/office/drawing/2014/main" id="{809B7AC5-CFF2-4B74-80DE-F26A27B3D7AE}"/>
                </a:ext>
              </a:extLst>
            </p:cNvPr>
            <p:cNvSpPr/>
            <p:nvPr/>
          </p:nvSpPr>
          <p:spPr>
            <a:xfrm rot="1281605">
              <a:off x="3314394" y="4903740"/>
              <a:ext cx="258618" cy="267854"/>
            </a:xfrm>
            <a:prstGeom prst="arc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E46B9CEE-1BE4-4762-AA2F-04499B9055C0}"/>
                </a:ext>
              </a:extLst>
            </p:cNvPr>
            <p:cNvSpPr txBox="1"/>
            <p:nvPr/>
          </p:nvSpPr>
          <p:spPr>
            <a:xfrm>
              <a:off x="6205111" y="3985985"/>
              <a:ext cx="336952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P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7220AACF-1A63-4423-A12D-3186C32F4CD1}"/>
                </a:ext>
              </a:extLst>
            </p:cNvPr>
            <p:cNvSpPr txBox="1"/>
            <p:nvPr/>
          </p:nvSpPr>
          <p:spPr>
            <a:xfrm>
              <a:off x="1495425" y="4260157"/>
              <a:ext cx="18389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>
                  <a:solidFill>
                    <a:srgbClr val="FF0000"/>
                  </a:solidFill>
                </a:rPr>
                <a:t>∠</a:t>
              </a:r>
              <a:r>
                <a:rPr kumimoji="1" lang="en-US" altLang="ja-JP">
                  <a:solidFill>
                    <a:srgbClr val="FF0000"/>
                  </a:solidFill>
                </a:rPr>
                <a:t>AOP</a:t>
              </a:r>
              <a:r>
                <a:rPr kumimoji="1" lang="ja-JP" altLang="en-US">
                  <a:solidFill>
                    <a:srgbClr val="FF0000"/>
                  </a:solidFill>
                </a:rPr>
                <a:t>＝∠</a:t>
              </a:r>
              <a:r>
                <a:rPr kumimoji="1" lang="en-US" altLang="ja-JP">
                  <a:solidFill>
                    <a:srgbClr val="FF0000"/>
                  </a:solidFill>
                </a:rPr>
                <a:t>POB</a:t>
              </a:r>
              <a:endParaRPr kumimoji="1" lang="ja-JP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71E0162-16EE-4247-9707-CB3D298C38D2}"/>
              </a:ext>
            </a:extLst>
          </p:cNvPr>
          <p:cNvSpPr txBox="1"/>
          <p:nvPr/>
        </p:nvSpPr>
        <p:spPr>
          <a:xfrm>
            <a:off x="8303573" y="621668"/>
            <a:ext cx="36087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/>
              <a:t>これが、</a:t>
            </a:r>
            <a:endParaRPr kumimoji="1" lang="en-US" altLang="ja-JP" sz="4000" b="1"/>
          </a:p>
          <a:p>
            <a:r>
              <a:rPr kumimoji="1" lang="ja-JP" altLang="en-US" sz="4000" b="1"/>
              <a:t>角の二等分線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6B29B712-4A27-4162-B5B5-009391FA9B11}"/>
              </a:ext>
            </a:extLst>
          </p:cNvPr>
          <p:cNvSpPr/>
          <p:nvPr/>
        </p:nvSpPr>
        <p:spPr>
          <a:xfrm>
            <a:off x="479179" y="5467770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179187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6" y="568802"/>
            <a:ext cx="11619897" cy="6060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３　垂線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782066A4-89F2-4FF3-98F4-1C95829E3EBA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EE259886-2432-40E4-992D-56A1B87CA8AF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3876031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楕円 12">
            <a:extLst>
              <a:ext uri="{FF2B5EF4-FFF2-40B4-BE49-F238E27FC236}">
                <a16:creationId xmlns:a16="http://schemas.microsoft.com/office/drawing/2014/main" id="{2B8ECCA7-E433-46CB-9052-53F761212ECC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1923105" y="2183458"/>
            <a:ext cx="7664823" cy="2845768"/>
            <a:chOff x="2544497" y="1428857"/>
            <a:chExt cx="7664823" cy="2845768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479000" y="142885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94B75DCF-BE19-4F41-82E9-EC94B9A94FA9}"/>
              </a:ext>
            </a:extLst>
          </p:cNvPr>
          <p:cNvSpPr>
            <a:spLocks noChangeAspect="1"/>
          </p:cNvSpPr>
          <p:nvPr/>
        </p:nvSpPr>
        <p:spPr>
          <a:xfrm>
            <a:off x="5023556" y="2544823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10E354A0-FB7D-42C4-B4AE-C4031122E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133" y="521191"/>
            <a:ext cx="10515600" cy="1325563"/>
          </a:xfrm>
        </p:spPr>
        <p:txBody>
          <a:bodyPr/>
          <a:lstStyle/>
          <a:p>
            <a:r>
              <a:rPr lang="ja-JP" altLang="en-US"/>
              <a:t>直線上にない点から、直線への垂線を</a:t>
            </a:r>
            <a:br>
              <a:rPr lang="en-US" altLang="ja-JP"/>
            </a:br>
            <a:r>
              <a:rPr lang="ja-JP" altLang="en-US"/>
              <a:t>作図する</a:t>
            </a:r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84C29CE1-643F-4156-B3BE-BCF8C4496C10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678806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1790958" y="2530413"/>
            <a:ext cx="7664823" cy="2885352"/>
            <a:chOff x="2544497" y="2104692"/>
            <a:chExt cx="7664823" cy="2885352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D8292B57-6D6B-4741-A5E5-485271AFE2A3}"/>
                </a:ext>
              </a:extLst>
            </p:cNvPr>
            <p:cNvSpPr/>
            <p:nvPr/>
          </p:nvSpPr>
          <p:spPr>
            <a:xfrm rot="7379829">
              <a:off x="5429589" y="2584757"/>
              <a:ext cx="1888721" cy="29218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119440" y="368688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479001" y="2104692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4267200" y="367635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A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5F0EAE96-C187-4A1B-9C95-02F949D9FD72}"/>
              </a:ext>
            </a:extLst>
          </p:cNvPr>
          <p:cNvSpPr>
            <a:spLocks noChangeAspect="1"/>
          </p:cNvSpPr>
          <p:nvPr/>
        </p:nvSpPr>
        <p:spPr>
          <a:xfrm>
            <a:off x="4842443" y="2799162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642B7C0E-F118-40C6-8914-4D2980C22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133" y="521191"/>
            <a:ext cx="10515600" cy="1325563"/>
          </a:xfrm>
        </p:spPr>
        <p:txBody>
          <a:bodyPr/>
          <a:lstStyle/>
          <a:p>
            <a:r>
              <a:rPr kumimoji="1" lang="ja-JP" altLang="en-US"/>
              <a:t>パターン１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4F91B91-A215-4F4F-8AC5-294A904F4AC3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A5B2A79-29E8-490A-9C34-535F5A69341D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1899932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544497" y="2104692"/>
            <a:ext cx="7664823" cy="2885352"/>
            <a:chOff x="2544497" y="2104692"/>
            <a:chExt cx="7664823" cy="2885352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D8292B57-6D6B-4741-A5E5-485271AFE2A3}"/>
                </a:ext>
              </a:extLst>
            </p:cNvPr>
            <p:cNvSpPr/>
            <p:nvPr/>
          </p:nvSpPr>
          <p:spPr>
            <a:xfrm rot="7379829">
              <a:off x="5429589" y="2584757"/>
              <a:ext cx="1888721" cy="29218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119440" y="368688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479001" y="2104692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4267200" y="367635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A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3" name="楕円 2">
            <a:extLst>
              <a:ext uri="{FF2B5EF4-FFF2-40B4-BE49-F238E27FC236}">
                <a16:creationId xmlns:a16="http://schemas.microsoft.com/office/drawing/2014/main" id="{D180BAE6-3C80-4E8C-BC33-859479361E1C}"/>
              </a:ext>
            </a:extLst>
          </p:cNvPr>
          <p:cNvSpPr>
            <a:spLocks noChangeAspect="1"/>
          </p:cNvSpPr>
          <p:nvPr/>
        </p:nvSpPr>
        <p:spPr>
          <a:xfrm>
            <a:off x="4541392" y="3973983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AAB8E47-F88C-47C0-87E9-3E7CF1D3CDA0}"/>
              </a:ext>
            </a:extLst>
          </p:cNvPr>
          <p:cNvSpPr txBox="1"/>
          <p:nvPr/>
        </p:nvSpPr>
        <p:spPr>
          <a:xfrm>
            <a:off x="4182863" y="4359247"/>
            <a:ext cx="1180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着目！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17576E02-7023-4030-BCFA-A9C0E125A011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927A267D-EF8A-424B-8247-85439D1D984A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1551512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楕円 13">
            <a:extLst>
              <a:ext uri="{FF2B5EF4-FFF2-40B4-BE49-F238E27FC236}">
                <a16:creationId xmlns:a16="http://schemas.microsoft.com/office/drawing/2014/main" id="{BB4E29CE-28E7-4F06-94F3-B98BE75BF465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544497" y="2104692"/>
            <a:ext cx="7664823" cy="2885352"/>
            <a:chOff x="2544497" y="2104692"/>
            <a:chExt cx="7664823" cy="2885352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D8292B57-6D6B-4741-A5E5-485271AFE2A3}"/>
                </a:ext>
              </a:extLst>
            </p:cNvPr>
            <p:cNvSpPr/>
            <p:nvPr/>
          </p:nvSpPr>
          <p:spPr>
            <a:xfrm rot="7379829">
              <a:off x="5429589" y="2584757"/>
              <a:ext cx="1888721" cy="29218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119440" y="368688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479001" y="2104692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4267200" y="367635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A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553756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0D61F475-D5D5-4C9C-BF6D-F01D5310FB6A}"/>
              </a:ext>
            </a:extLst>
          </p:cNvPr>
          <p:cNvSpPr>
            <a:spLocks noChangeAspect="1"/>
          </p:cNvSpPr>
          <p:nvPr/>
        </p:nvSpPr>
        <p:spPr>
          <a:xfrm>
            <a:off x="2797510" y="2170633"/>
            <a:ext cx="3738078" cy="37380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D180BAE6-3C80-4E8C-BC33-859479361E1C}"/>
              </a:ext>
            </a:extLst>
          </p:cNvPr>
          <p:cNvSpPr>
            <a:spLocks noChangeAspect="1"/>
          </p:cNvSpPr>
          <p:nvPr/>
        </p:nvSpPr>
        <p:spPr>
          <a:xfrm>
            <a:off x="4541392" y="3973983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F3BB03-0096-4E29-9471-4E5B1EE7BEC3}"/>
              </a:ext>
            </a:extLst>
          </p:cNvPr>
          <p:cNvSpPr txBox="1"/>
          <p:nvPr/>
        </p:nvSpPr>
        <p:spPr>
          <a:xfrm>
            <a:off x="8461055" y="448155"/>
            <a:ext cx="32944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/>
              <a:t>点</a:t>
            </a:r>
            <a:r>
              <a:rPr lang="en-US" altLang="ja-JP" sz="2800" b="1"/>
              <a:t>A</a:t>
            </a:r>
            <a:r>
              <a:rPr lang="ja-JP" altLang="en-US" sz="2800" b="1"/>
              <a:t>を中心とし、</a:t>
            </a:r>
            <a:endParaRPr lang="en-US" altLang="ja-JP" sz="2800" b="1"/>
          </a:p>
          <a:p>
            <a:r>
              <a:rPr lang="ja-JP" altLang="en-US" sz="2800" b="1"/>
              <a:t>点</a:t>
            </a:r>
            <a:r>
              <a:rPr lang="en-US" altLang="ja-JP" sz="2800" b="1"/>
              <a:t>P</a:t>
            </a:r>
            <a:r>
              <a:rPr lang="ja-JP" altLang="en-US" sz="2800" b="1"/>
              <a:t>を通る円を描く</a:t>
            </a:r>
            <a:endParaRPr kumimoji="1" lang="ja-JP" altLang="en-US" sz="2800" b="1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2755215-8773-4BB1-A621-409E250B9872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1764845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520200" y="2104692"/>
            <a:ext cx="7689120" cy="2885352"/>
            <a:chOff x="2520200" y="2104692"/>
            <a:chExt cx="7689120" cy="2885352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D8292B57-6D6B-4741-A5E5-485271AFE2A3}"/>
                </a:ext>
              </a:extLst>
            </p:cNvPr>
            <p:cNvSpPr/>
            <p:nvPr/>
          </p:nvSpPr>
          <p:spPr>
            <a:xfrm rot="7379829">
              <a:off x="5429589" y="2584757"/>
              <a:ext cx="1888721" cy="29218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119440" y="368688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479001" y="2104692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4267200" y="367635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A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520200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0D61F475-D5D5-4C9C-BF6D-F01D5310FB6A}"/>
              </a:ext>
            </a:extLst>
          </p:cNvPr>
          <p:cNvSpPr>
            <a:spLocks noChangeAspect="1"/>
          </p:cNvSpPr>
          <p:nvPr/>
        </p:nvSpPr>
        <p:spPr>
          <a:xfrm>
            <a:off x="2797510" y="2170633"/>
            <a:ext cx="3738078" cy="37380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9B26015-12B6-4899-90D2-D37174FD3A94}"/>
              </a:ext>
            </a:extLst>
          </p:cNvPr>
          <p:cNvSpPr>
            <a:spLocks noChangeAspect="1"/>
          </p:cNvSpPr>
          <p:nvPr/>
        </p:nvSpPr>
        <p:spPr>
          <a:xfrm>
            <a:off x="8060379" y="3973983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44FE0E-F363-4A07-B19B-F7D52381C81E}"/>
              </a:ext>
            </a:extLst>
          </p:cNvPr>
          <p:cNvSpPr txBox="1"/>
          <p:nvPr/>
        </p:nvSpPr>
        <p:spPr>
          <a:xfrm>
            <a:off x="7890334" y="4232883"/>
            <a:ext cx="1180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着目！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30FCD209-515F-4887-AF4A-53937BE7CBC6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AFA2F966-BB46-48AB-99EF-C60E4F162DCB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164736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楕円 15">
            <a:extLst>
              <a:ext uri="{FF2B5EF4-FFF2-40B4-BE49-F238E27FC236}">
                <a16:creationId xmlns:a16="http://schemas.microsoft.com/office/drawing/2014/main" id="{949D6C9F-31E1-4790-A634-A22A0F4C5799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544497" y="2104692"/>
            <a:ext cx="7664823" cy="2885352"/>
            <a:chOff x="2544497" y="2104692"/>
            <a:chExt cx="7664823" cy="2885352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D8292B57-6D6B-4741-A5E5-485271AFE2A3}"/>
                </a:ext>
              </a:extLst>
            </p:cNvPr>
            <p:cNvSpPr/>
            <p:nvPr/>
          </p:nvSpPr>
          <p:spPr>
            <a:xfrm rot="7379829">
              <a:off x="5429589" y="2584757"/>
              <a:ext cx="1888721" cy="29218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119440" y="368688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479001" y="2104692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4267200" y="367635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A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562145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0D61F475-D5D5-4C9C-BF6D-F01D5310FB6A}"/>
              </a:ext>
            </a:extLst>
          </p:cNvPr>
          <p:cNvSpPr>
            <a:spLocks noChangeAspect="1"/>
          </p:cNvSpPr>
          <p:nvPr/>
        </p:nvSpPr>
        <p:spPr>
          <a:xfrm>
            <a:off x="2797510" y="2170633"/>
            <a:ext cx="3738078" cy="37380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72427849-6C39-449C-AA2C-ACC41F4651A5}"/>
              </a:ext>
            </a:extLst>
          </p:cNvPr>
          <p:cNvSpPr>
            <a:spLocks noChangeAspect="1"/>
          </p:cNvSpPr>
          <p:nvPr/>
        </p:nvSpPr>
        <p:spPr>
          <a:xfrm>
            <a:off x="5204151" y="1130301"/>
            <a:ext cx="5751530" cy="57515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9B26015-12B6-4899-90D2-D37174FD3A94}"/>
              </a:ext>
            </a:extLst>
          </p:cNvPr>
          <p:cNvSpPr>
            <a:spLocks noChangeAspect="1"/>
          </p:cNvSpPr>
          <p:nvPr/>
        </p:nvSpPr>
        <p:spPr>
          <a:xfrm>
            <a:off x="8060379" y="3973983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9FFDF2-924C-49EF-9F0C-44BC952956C2}"/>
              </a:ext>
            </a:extLst>
          </p:cNvPr>
          <p:cNvSpPr txBox="1"/>
          <p:nvPr/>
        </p:nvSpPr>
        <p:spPr>
          <a:xfrm>
            <a:off x="8831923" y="260497"/>
            <a:ext cx="32944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/>
              <a:t>点</a:t>
            </a:r>
            <a:r>
              <a:rPr lang="en-US" altLang="ja-JP" sz="2800"/>
              <a:t>B</a:t>
            </a:r>
            <a:r>
              <a:rPr lang="ja-JP" altLang="en-US" sz="2800"/>
              <a:t>を中心とし、</a:t>
            </a:r>
            <a:endParaRPr lang="en-US" altLang="ja-JP" sz="2800"/>
          </a:p>
          <a:p>
            <a:r>
              <a:rPr lang="ja-JP" altLang="en-US" sz="2800"/>
              <a:t>点</a:t>
            </a:r>
            <a:r>
              <a:rPr lang="en-US" altLang="ja-JP" sz="2800"/>
              <a:t>P</a:t>
            </a:r>
            <a:r>
              <a:rPr lang="ja-JP" altLang="en-US" sz="2800"/>
              <a:t>を通る円を描く</a:t>
            </a:r>
            <a:endParaRPr kumimoji="1" lang="ja-JP" altLang="en-US" sz="2800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4ACA918C-C487-4149-A086-26687B060BB3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4307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楕円 17">
            <a:extLst>
              <a:ext uri="{FF2B5EF4-FFF2-40B4-BE49-F238E27FC236}">
                <a16:creationId xmlns:a16="http://schemas.microsoft.com/office/drawing/2014/main" id="{92B4C223-1419-4717-9055-EECC6C81B733}"/>
              </a:ext>
            </a:extLst>
          </p:cNvPr>
          <p:cNvSpPr/>
          <p:nvPr/>
        </p:nvSpPr>
        <p:spPr>
          <a:xfrm>
            <a:off x="9959780" y="16535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544497" y="2104692"/>
            <a:ext cx="7664823" cy="2885352"/>
            <a:chOff x="2544497" y="2104692"/>
            <a:chExt cx="7664823" cy="2885352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D8292B57-6D6B-4741-A5E5-485271AFE2A3}"/>
                </a:ext>
              </a:extLst>
            </p:cNvPr>
            <p:cNvSpPr/>
            <p:nvPr/>
          </p:nvSpPr>
          <p:spPr>
            <a:xfrm rot="7379829">
              <a:off x="5429589" y="2584757"/>
              <a:ext cx="1888721" cy="29218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119440" y="368688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479001" y="2104692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4267200" y="367635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A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0D61F475-D5D5-4C9C-BF6D-F01D5310FB6A}"/>
              </a:ext>
            </a:extLst>
          </p:cNvPr>
          <p:cNvSpPr>
            <a:spLocks noChangeAspect="1"/>
          </p:cNvSpPr>
          <p:nvPr/>
        </p:nvSpPr>
        <p:spPr>
          <a:xfrm>
            <a:off x="2797510" y="2170633"/>
            <a:ext cx="3738078" cy="37380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72427849-6C39-449C-AA2C-ACC41F4651A5}"/>
              </a:ext>
            </a:extLst>
          </p:cNvPr>
          <p:cNvSpPr>
            <a:spLocks noChangeAspect="1"/>
          </p:cNvSpPr>
          <p:nvPr/>
        </p:nvSpPr>
        <p:spPr>
          <a:xfrm>
            <a:off x="5204151" y="1130301"/>
            <a:ext cx="5751530" cy="57515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E675D48-5E19-471A-8B00-AC437CE50DDF}"/>
              </a:ext>
            </a:extLst>
          </p:cNvPr>
          <p:cNvSpPr txBox="1"/>
          <p:nvPr/>
        </p:nvSpPr>
        <p:spPr>
          <a:xfrm>
            <a:off x="5479001" y="5783056"/>
            <a:ext cx="506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>
                <a:solidFill>
                  <a:srgbClr val="FF0000"/>
                </a:solidFill>
              </a:rPr>
              <a:t>Q</a:t>
            </a:r>
            <a:endParaRPr kumimoji="1" lang="ja-JP" altLang="en-US" sz="2400" b="1">
              <a:solidFill>
                <a:srgbClr val="FF0000"/>
              </a:solidFill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38F622A-365D-477D-AFF7-83AAD1E93A82}"/>
              </a:ext>
            </a:extLst>
          </p:cNvPr>
          <p:cNvSpPr>
            <a:spLocks noChangeAspect="1"/>
          </p:cNvSpPr>
          <p:nvPr/>
        </p:nvSpPr>
        <p:spPr>
          <a:xfrm>
            <a:off x="5644948" y="5524334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7B361CF-5324-4B6D-AEAE-F401A6BD2841}"/>
              </a:ext>
            </a:extLst>
          </p:cNvPr>
          <p:cNvSpPr txBox="1"/>
          <p:nvPr/>
        </p:nvSpPr>
        <p:spPr>
          <a:xfrm>
            <a:off x="6731033" y="398170"/>
            <a:ext cx="5352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/>
              <a:t>各円の、</a:t>
            </a:r>
            <a:r>
              <a:rPr lang="en-US" altLang="ja-JP" sz="2800"/>
              <a:t>P</a:t>
            </a:r>
            <a:r>
              <a:rPr lang="ja-JP" altLang="en-US" sz="2800"/>
              <a:t>以外の交点を</a:t>
            </a:r>
            <a:r>
              <a:rPr lang="en-US" altLang="ja-JP" sz="2800"/>
              <a:t>Q</a:t>
            </a:r>
            <a:r>
              <a:rPr lang="ja-JP" altLang="en-US" sz="2800"/>
              <a:t>とする</a:t>
            </a:r>
            <a:endParaRPr kumimoji="1" lang="ja-JP" altLang="en-US" sz="280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BDC2883-CB21-47D5-9C80-6A8D055666FD}"/>
              </a:ext>
            </a:extLst>
          </p:cNvPr>
          <p:cNvSpPr txBox="1"/>
          <p:nvPr/>
        </p:nvSpPr>
        <p:spPr>
          <a:xfrm>
            <a:off x="4186039" y="6027034"/>
            <a:ext cx="150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交点</a:t>
            </a:r>
            <a:r>
              <a:rPr kumimoji="1" lang="en-US" altLang="ja-JP" b="1"/>
              <a:t>Q</a:t>
            </a:r>
            <a:r>
              <a:rPr kumimoji="1" lang="ja-JP" altLang="en-US" b="1"/>
              <a:t>の出現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3E0EC515-1DEF-4348-A247-7FDF1F7C84DE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1867506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A2B5D455-6CD1-48B7-A631-CE4F5E621F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1" r="44370" b="-1"/>
          <a:stretch/>
        </p:blipFill>
        <p:spPr>
          <a:xfrm rot="20580810">
            <a:off x="9766192" y="311939"/>
            <a:ext cx="371080" cy="478912"/>
          </a:xfrm>
          <a:prstGeom prst="rect">
            <a:avLst/>
          </a:prstGeom>
        </p:spPr>
      </p:pic>
      <p:sp>
        <p:nvSpPr>
          <p:cNvPr id="18" name="楕円 17">
            <a:extLst>
              <a:ext uri="{FF2B5EF4-FFF2-40B4-BE49-F238E27FC236}">
                <a16:creationId xmlns:a16="http://schemas.microsoft.com/office/drawing/2014/main" id="{30BEE9EC-4D60-434F-9934-71085F86CEC8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544497" y="2113528"/>
            <a:ext cx="7664823" cy="2876516"/>
            <a:chOff x="2544497" y="2113528"/>
            <a:chExt cx="7664823" cy="2876516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D8292B57-6D6B-4741-A5E5-485271AFE2A3}"/>
                </a:ext>
              </a:extLst>
            </p:cNvPr>
            <p:cNvSpPr/>
            <p:nvPr/>
          </p:nvSpPr>
          <p:spPr>
            <a:xfrm rot="7379829">
              <a:off x="5429589" y="2584757"/>
              <a:ext cx="1888721" cy="29218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119440" y="368688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342120" y="2113528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4267200" y="367635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A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0D61F475-D5D5-4C9C-BF6D-F01D5310FB6A}"/>
              </a:ext>
            </a:extLst>
          </p:cNvPr>
          <p:cNvSpPr>
            <a:spLocks noChangeAspect="1"/>
          </p:cNvSpPr>
          <p:nvPr/>
        </p:nvSpPr>
        <p:spPr>
          <a:xfrm>
            <a:off x="2797510" y="2170633"/>
            <a:ext cx="3738078" cy="37380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72427849-6C39-449C-AA2C-ACC41F4651A5}"/>
              </a:ext>
            </a:extLst>
          </p:cNvPr>
          <p:cNvSpPr>
            <a:spLocks noChangeAspect="1"/>
          </p:cNvSpPr>
          <p:nvPr/>
        </p:nvSpPr>
        <p:spPr>
          <a:xfrm>
            <a:off x="5204151" y="1130301"/>
            <a:ext cx="5751530" cy="57515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797CE9D1-DD02-4DA7-8694-9F80B2626E25}"/>
              </a:ext>
            </a:extLst>
          </p:cNvPr>
          <p:cNvCxnSpPr/>
          <p:nvPr/>
        </p:nvCxnSpPr>
        <p:spPr>
          <a:xfrm>
            <a:off x="5682201" y="349250"/>
            <a:ext cx="0" cy="6159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楕円 12">
            <a:extLst>
              <a:ext uri="{FF2B5EF4-FFF2-40B4-BE49-F238E27FC236}">
                <a16:creationId xmlns:a16="http://schemas.microsoft.com/office/drawing/2014/main" id="{91986693-078F-42BA-BDA1-7EC2269A5B86}"/>
              </a:ext>
            </a:extLst>
          </p:cNvPr>
          <p:cNvSpPr>
            <a:spLocks noChangeAspect="1"/>
          </p:cNvSpPr>
          <p:nvPr/>
        </p:nvSpPr>
        <p:spPr>
          <a:xfrm>
            <a:off x="5595134" y="5524334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17200A0E-C5E6-47DF-8013-E3D37F9FF121}"/>
              </a:ext>
            </a:extLst>
          </p:cNvPr>
          <p:cNvSpPr>
            <a:spLocks noChangeAspect="1"/>
          </p:cNvSpPr>
          <p:nvPr/>
        </p:nvSpPr>
        <p:spPr>
          <a:xfrm>
            <a:off x="5581384" y="2391794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DF4C058-F7B8-4083-8D21-8DD1BA4CD971}"/>
              </a:ext>
            </a:extLst>
          </p:cNvPr>
          <p:cNvSpPr txBox="1"/>
          <p:nvPr/>
        </p:nvSpPr>
        <p:spPr>
          <a:xfrm>
            <a:off x="5204151" y="5840462"/>
            <a:ext cx="506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>
                <a:solidFill>
                  <a:srgbClr val="FF0000"/>
                </a:solidFill>
              </a:rPr>
              <a:t>Q</a:t>
            </a:r>
            <a:endParaRPr kumimoji="1" lang="ja-JP" altLang="en-US" sz="2400" b="1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22ABF93-102E-4866-9D5D-C2E02C2F4ED4}"/>
              </a:ext>
            </a:extLst>
          </p:cNvPr>
          <p:cNvSpPr txBox="1"/>
          <p:nvPr/>
        </p:nvSpPr>
        <p:spPr>
          <a:xfrm>
            <a:off x="6222947" y="238582"/>
            <a:ext cx="5016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/>
              <a:t>点</a:t>
            </a:r>
            <a:r>
              <a:rPr lang="en-US" altLang="ja-JP" sz="2800" b="1"/>
              <a:t>P</a:t>
            </a:r>
            <a:r>
              <a:rPr lang="ja-JP" altLang="en-US" sz="2800" b="1"/>
              <a:t>と点</a:t>
            </a:r>
            <a:r>
              <a:rPr lang="en-US" altLang="ja-JP" sz="2800" b="1"/>
              <a:t>Q</a:t>
            </a:r>
            <a:r>
              <a:rPr lang="ja-JP" altLang="en-US" sz="2800" b="1"/>
              <a:t>を通る直線　を引く</a:t>
            </a:r>
            <a:endParaRPr kumimoji="1" lang="ja-JP" altLang="en-US" sz="2800" b="1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B65A8BB8-CD48-423B-9210-987FC9146ECB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422472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6" y="568802"/>
            <a:ext cx="11619897" cy="6060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　線分の垂直</a:t>
            </a:r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二等分線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5093FE8E-7BC5-4BAC-B33B-EABE9A864A06}"/>
              </a:ext>
            </a:extLst>
          </p:cNvPr>
          <p:cNvSpPr/>
          <p:nvPr/>
        </p:nvSpPr>
        <p:spPr>
          <a:xfrm>
            <a:off x="208547" y="4505400"/>
            <a:ext cx="2124000" cy="2124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F00E3644-79B3-41C4-A86F-CEB4D1E92DF9}"/>
              </a:ext>
            </a:extLst>
          </p:cNvPr>
          <p:cNvSpPr/>
          <p:nvPr/>
        </p:nvSpPr>
        <p:spPr>
          <a:xfrm>
            <a:off x="9859453" y="339039"/>
            <a:ext cx="2124000" cy="2124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17504791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楕円 20">
            <a:extLst>
              <a:ext uri="{FF2B5EF4-FFF2-40B4-BE49-F238E27FC236}">
                <a16:creationId xmlns:a16="http://schemas.microsoft.com/office/drawing/2014/main" id="{A2D0A367-BC0E-4488-9996-838AA499DF61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544497" y="2113528"/>
            <a:ext cx="7664823" cy="2876516"/>
            <a:chOff x="2544497" y="2113528"/>
            <a:chExt cx="7664823" cy="2876516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D8292B57-6D6B-4741-A5E5-485271AFE2A3}"/>
                </a:ext>
              </a:extLst>
            </p:cNvPr>
            <p:cNvSpPr/>
            <p:nvPr/>
          </p:nvSpPr>
          <p:spPr>
            <a:xfrm rot="7379829">
              <a:off x="5429589" y="2584757"/>
              <a:ext cx="1888721" cy="29218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119440" y="368688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B</a:t>
              </a:r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342120" y="2113528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4267200" y="3676351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/>
                <a:t>A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797CE9D1-DD02-4DA7-8694-9F80B2626E25}"/>
              </a:ext>
            </a:extLst>
          </p:cNvPr>
          <p:cNvCxnSpPr/>
          <p:nvPr/>
        </p:nvCxnSpPr>
        <p:spPr>
          <a:xfrm>
            <a:off x="5682201" y="349250"/>
            <a:ext cx="0" cy="61595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楕円 12">
            <a:extLst>
              <a:ext uri="{FF2B5EF4-FFF2-40B4-BE49-F238E27FC236}">
                <a16:creationId xmlns:a16="http://schemas.microsoft.com/office/drawing/2014/main" id="{91986693-078F-42BA-BDA1-7EC2269A5B86}"/>
              </a:ext>
            </a:extLst>
          </p:cNvPr>
          <p:cNvSpPr>
            <a:spLocks noChangeAspect="1"/>
          </p:cNvSpPr>
          <p:nvPr/>
        </p:nvSpPr>
        <p:spPr>
          <a:xfrm>
            <a:off x="5595134" y="5524334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17200A0E-C5E6-47DF-8013-E3D37F9FF121}"/>
              </a:ext>
            </a:extLst>
          </p:cNvPr>
          <p:cNvSpPr>
            <a:spLocks noChangeAspect="1"/>
          </p:cNvSpPr>
          <p:nvPr/>
        </p:nvSpPr>
        <p:spPr>
          <a:xfrm>
            <a:off x="5581384" y="2391794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DF4C058-F7B8-4083-8D21-8DD1BA4CD971}"/>
              </a:ext>
            </a:extLst>
          </p:cNvPr>
          <p:cNvSpPr txBox="1"/>
          <p:nvPr/>
        </p:nvSpPr>
        <p:spPr>
          <a:xfrm>
            <a:off x="5204151" y="5840462"/>
            <a:ext cx="506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>
                <a:solidFill>
                  <a:srgbClr val="FF0000"/>
                </a:solidFill>
              </a:rPr>
              <a:t>Q</a:t>
            </a:r>
            <a:endParaRPr kumimoji="1" lang="ja-JP" altLang="en-US" sz="2400" b="1">
              <a:solidFill>
                <a:srgbClr val="FF0000"/>
              </a:solidFill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6FBC31E-D352-4483-A069-0714CF75243B}"/>
              </a:ext>
            </a:extLst>
          </p:cNvPr>
          <p:cNvGrpSpPr/>
          <p:nvPr/>
        </p:nvGrpSpPr>
        <p:grpSpPr>
          <a:xfrm>
            <a:off x="5701244" y="3320322"/>
            <a:ext cx="739176" cy="716022"/>
            <a:chOff x="1013423" y="1422400"/>
            <a:chExt cx="739176" cy="716022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82E32E56-1E79-4C4B-955D-C6066436B4C4}"/>
                </a:ext>
              </a:extLst>
            </p:cNvPr>
            <p:cNvSpPr/>
            <p:nvPr/>
          </p:nvSpPr>
          <p:spPr>
            <a:xfrm>
              <a:off x="1028700" y="1422400"/>
              <a:ext cx="723899" cy="69112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8874C6C1-3A8A-41D9-8F91-48D0712F55E6}"/>
                </a:ext>
              </a:extLst>
            </p:cNvPr>
            <p:cNvSpPr/>
            <p:nvPr/>
          </p:nvSpPr>
          <p:spPr>
            <a:xfrm>
              <a:off x="1013423" y="1447294"/>
              <a:ext cx="723899" cy="6911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楕円 17">
            <a:extLst>
              <a:ext uri="{FF2B5EF4-FFF2-40B4-BE49-F238E27FC236}">
                <a16:creationId xmlns:a16="http://schemas.microsoft.com/office/drawing/2014/main" id="{CCCBB52D-FC5F-4A86-AD83-63E0A893C4EF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971792DD-0CF5-42B5-A2C6-526E87D99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8324" y="269402"/>
            <a:ext cx="4539127" cy="852904"/>
          </a:xfrm>
          <a:noFill/>
        </p:spPr>
        <p:txBody>
          <a:bodyPr/>
          <a:lstStyle/>
          <a:p>
            <a:pPr marL="0" indent="0">
              <a:buNone/>
            </a:pPr>
            <a:r>
              <a:rPr kumimoji="1" lang="ja-JP" altLang="en-US"/>
              <a:t>これが垂線</a:t>
            </a:r>
          </a:p>
        </p:txBody>
      </p:sp>
    </p:spTree>
    <p:extLst>
      <p:ext uri="{BB962C8B-B14F-4D97-AF65-F5344CB8AC3E}">
        <p14:creationId xmlns:p14="http://schemas.microsoft.com/office/powerpoint/2010/main" val="1123462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970625" y="3429000"/>
            <a:ext cx="7664823" cy="2169933"/>
            <a:chOff x="2544497" y="2104692"/>
            <a:chExt cx="7664823" cy="2169933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479001" y="2104692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5F0EAE96-C187-4A1B-9C95-02F949D9FD72}"/>
              </a:ext>
            </a:extLst>
          </p:cNvPr>
          <p:cNvSpPr>
            <a:spLocks noChangeAspect="1"/>
          </p:cNvSpPr>
          <p:nvPr/>
        </p:nvSpPr>
        <p:spPr>
          <a:xfrm>
            <a:off x="5992888" y="3691233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642B7C0E-F118-40C6-8914-4D2980C22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133" y="521191"/>
            <a:ext cx="10515600" cy="1325563"/>
          </a:xfrm>
        </p:spPr>
        <p:txBody>
          <a:bodyPr/>
          <a:lstStyle/>
          <a:p>
            <a:r>
              <a:rPr kumimoji="1" lang="ja-JP" altLang="en-US"/>
              <a:t>パターン２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7CFB416-F823-4970-898D-C2520CFE863A}"/>
              </a:ext>
            </a:extLst>
          </p:cNvPr>
          <p:cNvSpPr txBox="1"/>
          <p:nvPr/>
        </p:nvSpPr>
        <p:spPr>
          <a:xfrm>
            <a:off x="6506203" y="3588796"/>
            <a:ext cx="1180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着目！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7EDB0270-0953-4AE0-8BBD-BFD90C5CB7C3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DC5AAA41-4F62-42A8-A2C3-0183B315CD7F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315601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楕円 14">
            <a:extLst>
              <a:ext uri="{FF2B5EF4-FFF2-40B4-BE49-F238E27FC236}">
                <a16:creationId xmlns:a16="http://schemas.microsoft.com/office/drawing/2014/main" id="{2EBFC85A-109D-4225-8619-1EB7F20BCBA7}"/>
              </a:ext>
            </a:extLst>
          </p:cNvPr>
          <p:cNvSpPr/>
          <p:nvPr/>
        </p:nvSpPr>
        <p:spPr>
          <a:xfrm>
            <a:off x="10068000" y="39705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686540" y="3185219"/>
            <a:ext cx="7664823" cy="2234626"/>
            <a:chOff x="2544497" y="2039999"/>
            <a:chExt cx="7664823" cy="2234626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255696" y="2039999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94B75DCF-BE19-4F41-82E9-EC94B9A94FA9}"/>
              </a:ext>
            </a:extLst>
          </p:cNvPr>
          <p:cNvSpPr>
            <a:spLocks noChangeAspect="1"/>
          </p:cNvSpPr>
          <p:nvPr/>
        </p:nvSpPr>
        <p:spPr>
          <a:xfrm>
            <a:off x="5723427" y="3537014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3E08A696-4F30-416E-ACF7-125E9FACAAE6}"/>
              </a:ext>
            </a:extLst>
          </p:cNvPr>
          <p:cNvSpPr>
            <a:spLocks noChangeAspect="1"/>
          </p:cNvSpPr>
          <p:nvPr/>
        </p:nvSpPr>
        <p:spPr>
          <a:xfrm>
            <a:off x="2934728" y="743478"/>
            <a:ext cx="5751530" cy="57515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A89423-69F6-4331-ABCD-E95E07EF4C89}"/>
              </a:ext>
            </a:extLst>
          </p:cNvPr>
          <p:cNvSpPr txBox="1"/>
          <p:nvPr/>
        </p:nvSpPr>
        <p:spPr>
          <a:xfrm>
            <a:off x="6811076" y="210059"/>
            <a:ext cx="5510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/>
              <a:t>点</a:t>
            </a:r>
            <a:r>
              <a:rPr lang="en-US" altLang="ja-JP" sz="2800"/>
              <a:t>P</a:t>
            </a:r>
            <a:r>
              <a:rPr lang="ja-JP" altLang="en-US" sz="2800"/>
              <a:t>を中心とし直線　を通る円を描く</a:t>
            </a:r>
            <a:endParaRPr kumimoji="1" lang="ja-JP" altLang="en-US" sz="280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AB4E549-ACF3-4635-BB04-6FC69FE854C7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427A561A-9A0C-495F-8F81-80F666A828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1" r="44370" b="-1"/>
          <a:stretch/>
        </p:blipFill>
        <p:spPr>
          <a:xfrm rot="20580810">
            <a:off x="10070644" y="330444"/>
            <a:ext cx="293242" cy="37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2691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E2E53A96-1883-403B-B757-07EBADC048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41" r="44370" b="-1"/>
          <a:stretch/>
        </p:blipFill>
        <p:spPr>
          <a:xfrm rot="20580810">
            <a:off x="8342926" y="343773"/>
            <a:ext cx="371080" cy="478912"/>
          </a:xfrm>
          <a:prstGeom prst="rect">
            <a:avLst/>
          </a:prstGeom>
        </p:spPr>
      </p:pic>
      <p:sp>
        <p:nvSpPr>
          <p:cNvPr id="22" name="楕円 21">
            <a:extLst>
              <a:ext uri="{FF2B5EF4-FFF2-40B4-BE49-F238E27FC236}">
                <a16:creationId xmlns:a16="http://schemas.microsoft.com/office/drawing/2014/main" id="{2B15AE7D-458B-47F1-BDC8-01DD268D1ECF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659907" y="3060931"/>
            <a:ext cx="7664823" cy="2453038"/>
            <a:chOff x="2544497" y="2039999"/>
            <a:chExt cx="7664823" cy="2453038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038187" y="4123705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>
                  <a:solidFill>
                    <a:srgbClr val="FF0000"/>
                  </a:solidFill>
                </a:rPr>
                <a:t>B</a:t>
              </a:r>
              <a:endParaRPr kumimoji="1" lang="ja-JP" altLang="en-US" b="1">
                <a:solidFill>
                  <a:srgbClr val="FF0000"/>
                </a:solidFill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255696" y="2039999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2988305" y="4084694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>
                  <a:solidFill>
                    <a:srgbClr val="FF0000"/>
                  </a:solidFill>
                </a:rPr>
                <a:t>A</a:t>
              </a:r>
              <a:endParaRPr kumimoji="1" lang="ja-JP" altLang="en-US" b="1">
                <a:solidFill>
                  <a:srgbClr val="FF0000"/>
                </a:solidFill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94B75DCF-BE19-4F41-82E9-EC94B9A94FA9}"/>
              </a:ext>
            </a:extLst>
          </p:cNvPr>
          <p:cNvSpPr>
            <a:spLocks noChangeAspect="1"/>
          </p:cNvSpPr>
          <p:nvPr/>
        </p:nvSpPr>
        <p:spPr>
          <a:xfrm>
            <a:off x="5696794" y="3412726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3E08A696-4F30-416E-ACF7-125E9FACAAE6}"/>
              </a:ext>
            </a:extLst>
          </p:cNvPr>
          <p:cNvSpPr>
            <a:spLocks noChangeAspect="1"/>
          </p:cNvSpPr>
          <p:nvPr/>
        </p:nvSpPr>
        <p:spPr>
          <a:xfrm>
            <a:off x="2908095" y="619190"/>
            <a:ext cx="5751530" cy="57515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C7C7ED49-3B59-4BE1-BBFA-2D075BBF2656}"/>
              </a:ext>
            </a:extLst>
          </p:cNvPr>
          <p:cNvSpPr>
            <a:spLocks noChangeAspect="1"/>
          </p:cNvSpPr>
          <p:nvPr/>
        </p:nvSpPr>
        <p:spPr>
          <a:xfrm>
            <a:off x="3289684" y="4980178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A419041-6EF8-4549-9792-AA700E8EB0F1}"/>
              </a:ext>
            </a:extLst>
          </p:cNvPr>
          <p:cNvSpPr>
            <a:spLocks noChangeAspect="1"/>
          </p:cNvSpPr>
          <p:nvPr/>
        </p:nvSpPr>
        <p:spPr>
          <a:xfrm>
            <a:off x="8120179" y="4960190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DC66347-D6E2-4029-A14A-D201C674C6F8}"/>
              </a:ext>
            </a:extLst>
          </p:cNvPr>
          <p:cNvSpPr txBox="1"/>
          <p:nvPr/>
        </p:nvSpPr>
        <p:spPr>
          <a:xfrm>
            <a:off x="3770799" y="5245820"/>
            <a:ext cx="1588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交点</a:t>
            </a:r>
            <a:r>
              <a:rPr kumimoji="1" lang="en-US" altLang="ja-JP" b="1">
                <a:solidFill>
                  <a:srgbClr val="FF0000"/>
                </a:solidFill>
              </a:rPr>
              <a:t>A</a:t>
            </a:r>
            <a:r>
              <a:rPr kumimoji="1" lang="ja-JP" altLang="en-US" b="1">
                <a:solidFill>
                  <a:srgbClr val="FF0000"/>
                </a:solidFill>
              </a:rPr>
              <a:t>の出現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CFBC2F8-C926-447F-8A8F-E22CA01CEA3C}"/>
              </a:ext>
            </a:extLst>
          </p:cNvPr>
          <p:cNvSpPr txBox="1"/>
          <p:nvPr/>
        </p:nvSpPr>
        <p:spPr>
          <a:xfrm>
            <a:off x="8587665" y="5349291"/>
            <a:ext cx="1666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>
                <a:solidFill>
                  <a:srgbClr val="FF0000"/>
                </a:solidFill>
              </a:rPr>
              <a:t>交点</a:t>
            </a:r>
            <a:r>
              <a:rPr lang="en-US" altLang="ja-JP" b="1">
                <a:solidFill>
                  <a:srgbClr val="FF0000"/>
                </a:solidFill>
              </a:rPr>
              <a:t>B</a:t>
            </a:r>
            <a:r>
              <a:rPr lang="ja-JP" altLang="en-US" b="1">
                <a:solidFill>
                  <a:srgbClr val="FF0000"/>
                </a:solidFill>
              </a:rPr>
              <a:t>の出現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A669167-0929-48FB-96BB-D9D0A73FD216}"/>
              </a:ext>
            </a:extLst>
          </p:cNvPr>
          <p:cNvSpPr txBox="1"/>
          <p:nvPr/>
        </p:nvSpPr>
        <p:spPr>
          <a:xfrm>
            <a:off x="6747029" y="263538"/>
            <a:ext cx="5328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/>
              <a:t>円と直線　の交点を</a:t>
            </a:r>
            <a:r>
              <a:rPr kumimoji="1" lang="en-US" altLang="ja-JP" sz="2800"/>
              <a:t>A</a:t>
            </a:r>
            <a:r>
              <a:rPr kumimoji="1" lang="ja-JP" altLang="en-US" sz="2800"/>
              <a:t>、</a:t>
            </a:r>
            <a:r>
              <a:rPr kumimoji="1" lang="en-US" altLang="ja-JP" sz="2800"/>
              <a:t>B</a:t>
            </a:r>
            <a:r>
              <a:rPr kumimoji="1" lang="ja-JP" altLang="en-US" sz="2800"/>
              <a:t>とする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A8C974F4-BC06-4738-9DFD-3D74A86D65A4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9197405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楕円 17">
            <a:extLst>
              <a:ext uri="{FF2B5EF4-FFF2-40B4-BE49-F238E27FC236}">
                <a16:creationId xmlns:a16="http://schemas.microsoft.com/office/drawing/2014/main" id="{882AF4FA-BDCD-403A-96A7-55A8FDAEE4D1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758265" y="1636981"/>
            <a:ext cx="7664823" cy="2453038"/>
            <a:chOff x="2544497" y="2039999"/>
            <a:chExt cx="7664823" cy="2453038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038187" y="4123705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B</a:t>
              </a:r>
              <a:endParaRPr kumimoji="1" lang="ja-JP" altLang="en-US" b="1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255696" y="2039999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2988305" y="4084694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A</a:t>
              </a:r>
              <a:endParaRPr kumimoji="1" lang="ja-JP" altLang="en-US" b="1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94B75DCF-BE19-4F41-82E9-EC94B9A94FA9}"/>
              </a:ext>
            </a:extLst>
          </p:cNvPr>
          <p:cNvSpPr>
            <a:spLocks noChangeAspect="1"/>
          </p:cNvSpPr>
          <p:nvPr/>
        </p:nvSpPr>
        <p:spPr>
          <a:xfrm>
            <a:off x="5795152" y="1988776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C7C7ED49-3B59-4BE1-BBFA-2D075BBF2656}"/>
              </a:ext>
            </a:extLst>
          </p:cNvPr>
          <p:cNvSpPr>
            <a:spLocks noChangeAspect="1"/>
          </p:cNvSpPr>
          <p:nvPr/>
        </p:nvSpPr>
        <p:spPr>
          <a:xfrm>
            <a:off x="3388042" y="3556228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A419041-6EF8-4549-9792-AA700E8EB0F1}"/>
              </a:ext>
            </a:extLst>
          </p:cNvPr>
          <p:cNvSpPr>
            <a:spLocks noChangeAspect="1"/>
          </p:cNvSpPr>
          <p:nvPr/>
        </p:nvSpPr>
        <p:spPr>
          <a:xfrm>
            <a:off x="8218537" y="3536240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360C7B13-7660-44E6-8E0D-1401689F4A26}"/>
              </a:ext>
            </a:extLst>
          </p:cNvPr>
          <p:cNvSpPr>
            <a:spLocks noChangeAspect="1"/>
          </p:cNvSpPr>
          <p:nvPr/>
        </p:nvSpPr>
        <p:spPr>
          <a:xfrm>
            <a:off x="369677" y="494411"/>
            <a:ext cx="6301576" cy="63015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A6F0B7A-9980-4DE7-BB80-F7BB613EDF01}"/>
              </a:ext>
            </a:extLst>
          </p:cNvPr>
          <p:cNvSpPr txBox="1"/>
          <p:nvPr/>
        </p:nvSpPr>
        <p:spPr>
          <a:xfrm>
            <a:off x="7973013" y="1624484"/>
            <a:ext cx="4007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/>
              <a:t>点</a:t>
            </a:r>
            <a:r>
              <a:rPr lang="en-US" altLang="ja-JP" sz="2800"/>
              <a:t>A</a:t>
            </a:r>
            <a:r>
              <a:rPr lang="ja-JP" altLang="en-US" sz="2800"/>
              <a:t>を中心とし円を描く</a:t>
            </a:r>
            <a:endParaRPr kumimoji="1" lang="ja-JP" altLang="en-US" sz="280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0CA69B47-1C42-49D2-9D11-1DA266FAFA39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0724206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楕円 21">
            <a:extLst>
              <a:ext uri="{FF2B5EF4-FFF2-40B4-BE49-F238E27FC236}">
                <a16:creationId xmlns:a16="http://schemas.microsoft.com/office/drawing/2014/main" id="{19E470E3-594B-48AB-BC58-597707DA7676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808074" y="1725724"/>
            <a:ext cx="7664823" cy="2453038"/>
            <a:chOff x="2544497" y="2039999"/>
            <a:chExt cx="7664823" cy="2453038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038187" y="4123705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B</a:t>
              </a:r>
              <a:endParaRPr kumimoji="1" lang="ja-JP" altLang="en-US" b="1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255696" y="2039999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2988305" y="4084694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A</a:t>
              </a:r>
              <a:endParaRPr kumimoji="1" lang="ja-JP" altLang="en-US" b="1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94B75DCF-BE19-4F41-82E9-EC94B9A94FA9}"/>
              </a:ext>
            </a:extLst>
          </p:cNvPr>
          <p:cNvSpPr>
            <a:spLocks noChangeAspect="1"/>
          </p:cNvSpPr>
          <p:nvPr/>
        </p:nvSpPr>
        <p:spPr>
          <a:xfrm>
            <a:off x="5844961" y="2077519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C7C7ED49-3B59-4BE1-BBFA-2D075BBF2656}"/>
              </a:ext>
            </a:extLst>
          </p:cNvPr>
          <p:cNvSpPr>
            <a:spLocks noChangeAspect="1"/>
          </p:cNvSpPr>
          <p:nvPr/>
        </p:nvSpPr>
        <p:spPr>
          <a:xfrm>
            <a:off x="3437851" y="3644971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A419041-6EF8-4549-9792-AA700E8EB0F1}"/>
              </a:ext>
            </a:extLst>
          </p:cNvPr>
          <p:cNvSpPr>
            <a:spLocks noChangeAspect="1"/>
          </p:cNvSpPr>
          <p:nvPr/>
        </p:nvSpPr>
        <p:spPr>
          <a:xfrm>
            <a:off x="8268346" y="3624983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360C7B13-7660-44E6-8E0D-1401689F4A26}"/>
              </a:ext>
            </a:extLst>
          </p:cNvPr>
          <p:cNvSpPr>
            <a:spLocks noChangeAspect="1"/>
          </p:cNvSpPr>
          <p:nvPr/>
        </p:nvSpPr>
        <p:spPr>
          <a:xfrm>
            <a:off x="419486" y="583154"/>
            <a:ext cx="6301576" cy="6301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04EF444C-52AF-4426-86DA-F16610142809}"/>
              </a:ext>
            </a:extLst>
          </p:cNvPr>
          <p:cNvSpPr>
            <a:spLocks noChangeAspect="1"/>
          </p:cNvSpPr>
          <p:nvPr/>
        </p:nvSpPr>
        <p:spPr>
          <a:xfrm>
            <a:off x="5204624" y="556424"/>
            <a:ext cx="6301576" cy="63015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76D2B25E-1D47-4F62-A8EA-6CF3387F24AD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4FAA64-94B3-45B5-AC75-4D2045E5B971}"/>
              </a:ext>
            </a:extLst>
          </p:cNvPr>
          <p:cNvSpPr txBox="1"/>
          <p:nvPr/>
        </p:nvSpPr>
        <p:spPr>
          <a:xfrm>
            <a:off x="8164936" y="286719"/>
            <a:ext cx="4027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点</a:t>
            </a:r>
            <a:r>
              <a:rPr lang="en-US" altLang="ja-JP"/>
              <a:t>B</a:t>
            </a:r>
            <a:r>
              <a:rPr lang="ja-JP" altLang="en-US"/>
              <a:t>を中心とし</a:t>
            </a:r>
            <a:endParaRPr lang="en-US" altLang="ja-JP"/>
          </a:p>
          <a:p>
            <a:r>
              <a:rPr lang="ja-JP" altLang="en-US"/>
              <a:t>点</a:t>
            </a:r>
            <a:r>
              <a:rPr lang="en-US" altLang="ja-JP"/>
              <a:t>A</a:t>
            </a:r>
            <a:r>
              <a:rPr lang="ja-JP" altLang="en-US"/>
              <a:t>に描いた円と同じ半径の円を描く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605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楕円 24">
            <a:extLst>
              <a:ext uri="{FF2B5EF4-FFF2-40B4-BE49-F238E27FC236}">
                <a16:creationId xmlns:a16="http://schemas.microsoft.com/office/drawing/2014/main" id="{D9AE170D-8489-412E-A782-222944871B7B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685694" y="1672264"/>
            <a:ext cx="7664823" cy="2453038"/>
            <a:chOff x="2544497" y="2039999"/>
            <a:chExt cx="7664823" cy="2453038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038187" y="4123705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B</a:t>
              </a:r>
              <a:endParaRPr kumimoji="1" lang="ja-JP" altLang="en-US" b="1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255696" y="2039999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2988305" y="4084694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A</a:t>
              </a:r>
              <a:endParaRPr kumimoji="1" lang="ja-JP" altLang="en-US" b="1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94B75DCF-BE19-4F41-82E9-EC94B9A94FA9}"/>
              </a:ext>
            </a:extLst>
          </p:cNvPr>
          <p:cNvSpPr>
            <a:spLocks noChangeAspect="1"/>
          </p:cNvSpPr>
          <p:nvPr/>
        </p:nvSpPr>
        <p:spPr>
          <a:xfrm>
            <a:off x="5722581" y="2024059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C7C7ED49-3B59-4BE1-BBFA-2D075BBF2656}"/>
              </a:ext>
            </a:extLst>
          </p:cNvPr>
          <p:cNvSpPr>
            <a:spLocks noChangeAspect="1"/>
          </p:cNvSpPr>
          <p:nvPr/>
        </p:nvSpPr>
        <p:spPr>
          <a:xfrm>
            <a:off x="3315471" y="3591511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A419041-6EF8-4549-9792-AA700E8EB0F1}"/>
              </a:ext>
            </a:extLst>
          </p:cNvPr>
          <p:cNvSpPr>
            <a:spLocks noChangeAspect="1"/>
          </p:cNvSpPr>
          <p:nvPr/>
        </p:nvSpPr>
        <p:spPr>
          <a:xfrm>
            <a:off x="8145966" y="3571523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360C7B13-7660-44E6-8E0D-1401689F4A26}"/>
              </a:ext>
            </a:extLst>
          </p:cNvPr>
          <p:cNvSpPr>
            <a:spLocks noChangeAspect="1"/>
          </p:cNvSpPr>
          <p:nvPr/>
        </p:nvSpPr>
        <p:spPr>
          <a:xfrm>
            <a:off x="297106" y="529694"/>
            <a:ext cx="6301576" cy="6301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04EF444C-52AF-4426-86DA-F16610142809}"/>
              </a:ext>
            </a:extLst>
          </p:cNvPr>
          <p:cNvSpPr>
            <a:spLocks noChangeAspect="1"/>
          </p:cNvSpPr>
          <p:nvPr/>
        </p:nvSpPr>
        <p:spPr>
          <a:xfrm>
            <a:off x="5082244" y="502964"/>
            <a:ext cx="6301576" cy="6301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28084185-D3A0-47AE-880D-40B07504A895}"/>
              </a:ext>
            </a:extLst>
          </p:cNvPr>
          <p:cNvSpPr>
            <a:spLocks noChangeAspect="1"/>
          </p:cNvSpPr>
          <p:nvPr/>
        </p:nvSpPr>
        <p:spPr>
          <a:xfrm>
            <a:off x="5759168" y="5617922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B6D7A79-537D-44D2-A1E8-C2010D58CF9E}"/>
              </a:ext>
            </a:extLst>
          </p:cNvPr>
          <p:cNvSpPr txBox="1"/>
          <p:nvPr/>
        </p:nvSpPr>
        <p:spPr>
          <a:xfrm>
            <a:off x="5680287" y="5924128"/>
            <a:ext cx="50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</a:rPr>
              <a:t>Q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D55316D-9F22-41A3-9122-65B4E0202A98}"/>
              </a:ext>
            </a:extLst>
          </p:cNvPr>
          <p:cNvSpPr txBox="1"/>
          <p:nvPr/>
        </p:nvSpPr>
        <p:spPr>
          <a:xfrm>
            <a:off x="5139234" y="6488668"/>
            <a:ext cx="1588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0000"/>
                </a:solidFill>
              </a:rPr>
              <a:t>交点</a:t>
            </a:r>
            <a:r>
              <a:rPr lang="en-US" altLang="ja-JP" b="1">
                <a:solidFill>
                  <a:srgbClr val="FF0000"/>
                </a:solidFill>
              </a:rPr>
              <a:t>Q</a:t>
            </a:r>
            <a:r>
              <a:rPr kumimoji="1" lang="ja-JP" altLang="en-US" b="1">
                <a:solidFill>
                  <a:srgbClr val="FF0000"/>
                </a:solidFill>
              </a:rPr>
              <a:t>の出現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508B9A06-FFF1-42FE-8F56-8DEAA5BC018A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754C78E-9511-41F3-BD22-DB0AF5C2EA97}"/>
              </a:ext>
            </a:extLst>
          </p:cNvPr>
          <p:cNvSpPr txBox="1"/>
          <p:nvPr/>
        </p:nvSpPr>
        <p:spPr>
          <a:xfrm>
            <a:off x="6514809" y="43133"/>
            <a:ext cx="5833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/>
              <a:t>それぞれの円が重なる点を</a:t>
            </a:r>
            <a:r>
              <a:rPr kumimoji="1" lang="en-US" altLang="ja-JP" sz="2800"/>
              <a:t>Q</a:t>
            </a:r>
            <a:r>
              <a:rPr lang="ja-JP" altLang="en-US" sz="2800"/>
              <a:t>とする</a:t>
            </a:r>
            <a:endParaRPr kumimoji="1" lang="en-US" altLang="ja-JP" sz="2800"/>
          </a:p>
        </p:txBody>
      </p:sp>
    </p:spTree>
    <p:extLst>
      <p:ext uri="{BB962C8B-B14F-4D97-AF65-F5344CB8AC3E}">
        <p14:creationId xmlns:p14="http://schemas.microsoft.com/office/powerpoint/2010/main" val="28384820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731051" y="1315852"/>
            <a:ext cx="7664823" cy="2453038"/>
            <a:chOff x="2544497" y="2039999"/>
            <a:chExt cx="7664823" cy="2453038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038187" y="4123705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B</a:t>
              </a:r>
              <a:endParaRPr kumimoji="1" lang="ja-JP" altLang="en-US" b="1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6D74E43-FB5C-4B0F-8BA0-227C610C425A}"/>
                </a:ext>
              </a:extLst>
            </p:cNvPr>
            <p:cNvSpPr txBox="1"/>
            <p:nvPr/>
          </p:nvSpPr>
          <p:spPr>
            <a:xfrm>
              <a:off x="5255696" y="2039999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/>
                <a:t>P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2988305" y="4084694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A</a:t>
              </a:r>
              <a:endParaRPr kumimoji="1" lang="ja-JP" altLang="en-US" b="1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2" name="楕円 11">
            <a:extLst>
              <a:ext uri="{FF2B5EF4-FFF2-40B4-BE49-F238E27FC236}">
                <a16:creationId xmlns:a16="http://schemas.microsoft.com/office/drawing/2014/main" id="{94B75DCF-BE19-4F41-82E9-EC94B9A94FA9}"/>
              </a:ext>
            </a:extLst>
          </p:cNvPr>
          <p:cNvSpPr>
            <a:spLocks noChangeAspect="1"/>
          </p:cNvSpPr>
          <p:nvPr/>
        </p:nvSpPr>
        <p:spPr>
          <a:xfrm>
            <a:off x="5785694" y="1667647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C7C7ED49-3B59-4BE1-BBFA-2D075BBF2656}"/>
              </a:ext>
            </a:extLst>
          </p:cNvPr>
          <p:cNvSpPr>
            <a:spLocks noChangeAspect="1"/>
          </p:cNvSpPr>
          <p:nvPr/>
        </p:nvSpPr>
        <p:spPr>
          <a:xfrm>
            <a:off x="3360828" y="3235099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A419041-6EF8-4549-9792-AA700E8EB0F1}"/>
              </a:ext>
            </a:extLst>
          </p:cNvPr>
          <p:cNvSpPr>
            <a:spLocks noChangeAspect="1"/>
          </p:cNvSpPr>
          <p:nvPr/>
        </p:nvSpPr>
        <p:spPr>
          <a:xfrm>
            <a:off x="8191323" y="3215111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360C7B13-7660-44E6-8E0D-1401689F4A26}"/>
              </a:ext>
            </a:extLst>
          </p:cNvPr>
          <p:cNvSpPr>
            <a:spLocks noChangeAspect="1"/>
          </p:cNvSpPr>
          <p:nvPr/>
        </p:nvSpPr>
        <p:spPr>
          <a:xfrm>
            <a:off x="342463" y="173282"/>
            <a:ext cx="6301576" cy="6301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04EF444C-52AF-4426-86DA-F16610142809}"/>
              </a:ext>
            </a:extLst>
          </p:cNvPr>
          <p:cNvSpPr>
            <a:spLocks noChangeAspect="1"/>
          </p:cNvSpPr>
          <p:nvPr/>
        </p:nvSpPr>
        <p:spPr>
          <a:xfrm>
            <a:off x="5127601" y="146552"/>
            <a:ext cx="6301576" cy="6301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28084185-D3A0-47AE-880D-40B07504A895}"/>
              </a:ext>
            </a:extLst>
          </p:cNvPr>
          <p:cNvSpPr>
            <a:spLocks noChangeAspect="1"/>
          </p:cNvSpPr>
          <p:nvPr/>
        </p:nvSpPr>
        <p:spPr>
          <a:xfrm>
            <a:off x="5795647" y="5261510"/>
            <a:ext cx="174133" cy="16445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B6D7A79-537D-44D2-A1E8-C2010D58CF9E}"/>
              </a:ext>
            </a:extLst>
          </p:cNvPr>
          <p:cNvSpPr txBox="1"/>
          <p:nvPr/>
        </p:nvSpPr>
        <p:spPr>
          <a:xfrm>
            <a:off x="5436043" y="5752382"/>
            <a:ext cx="50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</a:rPr>
              <a:t>Q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82E79298-BDBA-4F22-872C-B806970D82B0}"/>
              </a:ext>
            </a:extLst>
          </p:cNvPr>
          <p:cNvCxnSpPr/>
          <p:nvPr/>
        </p:nvCxnSpPr>
        <p:spPr>
          <a:xfrm>
            <a:off x="5871847" y="375652"/>
            <a:ext cx="0" cy="6159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楕円 22">
            <a:extLst>
              <a:ext uri="{FF2B5EF4-FFF2-40B4-BE49-F238E27FC236}">
                <a16:creationId xmlns:a16="http://schemas.microsoft.com/office/drawing/2014/main" id="{6866B519-46FB-4607-9DC3-B5C872779E19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48BC823E-F43F-4D70-BFF3-D0D1202556A8}"/>
              </a:ext>
            </a:extLst>
          </p:cNvPr>
          <p:cNvSpPr/>
          <p:nvPr/>
        </p:nvSpPr>
        <p:spPr>
          <a:xfrm>
            <a:off x="9953178" y="119822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843C3E3-B827-44C4-93DE-C5ADE5DD29D3}"/>
              </a:ext>
            </a:extLst>
          </p:cNvPr>
          <p:cNvSpPr txBox="1"/>
          <p:nvPr/>
        </p:nvSpPr>
        <p:spPr>
          <a:xfrm>
            <a:off x="6862240" y="282059"/>
            <a:ext cx="46346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/>
              <a:t>点</a:t>
            </a:r>
            <a:r>
              <a:rPr lang="en-US" altLang="ja-JP" sz="2800"/>
              <a:t>P</a:t>
            </a:r>
            <a:r>
              <a:rPr lang="ja-JP" altLang="en-US" sz="2800"/>
              <a:t>と点</a:t>
            </a:r>
            <a:r>
              <a:rPr lang="en-US" altLang="ja-JP" sz="2800"/>
              <a:t>Q</a:t>
            </a:r>
            <a:r>
              <a:rPr lang="ja-JP" altLang="en-US" sz="2800"/>
              <a:t>を通る直線を引く</a:t>
            </a:r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95587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A6434D9-E113-4D56-A956-6F80A02DE4AD}"/>
              </a:ext>
            </a:extLst>
          </p:cNvPr>
          <p:cNvGrpSpPr/>
          <p:nvPr/>
        </p:nvGrpSpPr>
        <p:grpSpPr>
          <a:xfrm>
            <a:off x="2731051" y="3136870"/>
            <a:ext cx="7664823" cy="632020"/>
            <a:chOff x="2544497" y="3861017"/>
            <a:chExt cx="7664823" cy="63202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3521FD1-28AA-4D2B-8744-3C983C47C7FF}"/>
                </a:ext>
              </a:extLst>
            </p:cNvPr>
            <p:cNvCxnSpPr>
              <a:cxnSpLocks/>
            </p:cNvCxnSpPr>
            <p:nvPr/>
          </p:nvCxnSpPr>
          <p:spPr>
            <a:xfrm>
              <a:off x="2947386" y="4048217"/>
              <a:ext cx="726193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35255D4-BA7C-48A8-8EED-907B912C8001}"/>
                </a:ext>
              </a:extLst>
            </p:cNvPr>
            <p:cNvSpPr txBox="1"/>
            <p:nvPr/>
          </p:nvSpPr>
          <p:spPr>
            <a:xfrm>
              <a:off x="8038187" y="4123705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B</a:t>
              </a:r>
              <a:endParaRPr kumimoji="1" lang="ja-JP" altLang="en-US" b="1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25F26509-CE4A-4854-8774-04A065D64F69}"/>
                </a:ext>
              </a:extLst>
            </p:cNvPr>
            <p:cNvSpPr txBox="1"/>
            <p:nvPr/>
          </p:nvSpPr>
          <p:spPr>
            <a:xfrm>
              <a:off x="2988305" y="4084694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/>
                <a:t>A</a:t>
              </a:r>
              <a:endParaRPr kumimoji="1" lang="ja-JP" altLang="en-US" b="1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3F867C-DC50-4C55-A953-E9AFFEF0395E}"/>
                </a:ext>
              </a:extLst>
            </p:cNvPr>
            <p:cNvSpPr txBox="1"/>
            <p:nvPr/>
          </p:nvSpPr>
          <p:spPr>
            <a:xfrm>
              <a:off x="2544497" y="3861017"/>
              <a:ext cx="506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>
                  <a:latin typeface="Bahnschrift SemiBold" panose="020B0502040204020203" pitchFamily="34" charset="0"/>
                </a:rPr>
                <a:t>ｌ</a:t>
              </a:r>
              <a:endParaRPr kumimoji="1" lang="ja-JP" altLang="en-US">
                <a:latin typeface="Bahnschrift SemiBold" panose="020B0502040204020203" pitchFamily="34" charset="0"/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7BD311B-4B9A-40D3-90C7-3A29C1F09F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41" r="44370" b="-1"/>
            <a:stretch/>
          </p:blipFill>
          <p:spPr>
            <a:xfrm rot="20580810">
              <a:off x="2654424" y="3905293"/>
              <a:ext cx="286173" cy="369332"/>
            </a:xfrm>
            <a:prstGeom prst="rect">
              <a:avLst/>
            </a:prstGeom>
          </p:spPr>
        </p:pic>
      </p:grpSp>
      <p:sp>
        <p:nvSpPr>
          <p:cNvPr id="14" name="楕円 13">
            <a:extLst>
              <a:ext uri="{FF2B5EF4-FFF2-40B4-BE49-F238E27FC236}">
                <a16:creationId xmlns:a16="http://schemas.microsoft.com/office/drawing/2014/main" id="{C7C7ED49-3B59-4BE1-BBFA-2D075BBF2656}"/>
              </a:ext>
            </a:extLst>
          </p:cNvPr>
          <p:cNvSpPr>
            <a:spLocks noChangeAspect="1"/>
          </p:cNvSpPr>
          <p:nvPr/>
        </p:nvSpPr>
        <p:spPr>
          <a:xfrm>
            <a:off x="3360828" y="3235099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A419041-6EF8-4549-9792-AA700E8EB0F1}"/>
              </a:ext>
            </a:extLst>
          </p:cNvPr>
          <p:cNvSpPr>
            <a:spLocks noChangeAspect="1"/>
          </p:cNvSpPr>
          <p:nvPr/>
        </p:nvSpPr>
        <p:spPr>
          <a:xfrm>
            <a:off x="8191323" y="3215111"/>
            <a:ext cx="174133" cy="16445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B6D7A79-537D-44D2-A1E8-C2010D58CF9E}"/>
              </a:ext>
            </a:extLst>
          </p:cNvPr>
          <p:cNvSpPr txBox="1"/>
          <p:nvPr/>
        </p:nvSpPr>
        <p:spPr>
          <a:xfrm>
            <a:off x="5436043" y="5752382"/>
            <a:ext cx="50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</a:rPr>
              <a:t>Q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82E79298-BDBA-4F22-872C-B806970D82B0}"/>
              </a:ext>
            </a:extLst>
          </p:cNvPr>
          <p:cNvCxnSpPr/>
          <p:nvPr/>
        </p:nvCxnSpPr>
        <p:spPr>
          <a:xfrm>
            <a:off x="5846447" y="385763"/>
            <a:ext cx="0" cy="6159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3EC29B46-CA2B-4570-A4F1-72AFB4BEC8C2}"/>
              </a:ext>
            </a:extLst>
          </p:cNvPr>
          <p:cNvGrpSpPr/>
          <p:nvPr/>
        </p:nvGrpSpPr>
        <p:grpSpPr>
          <a:xfrm>
            <a:off x="5879836" y="2595348"/>
            <a:ext cx="739176" cy="716022"/>
            <a:chOff x="1013423" y="1422400"/>
            <a:chExt cx="739176" cy="716022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8112E657-63D6-4B43-A9C0-93434BEE514A}"/>
                </a:ext>
              </a:extLst>
            </p:cNvPr>
            <p:cNvSpPr/>
            <p:nvPr/>
          </p:nvSpPr>
          <p:spPr>
            <a:xfrm>
              <a:off x="1028700" y="1422400"/>
              <a:ext cx="723899" cy="69112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82A6AAB0-70F4-4305-8664-EA18C88A6777}"/>
                </a:ext>
              </a:extLst>
            </p:cNvPr>
            <p:cNvSpPr/>
            <p:nvPr/>
          </p:nvSpPr>
          <p:spPr>
            <a:xfrm>
              <a:off x="1013423" y="1447294"/>
              <a:ext cx="723899" cy="6911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楕円 15">
            <a:extLst>
              <a:ext uri="{FF2B5EF4-FFF2-40B4-BE49-F238E27FC236}">
                <a16:creationId xmlns:a16="http://schemas.microsoft.com/office/drawing/2014/main" id="{0603D12C-7181-4146-9FFB-BAC0278D2FFB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5AF6C728-CFF2-4BAD-9B25-37670DD6BF54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FA93D53-625E-466D-A6B4-F68A6345F5D7}"/>
              </a:ext>
            </a:extLst>
          </p:cNvPr>
          <p:cNvSpPr txBox="1"/>
          <p:nvPr/>
        </p:nvSpPr>
        <p:spPr>
          <a:xfrm>
            <a:off x="9181188" y="895759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/>
              <a:t>これが垂線</a:t>
            </a:r>
          </a:p>
        </p:txBody>
      </p:sp>
    </p:spTree>
    <p:extLst>
      <p:ext uri="{BB962C8B-B14F-4D97-AF65-F5344CB8AC3E}">
        <p14:creationId xmlns:p14="http://schemas.microsoft.com/office/powerpoint/2010/main" val="7320431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676450" y="2552359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平面図形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31B7E3-4CC0-8288-2C1F-07FD9F4BB3CE}"/>
              </a:ext>
            </a:extLst>
          </p:cNvPr>
          <p:cNvSpPr/>
          <p:nvPr/>
        </p:nvSpPr>
        <p:spPr>
          <a:xfrm>
            <a:off x="3711022" y="4489900"/>
            <a:ext cx="50321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いろいろな作図</a:t>
            </a:r>
            <a:endParaRPr lang="ja-JP" altLang="en-US" sz="5400" dirty="0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3AB6F1BB-1529-4B12-83B9-7371BA39E26B}"/>
              </a:ext>
            </a:extLst>
          </p:cNvPr>
          <p:cNvSpPr/>
          <p:nvPr/>
        </p:nvSpPr>
        <p:spPr>
          <a:xfrm>
            <a:off x="9939977" y="261893"/>
            <a:ext cx="2124000" cy="2124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F2BFD7D7-FDB2-4590-A7F1-E2061DBDEA5A}"/>
              </a:ext>
            </a:extLst>
          </p:cNvPr>
          <p:cNvSpPr/>
          <p:nvPr/>
        </p:nvSpPr>
        <p:spPr>
          <a:xfrm>
            <a:off x="35164" y="4356406"/>
            <a:ext cx="2124000" cy="2124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BDFD633-7924-40A0-B009-D81166597B9B}"/>
              </a:ext>
            </a:extLst>
          </p:cNvPr>
          <p:cNvSpPr/>
          <p:nvPr/>
        </p:nvSpPr>
        <p:spPr>
          <a:xfrm>
            <a:off x="9929842" y="5906555"/>
            <a:ext cx="22621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>
                <a:latin typeface="メイリオ" panose="020B0604030504040204" pitchFamily="50" charset="-128"/>
                <a:ea typeface="メイリオ" panose="020B0604030504040204" pitchFamily="50" charset="-128"/>
              </a:rPr>
              <a:t>おわり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61135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楕円 11">
            <a:extLst>
              <a:ext uri="{FF2B5EF4-FFF2-40B4-BE49-F238E27FC236}">
                <a16:creationId xmlns:a16="http://schemas.microsoft.com/office/drawing/2014/main" id="{B66F5156-A24B-4F89-B359-59E5CBDAEDDB}"/>
              </a:ext>
            </a:extLst>
          </p:cNvPr>
          <p:cNvSpPr/>
          <p:nvPr/>
        </p:nvSpPr>
        <p:spPr>
          <a:xfrm>
            <a:off x="208547" y="4505400"/>
            <a:ext cx="2124000" cy="2124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1C3597D3-D8B1-45BC-9E02-F9D239415862}"/>
              </a:ext>
            </a:extLst>
          </p:cNvPr>
          <p:cNvSpPr/>
          <p:nvPr/>
        </p:nvSpPr>
        <p:spPr>
          <a:xfrm>
            <a:off x="9859453" y="339039"/>
            <a:ext cx="2124000" cy="2124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F68E105-52D8-4755-8E37-08CAD9AFF81C}"/>
              </a:ext>
            </a:extLst>
          </p:cNvPr>
          <p:cNvCxnSpPr>
            <a:cxnSpLocks/>
          </p:cNvCxnSpPr>
          <p:nvPr/>
        </p:nvCxnSpPr>
        <p:spPr>
          <a:xfrm>
            <a:off x="3784807" y="4143375"/>
            <a:ext cx="39580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83B8DF-93F5-4C84-856A-E3B275F29875}"/>
              </a:ext>
            </a:extLst>
          </p:cNvPr>
          <p:cNvSpPr txBox="1"/>
          <p:nvPr/>
        </p:nvSpPr>
        <p:spPr>
          <a:xfrm>
            <a:off x="3167988" y="398572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A</a:t>
            </a:r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01CCBD-4FE4-42D5-9C3C-93B01B5D8979}"/>
              </a:ext>
            </a:extLst>
          </p:cNvPr>
          <p:cNvSpPr txBox="1"/>
          <p:nvPr/>
        </p:nvSpPr>
        <p:spPr>
          <a:xfrm>
            <a:off x="8221982" y="3969012"/>
            <a:ext cx="28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/>
              <a:t>B</a:t>
            </a:r>
            <a:endParaRPr kumimoji="1" lang="ja-JP" altLang="en-US"/>
          </a:p>
        </p:txBody>
      </p:sp>
      <p:sp>
        <p:nvSpPr>
          <p:cNvPr id="4" name="フローチャート: 結合子 3">
            <a:extLst>
              <a:ext uri="{FF2B5EF4-FFF2-40B4-BE49-F238E27FC236}">
                <a16:creationId xmlns:a16="http://schemas.microsoft.com/office/drawing/2014/main" id="{492C96EE-C055-47D3-84B3-2F643D81C36B}"/>
              </a:ext>
            </a:extLst>
          </p:cNvPr>
          <p:cNvSpPr/>
          <p:nvPr/>
        </p:nvSpPr>
        <p:spPr>
          <a:xfrm>
            <a:off x="3910053" y="872901"/>
            <a:ext cx="223014" cy="2326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F12CE8C-C29B-4429-B433-EECE15E14206}"/>
              </a:ext>
            </a:extLst>
          </p:cNvPr>
          <p:cNvSpPr/>
          <p:nvPr/>
        </p:nvSpPr>
        <p:spPr>
          <a:xfrm>
            <a:off x="3857468" y="771533"/>
            <a:ext cx="377242" cy="3938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FB0F845-C5BC-452B-A9F9-11A0786ECA81}"/>
              </a:ext>
            </a:extLst>
          </p:cNvPr>
          <p:cNvSpPr/>
          <p:nvPr/>
        </p:nvSpPr>
        <p:spPr>
          <a:xfrm>
            <a:off x="7517791" y="1630586"/>
            <a:ext cx="3958079" cy="393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>
                <a:solidFill>
                  <a:schemeClr val="tx1"/>
                </a:solidFill>
              </a:rPr>
              <a:t>線分の垂直二等分線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E98FE5F-4A72-4FA8-B5D7-EA5DF664F523}"/>
              </a:ext>
            </a:extLst>
          </p:cNvPr>
          <p:cNvSpPr/>
          <p:nvPr/>
        </p:nvSpPr>
        <p:spPr>
          <a:xfrm>
            <a:off x="2981432" y="3860970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>
                <a:solidFill>
                  <a:schemeClr val="tx1"/>
                </a:solidFill>
              </a:rPr>
              <a:t>A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D06D419-2D82-45D1-83D5-952DB1DE655F}"/>
              </a:ext>
            </a:extLst>
          </p:cNvPr>
          <p:cNvSpPr/>
          <p:nvPr/>
        </p:nvSpPr>
        <p:spPr>
          <a:xfrm>
            <a:off x="8211342" y="3794722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>
                <a:solidFill>
                  <a:schemeClr val="tx1"/>
                </a:solidFill>
              </a:rPr>
              <a:t>B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4" name="フローチャート: 結合子 33">
            <a:extLst>
              <a:ext uri="{FF2B5EF4-FFF2-40B4-BE49-F238E27FC236}">
                <a16:creationId xmlns:a16="http://schemas.microsoft.com/office/drawing/2014/main" id="{39A0CFD1-79E0-4476-95CD-B633382980A8}"/>
              </a:ext>
            </a:extLst>
          </p:cNvPr>
          <p:cNvSpPr/>
          <p:nvPr/>
        </p:nvSpPr>
        <p:spPr>
          <a:xfrm>
            <a:off x="3600548" y="40192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: 結合子 34">
            <a:extLst>
              <a:ext uri="{FF2B5EF4-FFF2-40B4-BE49-F238E27FC236}">
                <a16:creationId xmlns:a16="http://schemas.microsoft.com/office/drawing/2014/main" id="{3AA7BBC4-0AD7-469A-8DE4-0C8E16469E1C}"/>
              </a:ext>
            </a:extLst>
          </p:cNvPr>
          <p:cNvSpPr/>
          <p:nvPr/>
        </p:nvSpPr>
        <p:spPr>
          <a:xfrm>
            <a:off x="7707884" y="40192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5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楕円 12">
            <a:extLst>
              <a:ext uri="{FF2B5EF4-FFF2-40B4-BE49-F238E27FC236}">
                <a16:creationId xmlns:a16="http://schemas.microsoft.com/office/drawing/2014/main" id="{B4276948-D0B8-4A65-A848-203EA36CADB1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E6CD1DEF-C3AB-4A4C-870F-28298882C0E7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F68E105-52D8-4755-8E37-08CAD9AFF81C}"/>
              </a:ext>
            </a:extLst>
          </p:cNvPr>
          <p:cNvCxnSpPr>
            <a:cxnSpLocks/>
          </p:cNvCxnSpPr>
          <p:nvPr/>
        </p:nvCxnSpPr>
        <p:spPr>
          <a:xfrm>
            <a:off x="3784807" y="4143375"/>
            <a:ext cx="39580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83B8DF-93F5-4C84-856A-E3B275F29875}"/>
              </a:ext>
            </a:extLst>
          </p:cNvPr>
          <p:cNvSpPr txBox="1"/>
          <p:nvPr/>
        </p:nvSpPr>
        <p:spPr>
          <a:xfrm>
            <a:off x="3167988" y="398572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A</a:t>
            </a:r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01CCBD-4FE4-42D5-9C3C-93B01B5D8979}"/>
              </a:ext>
            </a:extLst>
          </p:cNvPr>
          <p:cNvSpPr txBox="1"/>
          <p:nvPr/>
        </p:nvSpPr>
        <p:spPr>
          <a:xfrm>
            <a:off x="8221982" y="3969012"/>
            <a:ext cx="28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/>
              <a:t>B</a:t>
            </a:r>
            <a:endParaRPr kumimoji="1" lang="ja-JP" altLang="en-US"/>
          </a:p>
        </p:txBody>
      </p:sp>
      <p:sp>
        <p:nvSpPr>
          <p:cNvPr id="4" name="フローチャート: 結合子 3">
            <a:extLst>
              <a:ext uri="{FF2B5EF4-FFF2-40B4-BE49-F238E27FC236}">
                <a16:creationId xmlns:a16="http://schemas.microsoft.com/office/drawing/2014/main" id="{492C96EE-C055-47D3-84B3-2F643D81C36B}"/>
              </a:ext>
            </a:extLst>
          </p:cNvPr>
          <p:cNvSpPr/>
          <p:nvPr/>
        </p:nvSpPr>
        <p:spPr>
          <a:xfrm>
            <a:off x="3910053" y="872901"/>
            <a:ext cx="223014" cy="2326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F12CE8C-C29B-4429-B433-EECE15E14206}"/>
              </a:ext>
            </a:extLst>
          </p:cNvPr>
          <p:cNvSpPr/>
          <p:nvPr/>
        </p:nvSpPr>
        <p:spPr>
          <a:xfrm>
            <a:off x="3857468" y="771533"/>
            <a:ext cx="377242" cy="3938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FB0F845-C5BC-452B-A9F9-11A0786ECA81}"/>
              </a:ext>
            </a:extLst>
          </p:cNvPr>
          <p:cNvSpPr/>
          <p:nvPr/>
        </p:nvSpPr>
        <p:spPr>
          <a:xfrm>
            <a:off x="8701112" y="711770"/>
            <a:ext cx="3490888" cy="393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>
                <a:solidFill>
                  <a:schemeClr val="tx1"/>
                </a:solidFill>
              </a:rPr>
              <a:t>点</a:t>
            </a:r>
            <a:r>
              <a:rPr kumimoji="1" lang="en-US" altLang="ja-JP" sz="3200" b="1">
                <a:solidFill>
                  <a:schemeClr val="tx1"/>
                </a:solidFill>
              </a:rPr>
              <a:t>A</a:t>
            </a:r>
            <a:r>
              <a:rPr kumimoji="1" lang="ja-JP" altLang="en-US" sz="3200" b="1">
                <a:solidFill>
                  <a:schemeClr val="tx1"/>
                </a:solidFill>
              </a:rPr>
              <a:t>を中心として</a:t>
            </a:r>
            <a:endParaRPr kumimoji="1" lang="en-US" altLang="ja-JP" sz="3200" b="1">
              <a:solidFill>
                <a:schemeClr val="tx1"/>
              </a:solidFill>
            </a:endParaRPr>
          </a:p>
          <a:p>
            <a:r>
              <a:rPr lang="ja-JP" altLang="en-US" sz="3200" b="1">
                <a:solidFill>
                  <a:schemeClr val="tx1"/>
                </a:solidFill>
              </a:rPr>
              <a:t>円をかく</a:t>
            </a:r>
            <a:endParaRPr kumimoji="1" lang="ja-JP" altLang="en-US" sz="3200" b="1">
              <a:solidFill>
                <a:schemeClr val="tx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E98FE5F-4A72-4FA8-B5D7-EA5DF664F523}"/>
              </a:ext>
            </a:extLst>
          </p:cNvPr>
          <p:cNvSpPr/>
          <p:nvPr/>
        </p:nvSpPr>
        <p:spPr>
          <a:xfrm>
            <a:off x="2981432" y="3860970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>
                <a:solidFill>
                  <a:schemeClr val="tx1"/>
                </a:solidFill>
              </a:rPr>
              <a:t>A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D06D419-2D82-45D1-83D5-952DB1DE655F}"/>
              </a:ext>
            </a:extLst>
          </p:cNvPr>
          <p:cNvSpPr/>
          <p:nvPr/>
        </p:nvSpPr>
        <p:spPr>
          <a:xfrm>
            <a:off x="8211342" y="3794722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>
                <a:solidFill>
                  <a:schemeClr val="tx1"/>
                </a:solidFill>
              </a:rPr>
              <a:t>B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4" name="フローチャート: 結合子 33">
            <a:extLst>
              <a:ext uri="{FF2B5EF4-FFF2-40B4-BE49-F238E27FC236}">
                <a16:creationId xmlns:a16="http://schemas.microsoft.com/office/drawing/2014/main" id="{39A0CFD1-79E0-4476-95CD-B633382980A8}"/>
              </a:ext>
            </a:extLst>
          </p:cNvPr>
          <p:cNvSpPr/>
          <p:nvPr/>
        </p:nvSpPr>
        <p:spPr>
          <a:xfrm>
            <a:off x="3600548" y="40192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: 結合子 34">
            <a:extLst>
              <a:ext uri="{FF2B5EF4-FFF2-40B4-BE49-F238E27FC236}">
                <a16:creationId xmlns:a16="http://schemas.microsoft.com/office/drawing/2014/main" id="{3AA7BBC4-0AD7-469A-8DE4-0C8E16469E1C}"/>
              </a:ext>
            </a:extLst>
          </p:cNvPr>
          <p:cNvSpPr/>
          <p:nvPr/>
        </p:nvSpPr>
        <p:spPr>
          <a:xfrm>
            <a:off x="7707884" y="40192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99AF8B98-152C-4FEB-938F-A14D453BF700}"/>
              </a:ext>
            </a:extLst>
          </p:cNvPr>
          <p:cNvSpPr>
            <a:spLocks noChangeAspect="1"/>
          </p:cNvSpPr>
          <p:nvPr/>
        </p:nvSpPr>
        <p:spPr>
          <a:xfrm>
            <a:off x="1254854" y="1663832"/>
            <a:ext cx="4893262" cy="493355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12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F68E105-52D8-4755-8E37-08CAD9AFF81C}"/>
              </a:ext>
            </a:extLst>
          </p:cNvPr>
          <p:cNvCxnSpPr>
            <a:cxnSpLocks/>
          </p:cNvCxnSpPr>
          <p:nvPr/>
        </p:nvCxnSpPr>
        <p:spPr>
          <a:xfrm>
            <a:off x="3784807" y="4143375"/>
            <a:ext cx="39580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83B8DF-93F5-4C84-856A-E3B275F29875}"/>
              </a:ext>
            </a:extLst>
          </p:cNvPr>
          <p:cNvSpPr txBox="1"/>
          <p:nvPr/>
        </p:nvSpPr>
        <p:spPr>
          <a:xfrm>
            <a:off x="3167988" y="398572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A</a:t>
            </a:r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01CCBD-4FE4-42D5-9C3C-93B01B5D8979}"/>
              </a:ext>
            </a:extLst>
          </p:cNvPr>
          <p:cNvSpPr txBox="1"/>
          <p:nvPr/>
        </p:nvSpPr>
        <p:spPr>
          <a:xfrm>
            <a:off x="8221982" y="3969012"/>
            <a:ext cx="28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/>
              <a:t>B</a:t>
            </a:r>
            <a:endParaRPr kumimoji="1" lang="ja-JP" altLang="en-US"/>
          </a:p>
        </p:txBody>
      </p:sp>
      <p:sp>
        <p:nvSpPr>
          <p:cNvPr id="4" name="フローチャート: 結合子 3">
            <a:extLst>
              <a:ext uri="{FF2B5EF4-FFF2-40B4-BE49-F238E27FC236}">
                <a16:creationId xmlns:a16="http://schemas.microsoft.com/office/drawing/2014/main" id="{492C96EE-C055-47D3-84B3-2F643D81C36B}"/>
              </a:ext>
            </a:extLst>
          </p:cNvPr>
          <p:cNvSpPr/>
          <p:nvPr/>
        </p:nvSpPr>
        <p:spPr>
          <a:xfrm>
            <a:off x="3910053" y="872901"/>
            <a:ext cx="223014" cy="2326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F12CE8C-C29B-4429-B433-EECE15E14206}"/>
              </a:ext>
            </a:extLst>
          </p:cNvPr>
          <p:cNvSpPr/>
          <p:nvPr/>
        </p:nvSpPr>
        <p:spPr>
          <a:xfrm>
            <a:off x="3857468" y="771533"/>
            <a:ext cx="377242" cy="3938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E98FE5F-4A72-4FA8-B5D7-EA5DF664F523}"/>
              </a:ext>
            </a:extLst>
          </p:cNvPr>
          <p:cNvSpPr/>
          <p:nvPr/>
        </p:nvSpPr>
        <p:spPr>
          <a:xfrm>
            <a:off x="2981432" y="3860970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>
                <a:solidFill>
                  <a:schemeClr val="tx1"/>
                </a:solidFill>
              </a:rPr>
              <a:t>A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D06D419-2D82-45D1-83D5-952DB1DE655F}"/>
              </a:ext>
            </a:extLst>
          </p:cNvPr>
          <p:cNvSpPr/>
          <p:nvPr/>
        </p:nvSpPr>
        <p:spPr>
          <a:xfrm>
            <a:off x="8211342" y="3794722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>
                <a:solidFill>
                  <a:schemeClr val="tx1"/>
                </a:solidFill>
              </a:rPr>
              <a:t>B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4" name="フローチャート: 結合子 33">
            <a:extLst>
              <a:ext uri="{FF2B5EF4-FFF2-40B4-BE49-F238E27FC236}">
                <a16:creationId xmlns:a16="http://schemas.microsoft.com/office/drawing/2014/main" id="{39A0CFD1-79E0-4476-95CD-B633382980A8}"/>
              </a:ext>
            </a:extLst>
          </p:cNvPr>
          <p:cNvSpPr/>
          <p:nvPr/>
        </p:nvSpPr>
        <p:spPr>
          <a:xfrm>
            <a:off x="3600548" y="40192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: 結合子 34">
            <a:extLst>
              <a:ext uri="{FF2B5EF4-FFF2-40B4-BE49-F238E27FC236}">
                <a16:creationId xmlns:a16="http://schemas.microsoft.com/office/drawing/2014/main" id="{3AA7BBC4-0AD7-469A-8DE4-0C8E16469E1C}"/>
              </a:ext>
            </a:extLst>
          </p:cNvPr>
          <p:cNvSpPr/>
          <p:nvPr/>
        </p:nvSpPr>
        <p:spPr>
          <a:xfrm>
            <a:off x="7707884" y="40192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99AF8B98-152C-4FEB-938F-A14D453BF700}"/>
              </a:ext>
            </a:extLst>
          </p:cNvPr>
          <p:cNvSpPr>
            <a:spLocks noChangeAspect="1"/>
          </p:cNvSpPr>
          <p:nvPr/>
        </p:nvSpPr>
        <p:spPr>
          <a:xfrm>
            <a:off x="1254854" y="1663832"/>
            <a:ext cx="4893262" cy="493355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C835785E-E2FB-42B5-8D69-9FA0BE17A02E}"/>
              </a:ext>
            </a:extLst>
          </p:cNvPr>
          <p:cNvSpPr>
            <a:spLocks noChangeAspect="1"/>
          </p:cNvSpPr>
          <p:nvPr/>
        </p:nvSpPr>
        <p:spPr>
          <a:xfrm>
            <a:off x="5296255" y="1663831"/>
            <a:ext cx="4893262" cy="493355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7B3B22E-7E68-4F7E-8C42-EF1784DC85BD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D603ED11-CF1B-4477-AFD6-69D8AB43C688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FB0F845-C5BC-452B-A9F9-11A0786ECA81}"/>
              </a:ext>
            </a:extLst>
          </p:cNvPr>
          <p:cNvSpPr/>
          <p:nvPr/>
        </p:nvSpPr>
        <p:spPr>
          <a:xfrm>
            <a:off x="8701112" y="711770"/>
            <a:ext cx="3490888" cy="393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>
                <a:solidFill>
                  <a:schemeClr val="tx1"/>
                </a:solidFill>
              </a:rPr>
              <a:t>点</a:t>
            </a:r>
            <a:r>
              <a:rPr lang="en-US" altLang="ja-JP" sz="3200" b="1">
                <a:solidFill>
                  <a:schemeClr val="tx1"/>
                </a:solidFill>
              </a:rPr>
              <a:t>B</a:t>
            </a:r>
            <a:r>
              <a:rPr kumimoji="1" lang="ja-JP" altLang="en-US" sz="3200" b="1">
                <a:solidFill>
                  <a:schemeClr val="tx1"/>
                </a:solidFill>
              </a:rPr>
              <a:t>を中心として</a:t>
            </a:r>
            <a:endParaRPr kumimoji="1" lang="en-US" altLang="ja-JP" sz="3200" b="1">
              <a:solidFill>
                <a:schemeClr val="tx1"/>
              </a:solidFill>
            </a:endParaRPr>
          </a:p>
          <a:p>
            <a:r>
              <a:rPr lang="ja-JP" altLang="en-US" sz="3200" b="1">
                <a:solidFill>
                  <a:schemeClr val="tx1"/>
                </a:solidFill>
              </a:rPr>
              <a:t>円をかく</a:t>
            </a:r>
            <a:endParaRPr kumimoji="1" lang="ja-JP" altLang="en-US" sz="32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87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F68E105-52D8-4755-8E37-08CAD9AFF81C}"/>
              </a:ext>
            </a:extLst>
          </p:cNvPr>
          <p:cNvCxnSpPr>
            <a:cxnSpLocks/>
          </p:cNvCxnSpPr>
          <p:nvPr/>
        </p:nvCxnSpPr>
        <p:spPr>
          <a:xfrm>
            <a:off x="3784807" y="4143375"/>
            <a:ext cx="39580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83B8DF-93F5-4C84-856A-E3B275F29875}"/>
              </a:ext>
            </a:extLst>
          </p:cNvPr>
          <p:cNvSpPr txBox="1"/>
          <p:nvPr/>
        </p:nvSpPr>
        <p:spPr>
          <a:xfrm>
            <a:off x="3167988" y="398572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A</a:t>
            </a:r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01CCBD-4FE4-42D5-9C3C-93B01B5D8979}"/>
              </a:ext>
            </a:extLst>
          </p:cNvPr>
          <p:cNvSpPr txBox="1"/>
          <p:nvPr/>
        </p:nvSpPr>
        <p:spPr>
          <a:xfrm>
            <a:off x="8221982" y="3969012"/>
            <a:ext cx="28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/>
              <a:t>B</a:t>
            </a:r>
            <a:endParaRPr kumimoji="1" lang="ja-JP" altLang="en-US"/>
          </a:p>
        </p:txBody>
      </p:sp>
      <p:sp>
        <p:nvSpPr>
          <p:cNvPr id="4" name="フローチャート: 結合子 3">
            <a:extLst>
              <a:ext uri="{FF2B5EF4-FFF2-40B4-BE49-F238E27FC236}">
                <a16:creationId xmlns:a16="http://schemas.microsoft.com/office/drawing/2014/main" id="{492C96EE-C055-47D3-84B3-2F643D81C36B}"/>
              </a:ext>
            </a:extLst>
          </p:cNvPr>
          <p:cNvSpPr/>
          <p:nvPr/>
        </p:nvSpPr>
        <p:spPr>
          <a:xfrm>
            <a:off x="3910053" y="872901"/>
            <a:ext cx="223014" cy="2326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F12CE8C-C29B-4429-B433-EECE15E14206}"/>
              </a:ext>
            </a:extLst>
          </p:cNvPr>
          <p:cNvSpPr/>
          <p:nvPr/>
        </p:nvSpPr>
        <p:spPr>
          <a:xfrm>
            <a:off x="3857468" y="771533"/>
            <a:ext cx="377242" cy="3938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E98FE5F-4A72-4FA8-B5D7-EA5DF664F523}"/>
              </a:ext>
            </a:extLst>
          </p:cNvPr>
          <p:cNvSpPr/>
          <p:nvPr/>
        </p:nvSpPr>
        <p:spPr>
          <a:xfrm>
            <a:off x="2981432" y="3860970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>
                <a:solidFill>
                  <a:schemeClr val="tx1"/>
                </a:solidFill>
              </a:rPr>
              <a:t>A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D06D419-2D82-45D1-83D5-952DB1DE655F}"/>
              </a:ext>
            </a:extLst>
          </p:cNvPr>
          <p:cNvSpPr/>
          <p:nvPr/>
        </p:nvSpPr>
        <p:spPr>
          <a:xfrm>
            <a:off x="8211342" y="3794722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>
                <a:solidFill>
                  <a:schemeClr val="tx1"/>
                </a:solidFill>
              </a:rPr>
              <a:t>B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4" name="フローチャート: 結合子 33">
            <a:extLst>
              <a:ext uri="{FF2B5EF4-FFF2-40B4-BE49-F238E27FC236}">
                <a16:creationId xmlns:a16="http://schemas.microsoft.com/office/drawing/2014/main" id="{39A0CFD1-79E0-4476-95CD-B633382980A8}"/>
              </a:ext>
            </a:extLst>
          </p:cNvPr>
          <p:cNvSpPr/>
          <p:nvPr/>
        </p:nvSpPr>
        <p:spPr>
          <a:xfrm>
            <a:off x="3600548" y="40192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: 結合子 34">
            <a:extLst>
              <a:ext uri="{FF2B5EF4-FFF2-40B4-BE49-F238E27FC236}">
                <a16:creationId xmlns:a16="http://schemas.microsoft.com/office/drawing/2014/main" id="{3AA7BBC4-0AD7-469A-8DE4-0C8E16469E1C}"/>
              </a:ext>
            </a:extLst>
          </p:cNvPr>
          <p:cNvSpPr/>
          <p:nvPr/>
        </p:nvSpPr>
        <p:spPr>
          <a:xfrm>
            <a:off x="7707884" y="40192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99AF8B98-152C-4FEB-938F-A14D453BF700}"/>
              </a:ext>
            </a:extLst>
          </p:cNvPr>
          <p:cNvSpPr>
            <a:spLocks noChangeAspect="1"/>
          </p:cNvSpPr>
          <p:nvPr/>
        </p:nvSpPr>
        <p:spPr>
          <a:xfrm>
            <a:off x="1254854" y="1663832"/>
            <a:ext cx="4893262" cy="493355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C835785E-E2FB-42B5-8D69-9FA0BE17A02E}"/>
              </a:ext>
            </a:extLst>
          </p:cNvPr>
          <p:cNvSpPr>
            <a:spLocks noChangeAspect="1"/>
          </p:cNvSpPr>
          <p:nvPr/>
        </p:nvSpPr>
        <p:spPr>
          <a:xfrm>
            <a:off x="5296255" y="1663831"/>
            <a:ext cx="4893262" cy="493355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5FE89E7E-B90C-4A92-8A8B-B0971002E3A0}"/>
              </a:ext>
            </a:extLst>
          </p:cNvPr>
          <p:cNvSpPr/>
          <p:nvPr/>
        </p:nvSpPr>
        <p:spPr>
          <a:xfrm>
            <a:off x="5600071" y="2603306"/>
            <a:ext cx="201875" cy="2226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3ECA8436-17EA-4B72-B0C1-212BA2A9E068}"/>
              </a:ext>
            </a:extLst>
          </p:cNvPr>
          <p:cNvSpPr/>
          <p:nvPr/>
        </p:nvSpPr>
        <p:spPr>
          <a:xfrm>
            <a:off x="5600071" y="5448301"/>
            <a:ext cx="201875" cy="2226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AA4CEF1-1ED9-41F5-A834-15DA9E2EDBE0}"/>
              </a:ext>
            </a:extLst>
          </p:cNvPr>
          <p:cNvSpPr/>
          <p:nvPr/>
        </p:nvSpPr>
        <p:spPr>
          <a:xfrm>
            <a:off x="5439838" y="1742156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>
                <a:solidFill>
                  <a:srgbClr val="FF0000"/>
                </a:solidFill>
              </a:rPr>
              <a:t>P</a:t>
            </a:r>
            <a:endParaRPr kumimoji="1" lang="ja-JP" altLang="en-US" sz="3600" b="1">
              <a:solidFill>
                <a:srgbClr val="FF000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6AEE014-8F1D-43FC-8DE3-867080E3061A}"/>
              </a:ext>
            </a:extLst>
          </p:cNvPr>
          <p:cNvSpPr/>
          <p:nvPr/>
        </p:nvSpPr>
        <p:spPr>
          <a:xfrm>
            <a:off x="5439837" y="6048819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>
                <a:solidFill>
                  <a:srgbClr val="FF0000"/>
                </a:solidFill>
              </a:rPr>
              <a:t>Q</a:t>
            </a:r>
            <a:endParaRPr kumimoji="1" lang="ja-JP" altLang="en-US" sz="3600" b="1">
              <a:solidFill>
                <a:srgbClr val="FF0000"/>
              </a:solidFill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D8EF7B13-C79E-4E7E-A94E-AC1926962742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F8C860FD-A0D3-4FBF-BA84-6A5E200E270E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FB0F845-C5BC-452B-A9F9-11A0786ECA81}"/>
              </a:ext>
            </a:extLst>
          </p:cNvPr>
          <p:cNvSpPr/>
          <p:nvPr/>
        </p:nvSpPr>
        <p:spPr>
          <a:xfrm>
            <a:off x="6534150" y="711770"/>
            <a:ext cx="5362575" cy="393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>
                <a:solidFill>
                  <a:schemeClr val="tx1"/>
                </a:solidFill>
              </a:rPr>
              <a:t>それぞれの円の交点を</a:t>
            </a:r>
            <a:endParaRPr lang="en-US" altLang="ja-JP" sz="3200" b="1">
              <a:solidFill>
                <a:schemeClr val="tx1"/>
              </a:solidFill>
            </a:endParaRPr>
          </a:p>
          <a:p>
            <a:r>
              <a:rPr lang="en-US" altLang="ja-JP" sz="3200" b="1">
                <a:solidFill>
                  <a:schemeClr val="tx1"/>
                </a:solidFill>
              </a:rPr>
              <a:t>P,Q</a:t>
            </a:r>
            <a:r>
              <a:rPr lang="ja-JP" altLang="en-US" sz="3200" b="1">
                <a:solidFill>
                  <a:schemeClr val="tx1"/>
                </a:solidFill>
              </a:rPr>
              <a:t>とする。</a:t>
            </a:r>
            <a:endParaRPr kumimoji="1" lang="en-US" altLang="ja-JP" sz="32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179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楕円 21">
            <a:extLst>
              <a:ext uri="{FF2B5EF4-FFF2-40B4-BE49-F238E27FC236}">
                <a16:creationId xmlns:a16="http://schemas.microsoft.com/office/drawing/2014/main" id="{2A69B33F-5622-4371-94DB-9ADD29EAF939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F68E105-52D8-4755-8E37-08CAD9AFF81C}"/>
              </a:ext>
            </a:extLst>
          </p:cNvPr>
          <p:cNvCxnSpPr>
            <a:cxnSpLocks/>
          </p:cNvCxnSpPr>
          <p:nvPr/>
        </p:nvCxnSpPr>
        <p:spPr>
          <a:xfrm>
            <a:off x="4080082" y="4038600"/>
            <a:ext cx="39580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83B8DF-93F5-4C84-856A-E3B275F29875}"/>
              </a:ext>
            </a:extLst>
          </p:cNvPr>
          <p:cNvSpPr txBox="1"/>
          <p:nvPr/>
        </p:nvSpPr>
        <p:spPr>
          <a:xfrm>
            <a:off x="3463263" y="3880953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A</a:t>
            </a:r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01CCBD-4FE4-42D5-9C3C-93B01B5D8979}"/>
              </a:ext>
            </a:extLst>
          </p:cNvPr>
          <p:cNvSpPr txBox="1"/>
          <p:nvPr/>
        </p:nvSpPr>
        <p:spPr>
          <a:xfrm>
            <a:off x="8517257" y="3864237"/>
            <a:ext cx="28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/>
              <a:t>B</a:t>
            </a:r>
            <a:endParaRPr kumimoji="1" lang="ja-JP" altLang="en-US"/>
          </a:p>
        </p:txBody>
      </p:sp>
      <p:sp>
        <p:nvSpPr>
          <p:cNvPr id="4" name="フローチャート: 結合子 3">
            <a:extLst>
              <a:ext uri="{FF2B5EF4-FFF2-40B4-BE49-F238E27FC236}">
                <a16:creationId xmlns:a16="http://schemas.microsoft.com/office/drawing/2014/main" id="{492C96EE-C055-47D3-84B3-2F643D81C36B}"/>
              </a:ext>
            </a:extLst>
          </p:cNvPr>
          <p:cNvSpPr/>
          <p:nvPr/>
        </p:nvSpPr>
        <p:spPr>
          <a:xfrm>
            <a:off x="3833853" y="958626"/>
            <a:ext cx="223014" cy="2326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F12CE8C-C29B-4429-B433-EECE15E14206}"/>
              </a:ext>
            </a:extLst>
          </p:cNvPr>
          <p:cNvSpPr/>
          <p:nvPr/>
        </p:nvSpPr>
        <p:spPr>
          <a:xfrm>
            <a:off x="3781268" y="857258"/>
            <a:ext cx="377242" cy="3938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FB0F845-C5BC-452B-A9F9-11A0786ECA81}"/>
              </a:ext>
            </a:extLst>
          </p:cNvPr>
          <p:cNvSpPr/>
          <p:nvPr/>
        </p:nvSpPr>
        <p:spPr>
          <a:xfrm>
            <a:off x="6534150" y="711770"/>
            <a:ext cx="5362575" cy="393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>
                <a:solidFill>
                  <a:schemeClr val="tx1"/>
                </a:solidFill>
              </a:rPr>
              <a:t>点</a:t>
            </a:r>
            <a:r>
              <a:rPr lang="en-US" altLang="ja-JP" sz="3200" b="1">
                <a:solidFill>
                  <a:schemeClr val="tx1"/>
                </a:solidFill>
              </a:rPr>
              <a:t>P,Q</a:t>
            </a:r>
            <a:r>
              <a:rPr lang="ja-JP" altLang="en-US" sz="3200" b="1">
                <a:solidFill>
                  <a:schemeClr val="tx1"/>
                </a:solidFill>
              </a:rPr>
              <a:t>を通る直線をかく</a:t>
            </a:r>
            <a:endParaRPr lang="en-US" altLang="ja-JP" sz="3200" b="1">
              <a:solidFill>
                <a:schemeClr val="tx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E98FE5F-4A72-4FA8-B5D7-EA5DF664F523}"/>
              </a:ext>
            </a:extLst>
          </p:cNvPr>
          <p:cNvSpPr/>
          <p:nvPr/>
        </p:nvSpPr>
        <p:spPr>
          <a:xfrm>
            <a:off x="3276707" y="3756195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>
                <a:solidFill>
                  <a:schemeClr val="tx1"/>
                </a:solidFill>
              </a:rPr>
              <a:t>A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D06D419-2D82-45D1-83D5-952DB1DE655F}"/>
              </a:ext>
            </a:extLst>
          </p:cNvPr>
          <p:cNvSpPr/>
          <p:nvPr/>
        </p:nvSpPr>
        <p:spPr>
          <a:xfrm>
            <a:off x="8506617" y="3689947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>
                <a:solidFill>
                  <a:schemeClr val="tx1"/>
                </a:solidFill>
              </a:rPr>
              <a:t>B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4" name="フローチャート: 結合子 33">
            <a:extLst>
              <a:ext uri="{FF2B5EF4-FFF2-40B4-BE49-F238E27FC236}">
                <a16:creationId xmlns:a16="http://schemas.microsoft.com/office/drawing/2014/main" id="{39A0CFD1-79E0-4476-95CD-B633382980A8}"/>
              </a:ext>
            </a:extLst>
          </p:cNvPr>
          <p:cNvSpPr/>
          <p:nvPr/>
        </p:nvSpPr>
        <p:spPr>
          <a:xfrm>
            <a:off x="3895823" y="3914518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: 結合子 34">
            <a:extLst>
              <a:ext uri="{FF2B5EF4-FFF2-40B4-BE49-F238E27FC236}">
                <a16:creationId xmlns:a16="http://schemas.microsoft.com/office/drawing/2014/main" id="{3AA7BBC4-0AD7-469A-8DE4-0C8E16469E1C}"/>
              </a:ext>
            </a:extLst>
          </p:cNvPr>
          <p:cNvSpPr/>
          <p:nvPr/>
        </p:nvSpPr>
        <p:spPr>
          <a:xfrm>
            <a:off x="8003159" y="3914518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99AF8B98-152C-4FEB-938F-A14D453BF700}"/>
              </a:ext>
            </a:extLst>
          </p:cNvPr>
          <p:cNvSpPr>
            <a:spLocks noChangeAspect="1"/>
          </p:cNvSpPr>
          <p:nvPr/>
        </p:nvSpPr>
        <p:spPr>
          <a:xfrm>
            <a:off x="1550129" y="1559057"/>
            <a:ext cx="4893262" cy="493355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C835785E-E2FB-42B5-8D69-9FA0BE17A02E}"/>
              </a:ext>
            </a:extLst>
          </p:cNvPr>
          <p:cNvSpPr>
            <a:spLocks noChangeAspect="1"/>
          </p:cNvSpPr>
          <p:nvPr/>
        </p:nvSpPr>
        <p:spPr>
          <a:xfrm>
            <a:off x="5591530" y="1559056"/>
            <a:ext cx="4893262" cy="493355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5FE89E7E-B90C-4A92-8A8B-B0971002E3A0}"/>
              </a:ext>
            </a:extLst>
          </p:cNvPr>
          <p:cNvSpPr/>
          <p:nvPr/>
        </p:nvSpPr>
        <p:spPr>
          <a:xfrm>
            <a:off x="5895346" y="2498531"/>
            <a:ext cx="201875" cy="2226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3ECA8436-17EA-4B72-B0C1-212BA2A9E068}"/>
              </a:ext>
            </a:extLst>
          </p:cNvPr>
          <p:cNvSpPr/>
          <p:nvPr/>
        </p:nvSpPr>
        <p:spPr>
          <a:xfrm>
            <a:off x="5895346" y="5343526"/>
            <a:ext cx="201875" cy="2226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8EB2DE80-17EE-4E4B-8226-3DA75A220527}"/>
              </a:ext>
            </a:extLst>
          </p:cNvPr>
          <p:cNvCxnSpPr>
            <a:cxnSpLocks/>
          </p:cNvCxnSpPr>
          <p:nvPr/>
        </p:nvCxnSpPr>
        <p:spPr>
          <a:xfrm flipH="1">
            <a:off x="6000750" y="1771650"/>
            <a:ext cx="19050" cy="465890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41240FD-BB95-4431-A0B7-F5B53F2ABC0E}"/>
              </a:ext>
            </a:extLst>
          </p:cNvPr>
          <p:cNvSpPr/>
          <p:nvPr/>
        </p:nvSpPr>
        <p:spPr>
          <a:xfrm>
            <a:off x="5439838" y="1742156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>
                <a:solidFill>
                  <a:srgbClr val="FF0000"/>
                </a:solidFill>
              </a:rPr>
              <a:t>P</a:t>
            </a:r>
            <a:endParaRPr kumimoji="1" lang="ja-JP" altLang="en-US" sz="3600" b="1">
              <a:solidFill>
                <a:srgbClr val="FF0000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F07075B-C626-41A6-B216-C417AAD8406E}"/>
              </a:ext>
            </a:extLst>
          </p:cNvPr>
          <p:cNvSpPr/>
          <p:nvPr/>
        </p:nvSpPr>
        <p:spPr>
          <a:xfrm>
            <a:off x="5439837" y="6048819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>
                <a:solidFill>
                  <a:srgbClr val="FF0000"/>
                </a:solidFill>
              </a:rPr>
              <a:t>Q</a:t>
            </a:r>
            <a:endParaRPr kumimoji="1" lang="ja-JP" altLang="en-US" sz="3600" b="1">
              <a:solidFill>
                <a:srgbClr val="FF0000"/>
              </a:solidFill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C4F38285-B27A-4DD6-83D9-295EDC2C7B98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274478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楕円 21">
            <a:extLst>
              <a:ext uri="{FF2B5EF4-FFF2-40B4-BE49-F238E27FC236}">
                <a16:creationId xmlns:a16="http://schemas.microsoft.com/office/drawing/2014/main" id="{387F19FD-8EE5-42BC-A9E3-5DB2F5869616}"/>
              </a:ext>
            </a:extLst>
          </p:cNvPr>
          <p:cNvSpPr/>
          <p:nvPr/>
        </p:nvSpPr>
        <p:spPr>
          <a:xfrm>
            <a:off x="9951732" y="263538"/>
            <a:ext cx="2124000" cy="2124000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F68E105-52D8-4755-8E37-08CAD9AFF81C}"/>
              </a:ext>
            </a:extLst>
          </p:cNvPr>
          <p:cNvCxnSpPr>
            <a:cxnSpLocks/>
          </p:cNvCxnSpPr>
          <p:nvPr/>
        </p:nvCxnSpPr>
        <p:spPr>
          <a:xfrm>
            <a:off x="4156282" y="3952875"/>
            <a:ext cx="39580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83B8DF-93F5-4C84-856A-E3B275F29875}"/>
              </a:ext>
            </a:extLst>
          </p:cNvPr>
          <p:cNvSpPr txBox="1"/>
          <p:nvPr/>
        </p:nvSpPr>
        <p:spPr>
          <a:xfrm>
            <a:off x="3539463" y="379522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A</a:t>
            </a:r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01CCBD-4FE4-42D5-9C3C-93B01B5D8979}"/>
              </a:ext>
            </a:extLst>
          </p:cNvPr>
          <p:cNvSpPr txBox="1"/>
          <p:nvPr/>
        </p:nvSpPr>
        <p:spPr>
          <a:xfrm>
            <a:off x="8593457" y="3778512"/>
            <a:ext cx="283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/>
              <a:t>B</a:t>
            </a:r>
            <a:endParaRPr kumimoji="1" lang="ja-JP" altLang="en-US"/>
          </a:p>
        </p:txBody>
      </p:sp>
      <p:sp>
        <p:nvSpPr>
          <p:cNvPr id="4" name="フローチャート: 結合子 3">
            <a:extLst>
              <a:ext uri="{FF2B5EF4-FFF2-40B4-BE49-F238E27FC236}">
                <a16:creationId xmlns:a16="http://schemas.microsoft.com/office/drawing/2014/main" id="{492C96EE-C055-47D3-84B3-2F643D81C36B}"/>
              </a:ext>
            </a:extLst>
          </p:cNvPr>
          <p:cNvSpPr/>
          <p:nvPr/>
        </p:nvSpPr>
        <p:spPr>
          <a:xfrm>
            <a:off x="3910053" y="872901"/>
            <a:ext cx="223014" cy="2326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F12CE8C-C29B-4429-B433-EECE15E14206}"/>
              </a:ext>
            </a:extLst>
          </p:cNvPr>
          <p:cNvSpPr/>
          <p:nvPr/>
        </p:nvSpPr>
        <p:spPr>
          <a:xfrm>
            <a:off x="3857468" y="771533"/>
            <a:ext cx="377242" cy="3938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E98FE5F-4A72-4FA8-B5D7-EA5DF664F523}"/>
              </a:ext>
            </a:extLst>
          </p:cNvPr>
          <p:cNvSpPr/>
          <p:nvPr/>
        </p:nvSpPr>
        <p:spPr>
          <a:xfrm>
            <a:off x="3352907" y="3670470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>
                <a:solidFill>
                  <a:schemeClr val="tx1"/>
                </a:solidFill>
              </a:rPr>
              <a:t>A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D06D419-2D82-45D1-83D5-952DB1DE655F}"/>
              </a:ext>
            </a:extLst>
          </p:cNvPr>
          <p:cNvSpPr/>
          <p:nvPr/>
        </p:nvSpPr>
        <p:spPr>
          <a:xfrm>
            <a:off x="8582817" y="3604222"/>
            <a:ext cx="522339" cy="574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b="1">
                <a:solidFill>
                  <a:schemeClr val="tx1"/>
                </a:solidFill>
              </a:rPr>
              <a:t>B</a:t>
            </a:r>
            <a:endParaRPr kumimoji="1" lang="ja-JP" altLang="en-US" sz="3600" b="1">
              <a:solidFill>
                <a:schemeClr val="tx1"/>
              </a:solidFill>
            </a:endParaRPr>
          </a:p>
        </p:txBody>
      </p:sp>
      <p:sp>
        <p:nvSpPr>
          <p:cNvPr id="34" name="フローチャート: 結合子 33">
            <a:extLst>
              <a:ext uri="{FF2B5EF4-FFF2-40B4-BE49-F238E27FC236}">
                <a16:creationId xmlns:a16="http://schemas.microsoft.com/office/drawing/2014/main" id="{39A0CFD1-79E0-4476-95CD-B633382980A8}"/>
              </a:ext>
            </a:extLst>
          </p:cNvPr>
          <p:cNvSpPr/>
          <p:nvPr/>
        </p:nvSpPr>
        <p:spPr>
          <a:xfrm>
            <a:off x="3972023" y="38287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: 結合子 34">
            <a:extLst>
              <a:ext uri="{FF2B5EF4-FFF2-40B4-BE49-F238E27FC236}">
                <a16:creationId xmlns:a16="http://schemas.microsoft.com/office/drawing/2014/main" id="{3AA7BBC4-0AD7-469A-8DE4-0C8E16469E1C}"/>
              </a:ext>
            </a:extLst>
          </p:cNvPr>
          <p:cNvSpPr/>
          <p:nvPr/>
        </p:nvSpPr>
        <p:spPr>
          <a:xfrm>
            <a:off x="8079359" y="3828793"/>
            <a:ext cx="201875" cy="22263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8EB2DE80-17EE-4E4B-8226-3DA75A220527}"/>
              </a:ext>
            </a:extLst>
          </p:cNvPr>
          <p:cNvCxnSpPr>
            <a:cxnSpLocks/>
          </p:cNvCxnSpPr>
          <p:nvPr/>
        </p:nvCxnSpPr>
        <p:spPr>
          <a:xfrm flipH="1">
            <a:off x="6076950" y="1685925"/>
            <a:ext cx="19050" cy="46589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EA2C731-8160-4A70-B3AB-18070F4E3612}"/>
              </a:ext>
            </a:extLst>
          </p:cNvPr>
          <p:cNvSpPr/>
          <p:nvPr/>
        </p:nvSpPr>
        <p:spPr>
          <a:xfrm>
            <a:off x="6686550" y="864170"/>
            <a:ext cx="5362575" cy="393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>
                <a:solidFill>
                  <a:schemeClr val="tx1"/>
                </a:solidFill>
              </a:rPr>
              <a:t>これが、垂直二等分線</a:t>
            </a:r>
            <a:endParaRPr lang="en-US" altLang="ja-JP" sz="3200" b="1">
              <a:solidFill>
                <a:schemeClr val="tx1"/>
              </a:solidFill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714DD17-73C8-4F0A-948A-F57BA67FB7DB}"/>
              </a:ext>
            </a:extLst>
          </p:cNvPr>
          <p:cNvGrpSpPr/>
          <p:nvPr/>
        </p:nvGrpSpPr>
        <p:grpSpPr>
          <a:xfrm>
            <a:off x="6122621" y="3226050"/>
            <a:ext cx="739176" cy="716022"/>
            <a:chOff x="1013423" y="1422400"/>
            <a:chExt cx="739176" cy="716022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25059DD-F762-4A4D-BE33-BEEE0DF2C65A}"/>
                </a:ext>
              </a:extLst>
            </p:cNvPr>
            <p:cNvSpPr/>
            <p:nvPr/>
          </p:nvSpPr>
          <p:spPr>
            <a:xfrm>
              <a:off x="1028700" y="1422400"/>
              <a:ext cx="723899" cy="69112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D62E5A88-8610-4659-A6C5-843DAA57E748}"/>
                </a:ext>
              </a:extLst>
            </p:cNvPr>
            <p:cNvSpPr/>
            <p:nvPr/>
          </p:nvSpPr>
          <p:spPr>
            <a:xfrm>
              <a:off x="1013423" y="1447294"/>
              <a:ext cx="723899" cy="6911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楕円 20">
            <a:extLst>
              <a:ext uri="{FF2B5EF4-FFF2-40B4-BE49-F238E27FC236}">
                <a16:creationId xmlns:a16="http://schemas.microsoft.com/office/drawing/2014/main" id="{1910DF9D-751B-4BA1-8F01-486CAB8A29FA}"/>
              </a:ext>
            </a:extLst>
          </p:cNvPr>
          <p:cNvSpPr/>
          <p:nvPr/>
        </p:nvSpPr>
        <p:spPr>
          <a:xfrm>
            <a:off x="107879" y="5704514"/>
            <a:ext cx="1016246" cy="1059110"/>
          </a:xfrm>
          <a:prstGeom prst="ellipse">
            <a:avLst/>
          </a:prstGeom>
          <a:solidFill>
            <a:srgbClr val="F8CBA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</p:spTree>
    <p:extLst>
      <p:ext uri="{BB962C8B-B14F-4D97-AF65-F5344CB8AC3E}">
        <p14:creationId xmlns:p14="http://schemas.microsoft.com/office/powerpoint/2010/main" val="1328620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Words>881</Words>
  <Application>Microsoft Office PowerPoint</Application>
  <PresentationFormat>ワイド画面</PresentationFormat>
  <Paragraphs>238</Paragraphs>
  <Slides>39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39</vt:i4>
      </vt:variant>
    </vt:vector>
  </HeadingPairs>
  <TitlesOfParts>
    <vt:vector size="45" baseType="lpstr">
      <vt:lpstr>メイリオ</vt:lpstr>
      <vt:lpstr>游ゴシック</vt:lpstr>
      <vt:lpstr>游ゴシック Light</vt:lpstr>
      <vt:lpstr>Arial</vt:lpstr>
      <vt:lpstr>Bahnschrift SemiBold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直線上にない点から、直線への垂線を 作図する</vt:lpstr>
      <vt:lpstr>パターン１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パターン２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colas@edu-c.local</cp:lastModifiedBy>
  <cp:revision>207</cp:revision>
  <dcterms:created xsi:type="dcterms:W3CDTF">2019-12-03T00:44:33Z</dcterms:created>
  <dcterms:modified xsi:type="dcterms:W3CDTF">2023-10-10T04:46:07Z</dcterms:modified>
</cp:coreProperties>
</file>