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90" r:id="rId3"/>
    <p:sldId id="301" r:id="rId4"/>
    <p:sldId id="297" r:id="rId5"/>
    <p:sldId id="302" r:id="rId6"/>
    <p:sldId id="303" r:id="rId7"/>
    <p:sldId id="304" r:id="rId8"/>
    <p:sldId id="305" r:id="rId9"/>
    <p:sldId id="298" r:id="rId10"/>
    <p:sldId id="306" r:id="rId11"/>
    <p:sldId id="307" r:id="rId12"/>
    <p:sldId id="308" r:id="rId13"/>
    <p:sldId id="310" r:id="rId14"/>
    <p:sldId id="311" r:id="rId1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9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7575"/>
    <a:srgbClr val="FF9B9B"/>
    <a:srgbClr val="FF858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516"/>
      </p:cViewPr>
      <p:guideLst>
        <p:guide orient="horz" pos="2160"/>
        <p:guide pos="3840"/>
        <p:guide pos="39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360000" cy="36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520251"/>
            <a:ext cx="12192000" cy="38158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865514" y="2508291"/>
            <a:ext cx="8460971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3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3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次方程式</a:t>
            </a:r>
            <a:endParaRPr lang="ja-JP" altLang="en-US" sz="13800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731B7E3-4CC0-8288-2C1F-07FD9F4BB3CE}"/>
              </a:ext>
            </a:extLst>
          </p:cNvPr>
          <p:cNvSpPr/>
          <p:nvPr/>
        </p:nvSpPr>
        <p:spPr>
          <a:xfrm>
            <a:off x="2764677" y="4412782"/>
            <a:ext cx="641714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１次方程式の解き方</a:t>
            </a:r>
            <a:endParaRPr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882239" y="513001"/>
            <a:ext cx="11619897" cy="6060598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en-US" altLang="ja-JP" sz="9600">
                <a:latin typeface="メイリオ" panose="020B0604030504040204" pitchFamily="50" charset="-128"/>
                <a:ea typeface="メイリオ" panose="020B0604030504040204" pitchFamily="50" charset="-128"/>
              </a:rPr>
              <a:t>:6=3:2</a:t>
            </a:r>
          </a:p>
          <a:p>
            <a:r>
              <a:rPr lang="ja-JP" altLang="en-US" sz="9600">
                <a:latin typeface="メイリオ" panose="020B0604030504040204" pitchFamily="50" charset="-128"/>
                <a:ea typeface="メイリオ" panose="020B0604030504040204" pitchFamily="50" charset="-128"/>
              </a:rPr>
              <a:t> 　</a:t>
            </a:r>
            <a:endParaRPr lang="en-US" altLang="ja-JP" sz="960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960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960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9600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960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9600">
                <a:latin typeface="メイリオ" panose="020B0604030504040204" pitchFamily="50" charset="-128"/>
                <a:ea typeface="メイリオ" panose="020B0604030504040204" pitchFamily="50" charset="-128"/>
              </a:rPr>
              <a:t>18</a:t>
            </a:r>
          </a:p>
          <a:p>
            <a:r>
              <a:rPr lang="ja-JP" altLang="en-US" sz="9600"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en-US" altLang="ja-JP" sz="9600">
                <a:latin typeface="メイリオ" panose="020B0604030504040204" pitchFamily="50" charset="-128"/>
                <a:ea typeface="メイリオ" panose="020B0604030504040204" pitchFamily="50" charset="-128"/>
              </a:rPr>
              <a:t> = 9</a:t>
            </a:r>
            <a:endParaRPr lang="ja-JP" altLang="en-US" sz="9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98A7612-6732-45F6-850F-DBB7E7DB2A8C}"/>
              </a:ext>
            </a:extLst>
          </p:cNvPr>
          <p:cNvSpPr/>
          <p:nvPr/>
        </p:nvSpPr>
        <p:spPr>
          <a:xfrm>
            <a:off x="9019633" y="99498"/>
            <a:ext cx="295465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問題６</a:t>
            </a:r>
            <a:endParaRPr lang="en-US" altLang="ja-JP" sz="7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92BD7249-4600-4524-8CBF-084C5135653C}"/>
              </a:ext>
            </a:extLst>
          </p:cNvPr>
          <p:cNvGrpSpPr/>
          <p:nvPr/>
        </p:nvGrpSpPr>
        <p:grpSpPr>
          <a:xfrm>
            <a:off x="1051369" y="2008853"/>
            <a:ext cx="4841431" cy="905855"/>
            <a:chOff x="314769" y="2072353"/>
            <a:chExt cx="4264357" cy="905855"/>
          </a:xfrm>
        </p:grpSpPr>
        <p:sp>
          <p:nvSpPr>
            <p:cNvPr id="9" name="左大かっこ 8">
              <a:extLst>
                <a:ext uri="{FF2B5EF4-FFF2-40B4-BE49-F238E27FC236}">
                  <a16:creationId xmlns:a16="http://schemas.microsoft.com/office/drawing/2014/main" id="{1C9619AF-BAE3-4437-AA5E-4F6DA52FFB6B}"/>
                </a:ext>
              </a:extLst>
            </p:cNvPr>
            <p:cNvSpPr/>
            <p:nvPr/>
          </p:nvSpPr>
          <p:spPr>
            <a:xfrm rot="16200000">
              <a:off x="2070221" y="843894"/>
              <a:ext cx="905854" cy="3362773"/>
            </a:xfrm>
            <a:prstGeom prst="leftBracket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左大かっこ 9">
              <a:extLst>
                <a:ext uri="{FF2B5EF4-FFF2-40B4-BE49-F238E27FC236}">
                  <a16:creationId xmlns:a16="http://schemas.microsoft.com/office/drawing/2014/main" id="{4C172DF5-5D49-41BC-98B2-FC62615D1448}"/>
                </a:ext>
              </a:extLst>
            </p:cNvPr>
            <p:cNvSpPr/>
            <p:nvPr/>
          </p:nvSpPr>
          <p:spPr>
            <a:xfrm rot="16200000">
              <a:off x="2233660" y="1546429"/>
              <a:ext cx="578976" cy="1630825"/>
            </a:xfrm>
            <a:prstGeom prst="leftBracket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5C3AB065-B333-40F7-A768-2459FD68359D}"/>
                </a:ext>
              </a:extLst>
            </p:cNvPr>
            <p:cNvCxnSpPr>
              <a:cxnSpLocks/>
            </p:cNvCxnSpPr>
            <p:nvPr/>
          </p:nvCxnSpPr>
          <p:spPr>
            <a:xfrm>
              <a:off x="314769" y="2072353"/>
              <a:ext cx="749182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74AF895F-2A21-4D9D-B096-9FBFD72BF254}"/>
                </a:ext>
              </a:extLst>
            </p:cNvPr>
            <p:cNvCxnSpPr>
              <a:cxnSpLocks/>
            </p:cNvCxnSpPr>
            <p:nvPr/>
          </p:nvCxnSpPr>
          <p:spPr>
            <a:xfrm>
              <a:off x="1333144" y="2075199"/>
              <a:ext cx="749182" cy="0"/>
            </a:xfrm>
            <a:prstGeom prst="line">
              <a:avLst/>
            </a:prstGeom>
            <a:ln w="571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0E81A5BF-4F48-495D-B0ED-CD736BCEEF4C}"/>
                </a:ext>
              </a:extLst>
            </p:cNvPr>
            <p:cNvCxnSpPr>
              <a:cxnSpLocks/>
            </p:cNvCxnSpPr>
            <p:nvPr/>
          </p:nvCxnSpPr>
          <p:spPr>
            <a:xfrm>
              <a:off x="2827234" y="2072353"/>
              <a:ext cx="749182" cy="0"/>
            </a:xfrm>
            <a:prstGeom prst="line">
              <a:avLst/>
            </a:prstGeom>
            <a:ln w="571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5C171579-4D19-42A9-9E27-57484A6C5AAF}"/>
                </a:ext>
              </a:extLst>
            </p:cNvPr>
            <p:cNvCxnSpPr>
              <a:cxnSpLocks/>
            </p:cNvCxnSpPr>
            <p:nvPr/>
          </p:nvCxnSpPr>
          <p:spPr>
            <a:xfrm>
              <a:off x="3829944" y="2072353"/>
              <a:ext cx="749182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9252D69B-285E-4BC4-B33D-50F4786B0988}"/>
              </a:ext>
            </a:extLst>
          </p:cNvPr>
          <p:cNvCxnSpPr>
            <a:cxnSpLocks/>
          </p:cNvCxnSpPr>
          <p:nvPr/>
        </p:nvCxnSpPr>
        <p:spPr>
          <a:xfrm>
            <a:off x="1051368" y="4828253"/>
            <a:ext cx="127273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CDF1A984-9698-4118-B21B-D5C6EA4253DE}"/>
              </a:ext>
            </a:extLst>
          </p:cNvPr>
          <p:cNvCxnSpPr>
            <a:cxnSpLocks/>
          </p:cNvCxnSpPr>
          <p:nvPr/>
        </p:nvCxnSpPr>
        <p:spPr>
          <a:xfrm>
            <a:off x="4329115" y="4828253"/>
            <a:ext cx="1398585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2B9A679F-669E-40EF-801B-2E4D4E4E0BE6}"/>
              </a:ext>
            </a:extLst>
          </p:cNvPr>
          <p:cNvSpPr/>
          <p:nvPr/>
        </p:nvSpPr>
        <p:spPr>
          <a:xfrm>
            <a:off x="358234" y="3136444"/>
            <a:ext cx="7091198" cy="1804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0542D894-CF84-4BDD-8071-EE380A14FC5C}"/>
              </a:ext>
            </a:extLst>
          </p:cNvPr>
          <p:cNvSpPr/>
          <p:nvPr/>
        </p:nvSpPr>
        <p:spPr>
          <a:xfrm>
            <a:off x="358234" y="5057208"/>
            <a:ext cx="7091198" cy="1804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3917EDAC-78F9-418E-957A-38B0D66703B0}"/>
              </a:ext>
            </a:extLst>
          </p:cNvPr>
          <p:cNvSpPr/>
          <p:nvPr/>
        </p:nvSpPr>
        <p:spPr>
          <a:xfrm>
            <a:off x="387232" y="1879827"/>
            <a:ext cx="9282350" cy="1066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1551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882239" y="513001"/>
            <a:ext cx="11619897" cy="6060598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en-US" altLang="ja-JP" sz="9600">
                <a:latin typeface="メイリオ" panose="020B0604030504040204" pitchFamily="50" charset="-128"/>
                <a:ea typeface="メイリオ" panose="020B0604030504040204" pitchFamily="50" charset="-128"/>
              </a:rPr>
              <a:t>:10=2:4</a:t>
            </a:r>
          </a:p>
          <a:p>
            <a:r>
              <a:rPr lang="ja-JP" altLang="en-US" sz="9600">
                <a:latin typeface="メイリオ" panose="020B0604030504040204" pitchFamily="50" charset="-128"/>
                <a:ea typeface="メイリオ" panose="020B0604030504040204" pitchFamily="50" charset="-128"/>
              </a:rPr>
              <a:t> 　</a:t>
            </a:r>
            <a:endParaRPr lang="en-US" altLang="ja-JP" sz="960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960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960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9600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960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9600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</a:p>
          <a:p>
            <a:r>
              <a:rPr lang="ja-JP" altLang="en-US" sz="9600"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en-US" altLang="ja-JP" sz="9600">
                <a:latin typeface="メイリオ" panose="020B0604030504040204" pitchFamily="50" charset="-128"/>
                <a:ea typeface="メイリオ" panose="020B0604030504040204" pitchFamily="50" charset="-128"/>
              </a:rPr>
              <a:t> =   5</a:t>
            </a:r>
            <a:endParaRPr lang="ja-JP" altLang="en-US" sz="9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98A7612-6732-45F6-850F-DBB7E7DB2A8C}"/>
              </a:ext>
            </a:extLst>
          </p:cNvPr>
          <p:cNvSpPr/>
          <p:nvPr/>
        </p:nvSpPr>
        <p:spPr>
          <a:xfrm>
            <a:off x="9019633" y="99498"/>
            <a:ext cx="260520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問題</a:t>
            </a:r>
            <a:r>
              <a:rPr lang="en-US" altLang="ja-JP" sz="720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92BD7249-4600-4524-8CBF-084C5135653C}"/>
              </a:ext>
            </a:extLst>
          </p:cNvPr>
          <p:cNvGrpSpPr/>
          <p:nvPr/>
        </p:nvGrpSpPr>
        <p:grpSpPr>
          <a:xfrm>
            <a:off x="881526" y="1942889"/>
            <a:ext cx="5810661" cy="905855"/>
            <a:chOff x="314769" y="2072353"/>
            <a:chExt cx="4264357" cy="905855"/>
          </a:xfrm>
        </p:grpSpPr>
        <p:sp>
          <p:nvSpPr>
            <p:cNvPr id="9" name="左大かっこ 8">
              <a:extLst>
                <a:ext uri="{FF2B5EF4-FFF2-40B4-BE49-F238E27FC236}">
                  <a16:creationId xmlns:a16="http://schemas.microsoft.com/office/drawing/2014/main" id="{1C9619AF-BAE3-4437-AA5E-4F6DA52FFB6B}"/>
                </a:ext>
              </a:extLst>
            </p:cNvPr>
            <p:cNvSpPr/>
            <p:nvPr/>
          </p:nvSpPr>
          <p:spPr>
            <a:xfrm rot="16200000">
              <a:off x="2070221" y="843894"/>
              <a:ext cx="905854" cy="3362773"/>
            </a:xfrm>
            <a:prstGeom prst="leftBracket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左大かっこ 9">
              <a:extLst>
                <a:ext uri="{FF2B5EF4-FFF2-40B4-BE49-F238E27FC236}">
                  <a16:creationId xmlns:a16="http://schemas.microsoft.com/office/drawing/2014/main" id="{4C172DF5-5D49-41BC-98B2-FC62615D1448}"/>
                </a:ext>
              </a:extLst>
            </p:cNvPr>
            <p:cNvSpPr/>
            <p:nvPr/>
          </p:nvSpPr>
          <p:spPr>
            <a:xfrm rot="16200000">
              <a:off x="2233660" y="1546429"/>
              <a:ext cx="578976" cy="1630825"/>
            </a:xfrm>
            <a:prstGeom prst="leftBracket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5C3AB065-B333-40F7-A768-2459FD68359D}"/>
                </a:ext>
              </a:extLst>
            </p:cNvPr>
            <p:cNvCxnSpPr>
              <a:cxnSpLocks/>
            </p:cNvCxnSpPr>
            <p:nvPr/>
          </p:nvCxnSpPr>
          <p:spPr>
            <a:xfrm>
              <a:off x="314769" y="2072353"/>
              <a:ext cx="749182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74AF895F-2A21-4D9D-B096-9FBFD72BF254}"/>
                </a:ext>
              </a:extLst>
            </p:cNvPr>
            <p:cNvCxnSpPr>
              <a:cxnSpLocks/>
            </p:cNvCxnSpPr>
            <p:nvPr/>
          </p:nvCxnSpPr>
          <p:spPr>
            <a:xfrm>
              <a:off x="1333144" y="2075199"/>
              <a:ext cx="749182" cy="0"/>
            </a:xfrm>
            <a:prstGeom prst="line">
              <a:avLst/>
            </a:prstGeom>
            <a:ln w="571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0E81A5BF-4F48-495D-B0ED-CD736BCEEF4C}"/>
                </a:ext>
              </a:extLst>
            </p:cNvPr>
            <p:cNvCxnSpPr>
              <a:cxnSpLocks/>
            </p:cNvCxnSpPr>
            <p:nvPr/>
          </p:nvCxnSpPr>
          <p:spPr>
            <a:xfrm>
              <a:off x="2827234" y="2072353"/>
              <a:ext cx="749182" cy="0"/>
            </a:xfrm>
            <a:prstGeom prst="line">
              <a:avLst/>
            </a:prstGeom>
            <a:ln w="571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5C171579-4D19-42A9-9E27-57484A6C5AAF}"/>
                </a:ext>
              </a:extLst>
            </p:cNvPr>
            <p:cNvCxnSpPr>
              <a:cxnSpLocks/>
            </p:cNvCxnSpPr>
            <p:nvPr/>
          </p:nvCxnSpPr>
          <p:spPr>
            <a:xfrm>
              <a:off x="3829944" y="2072353"/>
              <a:ext cx="749182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9252D69B-285E-4BC4-B33D-50F4786B0988}"/>
              </a:ext>
            </a:extLst>
          </p:cNvPr>
          <p:cNvCxnSpPr>
            <a:cxnSpLocks/>
          </p:cNvCxnSpPr>
          <p:nvPr/>
        </p:nvCxnSpPr>
        <p:spPr>
          <a:xfrm>
            <a:off x="1097116" y="4725038"/>
            <a:ext cx="127273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CDF1A984-9698-4118-B21B-D5C6EA4253DE}"/>
              </a:ext>
            </a:extLst>
          </p:cNvPr>
          <p:cNvCxnSpPr>
            <a:cxnSpLocks/>
          </p:cNvCxnSpPr>
          <p:nvPr/>
        </p:nvCxnSpPr>
        <p:spPr>
          <a:xfrm>
            <a:off x="4302486" y="4725038"/>
            <a:ext cx="1398585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2B9A679F-669E-40EF-801B-2E4D4E4E0BE6}"/>
              </a:ext>
            </a:extLst>
          </p:cNvPr>
          <p:cNvSpPr/>
          <p:nvPr/>
        </p:nvSpPr>
        <p:spPr>
          <a:xfrm>
            <a:off x="345089" y="3185518"/>
            <a:ext cx="7091198" cy="1804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0542D894-CF84-4BDD-8071-EE380A14FC5C}"/>
              </a:ext>
            </a:extLst>
          </p:cNvPr>
          <p:cNvSpPr/>
          <p:nvPr/>
        </p:nvSpPr>
        <p:spPr>
          <a:xfrm>
            <a:off x="457938" y="4910124"/>
            <a:ext cx="7091198" cy="1804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73B2137E-F450-4187-8A5F-88491DF3D9A1}"/>
              </a:ext>
            </a:extLst>
          </p:cNvPr>
          <p:cNvSpPr/>
          <p:nvPr/>
        </p:nvSpPr>
        <p:spPr>
          <a:xfrm>
            <a:off x="457938" y="1911965"/>
            <a:ext cx="9282350" cy="1066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8837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312803" y="-610174"/>
            <a:ext cx="12231686" cy="6060598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960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en-US" altLang="ja-JP" sz="9600">
                <a:latin typeface="メイリオ" panose="020B0604030504040204" pitchFamily="50" charset="-128"/>
                <a:ea typeface="メイリオ" panose="020B0604030504040204" pitchFamily="50" charset="-128"/>
              </a:rPr>
              <a:t>:(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𝑥－４）</a:t>
            </a:r>
            <a:r>
              <a:rPr lang="en-US" altLang="ja-JP" sz="9600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9600">
                <a:latin typeface="メイリオ" panose="020B0604030504040204" pitchFamily="50" charset="-128"/>
                <a:ea typeface="メイリオ" panose="020B0604030504040204" pitchFamily="50" charset="-128"/>
              </a:rPr>
              <a:t>３</a:t>
            </a:r>
            <a:r>
              <a:rPr lang="en-US" altLang="ja-JP" sz="9600"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lang="ja-JP" altLang="en-US" sz="960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endParaRPr lang="en-US" altLang="ja-JP" sz="960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96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98A7612-6732-45F6-850F-DBB7E7DB2A8C}"/>
              </a:ext>
            </a:extLst>
          </p:cNvPr>
          <p:cNvSpPr/>
          <p:nvPr/>
        </p:nvSpPr>
        <p:spPr>
          <a:xfrm>
            <a:off x="9438733" y="99611"/>
            <a:ext cx="260520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問題</a:t>
            </a:r>
            <a:r>
              <a:rPr lang="en-US" altLang="ja-JP" sz="7200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92BD7249-4600-4524-8CBF-084C5135653C}"/>
              </a:ext>
            </a:extLst>
          </p:cNvPr>
          <p:cNvGrpSpPr/>
          <p:nvPr/>
        </p:nvGrpSpPr>
        <p:grpSpPr>
          <a:xfrm>
            <a:off x="258598" y="2109732"/>
            <a:ext cx="10625304" cy="953628"/>
            <a:chOff x="314769" y="2064413"/>
            <a:chExt cx="3721659" cy="913794"/>
          </a:xfrm>
        </p:grpSpPr>
        <p:sp>
          <p:nvSpPr>
            <p:cNvPr id="9" name="左大かっこ 8">
              <a:extLst>
                <a:ext uri="{FF2B5EF4-FFF2-40B4-BE49-F238E27FC236}">
                  <a16:creationId xmlns:a16="http://schemas.microsoft.com/office/drawing/2014/main" id="{1C9619AF-BAE3-4437-AA5E-4F6DA52FFB6B}"/>
                </a:ext>
              </a:extLst>
            </p:cNvPr>
            <p:cNvSpPr/>
            <p:nvPr/>
          </p:nvSpPr>
          <p:spPr>
            <a:xfrm rot="16200000">
              <a:off x="1914993" y="999119"/>
              <a:ext cx="905856" cy="3052319"/>
            </a:xfrm>
            <a:prstGeom prst="leftBracket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左大かっこ 9">
              <a:extLst>
                <a:ext uri="{FF2B5EF4-FFF2-40B4-BE49-F238E27FC236}">
                  <a16:creationId xmlns:a16="http://schemas.microsoft.com/office/drawing/2014/main" id="{4C172DF5-5D49-41BC-98B2-FC62615D1448}"/>
                </a:ext>
              </a:extLst>
            </p:cNvPr>
            <p:cNvSpPr/>
            <p:nvPr/>
          </p:nvSpPr>
          <p:spPr>
            <a:xfrm rot="16200000">
              <a:off x="2233660" y="1546429"/>
              <a:ext cx="578976" cy="1630825"/>
            </a:xfrm>
            <a:prstGeom prst="leftBracket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5C3AB065-B333-40F7-A768-2459FD68359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4769" y="2072352"/>
              <a:ext cx="568971" cy="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74AF895F-2A21-4D9D-B096-9FBFD72BF254}"/>
                </a:ext>
              </a:extLst>
            </p:cNvPr>
            <p:cNvCxnSpPr>
              <a:cxnSpLocks/>
            </p:cNvCxnSpPr>
            <p:nvPr/>
          </p:nvCxnSpPr>
          <p:spPr>
            <a:xfrm>
              <a:off x="1232447" y="2072352"/>
              <a:ext cx="1109083" cy="2847"/>
            </a:xfrm>
            <a:prstGeom prst="line">
              <a:avLst/>
            </a:prstGeom>
            <a:ln w="571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0E81A5BF-4F48-495D-B0ED-CD736BCEEF4C}"/>
                </a:ext>
              </a:extLst>
            </p:cNvPr>
            <p:cNvCxnSpPr>
              <a:cxnSpLocks/>
            </p:cNvCxnSpPr>
            <p:nvPr/>
          </p:nvCxnSpPr>
          <p:spPr>
            <a:xfrm>
              <a:off x="3093726" y="2072353"/>
              <a:ext cx="482690" cy="0"/>
            </a:xfrm>
            <a:prstGeom prst="line">
              <a:avLst/>
            </a:prstGeom>
            <a:ln w="571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5C171579-4D19-42A9-9E27-57484A6C5AA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36529" y="2064413"/>
              <a:ext cx="299899" cy="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7281C1F-E8DE-4D71-B337-734B3307AD75}"/>
              </a:ext>
            </a:extLst>
          </p:cNvPr>
          <p:cNvSpPr/>
          <p:nvPr/>
        </p:nvSpPr>
        <p:spPr>
          <a:xfrm>
            <a:off x="703008" y="3314094"/>
            <a:ext cx="8867564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6000">
                <a:latin typeface="メイリオ" panose="020B0604030504040204" pitchFamily="50" charset="-128"/>
                <a:ea typeface="メイリオ" panose="020B0604030504040204" pitchFamily="50" charset="-128"/>
              </a:rPr>
              <a:t>３</a:t>
            </a:r>
            <a:r>
              <a:rPr lang="ja-JP" altLang="en-US" sz="6000">
                <a:latin typeface="Cambria Math" panose="02040503050406030204" pitchFamily="18" charset="0"/>
                <a:ea typeface="メイリオ" panose="020B0604030504040204" pitchFamily="50" charset="-128"/>
              </a:rPr>
              <a:t>𝑥ー１２ </a:t>
            </a:r>
            <a:r>
              <a:rPr lang="ja-JP" altLang="en-US" sz="600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6000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6000">
                <a:latin typeface="メイリオ" panose="020B0604030504040204" pitchFamily="50" charset="-128"/>
                <a:ea typeface="メイリオ" panose="020B0604030504040204" pitchFamily="50" charset="-128"/>
              </a:rPr>
              <a:t> ４</a:t>
            </a:r>
            <a:r>
              <a:rPr lang="ja-JP" altLang="en-US" sz="6000"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endParaRPr lang="en-US" altLang="ja-JP" sz="600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6600">
                <a:latin typeface="メイリオ" panose="020B0604030504040204" pitchFamily="50" charset="-128"/>
                <a:ea typeface="メイリオ" panose="020B0604030504040204" pitchFamily="50" charset="-128"/>
              </a:rPr>
              <a:t>        </a:t>
            </a:r>
            <a:r>
              <a:rPr lang="ja-JP" altLang="en-US" sz="6000">
                <a:latin typeface="メイリオ" panose="020B0604030504040204" pitchFamily="50" charset="-128"/>
                <a:ea typeface="メイリオ" panose="020B0604030504040204" pitchFamily="50" charset="-128"/>
              </a:rPr>
              <a:t>ー</a:t>
            </a:r>
            <a:r>
              <a:rPr lang="en-US" altLang="ja-JP" sz="600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6000">
                <a:latin typeface="Cambria Math" panose="02040503050406030204" pitchFamily="18" charset="0"/>
                <a:ea typeface="メイリオ" panose="020B0604030504040204" pitchFamily="50" charset="-128"/>
              </a:rPr>
              <a:t>𝑥 </a:t>
            </a:r>
            <a:r>
              <a:rPr lang="en-US" altLang="ja-JP" sz="6000">
                <a:latin typeface="メイリオ" panose="020B0604030504040204" pitchFamily="50" charset="-128"/>
                <a:ea typeface="メイリオ" panose="020B0604030504040204" pitchFamily="50" charset="-128"/>
              </a:rPr>
              <a:t>=  </a:t>
            </a:r>
            <a:r>
              <a:rPr lang="ja-JP" altLang="en-US" sz="6000">
                <a:latin typeface="メイリオ" panose="020B0604030504040204" pitchFamily="50" charset="-128"/>
                <a:ea typeface="メイリオ" panose="020B0604030504040204" pitchFamily="50" charset="-128"/>
              </a:rPr>
              <a:t>１２</a:t>
            </a:r>
            <a:endParaRPr lang="en-US" altLang="ja-JP" sz="600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6000">
                <a:latin typeface="Cambria Math" panose="02040503050406030204" pitchFamily="18" charset="0"/>
                <a:ea typeface="メイリオ" panose="020B0604030504040204" pitchFamily="50" charset="-128"/>
              </a:rPr>
              <a:t>                   𝑥</a:t>
            </a:r>
            <a:r>
              <a:rPr lang="en-US" altLang="ja-JP" sz="6000">
                <a:latin typeface="メイリオ" panose="020B0604030504040204" pitchFamily="50" charset="-128"/>
                <a:ea typeface="メイリオ" panose="020B0604030504040204" pitchFamily="50" charset="-128"/>
              </a:rPr>
              <a:t> =</a:t>
            </a:r>
            <a:r>
              <a:rPr lang="ja-JP" altLang="en-US" sz="6000">
                <a:latin typeface="メイリオ" panose="020B0604030504040204" pitchFamily="50" charset="-128"/>
                <a:ea typeface="メイリオ" panose="020B0604030504040204" pitchFamily="50" charset="-128"/>
              </a:rPr>
              <a:t>ー１２</a:t>
            </a:r>
            <a:endParaRPr lang="ja-JP" altLang="en-US" sz="6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9039628D-313E-4D8A-8427-A8898DA366CE}"/>
              </a:ext>
            </a:extLst>
          </p:cNvPr>
          <p:cNvSpPr/>
          <p:nvPr/>
        </p:nvSpPr>
        <p:spPr>
          <a:xfrm>
            <a:off x="769401" y="3129360"/>
            <a:ext cx="9282350" cy="1066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B1657CFC-F4D6-4692-8E4E-6D7ACAF3B47F}"/>
              </a:ext>
            </a:extLst>
          </p:cNvPr>
          <p:cNvSpPr/>
          <p:nvPr/>
        </p:nvSpPr>
        <p:spPr>
          <a:xfrm>
            <a:off x="2479374" y="4224253"/>
            <a:ext cx="7091198" cy="1066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1D1BAAE7-58AD-4041-800C-91AE230714E4}"/>
              </a:ext>
            </a:extLst>
          </p:cNvPr>
          <p:cNvSpPr/>
          <p:nvPr/>
        </p:nvSpPr>
        <p:spPr>
          <a:xfrm>
            <a:off x="1864977" y="5326186"/>
            <a:ext cx="7091198" cy="1066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B80C43A7-0B6E-47EF-A27C-027994D889A3}"/>
              </a:ext>
            </a:extLst>
          </p:cNvPr>
          <p:cNvSpPr/>
          <p:nvPr/>
        </p:nvSpPr>
        <p:spPr>
          <a:xfrm>
            <a:off x="258598" y="2071459"/>
            <a:ext cx="10882061" cy="1066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3910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6" grpId="0" animBg="1"/>
      <p:bldP spid="27" grpId="0" animBg="1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312803" y="-610174"/>
            <a:ext cx="12231686" cy="6060598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9600">
                <a:latin typeface="メイリオ" panose="020B0604030504040204" pitchFamily="50" charset="-128"/>
                <a:ea typeface="メイリオ" panose="020B0604030504040204" pitchFamily="50" charset="-128"/>
              </a:rPr>
              <a:t>12: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en-US" altLang="ja-JP" sz="9600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9600">
                <a:latin typeface="メイリオ" panose="020B0604030504040204" pitchFamily="50" charset="-128"/>
                <a:ea typeface="メイリオ" panose="020B0604030504040204" pitchFamily="50" charset="-128"/>
              </a:rPr>
              <a:t>６</a:t>
            </a:r>
            <a:r>
              <a:rPr lang="en-US" altLang="ja-JP" sz="9600"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lang="ja-JP" altLang="en-US" sz="960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𝑥－２）</a:t>
            </a:r>
            <a:endParaRPr lang="en-US" altLang="ja-JP" sz="960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96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98A7612-6732-45F6-850F-DBB7E7DB2A8C}"/>
              </a:ext>
            </a:extLst>
          </p:cNvPr>
          <p:cNvSpPr/>
          <p:nvPr/>
        </p:nvSpPr>
        <p:spPr>
          <a:xfrm>
            <a:off x="9438733" y="99611"/>
            <a:ext cx="260520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問題</a:t>
            </a:r>
            <a:r>
              <a:rPr lang="en-US" altLang="ja-JP" sz="7200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92BD7249-4600-4524-8CBF-084C5135653C}"/>
              </a:ext>
            </a:extLst>
          </p:cNvPr>
          <p:cNvGrpSpPr/>
          <p:nvPr/>
        </p:nvGrpSpPr>
        <p:grpSpPr>
          <a:xfrm>
            <a:off x="258598" y="2101609"/>
            <a:ext cx="10170247" cy="961750"/>
            <a:chOff x="314769" y="2056630"/>
            <a:chExt cx="3562269" cy="921577"/>
          </a:xfrm>
        </p:grpSpPr>
        <p:sp>
          <p:nvSpPr>
            <p:cNvPr id="9" name="左大かっこ 8">
              <a:extLst>
                <a:ext uri="{FF2B5EF4-FFF2-40B4-BE49-F238E27FC236}">
                  <a16:creationId xmlns:a16="http://schemas.microsoft.com/office/drawing/2014/main" id="{1C9619AF-BAE3-4437-AA5E-4F6DA52FFB6B}"/>
                </a:ext>
              </a:extLst>
            </p:cNvPr>
            <p:cNvSpPr/>
            <p:nvPr/>
          </p:nvSpPr>
          <p:spPr>
            <a:xfrm rot="16200000">
              <a:off x="1603588" y="1310524"/>
              <a:ext cx="905856" cy="2429509"/>
            </a:xfrm>
            <a:prstGeom prst="leftBracket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左大かっこ 9">
              <a:extLst>
                <a:ext uri="{FF2B5EF4-FFF2-40B4-BE49-F238E27FC236}">
                  <a16:creationId xmlns:a16="http://schemas.microsoft.com/office/drawing/2014/main" id="{4C172DF5-5D49-41BC-98B2-FC62615D1448}"/>
                </a:ext>
              </a:extLst>
            </p:cNvPr>
            <p:cNvSpPr/>
            <p:nvPr/>
          </p:nvSpPr>
          <p:spPr>
            <a:xfrm rot="16200000">
              <a:off x="1289287" y="1991606"/>
              <a:ext cx="578976" cy="740467"/>
            </a:xfrm>
            <a:prstGeom prst="leftBracket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5C3AB065-B333-40F7-A768-2459FD68359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4769" y="2072352"/>
              <a:ext cx="568971" cy="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74AF895F-2A21-4D9D-B096-9FBFD72BF254}"/>
                </a:ext>
              </a:extLst>
            </p:cNvPr>
            <p:cNvCxnSpPr>
              <a:cxnSpLocks/>
            </p:cNvCxnSpPr>
            <p:nvPr/>
          </p:nvCxnSpPr>
          <p:spPr>
            <a:xfrm>
              <a:off x="1082591" y="2064413"/>
              <a:ext cx="237433" cy="0"/>
            </a:xfrm>
            <a:prstGeom prst="line">
              <a:avLst/>
            </a:prstGeom>
            <a:ln w="571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0E81A5BF-4F48-495D-B0ED-CD736BCEEF4C}"/>
                </a:ext>
              </a:extLst>
            </p:cNvPr>
            <p:cNvCxnSpPr>
              <a:cxnSpLocks/>
            </p:cNvCxnSpPr>
            <p:nvPr/>
          </p:nvCxnSpPr>
          <p:spPr>
            <a:xfrm>
              <a:off x="1686040" y="2092251"/>
              <a:ext cx="482690" cy="0"/>
            </a:xfrm>
            <a:prstGeom prst="line">
              <a:avLst/>
            </a:prstGeom>
            <a:ln w="571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5C171579-4D19-42A9-9E27-57484A6C5AA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51372" y="2056630"/>
              <a:ext cx="1325666" cy="35622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7281C1F-E8DE-4D71-B337-734B3307AD75}"/>
              </a:ext>
            </a:extLst>
          </p:cNvPr>
          <p:cNvSpPr/>
          <p:nvPr/>
        </p:nvSpPr>
        <p:spPr>
          <a:xfrm>
            <a:off x="728175" y="3191107"/>
            <a:ext cx="886756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6000">
                <a:latin typeface="メイリオ" panose="020B0604030504040204" pitchFamily="50" charset="-128"/>
                <a:ea typeface="メイリオ" panose="020B0604030504040204" pitchFamily="50" charset="-128"/>
              </a:rPr>
              <a:t> 　</a:t>
            </a:r>
            <a:r>
              <a:rPr lang="en-US" altLang="ja-JP" sz="600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6000">
                <a:latin typeface="Cambria Math" panose="02040503050406030204" pitchFamily="18" charset="0"/>
                <a:ea typeface="メイリオ" panose="020B0604030504040204" pitchFamily="50" charset="-128"/>
              </a:rPr>
              <a:t>𝑥    </a:t>
            </a:r>
            <a:r>
              <a:rPr lang="en-US" altLang="ja-JP" sz="6000">
                <a:latin typeface="メイリオ" panose="020B0604030504040204" pitchFamily="50" charset="-128"/>
                <a:ea typeface="メイリオ" panose="020B0604030504040204" pitchFamily="50" charset="-128"/>
              </a:rPr>
              <a:t>=12(</a:t>
            </a:r>
            <a:r>
              <a:rPr lang="ja-JP" altLang="en-US" sz="6000"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en-US" altLang="ja-JP" sz="6000">
                <a:latin typeface="Cambria Math" panose="02040503050406030204" pitchFamily="18" charset="0"/>
                <a:ea typeface="メイリオ" panose="020B0604030504040204" pitchFamily="50" charset="-128"/>
              </a:rPr>
              <a:t>-2)</a:t>
            </a:r>
          </a:p>
          <a:p>
            <a:r>
              <a:rPr lang="en-US" altLang="ja-JP" sz="6000">
                <a:latin typeface="メイリオ" panose="020B0604030504040204" pitchFamily="50" charset="-128"/>
                <a:ea typeface="メイリオ" panose="020B0604030504040204" pitchFamily="50" charset="-128"/>
              </a:rPr>
              <a:t>    6</a:t>
            </a:r>
            <a:r>
              <a:rPr lang="ja-JP" altLang="en-US" sz="6000">
                <a:latin typeface="Cambria Math" panose="02040503050406030204" pitchFamily="18" charset="0"/>
                <a:ea typeface="メイリオ" panose="020B0604030504040204" pitchFamily="50" charset="-128"/>
              </a:rPr>
              <a:t>𝑥  </a:t>
            </a:r>
            <a:r>
              <a:rPr lang="en-US" altLang="ja-JP" sz="6000">
                <a:latin typeface="メイリオ" panose="020B0604030504040204" pitchFamily="50" charset="-128"/>
                <a:ea typeface="メイリオ" panose="020B0604030504040204" pitchFamily="50" charset="-128"/>
              </a:rPr>
              <a:t> =12</a:t>
            </a:r>
            <a:r>
              <a:rPr lang="ja-JP" altLang="en-US" sz="6000"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en-US" altLang="ja-JP" sz="6000">
                <a:latin typeface="Cambria Math" panose="02040503050406030204" pitchFamily="18" charset="0"/>
                <a:ea typeface="メイリオ" panose="020B0604030504040204" pitchFamily="50" charset="-128"/>
              </a:rPr>
              <a:t>-24</a:t>
            </a:r>
            <a:endParaRPr lang="en-US" altLang="ja-JP" sz="600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6000">
                <a:latin typeface="Cambria Math" panose="02040503050406030204" pitchFamily="18" charset="0"/>
                <a:ea typeface="メイリオ" panose="020B0604030504040204" pitchFamily="50" charset="-128"/>
              </a:rPr>
              <a:t>      </a:t>
            </a:r>
            <a:r>
              <a:rPr lang="en-US" altLang="ja-JP" sz="6000">
                <a:latin typeface="Cambria Math" panose="02040503050406030204" pitchFamily="18" charset="0"/>
                <a:ea typeface="メイリオ" panose="020B0604030504040204" pitchFamily="50" charset="-128"/>
              </a:rPr>
              <a:t>-</a:t>
            </a:r>
            <a:r>
              <a:rPr lang="ja-JP" altLang="en-US" sz="6000">
                <a:latin typeface="Cambria Math" panose="02040503050406030204" pitchFamily="18" charset="0"/>
                <a:ea typeface="メイリオ" panose="020B0604030504040204" pitchFamily="50" charset="-128"/>
              </a:rPr>
              <a:t> </a:t>
            </a:r>
            <a:r>
              <a:rPr lang="en-US" altLang="ja-JP" sz="6000">
                <a:latin typeface="Cambria Math" panose="02040503050406030204" pitchFamily="18" charset="0"/>
                <a:ea typeface="メイリオ" panose="020B0604030504040204" pitchFamily="50" charset="-128"/>
              </a:rPr>
              <a:t>6</a:t>
            </a:r>
            <a:r>
              <a:rPr lang="ja-JP" altLang="en-US" sz="6000">
                <a:latin typeface="Cambria Math" panose="02040503050406030204" pitchFamily="18" charset="0"/>
                <a:ea typeface="メイリオ" panose="020B0604030504040204" pitchFamily="50" charset="-128"/>
              </a:rPr>
              <a:t>𝑥  </a:t>
            </a:r>
            <a:r>
              <a:rPr lang="en-US" altLang="ja-JP" sz="6000">
                <a:latin typeface="Cambria Math" panose="02040503050406030204" pitchFamily="18" charset="0"/>
                <a:ea typeface="メイリオ" panose="020B0604030504040204" pitchFamily="50" charset="-128"/>
              </a:rPr>
              <a:t>=-24 </a:t>
            </a:r>
          </a:p>
          <a:p>
            <a:r>
              <a:rPr lang="en-US" altLang="ja-JP" sz="6000">
                <a:latin typeface="Cambria Math" panose="02040503050406030204" pitchFamily="18" charset="0"/>
                <a:ea typeface="メイリオ" panose="020B0604030504040204" pitchFamily="50" charset="-128"/>
              </a:rPr>
              <a:t>            </a:t>
            </a:r>
            <a:r>
              <a:rPr lang="ja-JP" altLang="en-US" sz="6000">
                <a:latin typeface="Cambria Math" panose="02040503050406030204" pitchFamily="18" charset="0"/>
                <a:ea typeface="メイリオ" panose="020B0604030504040204" pitchFamily="50" charset="-128"/>
              </a:rPr>
              <a:t>𝑥 </a:t>
            </a:r>
            <a:r>
              <a:rPr lang="en-US" altLang="ja-JP" sz="6000">
                <a:latin typeface="Cambria Math" panose="02040503050406030204" pitchFamily="18" charset="0"/>
                <a:ea typeface="メイリオ" panose="020B0604030504040204" pitchFamily="50" charset="-128"/>
              </a:rPr>
              <a:t>=</a:t>
            </a:r>
            <a:r>
              <a:rPr lang="ja-JP" altLang="en-US" sz="6000">
                <a:latin typeface="Cambria Math" panose="02040503050406030204" pitchFamily="18" charset="0"/>
                <a:ea typeface="メイリオ" panose="020B0604030504040204" pitchFamily="50" charset="-128"/>
              </a:rPr>
              <a:t>  </a:t>
            </a:r>
            <a:r>
              <a:rPr lang="en-US" altLang="ja-JP" sz="6000">
                <a:latin typeface="Cambria Math" panose="02040503050406030204" pitchFamily="18" charset="0"/>
                <a:ea typeface="メイリオ" panose="020B0604030504040204" pitchFamily="50" charset="-128"/>
              </a:rPr>
              <a:t>4 </a:t>
            </a:r>
            <a:endParaRPr lang="ja-JP" altLang="en-US" sz="6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9039628D-313E-4D8A-8427-A8898DA366CE}"/>
              </a:ext>
            </a:extLst>
          </p:cNvPr>
          <p:cNvSpPr/>
          <p:nvPr/>
        </p:nvSpPr>
        <p:spPr>
          <a:xfrm>
            <a:off x="1445264" y="3139961"/>
            <a:ext cx="9282350" cy="10668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B1657CFC-F4D6-4692-8E4E-6D7ACAF3B47F}"/>
              </a:ext>
            </a:extLst>
          </p:cNvPr>
          <p:cNvSpPr/>
          <p:nvPr/>
        </p:nvSpPr>
        <p:spPr>
          <a:xfrm>
            <a:off x="1445264" y="4147552"/>
            <a:ext cx="7091198" cy="10668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1D1BAAE7-58AD-4041-800C-91AE230714E4}"/>
              </a:ext>
            </a:extLst>
          </p:cNvPr>
          <p:cNvSpPr/>
          <p:nvPr/>
        </p:nvSpPr>
        <p:spPr>
          <a:xfrm>
            <a:off x="1486173" y="4978282"/>
            <a:ext cx="7091198" cy="10668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B80C43A7-0B6E-47EF-A27C-027994D889A3}"/>
              </a:ext>
            </a:extLst>
          </p:cNvPr>
          <p:cNvSpPr/>
          <p:nvPr/>
        </p:nvSpPr>
        <p:spPr>
          <a:xfrm>
            <a:off x="110610" y="2056755"/>
            <a:ext cx="10882061" cy="10668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213BBB05-CD44-4CEC-B21E-45FD220966BE}"/>
              </a:ext>
            </a:extLst>
          </p:cNvPr>
          <p:cNvSpPr/>
          <p:nvPr/>
        </p:nvSpPr>
        <p:spPr>
          <a:xfrm>
            <a:off x="1070801" y="5825283"/>
            <a:ext cx="7091198" cy="10668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317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6" grpId="0" animBg="1"/>
      <p:bldP spid="27" grpId="0" animBg="1"/>
      <p:bldP spid="18" grpId="0" animBg="1"/>
      <p:bldP spid="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312803" y="-610174"/>
            <a:ext cx="12231686" cy="6060598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9600">
                <a:latin typeface="メイリオ" panose="020B0604030504040204" pitchFamily="50" charset="-128"/>
                <a:ea typeface="メイリオ" panose="020B0604030504040204" pitchFamily="50" charset="-128"/>
              </a:rPr>
              <a:t>(12-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en-US" altLang="ja-JP" sz="9600">
                <a:latin typeface="Cambria Math" panose="02040503050406030204" pitchFamily="18" charset="0"/>
                <a:ea typeface="メイリオ" panose="020B0604030504040204" pitchFamily="50" charset="-128"/>
              </a:rPr>
              <a:t>)</a:t>
            </a:r>
            <a:r>
              <a:rPr lang="en-US" altLang="ja-JP" sz="9600">
                <a:latin typeface="メイリオ" panose="020B0604030504040204" pitchFamily="50" charset="-128"/>
                <a:ea typeface="メイリオ" panose="020B0604030504040204" pitchFamily="50" charset="-128"/>
              </a:rPr>
              <a:t>:3=3:9</a:t>
            </a:r>
          </a:p>
          <a:p>
            <a:endParaRPr lang="en-US" altLang="ja-JP" sz="96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98A7612-6732-45F6-850F-DBB7E7DB2A8C}"/>
              </a:ext>
            </a:extLst>
          </p:cNvPr>
          <p:cNvSpPr/>
          <p:nvPr/>
        </p:nvSpPr>
        <p:spPr>
          <a:xfrm>
            <a:off x="9012925" y="0"/>
            <a:ext cx="317907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問題</a:t>
            </a:r>
            <a:r>
              <a:rPr lang="en-US" altLang="ja-JP" sz="720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92BD7249-4600-4524-8CBF-084C5135653C}"/>
              </a:ext>
            </a:extLst>
          </p:cNvPr>
          <p:cNvGrpSpPr/>
          <p:nvPr/>
        </p:nvGrpSpPr>
        <p:grpSpPr>
          <a:xfrm>
            <a:off x="896162" y="2091213"/>
            <a:ext cx="7643216" cy="961751"/>
            <a:chOff x="314769" y="2056630"/>
            <a:chExt cx="2677142" cy="921578"/>
          </a:xfrm>
        </p:grpSpPr>
        <p:sp>
          <p:nvSpPr>
            <p:cNvPr id="9" name="左大かっこ 8">
              <a:extLst>
                <a:ext uri="{FF2B5EF4-FFF2-40B4-BE49-F238E27FC236}">
                  <a16:creationId xmlns:a16="http://schemas.microsoft.com/office/drawing/2014/main" id="{1C9619AF-BAE3-4437-AA5E-4F6DA52FFB6B}"/>
                </a:ext>
              </a:extLst>
            </p:cNvPr>
            <p:cNvSpPr/>
            <p:nvPr/>
          </p:nvSpPr>
          <p:spPr>
            <a:xfrm rot="16200000">
              <a:off x="1293248" y="1411727"/>
              <a:ext cx="905856" cy="2227106"/>
            </a:xfrm>
            <a:prstGeom prst="leftBracket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左大かっこ 9">
              <a:extLst>
                <a:ext uri="{FF2B5EF4-FFF2-40B4-BE49-F238E27FC236}">
                  <a16:creationId xmlns:a16="http://schemas.microsoft.com/office/drawing/2014/main" id="{4C172DF5-5D49-41BC-98B2-FC62615D1448}"/>
                </a:ext>
              </a:extLst>
            </p:cNvPr>
            <p:cNvSpPr/>
            <p:nvPr/>
          </p:nvSpPr>
          <p:spPr>
            <a:xfrm rot="16200000">
              <a:off x="1754357" y="2060992"/>
              <a:ext cx="578976" cy="657062"/>
            </a:xfrm>
            <a:prstGeom prst="leftBracket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5C3AB065-B333-40F7-A768-2459FD68359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4769" y="2064413"/>
              <a:ext cx="1011482" cy="794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74AF895F-2A21-4D9D-B096-9FBFD72BF25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17834" y="2064413"/>
              <a:ext cx="267215" cy="7938"/>
            </a:xfrm>
            <a:prstGeom prst="line">
              <a:avLst/>
            </a:prstGeom>
            <a:ln w="571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0E81A5BF-4F48-495D-B0ED-CD736BCEEF4C}"/>
                </a:ext>
              </a:extLst>
            </p:cNvPr>
            <p:cNvCxnSpPr>
              <a:cxnSpLocks/>
            </p:cNvCxnSpPr>
            <p:nvPr/>
          </p:nvCxnSpPr>
          <p:spPr>
            <a:xfrm>
              <a:off x="2173535" y="2056630"/>
              <a:ext cx="377837" cy="0"/>
            </a:xfrm>
            <a:prstGeom prst="line">
              <a:avLst/>
            </a:prstGeom>
            <a:ln w="571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5C171579-4D19-42A9-9E27-57484A6C5AA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95928" y="2072351"/>
              <a:ext cx="295983" cy="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7281C1F-E8DE-4D71-B337-734B3307AD75}"/>
              </a:ext>
            </a:extLst>
          </p:cNvPr>
          <p:cNvSpPr/>
          <p:nvPr/>
        </p:nvSpPr>
        <p:spPr>
          <a:xfrm>
            <a:off x="728175" y="3191107"/>
            <a:ext cx="886756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6000">
                <a:latin typeface="メイリオ" panose="020B0604030504040204" pitchFamily="50" charset="-128"/>
                <a:ea typeface="メイリオ" panose="020B0604030504040204" pitchFamily="50" charset="-128"/>
              </a:rPr>
              <a:t> 　</a:t>
            </a:r>
            <a:r>
              <a:rPr lang="en-US" altLang="ja-JP" sz="6000">
                <a:latin typeface="メイリオ" panose="020B0604030504040204" pitchFamily="50" charset="-128"/>
                <a:ea typeface="メイリオ" panose="020B0604030504040204" pitchFamily="50" charset="-128"/>
              </a:rPr>
              <a:t>9(12-</a:t>
            </a:r>
            <a:r>
              <a:rPr lang="ja-JP" altLang="en-US" sz="6000"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en-US" altLang="ja-JP" sz="6000">
                <a:latin typeface="Cambria Math" panose="02040503050406030204" pitchFamily="18" charset="0"/>
                <a:ea typeface="メイリオ" panose="020B0604030504040204" pitchFamily="50" charset="-128"/>
              </a:rPr>
              <a:t>)</a:t>
            </a:r>
            <a:r>
              <a:rPr lang="en-US" altLang="ja-JP" sz="6000">
                <a:latin typeface="メイリオ" panose="020B0604030504040204" pitchFamily="50" charset="-128"/>
                <a:ea typeface="メイリオ" panose="020B0604030504040204" pitchFamily="50" charset="-128"/>
              </a:rPr>
              <a:t>=9</a:t>
            </a:r>
            <a:endParaRPr lang="en-US" altLang="ja-JP" sz="6000"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en-US" altLang="ja-JP" sz="6000">
                <a:latin typeface="メイリオ" panose="020B0604030504040204" pitchFamily="50" charset="-128"/>
                <a:ea typeface="メイリオ" panose="020B0604030504040204" pitchFamily="50" charset="-128"/>
              </a:rPr>
              <a:t>    108-9</a:t>
            </a:r>
            <a:r>
              <a:rPr lang="ja-JP" altLang="en-US" sz="6000">
                <a:latin typeface="Cambria Math" panose="02040503050406030204" pitchFamily="18" charset="0"/>
                <a:ea typeface="メイリオ" panose="020B0604030504040204" pitchFamily="50" charset="-128"/>
              </a:rPr>
              <a:t>𝑥 </a:t>
            </a:r>
            <a:r>
              <a:rPr lang="en-US" altLang="ja-JP" sz="6000">
                <a:latin typeface="メイリオ" panose="020B0604030504040204" pitchFamily="50" charset="-128"/>
                <a:ea typeface="メイリオ" panose="020B0604030504040204" pitchFamily="50" charset="-128"/>
              </a:rPr>
              <a:t>=9</a:t>
            </a:r>
          </a:p>
          <a:p>
            <a:r>
              <a:rPr lang="ja-JP" altLang="en-US" sz="6000">
                <a:latin typeface="Cambria Math" panose="02040503050406030204" pitchFamily="18" charset="0"/>
                <a:ea typeface="メイリオ" panose="020B0604030504040204" pitchFamily="50" charset="-128"/>
              </a:rPr>
              <a:t>       </a:t>
            </a:r>
            <a:r>
              <a:rPr lang="en-US" altLang="ja-JP" sz="6000">
                <a:latin typeface="Cambria Math" panose="02040503050406030204" pitchFamily="18" charset="0"/>
                <a:ea typeface="メイリオ" panose="020B0604030504040204" pitchFamily="50" charset="-128"/>
              </a:rPr>
              <a:t>     </a:t>
            </a:r>
            <a:r>
              <a:rPr lang="ja-JP" altLang="en-US" sz="6000">
                <a:latin typeface="Cambria Math" panose="02040503050406030204" pitchFamily="18" charset="0"/>
                <a:ea typeface="メイリオ" panose="020B0604030504040204" pitchFamily="50" charset="-128"/>
              </a:rPr>
              <a:t> </a:t>
            </a:r>
            <a:r>
              <a:rPr lang="en-US" altLang="ja-JP" sz="6000">
                <a:latin typeface="Cambria Math" panose="02040503050406030204" pitchFamily="18" charset="0"/>
                <a:ea typeface="メイリオ" panose="020B0604030504040204" pitchFamily="50" charset="-128"/>
              </a:rPr>
              <a:t>   -9</a:t>
            </a:r>
            <a:r>
              <a:rPr lang="ja-JP" altLang="en-US" sz="6000"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en-US" altLang="ja-JP" sz="6000">
                <a:latin typeface="Cambria Math" panose="02040503050406030204" pitchFamily="18" charset="0"/>
                <a:ea typeface="メイリオ" panose="020B0604030504040204" pitchFamily="50" charset="-128"/>
              </a:rPr>
              <a:t> = -99</a:t>
            </a:r>
          </a:p>
          <a:p>
            <a:r>
              <a:rPr lang="en-US" altLang="ja-JP" sz="6000">
                <a:latin typeface="Cambria Math" panose="02040503050406030204" pitchFamily="18" charset="0"/>
                <a:ea typeface="メイリオ" panose="020B0604030504040204" pitchFamily="50" charset="-128"/>
              </a:rPr>
              <a:t>                   </a:t>
            </a:r>
            <a:r>
              <a:rPr lang="ja-JP" altLang="en-US" sz="6000">
                <a:latin typeface="Cambria Math" panose="02040503050406030204" pitchFamily="18" charset="0"/>
                <a:ea typeface="メイリオ" panose="020B0604030504040204" pitchFamily="50" charset="-128"/>
              </a:rPr>
              <a:t>𝑥 </a:t>
            </a:r>
            <a:r>
              <a:rPr lang="en-US" altLang="ja-JP" sz="6000">
                <a:latin typeface="Cambria Math" panose="02040503050406030204" pitchFamily="18" charset="0"/>
                <a:ea typeface="メイリオ" panose="020B0604030504040204" pitchFamily="50" charset="-128"/>
              </a:rPr>
              <a:t>=</a:t>
            </a:r>
            <a:r>
              <a:rPr lang="ja-JP" altLang="en-US" sz="6000">
                <a:latin typeface="Cambria Math" panose="02040503050406030204" pitchFamily="18" charset="0"/>
                <a:ea typeface="メイリオ" panose="020B0604030504040204" pitchFamily="50" charset="-128"/>
              </a:rPr>
              <a:t>  </a:t>
            </a:r>
            <a:r>
              <a:rPr lang="en-US" altLang="ja-JP" sz="6000">
                <a:latin typeface="Cambria Math" panose="02040503050406030204" pitchFamily="18" charset="0"/>
                <a:ea typeface="メイリオ" panose="020B0604030504040204" pitchFamily="50" charset="-128"/>
              </a:rPr>
              <a:t>11</a:t>
            </a:r>
            <a:endParaRPr lang="ja-JP" altLang="en-US" sz="6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9039628D-313E-4D8A-8427-A8898DA366CE}"/>
              </a:ext>
            </a:extLst>
          </p:cNvPr>
          <p:cNvSpPr/>
          <p:nvPr/>
        </p:nvSpPr>
        <p:spPr>
          <a:xfrm>
            <a:off x="1241614" y="3244168"/>
            <a:ext cx="9282350" cy="1066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B1657CFC-F4D6-4692-8E4E-6D7ACAF3B47F}"/>
              </a:ext>
            </a:extLst>
          </p:cNvPr>
          <p:cNvSpPr/>
          <p:nvPr/>
        </p:nvSpPr>
        <p:spPr>
          <a:xfrm>
            <a:off x="1209778" y="4037010"/>
            <a:ext cx="7091198" cy="1066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B80C43A7-0B6E-47EF-A27C-027994D889A3}"/>
              </a:ext>
            </a:extLst>
          </p:cNvPr>
          <p:cNvSpPr/>
          <p:nvPr/>
        </p:nvSpPr>
        <p:spPr>
          <a:xfrm>
            <a:off x="1070802" y="5811623"/>
            <a:ext cx="10882061" cy="1066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213BBB05-CD44-4CEC-B21E-45FD220966BE}"/>
              </a:ext>
            </a:extLst>
          </p:cNvPr>
          <p:cNvSpPr/>
          <p:nvPr/>
        </p:nvSpPr>
        <p:spPr>
          <a:xfrm>
            <a:off x="2847168" y="5070382"/>
            <a:ext cx="7091198" cy="1066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A6467F38-7FF5-409A-99D9-74BF6082F442}"/>
              </a:ext>
            </a:extLst>
          </p:cNvPr>
          <p:cNvSpPr/>
          <p:nvPr/>
        </p:nvSpPr>
        <p:spPr>
          <a:xfrm>
            <a:off x="500481" y="2052809"/>
            <a:ext cx="10882061" cy="10668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02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6" grpId="0" animBg="1"/>
      <p:bldP spid="18" grpId="0" animBg="1"/>
      <p:bldP spid="19" grpId="0" animBg="1"/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363556" y="568802"/>
            <a:ext cx="11619897" cy="606059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8000">
                <a:latin typeface="メイリオ" panose="020B0604030504040204" pitchFamily="50" charset="-128"/>
                <a:ea typeface="メイリオ" panose="020B0604030504040204" pitchFamily="50" charset="-128"/>
              </a:rPr>
              <a:t>移項</a:t>
            </a:r>
            <a:endParaRPr lang="en-US" altLang="ja-JP" sz="800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8000">
                <a:latin typeface="メイリオ" panose="020B0604030504040204" pitchFamily="50" charset="-128"/>
                <a:ea typeface="メイリオ" panose="020B0604030504040204" pitchFamily="50" charset="-128"/>
              </a:rPr>
              <a:t>一般に、等式の一方の辺にある項は、その項の符号を変えて他方の辺に移すことができる。</a:t>
            </a:r>
            <a:endParaRPr lang="ja-JP" altLang="en-US" sz="8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4001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1175051" y="619471"/>
            <a:ext cx="11728149" cy="50165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08000" tIns="180000" rIns="108000" bIns="180000" spcCol="252000" rtlCol="0" anchor="ctr"/>
          <a:lstStyle/>
          <a:p>
            <a:r>
              <a:rPr lang="ja-JP" altLang="en-US" sz="11500"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7200"/>
              <a:t>を</a:t>
            </a:r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ふくむ</a:t>
            </a:r>
            <a:r>
              <a:rPr lang="ja-JP" altLang="en-US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項を左辺</a:t>
            </a:r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に、</a:t>
            </a:r>
            <a:endParaRPr lang="en-US" altLang="ja-JP" sz="720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数</a:t>
            </a:r>
            <a:r>
              <a:rPr lang="ja-JP" altLang="en-US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の項を</a:t>
            </a:r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右辺に移項し、　　</a:t>
            </a:r>
            <a:endParaRPr lang="en-US" altLang="ja-JP" sz="720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720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720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720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の形に整理して解く。</a:t>
            </a:r>
            <a:endParaRPr lang="en-US" altLang="ja-JP" sz="7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590176AD-DEF2-4282-A669-8EAAA3A5B1A3}"/>
              </a:ext>
            </a:extLst>
          </p:cNvPr>
          <p:cNvSpPr/>
          <p:nvPr/>
        </p:nvSpPr>
        <p:spPr>
          <a:xfrm>
            <a:off x="4007243" y="3127721"/>
            <a:ext cx="4177514" cy="136667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15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𝐚</a:t>
            </a:r>
            <a:r>
              <a:rPr lang="ja-JP" altLang="en-US" sz="115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115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＝</a:t>
            </a:r>
            <a:r>
              <a:rPr lang="ja-JP" altLang="en-US" sz="11500">
                <a:solidFill>
                  <a:srgbClr val="FF0000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𝐛</a:t>
            </a:r>
            <a:endParaRPr lang="en-US" altLang="ja-JP" sz="11500">
              <a:solidFill>
                <a:srgbClr val="FF0000"/>
              </a:solidFill>
              <a:latin typeface="Cambria Math" panose="02040503050406030204" pitchFamily="18" charset="0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06851A2-4940-4772-B086-969FB56F354E}"/>
              </a:ext>
            </a:extLst>
          </p:cNvPr>
          <p:cNvSpPr/>
          <p:nvPr/>
        </p:nvSpPr>
        <p:spPr>
          <a:xfrm>
            <a:off x="3162300" y="2611278"/>
            <a:ext cx="5867400" cy="2219325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8329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520470" y="209034"/>
            <a:ext cx="11677880" cy="60605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150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endParaRPr lang="en-US" altLang="ja-JP" sz="1150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600">
                <a:solidFill>
                  <a:schemeClr val="tx1"/>
                </a:solidFill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115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＋</a:t>
            </a:r>
            <a:r>
              <a:rPr lang="ja-JP" altLang="en-US" sz="11500">
                <a:latin typeface="メイリオ" panose="020B0604030504040204" pitchFamily="50" charset="-128"/>
                <a:ea typeface="メイリオ" panose="020B0604030504040204" pitchFamily="50" charset="-128"/>
              </a:rPr>
              <a:t>５＝７</a:t>
            </a:r>
            <a:endParaRPr lang="en-US" altLang="ja-JP" sz="1150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50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sz="115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C3C7F7F-AA4C-460E-969D-39952C3300E0}"/>
              </a:ext>
            </a:extLst>
          </p:cNvPr>
          <p:cNvSpPr/>
          <p:nvPr/>
        </p:nvSpPr>
        <p:spPr>
          <a:xfrm>
            <a:off x="9402802" y="209034"/>
            <a:ext cx="387798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問題１　</a:t>
            </a:r>
            <a:endParaRPr lang="ja-JP" altLang="en-US" sz="7200"/>
          </a:p>
        </p:txBody>
      </p:sp>
    </p:spTree>
    <p:extLst>
      <p:ext uri="{BB962C8B-B14F-4D97-AF65-F5344CB8AC3E}">
        <p14:creationId xmlns:p14="http://schemas.microsoft.com/office/powerpoint/2010/main" val="3126828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2A6C211-CD89-4523-BE8E-586DDDCA3D9C}"/>
              </a:ext>
            </a:extLst>
          </p:cNvPr>
          <p:cNvSpPr/>
          <p:nvPr/>
        </p:nvSpPr>
        <p:spPr>
          <a:xfrm>
            <a:off x="490030" y="792035"/>
            <a:ext cx="576472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9600">
                <a:latin typeface="メイリオ" panose="020B0604030504040204" pitchFamily="50" charset="-128"/>
                <a:ea typeface="メイリオ" panose="020B0604030504040204" pitchFamily="50" charset="-128"/>
              </a:rPr>
              <a:t>＋５＝７</a:t>
            </a:r>
            <a:endParaRPr lang="en-US" altLang="ja-JP" sz="96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03D51D95-3D26-42D8-8396-079549901F64}"/>
              </a:ext>
            </a:extLst>
          </p:cNvPr>
          <p:cNvSpPr/>
          <p:nvPr/>
        </p:nvSpPr>
        <p:spPr>
          <a:xfrm>
            <a:off x="1962690" y="555800"/>
            <a:ext cx="1955800" cy="1981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5EAE197-C44C-4664-BBAD-AF565DD03994}"/>
              </a:ext>
            </a:extLst>
          </p:cNvPr>
          <p:cNvSpPr/>
          <p:nvPr/>
        </p:nvSpPr>
        <p:spPr>
          <a:xfrm>
            <a:off x="483140" y="3323970"/>
            <a:ext cx="8226932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9600">
                <a:latin typeface="メイリオ" panose="020B0604030504040204" pitchFamily="50" charset="-128"/>
                <a:ea typeface="メイリオ" panose="020B0604030504040204" pitchFamily="50" charset="-128"/>
              </a:rPr>
              <a:t>　　＝７－５</a:t>
            </a:r>
            <a:endParaRPr lang="en-US" altLang="ja-JP" sz="96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3B5B297E-6BA0-4A36-B577-63A2DC542DB2}"/>
              </a:ext>
            </a:extLst>
          </p:cNvPr>
          <p:cNvSpPr/>
          <p:nvPr/>
        </p:nvSpPr>
        <p:spPr>
          <a:xfrm>
            <a:off x="6096000" y="3118200"/>
            <a:ext cx="2959100" cy="1981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13BF845-7601-46E2-85E0-6AACF2DAB193}"/>
              </a:ext>
            </a:extLst>
          </p:cNvPr>
          <p:cNvSpPr/>
          <p:nvPr/>
        </p:nvSpPr>
        <p:spPr>
          <a:xfrm>
            <a:off x="483140" y="5085840"/>
            <a:ext cx="576472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9600">
                <a:latin typeface="メイリオ" panose="020B0604030504040204" pitchFamily="50" charset="-128"/>
                <a:ea typeface="メイリオ" panose="020B0604030504040204" pitchFamily="50" charset="-128"/>
              </a:rPr>
              <a:t>　　＝２</a:t>
            </a:r>
            <a:endParaRPr lang="en-US" altLang="ja-JP" sz="96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02F01AB-ADDF-4320-9A78-5366CC3A8F7B}"/>
              </a:ext>
            </a:extLst>
          </p:cNvPr>
          <p:cNvSpPr/>
          <p:nvPr/>
        </p:nvSpPr>
        <p:spPr>
          <a:xfrm>
            <a:off x="114300" y="3070400"/>
            <a:ext cx="10414000" cy="208993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矢印: 右カーブ 5">
            <a:extLst>
              <a:ext uri="{FF2B5EF4-FFF2-40B4-BE49-F238E27FC236}">
                <a16:creationId xmlns:a16="http://schemas.microsoft.com/office/drawing/2014/main" id="{CF44D867-ED43-42D2-A132-6C4A65A05DB6}"/>
              </a:ext>
            </a:extLst>
          </p:cNvPr>
          <p:cNvSpPr/>
          <p:nvPr/>
        </p:nvSpPr>
        <p:spPr>
          <a:xfrm rot="16200000">
            <a:off x="4870880" y="708823"/>
            <a:ext cx="1040539" cy="342904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2263B63-59AB-4FDF-A15F-62628676635E}"/>
              </a:ext>
            </a:extLst>
          </p:cNvPr>
          <p:cNvSpPr/>
          <p:nvPr/>
        </p:nvSpPr>
        <p:spPr>
          <a:xfrm>
            <a:off x="114300" y="5208130"/>
            <a:ext cx="10414000" cy="208993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9725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3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7888FF3-938A-461F-9AF8-D0B41F4F37A5}"/>
              </a:ext>
            </a:extLst>
          </p:cNvPr>
          <p:cNvSpPr/>
          <p:nvPr/>
        </p:nvSpPr>
        <p:spPr>
          <a:xfrm>
            <a:off x="1080685" y="740059"/>
            <a:ext cx="826969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３𝑥</a:t>
            </a:r>
            <a:r>
              <a:rPr lang="ja-JP" altLang="en-US" sz="9600">
                <a:latin typeface="メイリオ" panose="020B0604030504040204" pitchFamily="50" charset="-128"/>
                <a:ea typeface="メイリオ" panose="020B0604030504040204" pitchFamily="50" charset="-128"/>
              </a:rPr>
              <a:t>－２＝７</a:t>
            </a:r>
            <a:endParaRPr lang="en-US" altLang="ja-JP" sz="960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３𝑥　　＝９</a:t>
            </a:r>
            <a:endParaRPr lang="en-US" altLang="ja-JP" sz="9600"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　𝑥　　＝３</a:t>
            </a:r>
            <a:endParaRPr lang="en-US" altLang="ja-JP" sz="96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4B8FF7D-251B-4008-9F7B-3D39285D0893}"/>
              </a:ext>
            </a:extLst>
          </p:cNvPr>
          <p:cNvSpPr/>
          <p:nvPr/>
        </p:nvSpPr>
        <p:spPr>
          <a:xfrm>
            <a:off x="295275" y="1957252"/>
            <a:ext cx="10414000" cy="208993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F6B4DE9-42E9-40E6-A616-A75C285A5D59}"/>
              </a:ext>
            </a:extLst>
          </p:cNvPr>
          <p:cNvSpPr/>
          <p:nvPr/>
        </p:nvSpPr>
        <p:spPr>
          <a:xfrm>
            <a:off x="497290" y="3728093"/>
            <a:ext cx="10414000" cy="208993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719BD51-732B-4901-A073-E763AA28AF3A}"/>
              </a:ext>
            </a:extLst>
          </p:cNvPr>
          <p:cNvSpPr/>
          <p:nvPr/>
        </p:nvSpPr>
        <p:spPr>
          <a:xfrm>
            <a:off x="9064720" y="203274"/>
            <a:ext cx="295465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問題２</a:t>
            </a:r>
            <a:endParaRPr lang="ja-JP" altLang="en-US" sz="7200"/>
          </a:p>
        </p:txBody>
      </p:sp>
    </p:spTree>
    <p:extLst>
      <p:ext uri="{BB962C8B-B14F-4D97-AF65-F5344CB8AC3E}">
        <p14:creationId xmlns:p14="http://schemas.microsoft.com/office/powerpoint/2010/main" val="2941468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3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C4A2DE3-E164-4CA4-94D1-6D87AFF1D582}"/>
              </a:ext>
            </a:extLst>
          </p:cNvPr>
          <p:cNvSpPr/>
          <p:nvPr/>
        </p:nvSpPr>
        <p:spPr>
          <a:xfrm>
            <a:off x="172625" y="856357"/>
            <a:ext cx="9458038" cy="60016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７𝑥－１６＝５𝑥</a:t>
            </a:r>
            <a:endParaRPr lang="en-US" altLang="ja-JP" sz="9600"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７𝑥－５𝑥  ＝１６</a:t>
            </a:r>
            <a:endParaRPr lang="en-US" altLang="ja-JP" sz="9600"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　　　２𝑥＝１６</a:t>
            </a:r>
            <a:endParaRPr lang="en-US" altLang="ja-JP" sz="9600"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960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𝑥＝８</a:t>
            </a:r>
            <a:endParaRPr lang="en-US" altLang="ja-JP" sz="96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D7C30E2-08C4-4264-99D3-F4F0E0861092}"/>
              </a:ext>
            </a:extLst>
          </p:cNvPr>
          <p:cNvSpPr/>
          <p:nvPr/>
        </p:nvSpPr>
        <p:spPr>
          <a:xfrm>
            <a:off x="172625" y="2197007"/>
            <a:ext cx="10414000" cy="147174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455DF8D-CB53-4BA3-90D9-42ABFB213C8D}"/>
              </a:ext>
            </a:extLst>
          </p:cNvPr>
          <p:cNvSpPr/>
          <p:nvPr/>
        </p:nvSpPr>
        <p:spPr>
          <a:xfrm>
            <a:off x="315500" y="3878306"/>
            <a:ext cx="10414000" cy="147174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E90AA85-A557-437B-8C48-28CCDCF2E663}"/>
              </a:ext>
            </a:extLst>
          </p:cNvPr>
          <p:cNvSpPr/>
          <p:nvPr/>
        </p:nvSpPr>
        <p:spPr>
          <a:xfrm>
            <a:off x="431832" y="5218955"/>
            <a:ext cx="10414000" cy="147174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9066F1A-433E-4813-B5AF-83A91081D033}"/>
              </a:ext>
            </a:extLst>
          </p:cNvPr>
          <p:cNvSpPr/>
          <p:nvPr/>
        </p:nvSpPr>
        <p:spPr>
          <a:xfrm>
            <a:off x="9064720" y="203274"/>
            <a:ext cx="295465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問題３</a:t>
            </a:r>
            <a:endParaRPr lang="ja-JP" altLang="en-US" sz="7200"/>
          </a:p>
        </p:txBody>
      </p:sp>
    </p:spTree>
    <p:extLst>
      <p:ext uri="{BB962C8B-B14F-4D97-AF65-F5344CB8AC3E}">
        <p14:creationId xmlns:p14="http://schemas.microsoft.com/office/powerpoint/2010/main" val="1160549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3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3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D88EDC7-1325-4C60-AE13-31429B7F79EA}"/>
              </a:ext>
            </a:extLst>
          </p:cNvPr>
          <p:cNvSpPr/>
          <p:nvPr/>
        </p:nvSpPr>
        <p:spPr>
          <a:xfrm>
            <a:off x="0" y="1765347"/>
            <a:ext cx="11886587" cy="45243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４𝑥　　  </a:t>
            </a:r>
            <a:r>
              <a:rPr lang="ja-JP" altLang="en-US" sz="9600">
                <a:latin typeface="メイリオ" panose="020B0604030504040204" pitchFamily="50" charset="-128"/>
                <a:ea typeface="メイリオ" panose="020B0604030504040204" pitchFamily="50" charset="-128"/>
              </a:rPr>
              <a:t>＝３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𝑥－１５</a:t>
            </a:r>
            <a:endParaRPr lang="en-US" altLang="ja-JP" sz="9600">
              <a:latin typeface="Cambria Math" panose="02040503050406030204" pitchFamily="18" charset="0"/>
              <a:ea typeface="メイリオ" panose="020B0604030504040204" pitchFamily="50" charset="-128"/>
            </a:endParaRPr>
          </a:p>
          <a:p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４𝑥ー</a:t>
            </a:r>
            <a:r>
              <a:rPr lang="ja-JP" altLang="en-US" sz="9600">
                <a:latin typeface="メイリオ" panose="020B0604030504040204" pitchFamily="50" charset="-128"/>
                <a:ea typeface="メイリオ" panose="020B0604030504040204" pitchFamily="50" charset="-128"/>
              </a:rPr>
              <a:t>３</a:t>
            </a:r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𝑥</a:t>
            </a:r>
            <a:r>
              <a:rPr lang="ja-JP" altLang="en-US" sz="9600">
                <a:latin typeface="メイリオ" panose="020B0604030504040204" pitchFamily="50" charset="-128"/>
                <a:ea typeface="メイリオ" panose="020B0604030504040204" pitchFamily="50" charset="-128"/>
              </a:rPr>
              <a:t>＝－１５</a:t>
            </a:r>
            <a:endParaRPr lang="en-US" altLang="ja-JP" sz="960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600">
                <a:latin typeface="Cambria Math" panose="02040503050406030204" pitchFamily="18" charset="0"/>
                <a:ea typeface="メイリオ" panose="020B0604030504040204" pitchFamily="50" charset="-128"/>
              </a:rPr>
              <a:t>　　　  𝑥</a:t>
            </a:r>
            <a:r>
              <a:rPr lang="ja-JP" altLang="en-US" sz="9600">
                <a:latin typeface="メイリオ" panose="020B0604030504040204" pitchFamily="50" charset="-128"/>
                <a:ea typeface="メイリオ" panose="020B0604030504040204" pitchFamily="50" charset="-128"/>
              </a:rPr>
              <a:t>＝－１５</a:t>
            </a:r>
            <a:endParaRPr lang="en-US" altLang="ja-JP" sz="96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559809D-7F5A-4B94-930B-B4717858A00D}"/>
              </a:ext>
            </a:extLst>
          </p:cNvPr>
          <p:cNvSpPr/>
          <p:nvPr/>
        </p:nvSpPr>
        <p:spPr>
          <a:xfrm>
            <a:off x="305413" y="3164404"/>
            <a:ext cx="10414000" cy="147174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0868F2E-B9B7-4895-84AB-C18637B5D26F}"/>
              </a:ext>
            </a:extLst>
          </p:cNvPr>
          <p:cNvSpPr/>
          <p:nvPr/>
        </p:nvSpPr>
        <p:spPr>
          <a:xfrm>
            <a:off x="575288" y="4817914"/>
            <a:ext cx="10414000" cy="147174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F138AF8-DA55-4CA5-93E1-F7EE493FB3ED}"/>
              </a:ext>
            </a:extLst>
          </p:cNvPr>
          <p:cNvSpPr/>
          <p:nvPr/>
        </p:nvSpPr>
        <p:spPr>
          <a:xfrm>
            <a:off x="9064720" y="203274"/>
            <a:ext cx="295465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問題４</a:t>
            </a:r>
            <a:endParaRPr lang="ja-JP" altLang="en-US" sz="7200"/>
          </a:p>
        </p:txBody>
      </p:sp>
    </p:spTree>
    <p:extLst>
      <p:ext uri="{BB962C8B-B14F-4D97-AF65-F5344CB8AC3E}">
        <p14:creationId xmlns:p14="http://schemas.microsoft.com/office/powerpoint/2010/main" val="3481470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3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185458" y="0"/>
            <a:ext cx="11923933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8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比例式の解き方</a:t>
            </a:r>
            <a:endParaRPr lang="en-US" altLang="ja-JP" sz="8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8000"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比例式</a:t>
            </a:r>
            <a:r>
              <a:rPr lang="ja-JP" altLang="en-US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の性質</a:t>
            </a:r>
            <a:endParaRPr lang="en-US" altLang="ja-JP" sz="7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7200">
                <a:latin typeface="メイリオ" panose="020B0604030504040204" pitchFamily="50" charset="-128"/>
                <a:ea typeface="メイリオ" panose="020B0604030504040204" pitchFamily="50" charset="-128"/>
              </a:rPr>
              <a:t>  a</a:t>
            </a:r>
            <a:r>
              <a:rPr lang="en-US" altLang="ja-JP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:b=c:</a:t>
            </a:r>
            <a:r>
              <a:rPr lang="en-US" altLang="ja-JP" sz="7200">
                <a:latin typeface="メイリオ" panose="020B0604030504040204" pitchFamily="50" charset="-128"/>
                <a:ea typeface="メイリオ" panose="020B0604030504040204" pitchFamily="50" charset="-128"/>
              </a:rPr>
              <a:t>d</a:t>
            </a:r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ならば           を</a:t>
            </a:r>
            <a:r>
              <a:rPr lang="ja-JP" altLang="en-US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7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  利用</a:t>
            </a:r>
            <a:r>
              <a:rPr lang="ja-JP" altLang="en-US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して解く。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32D7BB0-CF96-492E-AB4B-CAF357BED6C4}"/>
              </a:ext>
            </a:extLst>
          </p:cNvPr>
          <p:cNvSpPr/>
          <p:nvPr/>
        </p:nvSpPr>
        <p:spPr>
          <a:xfrm>
            <a:off x="7375021" y="3507233"/>
            <a:ext cx="2982483" cy="10583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6000"/>
              <a:t>ad=bc</a:t>
            </a:r>
            <a:endParaRPr kumimoji="1" lang="ja-JP" altLang="en-US" sz="6000"/>
          </a:p>
        </p:txBody>
      </p:sp>
    </p:spTree>
    <p:extLst>
      <p:ext uri="{BB962C8B-B14F-4D97-AF65-F5344CB8AC3E}">
        <p14:creationId xmlns:p14="http://schemas.microsoft.com/office/powerpoint/2010/main" val="3014351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1632</TotalTime>
  <Words>324</Words>
  <Application>Microsoft Office PowerPoint</Application>
  <PresentationFormat>ワイド画面</PresentationFormat>
  <Paragraphs>63</Paragraphs>
  <Slides>14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0" baseType="lpstr">
      <vt:lpstr>メイリオ</vt:lpstr>
      <vt:lpstr>游ゴシック</vt:lpstr>
      <vt:lpstr>游ゴシック Light</vt:lpstr>
      <vt:lpstr>Arial</vt:lpstr>
      <vt:lpstr>Cambria Math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長方形の面積</dc:title>
  <dc:creator>colas@edu-c.local</dc:creator>
  <cp:lastModifiedBy>colas@edu-c.local</cp:lastModifiedBy>
  <cp:revision>212</cp:revision>
  <dcterms:created xsi:type="dcterms:W3CDTF">2019-12-03T00:44:33Z</dcterms:created>
  <dcterms:modified xsi:type="dcterms:W3CDTF">2023-10-10T04:44:29Z</dcterms:modified>
</cp:coreProperties>
</file>