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29_F17A7A1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297" r:id="rId4"/>
    <p:sldId id="298" r:id="rId5"/>
    <p:sldId id="299" r:id="rId6"/>
    <p:sldId id="300" r:id="rId7"/>
    <p:sldId id="301" r:id="rId8"/>
    <p:sldId id="302" r:id="rId9"/>
    <p:sldId id="310" r:id="rId10"/>
    <p:sldId id="303" r:id="rId11"/>
    <p:sldId id="304" r:id="rId12"/>
    <p:sldId id="305" r:id="rId13"/>
    <p:sldId id="311" r:id="rId14"/>
    <p:sldId id="294" r:id="rId15"/>
    <p:sldId id="306" r:id="rId16"/>
    <p:sldId id="307" r:id="rId17"/>
    <p:sldId id="308" r:id="rId18"/>
    <p:sldId id="309" r:id="rId19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EE3EF1-35C9-E13A-B3D0-7601DCB50E06}" name="坂本 博紀" initials="坂本" userId="bd69b54e83c0cc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2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14"/>
      </p:cViewPr>
      <p:guideLst>
        <p:guide orient="horz" pos="2160"/>
        <p:guide pos="3840"/>
        <p:guide pos="39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modernComment_129_F17A7A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B1FF5F4-CE6C-4AD4-AC35-B66E64FBF781}" authorId="{C1EE3EF1-35C9-E13A-B3D0-7601DCB50E06}" created="2023-03-02T05:53:29.506">
    <pc:sldMkLst xmlns:pc="http://schemas.microsoft.com/office/powerpoint/2013/main/command">
      <pc:docMk/>
      <pc:sldMk cId="253208481" sldId="297"/>
    </pc:sldMkLst>
    <p188:txBody>
      <a:bodyPr/>
      <a:lstStyle/>
      <a:p>
        <a:r>
          <a:rPr lang="ja-JP" altLang="en-US"/>
          <a:t>アニメーションで式が消えたら、同時に答えが出るようにする。（アニメーションウィンドウ）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9_F17A7A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0251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464236" y="2486257"/>
            <a:ext cx="726352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文字と式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731B7E3-4CC0-8288-2C1F-07FD9F4BB3CE}"/>
              </a:ext>
            </a:extLst>
          </p:cNvPr>
          <p:cNvSpPr/>
          <p:nvPr/>
        </p:nvSpPr>
        <p:spPr>
          <a:xfrm>
            <a:off x="3579925" y="4414419"/>
            <a:ext cx="50321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文字式の表し方</a:t>
            </a:r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5730A86-483A-4028-BC8C-02382E517E19}"/>
              </a:ext>
            </a:extLst>
          </p:cNvPr>
          <p:cNvGrpSpPr/>
          <p:nvPr/>
        </p:nvGrpSpPr>
        <p:grpSpPr>
          <a:xfrm>
            <a:off x="1941992" y="2494486"/>
            <a:ext cx="8626208" cy="2489812"/>
            <a:chOff x="1556098" y="2427713"/>
            <a:chExt cx="8626208" cy="24898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正方形/長方形 3">
                  <a:extLst>
                    <a:ext uri="{FF2B5EF4-FFF2-40B4-BE49-F238E27FC236}">
                      <a16:creationId xmlns:a16="http://schemas.microsoft.com/office/drawing/2014/main" id="{D36BE2CE-59F2-211A-C496-1CF3E52576D0}"/>
                    </a:ext>
                  </a:extLst>
                </p:cNvPr>
                <p:cNvSpPr/>
                <p:nvPr/>
              </p:nvSpPr>
              <p:spPr>
                <a:xfrm>
                  <a:off x="1556098" y="2427713"/>
                  <a:ext cx="8626208" cy="2489812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ja-JP" altLang="en-US" sz="138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　　</a:t>
                  </a:r>
                  <a14:m>
                    <m:oMath xmlns:m="http://schemas.openxmlformats.org/officeDocument/2006/math">
                      <m:box>
                        <m:boxPr>
                          <m:ctrlPr>
                            <a:rPr lang="ja-JP" altLang="en-US" sz="19900" i="1" smtClean="0">
                              <a:latin typeface="Cambria Math" panose="02040503050406030204" pitchFamily="18" charset="0"/>
                              <a:ea typeface="メイリオ" panose="020B0604030504040204" pitchFamily="50" charset="-128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ja-JP" sz="19900" i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</m:ctrlPr>
                            </m:fPr>
                            <m:num>
                              <m:r>
                                <a:rPr lang="en-US" altLang="ja-JP" sz="19900" b="0" i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3</m:t>
                              </m:r>
                              <m:r>
                                <a:rPr lang="en-US" altLang="ja-JP" sz="19900" b="0" i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altLang="ja-JP" sz="19900" b="0" i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4</m:t>
                              </m:r>
                            </m:den>
                          </m:f>
                        </m:e>
                      </m:box>
                    </m:oMath>
                  </a14:m>
                  <a:endParaRPr lang="en-US" altLang="ja-JP" sz="138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mc:Choice>
          <mc:Fallback xmlns="">
            <p:sp>
              <p:nvSpPr>
                <p:cNvPr id="4" name="正方形/長方形 3">
                  <a:extLst>
                    <a:ext uri="{FF2B5EF4-FFF2-40B4-BE49-F238E27FC236}">
                      <a16:creationId xmlns:a16="http://schemas.microsoft.com/office/drawing/2014/main" id="{D36BE2CE-59F2-211A-C496-1CF3E52576D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6098" y="2427713"/>
                  <a:ext cx="8626208" cy="2489812"/>
                </a:xfrm>
                <a:prstGeom prst="rect">
                  <a:avLst/>
                </a:prstGeom>
                <a:blipFill>
                  <a:blip r:embed="rId2"/>
                  <a:stretch>
                    <a:fillRect t="-978" b="-1687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323407A4-C3B0-4246-9247-0FE081F35EA6}"/>
                </a:ext>
              </a:extLst>
            </p:cNvPr>
            <p:cNvCxnSpPr/>
            <p:nvPr/>
          </p:nvCxnSpPr>
          <p:spPr>
            <a:xfrm>
              <a:off x="3011648" y="3873617"/>
              <a:ext cx="1501629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5657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30715" y="1609380"/>
            <a:ext cx="11222516" cy="41154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115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a+b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)÷7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D36BE2CE-59F2-211A-C496-1CF3E52576D0}"/>
                  </a:ext>
                </a:extLst>
              </p:cNvPr>
              <p:cNvSpPr/>
              <p:nvPr/>
            </p:nvSpPr>
            <p:spPr>
              <a:xfrm>
                <a:off x="2265343" y="2062191"/>
                <a:ext cx="9757273" cy="320983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3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166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en-US" altLang="ja-JP" sz="166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(</m:t>
                        </m:r>
                        <m:r>
                          <a:rPr lang="en-US" altLang="ja-JP" sz="166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𝑎</m:t>
                        </m:r>
                        <m:r>
                          <a:rPr lang="en-US" altLang="ja-JP" sz="166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+</m:t>
                        </m:r>
                        <m:r>
                          <a:rPr lang="en-US" altLang="ja-JP" sz="166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𝑏</m:t>
                        </m:r>
                        <m:r>
                          <a:rPr lang="en-US" altLang="ja-JP" sz="166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)</m:t>
                        </m:r>
                      </m:num>
                      <m:den>
                        <m:r>
                          <a:rPr lang="en-US" altLang="ja-JP" sz="166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7</m:t>
                        </m:r>
                      </m:den>
                    </m:f>
                  </m:oMath>
                </a14:m>
                <a:endParaRPr lang="en-US" altLang="ja-JP" sz="13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D36BE2CE-59F2-211A-C496-1CF3E52576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5343" y="2062191"/>
                <a:ext cx="9757273" cy="3209837"/>
              </a:xfrm>
              <a:prstGeom prst="rect">
                <a:avLst/>
              </a:prstGeom>
              <a:blipFill>
                <a:blip r:embed="rId2"/>
                <a:stretch>
                  <a:fillRect b="-75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959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732882" y="2634207"/>
            <a:ext cx="5455185" cy="176853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t÷(</a:t>
            </a:r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−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3)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5130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A52DCCC-DC49-4A8E-8EDE-56838F1A0643}"/>
              </a:ext>
            </a:extLst>
          </p:cNvPr>
          <p:cNvGrpSpPr/>
          <p:nvPr/>
        </p:nvGrpSpPr>
        <p:grpSpPr>
          <a:xfrm>
            <a:off x="2825252" y="1096266"/>
            <a:ext cx="7075171" cy="4379718"/>
            <a:chOff x="2349002" y="1239141"/>
            <a:chExt cx="7075171" cy="43797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正方形/長方形 2">
                  <a:extLst>
                    <a:ext uri="{FF2B5EF4-FFF2-40B4-BE49-F238E27FC236}">
                      <a16:creationId xmlns:a16="http://schemas.microsoft.com/office/drawing/2014/main" id="{D917806C-B128-4C50-9870-09DA4C60628A}"/>
                    </a:ext>
                  </a:extLst>
                </p:cNvPr>
                <p:cNvSpPr/>
                <p:nvPr/>
              </p:nvSpPr>
              <p:spPr>
                <a:xfrm>
                  <a:off x="2349002" y="1239141"/>
                  <a:ext cx="7075171" cy="4379718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ja-JP" sz="16600" i="1" smtClean="0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</m:ctrlPr>
                          </m:fPr>
                          <m:num>
                            <m:r>
                              <a:rPr lang="en-US" altLang="ja-JP" sz="16600" b="0" i="1" smtClean="0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  <m:t>𝑡</m:t>
                            </m:r>
                          </m:num>
                          <m:den>
                            <m:r>
                              <a:rPr lang="en-US" altLang="ja-JP" sz="16600" b="0" i="1" smtClean="0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altLang="ja-JP" sz="16600" baseline="300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mc:Choice>
          <mc:Fallback xmlns="">
            <p:sp>
              <p:nvSpPr>
                <p:cNvPr id="3" name="正方形/長方形 2">
                  <a:extLst>
                    <a:ext uri="{FF2B5EF4-FFF2-40B4-BE49-F238E27FC236}">
                      <a16:creationId xmlns:a16="http://schemas.microsoft.com/office/drawing/2014/main" id="{D917806C-B128-4C50-9870-09DA4C60628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49002" y="1239141"/>
                  <a:ext cx="7075171" cy="4379718"/>
                </a:xfrm>
                <a:prstGeom prst="rect">
                  <a:avLst/>
                </a:prstGeom>
                <a:blipFill>
                  <a:blip r:embed="rId2"/>
                  <a:stretch>
                    <a:fillRect b="-2228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34D1802F-0E88-41E2-BF2D-6FC5D52C8DDE}"/>
                </a:ext>
              </a:extLst>
            </p:cNvPr>
            <p:cNvCxnSpPr/>
            <p:nvPr/>
          </p:nvCxnSpPr>
          <p:spPr>
            <a:xfrm>
              <a:off x="3061982" y="3764560"/>
              <a:ext cx="1501629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D7C88C-83BA-4130-9E06-B6DE7775E6DB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5467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16944" y="2243366"/>
            <a:ext cx="11575056" cy="273625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次の式を</a:t>
            </a:r>
            <a:r>
              <a:rPr lang="en-US" altLang="ja-JP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en-US" altLang="ja-JP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の記号を使って表しなさい。</a:t>
            </a:r>
            <a:endParaRPr lang="en-US" altLang="ja-JP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4374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931186" y="2789948"/>
            <a:ext cx="5455185" cy="176853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5ab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⑨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36BE2CE-59F2-211A-C496-1CF3E52576D0}"/>
              </a:ext>
            </a:extLst>
          </p:cNvPr>
          <p:cNvSpPr/>
          <p:nvPr/>
        </p:nvSpPr>
        <p:spPr>
          <a:xfrm>
            <a:off x="2036285" y="2334071"/>
            <a:ext cx="7438222" cy="249131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5×a×b</a:t>
            </a:r>
            <a:endParaRPr lang="en-US" altLang="ja-JP" sz="13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041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4724401" y="2778931"/>
            <a:ext cx="3152660" cy="176853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5y</a:t>
            </a:r>
            <a:r>
              <a:rPr lang="en-US" altLang="ja-JP" sz="13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⑩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36BE2CE-59F2-211A-C496-1CF3E52576D0}"/>
              </a:ext>
            </a:extLst>
          </p:cNvPr>
          <p:cNvSpPr/>
          <p:nvPr/>
        </p:nvSpPr>
        <p:spPr>
          <a:xfrm>
            <a:off x="2434727" y="2526866"/>
            <a:ext cx="7438222" cy="249131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5×y×y</a:t>
            </a:r>
            <a:endParaRPr lang="en-US" altLang="ja-JP" sz="13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17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FD32E458-172C-986A-8EEF-F534C81FD2E7}"/>
                  </a:ext>
                </a:extLst>
              </p:cNvPr>
              <p:cNvSpPr/>
              <p:nvPr/>
            </p:nvSpPr>
            <p:spPr>
              <a:xfrm>
                <a:off x="4638101" y="1514819"/>
                <a:ext cx="3999123" cy="354618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ja-JP" sz="13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a</a:t>
                </a:r>
                <a:r>
                  <a:rPr lang="ja-JP" altLang="en-US" sz="13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138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en-US" altLang="ja-JP" sz="138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𝑏</m:t>
                        </m:r>
                      </m:num>
                      <m:den>
                        <m:r>
                          <a:rPr lang="en-US" altLang="ja-JP" sz="138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3</m:t>
                        </m:r>
                      </m:den>
                    </m:f>
                  </m:oMath>
                </a14:m>
                <a:endParaRPr lang="en-US" altLang="ja-JP" sz="13800" baseline="30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FD32E458-172C-986A-8EEF-F534C81FD2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101" y="1514819"/>
                <a:ext cx="3999123" cy="3546183"/>
              </a:xfrm>
              <a:prstGeom prst="rect">
                <a:avLst/>
              </a:prstGeom>
              <a:blipFill>
                <a:blip r:embed="rId2"/>
                <a:stretch>
                  <a:fillRect l="-24238" b="-1477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⑪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36BE2CE-59F2-211A-C496-1CF3E52576D0}"/>
              </a:ext>
            </a:extLst>
          </p:cNvPr>
          <p:cNvSpPr/>
          <p:nvPr/>
        </p:nvSpPr>
        <p:spPr>
          <a:xfrm>
            <a:off x="2641294" y="2016088"/>
            <a:ext cx="7438222" cy="3133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−</a:t>
            </a:r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b÷3</a:t>
            </a:r>
            <a:endParaRPr lang="en-US" altLang="ja-JP" sz="13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592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FD32E458-172C-986A-8EEF-F534C81FD2E7}"/>
                  </a:ext>
                </a:extLst>
              </p:cNvPr>
              <p:cNvSpPr/>
              <p:nvPr/>
            </p:nvSpPr>
            <p:spPr>
              <a:xfrm>
                <a:off x="4096438" y="1607361"/>
                <a:ext cx="3999123" cy="354618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13800" i="1" smtClean="0">
                              <a:latin typeface="Cambria Math" panose="02040503050406030204" pitchFamily="18" charset="0"/>
                              <a:ea typeface="メイリオ" panose="020B0604030504040204" pitchFamily="50" charset="-128"/>
                            </a:rPr>
                          </m:ctrlPr>
                        </m:fPr>
                        <m:num>
                          <m:r>
                            <a:rPr lang="en-US" altLang="ja-JP" sz="13800" b="0" i="1" smtClean="0">
                              <a:latin typeface="Cambria Math" panose="02040503050406030204" pitchFamily="18" charset="0"/>
                              <a:ea typeface="メイリオ" panose="020B0604030504040204" pitchFamily="50" charset="-128"/>
                            </a:rPr>
                            <m:t>𝑚</m:t>
                          </m:r>
                          <m:r>
                            <a:rPr lang="en-US" altLang="ja-JP" sz="13800" b="0" i="1" smtClean="0">
                              <a:latin typeface="Cambria Math" panose="02040503050406030204" pitchFamily="18" charset="0"/>
                              <a:ea typeface="メイリオ" panose="020B0604030504040204" pitchFamily="50" charset="-128"/>
                            </a:rPr>
                            <m:t>+</m:t>
                          </m:r>
                          <m:r>
                            <a:rPr lang="en-US" altLang="ja-JP" sz="13800" b="0" i="1" smtClean="0">
                              <a:latin typeface="Cambria Math" panose="02040503050406030204" pitchFamily="18" charset="0"/>
                              <a:ea typeface="メイリオ" panose="020B0604030504040204" pitchFamily="50" charset="-128"/>
                            </a:rPr>
                            <m:t>𝑛</m:t>
                          </m:r>
                        </m:num>
                        <m:den>
                          <m:r>
                            <a:rPr lang="en-US" altLang="ja-JP" sz="13800" b="0" i="1" smtClean="0">
                              <a:latin typeface="Cambria Math" panose="02040503050406030204" pitchFamily="18" charset="0"/>
                              <a:ea typeface="メイリオ" panose="020B0604030504040204" pitchFamily="50" charset="-128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altLang="ja-JP" sz="13800" baseline="30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FD32E458-172C-986A-8EEF-F534C81FD2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438" y="1607361"/>
                <a:ext cx="3999123" cy="3546183"/>
              </a:xfrm>
              <a:prstGeom prst="rect">
                <a:avLst/>
              </a:prstGeom>
              <a:blipFill>
                <a:blip r:embed="rId2"/>
                <a:stretch>
                  <a:fillRect r="-17835" b="-395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36BE2CE-59F2-211A-C496-1CF3E52576D0}"/>
              </a:ext>
            </a:extLst>
          </p:cNvPr>
          <p:cNvSpPr/>
          <p:nvPr/>
        </p:nvSpPr>
        <p:spPr>
          <a:xfrm>
            <a:off x="1725929" y="1607362"/>
            <a:ext cx="9193529" cy="38012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138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m+n</a:t>
            </a:r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)÷4</a:t>
            </a:r>
            <a:endParaRPr lang="en-US" altLang="ja-JP" sz="13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⑫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41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74573" y="1998901"/>
            <a:ext cx="11619897" cy="28601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次の数を</a:t>
            </a:r>
            <a:r>
              <a:rPr lang="en-US" altLang="ja-JP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の記号を使わないで表しなさい。</a:t>
            </a:r>
            <a:endParaRPr lang="en-US" altLang="ja-JP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400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1907993" y="1881808"/>
            <a:ext cx="8626208" cy="41154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ｘ</a:t>
            </a:r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D36BE2CE-59F2-211A-C496-1CF3E52576D0}"/>
                  </a:ext>
                </a:extLst>
              </p:cNvPr>
              <p:cNvSpPr/>
              <p:nvPr/>
            </p:nvSpPr>
            <p:spPr>
              <a:xfrm>
                <a:off x="2319010" y="1514819"/>
                <a:ext cx="8626208" cy="411546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38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７</a:t>
                </a:r>
                <a14:m>
                  <m:oMath xmlns:m="http://schemas.openxmlformats.org/officeDocument/2006/math">
                    <m:r>
                      <a:rPr lang="en-US" altLang="ja-JP" sz="13800" i="1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𝑥</m:t>
                    </m:r>
                  </m:oMath>
                </a14:m>
                <a:endParaRPr lang="en-US" altLang="ja-JP" sz="13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D36BE2CE-59F2-211A-C496-1CF3E52576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010" y="1514819"/>
                <a:ext cx="8626208" cy="4115461"/>
              </a:xfrm>
              <a:prstGeom prst="rect">
                <a:avLst/>
              </a:prstGeom>
              <a:blipFill>
                <a:blip r:embed="rId2"/>
                <a:stretch>
                  <a:fillRect b="-25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20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  <p:extLst mod="1">
    <p:ext uri="{6950BFC3-D8DA-4A85-94F7-54DA5524770B}">
      <p188:commentRel xmlns="" xmlns:p188="http://schemas.microsoft.com/office/powerpoint/2018/8/main" r:id="rId3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1378006" y="1514819"/>
            <a:ext cx="9435988" cy="41154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b×(</a:t>
            </a:r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−</a:t>
            </a:r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7)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36BE2CE-59F2-211A-C496-1CF3E52576D0}"/>
              </a:ext>
            </a:extLst>
          </p:cNvPr>
          <p:cNvSpPr/>
          <p:nvPr/>
        </p:nvSpPr>
        <p:spPr>
          <a:xfrm>
            <a:off x="1682906" y="1514819"/>
            <a:ext cx="8626208" cy="41154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−</a:t>
            </a:r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7b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339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77537" y="188205"/>
            <a:ext cx="11514463" cy="41154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a×2+b×(</a:t>
            </a:r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−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0.3)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36BE2CE-59F2-211A-C496-1CF3E52576D0}"/>
              </a:ext>
            </a:extLst>
          </p:cNvPr>
          <p:cNvSpPr/>
          <p:nvPr/>
        </p:nvSpPr>
        <p:spPr>
          <a:xfrm>
            <a:off x="560024" y="2680185"/>
            <a:ext cx="11514463" cy="226304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2a</a:t>
            </a:r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−</a:t>
            </a:r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0.3b</a:t>
            </a:r>
          </a:p>
        </p:txBody>
      </p:sp>
    </p:spTree>
    <p:extLst>
      <p:ext uri="{BB962C8B-B14F-4D97-AF65-F5344CB8AC3E}">
        <p14:creationId xmlns:p14="http://schemas.microsoft.com/office/powerpoint/2010/main" val="117957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739966" y="2755392"/>
            <a:ext cx="11180284" cy="176853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5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n×m×n×m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endParaRPr lang="en-US" altLang="ja-JP" sz="1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36BE2CE-59F2-211A-C496-1CF3E52576D0}"/>
              </a:ext>
            </a:extLst>
          </p:cNvPr>
          <p:cNvSpPr/>
          <p:nvPr/>
        </p:nvSpPr>
        <p:spPr>
          <a:xfrm>
            <a:off x="739965" y="2755392"/>
            <a:ext cx="11180283" cy="176853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3m</a:t>
            </a:r>
            <a:r>
              <a:rPr lang="en-US" altLang="ja-JP" sz="13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</a:t>
            </a:r>
            <a:r>
              <a:rPr lang="en-US" altLang="ja-JP" sz="13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9770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74573" y="1998901"/>
            <a:ext cx="11619897" cy="28601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次の数を</a:t>
            </a:r>
            <a:r>
              <a:rPr lang="en-US" altLang="ja-JP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の記号を使わないで表しなさい。</a:t>
            </a:r>
            <a:endParaRPr lang="en-US" altLang="ja-JP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0364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2051211" y="1514819"/>
            <a:ext cx="8626208" cy="41154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ｘ</a:t>
            </a:r>
            <a:r>
              <a:rPr lang="en-US" altLang="ja-JP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D36BE2CE-59F2-211A-C496-1CF3E52576D0}"/>
                  </a:ext>
                </a:extLst>
              </p:cNvPr>
              <p:cNvSpPr/>
              <p:nvPr/>
            </p:nvSpPr>
            <p:spPr>
              <a:xfrm>
                <a:off x="2703042" y="1514818"/>
                <a:ext cx="7974377" cy="411546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3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ja-JP" altLang="en-US" sz="199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ja-JP" sz="19900" i="1" smtClean="0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</m:ctrlPr>
                          </m:fPr>
                          <m:num>
                            <m:r>
                              <a:rPr lang="en-US" altLang="ja-JP" sz="19900" b="0" i="1" smtClean="0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  <m:t>𝑥</m:t>
                            </m:r>
                          </m:num>
                          <m:den>
                            <m:r>
                              <a:rPr lang="en-US" altLang="ja-JP" sz="19900" b="0" i="1" smtClean="0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endParaRPr lang="en-US" altLang="ja-JP" sz="13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D36BE2CE-59F2-211A-C496-1CF3E52576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3042" y="1514818"/>
                <a:ext cx="7974377" cy="41154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007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CDB3C-AB5C-E514-6050-B320D1AAA9EC}"/>
              </a:ext>
            </a:extLst>
          </p:cNvPr>
          <p:cNvSpPr/>
          <p:nvPr/>
        </p:nvSpPr>
        <p:spPr>
          <a:xfrm>
            <a:off x="560024" y="695568"/>
            <a:ext cx="1874703" cy="16385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</a:t>
            </a:r>
            <a:endParaRPr lang="en-US" altLang="ja-JP" sz="13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5730A86-483A-4028-BC8C-02382E517E19}"/>
              </a:ext>
            </a:extLst>
          </p:cNvPr>
          <p:cNvGrpSpPr/>
          <p:nvPr/>
        </p:nvGrpSpPr>
        <p:grpSpPr>
          <a:xfrm>
            <a:off x="1941992" y="2494486"/>
            <a:ext cx="8626208" cy="2489812"/>
            <a:chOff x="1556098" y="2427713"/>
            <a:chExt cx="8626208" cy="24898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正方形/長方形 3">
                  <a:extLst>
                    <a:ext uri="{FF2B5EF4-FFF2-40B4-BE49-F238E27FC236}">
                      <a16:creationId xmlns:a16="http://schemas.microsoft.com/office/drawing/2014/main" id="{D36BE2CE-59F2-211A-C496-1CF3E52576D0}"/>
                    </a:ext>
                  </a:extLst>
                </p:cNvPr>
                <p:cNvSpPr/>
                <p:nvPr/>
              </p:nvSpPr>
              <p:spPr>
                <a:xfrm>
                  <a:off x="1556098" y="2427713"/>
                  <a:ext cx="8626208" cy="2489812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ja-JP" altLang="en-US" sz="138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　　</a:t>
                  </a:r>
                  <a14:m>
                    <m:oMath xmlns:m="http://schemas.openxmlformats.org/officeDocument/2006/math">
                      <m:box>
                        <m:boxPr>
                          <m:ctrlPr>
                            <a:rPr lang="ja-JP" altLang="en-US" sz="19900" i="1" smtClean="0">
                              <a:latin typeface="Cambria Math" panose="02040503050406030204" pitchFamily="18" charset="0"/>
                              <a:ea typeface="メイリオ" panose="020B0604030504040204" pitchFamily="50" charset="-128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ja-JP" sz="19900" i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</m:ctrlPr>
                            </m:fPr>
                            <m:num>
                              <m:r>
                                <a:rPr lang="en-US" altLang="ja-JP" sz="19900" b="0" i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3</m:t>
                              </m:r>
                              <m:r>
                                <a:rPr lang="en-US" altLang="ja-JP" sz="19900" b="0" i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altLang="ja-JP" sz="19900" b="0" i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4</m:t>
                              </m:r>
                            </m:den>
                          </m:f>
                        </m:e>
                      </m:box>
                    </m:oMath>
                  </a14:m>
                  <a:endParaRPr lang="en-US" altLang="ja-JP" sz="138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mc:Choice>
          <mc:Fallback xmlns="">
            <p:sp>
              <p:nvSpPr>
                <p:cNvPr id="4" name="正方形/長方形 3">
                  <a:extLst>
                    <a:ext uri="{FF2B5EF4-FFF2-40B4-BE49-F238E27FC236}">
                      <a16:creationId xmlns:a16="http://schemas.microsoft.com/office/drawing/2014/main" id="{D36BE2CE-59F2-211A-C496-1CF3E52576D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6098" y="2427713"/>
                  <a:ext cx="8626208" cy="2489812"/>
                </a:xfrm>
                <a:prstGeom prst="rect">
                  <a:avLst/>
                </a:prstGeom>
                <a:blipFill>
                  <a:blip r:embed="rId2"/>
                  <a:stretch>
                    <a:fillRect t="-978" b="-1687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323407A4-C3B0-4246-9247-0FE081F35EA6}"/>
                </a:ext>
              </a:extLst>
            </p:cNvPr>
            <p:cNvCxnSpPr/>
            <p:nvPr/>
          </p:nvCxnSpPr>
          <p:spPr>
            <a:xfrm>
              <a:off x="3011648" y="3873617"/>
              <a:ext cx="1501629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5A8E6F6-48AB-45D5-A5D5-0A768A851401}"/>
              </a:ext>
            </a:extLst>
          </p:cNvPr>
          <p:cNvSpPr/>
          <p:nvPr/>
        </p:nvSpPr>
        <p:spPr>
          <a:xfrm>
            <a:off x="560024" y="2238821"/>
            <a:ext cx="11180283" cy="40383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3800">
                <a:latin typeface="メイリオ" panose="020B0604030504040204" pitchFamily="50" charset="-128"/>
                <a:ea typeface="メイリオ" panose="020B0604030504040204" pitchFamily="50" charset="-128"/>
              </a:rPr>
              <a:t>3a÷</a:t>
            </a:r>
            <a:r>
              <a:rPr lang="ja-JP" altLang="en-US" sz="1380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380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13800">
                <a:latin typeface="メイリオ" panose="020B0604030504040204" pitchFamily="50" charset="-128"/>
                <a:ea typeface="メイリオ" panose="020B0604030504040204" pitchFamily="50" charset="-128"/>
              </a:rPr>
              <a:t>４）</a:t>
            </a:r>
            <a:endParaRPr lang="en-US" altLang="ja-JP" sz="13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0003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</TotalTime>
  <Words>157</Words>
  <Application>Microsoft Office PowerPoint</Application>
  <PresentationFormat>ワイド画面</PresentationFormat>
  <Paragraphs>44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4" baseType="lpstr">
      <vt:lpstr>メイリオ</vt:lpstr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長方形の面積</dc:title>
  <dc:creator>colas@edu-c.local</dc:creator>
  <cp:lastModifiedBy>colas@edu-c.local</cp:lastModifiedBy>
  <cp:revision>185</cp:revision>
  <cp:lastPrinted>2023-08-25T01:10:27Z</cp:lastPrinted>
  <dcterms:created xsi:type="dcterms:W3CDTF">2019-12-03T00:44:33Z</dcterms:created>
  <dcterms:modified xsi:type="dcterms:W3CDTF">2023-10-10T05:43:34Z</dcterms:modified>
</cp:coreProperties>
</file>