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00_8B3DBA87.xml" ContentType="application/vnd.ms-powerpoint.comments+xml"/>
  <Override PartName="/ppt/comments/modernComment_121_C26121F2.xml" ContentType="application/vnd.ms-powerpoint.comments+xml"/>
  <Override PartName="/ppt/comments/modernComment_124_1B4EFD08.xml" ContentType="application/vnd.ms-powerpoint.comments+xml"/>
  <Override PartName="/ppt/comments/modernComment_128_6488FBC0.xml" ContentType="application/vnd.ms-powerpoint.comments+xml"/>
  <Override PartName="/ppt/comments/modernComment_127_3AD0C4F1.xml" ContentType="application/vnd.ms-powerpoint.comments+xml"/>
  <Override PartName="/ppt/comments/modernComment_129_E28B0B62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89" r:id="rId3"/>
    <p:sldId id="292" r:id="rId4"/>
    <p:sldId id="296" r:id="rId5"/>
    <p:sldId id="294" r:id="rId6"/>
    <p:sldId id="295" r:id="rId7"/>
    <p:sldId id="297" r:id="rId8"/>
    <p:sldId id="298" r:id="rId9"/>
    <p:sldId id="299" r:id="rId10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7F0085F-9AC0-4381-4432-22E25EE177CA}" name="坂本 博紀" initials="坂本" userId="S::0630032@mail.bears.ed.jp::4ffc66c7-84bf-4d7f-adcb-1598b9e3328c" providerId="AD"/>
  <p188:author id="{C1EE3EF1-35C9-E13A-B3D0-7601DCB50E06}" name="坂本 博紀" initials="坂本" userId="bd69b54e83c0cc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1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138"/>
      </p:cViewPr>
      <p:guideLst>
        <p:guide orient="horz" pos="2160"/>
        <p:guide pos="3840"/>
        <p:guide pos="39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modernComment_100_8B3DBA8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EEEBB58-57B9-44E4-9FE2-995009C728A3}" authorId="{87F0085F-9AC0-4381-4432-22E25EE177CA}" created="2023-03-01T02:45:27.627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336078471" sldId="256"/>
      <ac:spMk id="6" creationId="{00000000-0000-0000-0000-000000000000}"/>
    </ac:deMkLst>
    <p188:txBody>
      <a:bodyPr/>
      <a:lstStyle/>
      <a:p>
        <a:r>
          <a:rPr lang="ja-JP" altLang="en-US"/>
          <a:t>文字は全てメイリオ　　フォントもできるだけそろえる</a:t>
        </a:r>
      </a:p>
    </p188:txBody>
  </p188:cm>
</p188:cmLst>
</file>

<file path=ppt/comments/modernComment_121_C26121F2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B1D516CC-65B5-4514-874A-C6D588DAB0DB}" authorId="{87F0085F-9AC0-4381-4432-22E25EE177CA}" created="2023-03-01T02:46:07.556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261145586" sldId="289"/>
      <ac:spMk id="2" creationId="{FD32E458-172C-986A-8EEF-F534C81FD2E7}"/>
    </ac:deMkLst>
    <p188:txBody>
      <a:bodyPr/>
      <a:lstStyle/>
      <a:p>
        <a:r>
          <a:rPr lang="ja-JP" altLang="en-US"/>
          <a:t>文字は基本メイリオ</a:t>
        </a:r>
      </a:p>
    </p188:txBody>
  </p188:cm>
  <p188:cm id="{A1B54A53-92A7-459D-9B11-B00B1CBBE4EA}" authorId="{87F0085F-9AC0-4381-4432-22E25EE177CA}" created="2023-03-01T02:47:00.59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261145586" sldId="289"/>
      <ac:spMk id="4" creationId="{D293FDE3-5917-56CE-5965-4C91FD4C52EA}"/>
    </ac:deMkLst>
    <p188:txBody>
      <a:bodyPr/>
      <a:lstStyle/>
      <a:p>
        <a:r>
          <a:rPr lang="ja-JP" altLang="en-US"/>
          <a:t>穴埋めは塗りつぶして、アニメーション　「終了　フェード」</a:t>
        </a:r>
      </a:p>
    </p188:txBody>
  </p188:cm>
</p188:cmLst>
</file>

<file path=ppt/comments/modernComment_124_1B4EFD08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3A70CB3D-66B4-481D-A9CD-14AA5D445BF1}" authorId="{87F0085F-9AC0-4381-4432-22E25EE177CA}" created="2023-03-01T06:37:17.112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458161416" sldId="292"/>
      <ac:cxnSpMk id="15" creationId="{0848130F-74BB-8828-C12B-BEB22F697CBE}"/>
    </ac:deMkLst>
    <p188:txBody>
      <a:bodyPr/>
      <a:lstStyle/>
      <a:p>
        <a:r>
          <a:rPr lang="ja-JP" altLang="en-US"/>
          <a:t>図はネットから（著作権確認）、Excelで作成、パワポで作成など</a:t>
        </a:r>
      </a:p>
    </p188:txBody>
  </p188:cm>
</p188:cmLst>
</file>

<file path=ppt/comments/modernComment_127_3AD0C4F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08C91D1-5193-4642-8363-8ACBC57ADA82}" authorId="{C1EE3EF1-35C9-E13A-B3D0-7601DCB50E06}" created="2023-03-02T01:59:00.356">
    <pc:sldMkLst xmlns:pc="http://schemas.microsoft.com/office/powerpoint/2013/main/command">
      <pc:docMk/>
      <pc:sldMk cId="986760433" sldId="295"/>
    </pc:sldMkLst>
    <p188:txBody>
      <a:bodyPr/>
      <a:lstStyle/>
      <a:p>
        <a:r>
          <a:rPr lang="ja-JP" altLang="en-US"/>
          <a:t>問題のみ</a:t>
        </a:r>
      </a:p>
    </p188:txBody>
  </p188:cm>
</p188:cmLst>
</file>

<file path=ppt/comments/modernComment_128_6488FBC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0DC7C2F-772A-496C-B14F-36C109DBC438}" authorId="{C1EE3EF1-35C9-E13A-B3D0-7601DCB50E06}" created="2023-03-02T01:46:23.249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686698944" sldId="296"/>
      <ac:spMk id="48" creationId="{49FC4F63-1BC9-0F59-8440-845015EFDA58}"/>
    </ac:deMkLst>
    <p188:txBody>
      <a:bodyPr/>
      <a:lstStyle/>
      <a:p>
        <a:r>
          <a:rPr lang="ja-JP" altLang="en-US"/>
          <a:t>答えをアニメーションで一つずつ</a:t>
        </a:r>
      </a:p>
    </p188:txBody>
  </p188:cm>
</p188:cmLst>
</file>

<file path=ppt/comments/modernComment_129_E28B0B62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13043AB-9501-4CE2-9571-93A9C090B5D6}" authorId="{C1EE3EF1-35C9-E13A-B3D0-7601DCB50E06}" created="2023-03-02T01:59:21.651">
    <pc:sldMkLst xmlns:pc="http://schemas.microsoft.com/office/powerpoint/2013/main/command">
      <pc:docMk/>
      <pc:sldMk cId="3800763234" sldId="297"/>
    </pc:sldMkLst>
    <p188:txBody>
      <a:bodyPr/>
      <a:lstStyle/>
      <a:p>
        <a:r>
          <a:rPr lang="ja-JP" altLang="en-US"/>
          <a:t>一問一答形式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119C4-9FCC-4113-92F1-DD596588E949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27523A-C6CD-4715-ACC7-0449380BD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830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8ABC-E489-44C9-9305-6C63E84ED2AF}" type="datetime1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0FED-DA04-4769-AD93-BE88C7D43192}" type="datetime1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E3F1-DBF9-4E7C-ABE3-6898AB37763F}" type="datetime1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590A-5445-4F3A-970C-1DD74CDB4310}" type="datetime1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2576-D502-435E-8DA6-B59CD0B8E3C3}" type="datetime1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52F1-86C1-48E6-A381-6FCC092A60A3}" type="datetime1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290A5-914A-4A51-8AB8-3E9B6463FAB7}" type="datetime1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29C2-265D-4146-8425-8D16398D78CD}" type="datetime1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53605-3911-4D18-BB18-BD8771C6A09E}" type="datetime1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785E-4B65-4A13-9668-C73E4FCBCE99}" type="datetime1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F110-5A11-4646-88D2-5F5DF579ACDB}" type="datetime1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BD87F-7664-45C9-8CAF-BA1EB0E2FA3E}" type="datetime1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0_8B3DBA8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21_C26121F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18/10/relationships/comments" Target="../comments/modernComment_124_1B4EFD0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28_6488FBC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27_3AD0C4F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29_E28B0B6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691084" y="2321004"/>
            <a:ext cx="726352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正負の数</a:t>
            </a:r>
            <a:endParaRPr lang="ja-JP" altLang="en-US" sz="138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22932F1-65BC-5EBD-7B31-A5ABF59CDDBB}"/>
              </a:ext>
            </a:extLst>
          </p:cNvPr>
          <p:cNvSpPr/>
          <p:nvPr/>
        </p:nvSpPr>
        <p:spPr>
          <a:xfrm>
            <a:off x="3310622" y="4110252"/>
            <a:ext cx="557075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用語と基本問題</a:t>
            </a:r>
            <a:endParaRPr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  <p:extLst mod="1">
    <p:ext uri="{6950BFC3-D8DA-4A85-94F7-54DA5524770B}">
      <p188:commentRel xmlns=""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286051" y="1454833"/>
            <a:ext cx="11619897" cy="485218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・１以上の整数を自然数という。</a:t>
            </a:r>
            <a:endParaRPr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+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３や＋</a:t>
            </a: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のような数を正の数という。</a:t>
            </a:r>
            <a:endParaRPr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－４や－</a:t>
            </a: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1.2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のような数を</a:t>
            </a:r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負の数という。</a:t>
            </a:r>
            <a:endParaRPr kumimoji="1"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・数直線上で０が対応している点を原点という。</a:t>
            </a:r>
            <a:endParaRPr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数直線の右の方向を正の方向、左の方向を</a:t>
            </a:r>
            <a:endParaRPr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負の方向という。</a:t>
            </a:r>
            <a:endParaRPr kumimoji="1"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・数直線上で、ある数に対応する点と原点との</a:t>
            </a:r>
            <a:endParaRPr kumimoji="1"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距離をその数の絶対値という。</a:t>
            </a:r>
            <a:endParaRPr kumimoji="1" lang="ja-JP" altLang="en-US" sz="1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96552B0-3DE6-C451-46F9-1E0A185255F4}"/>
              </a:ext>
            </a:extLst>
          </p:cNvPr>
          <p:cNvSpPr/>
          <p:nvPr/>
        </p:nvSpPr>
        <p:spPr>
          <a:xfrm>
            <a:off x="0" y="228600"/>
            <a:ext cx="12192000" cy="83796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000" spc="-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□に当てはまる用語を答えなさい。</a:t>
            </a:r>
            <a:endParaRPr lang="en-US" altLang="ja-JP" sz="6000" spc="-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293FDE3-5917-56CE-5965-4C91FD4C52EA}"/>
              </a:ext>
            </a:extLst>
          </p:cNvPr>
          <p:cNvSpPr/>
          <p:nvPr/>
        </p:nvSpPr>
        <p:spPr>
          <a:xfrm>
            <a:off x="4471987" y="1431318"/>
            <a:ext cx="1480771" cy="5117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EF6EAC8-3C51-EB33-2DCC-B2A73E903B07}"/>
              </a:ext>
            </a:extLst>
          </p:cNvPr>
          <p:cNvSpPr/>
          <p:nvPr/>
        </p:nvSpPr>
        <p:spPr>
          <a:xfrm>
            <a:off x="6196015" y="2052641"/>
            <a:ext cx="1547810" cy="4905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3CAADA9-C3F6-5327-2C3A-814F30AD7133}"/>
              </a:ext>
            </a:extLst>
          </p:cNvPr>
          <p:cNvSpPr/>
          <p:nvPr/>
        </p:nvSpPr>
        <p:spPr>
          <a:xfrm>
            <a:off x="6734178" y="2645387"/>
            <a:ext cx="1547810" cy="4905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DC017D3-26FC-70EC-3E7E-DC9F907F33D2}"/>
              </a:ext>
            </a:extLst>
          </p:cNvPr>
          <p:cNvSpPr/>
          <p:nvPr/>
        </p:nvSpPr>
        <p:spPr>
          <a:xfrm>
            <a:off x="8515349" y="3271479"/>
            <a:ext cx="1042987" cy="4905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4011CE5-8D67-6618-3425-13ACEB092FF6}"/>
              </a:ext>
            </a:extLst>
          </p:cNvPr>
          <p:cNvSpPr/>
          <p:nvPr/>
        </p:nvSpPr>
        <p:spPr>
          <a:xfrm>
            <a:off x="5436398" y="3879790"/>
            <a:ext cx="2078828" cy="4905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DF6648E-9F95-9611-CA26-DE7D1B6E6CC7}"/>
              </a:ext>
            </a:extLst>
          </p:cNvPr>
          <p:cNvSpPr/>
          <p:nvPr/>
        </p:nvSpPr>
        <p:spPr>
          <a:xfrm>
            <a:off x="857252" y="4486279"/>
            <a:ext cx="2114548" cy="4905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9543211-C84B-7EA6-39E1-F07D511A7939}"/>
              </a:ext>
            </a:extLst>
          </p:cNvPr>
          <p:cNvSpPr/>
          <p:nvPr/>
        </p:nvSpPr>
        <p:spPr>
          <a:xfrm>
            <a:off x="4462464" y="5706939"/>
            <a:ext cx="1490294" cy="4905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14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  <p:extLst mod="1">
    <p:ext uri="{6950BFC3-D8DA-4A85-94F7-54DA5524770B}">
      <p188:commentRel xmlns=""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72428" y="498487"/>
            <a:ext cx="12119572" cy="243538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数直線上の</a:t>
            </a:r>
            <a:r>
              <a:rPr lang="en-US" altLang="ja-JP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にあたる数をいいなさい。（分数）</a:t>
            </a:r>
            <a:endParaRPr lang="en-US" altLang="ja-JP" sz="6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6FB616F4-671F-38EB-8522-9911967CCC82}"/>
              </a:ext>
            </a:extLst>
          </p:cNvPr>
          <p:cNvCxnSpPr/>
          <p:nvPr/>
        </p:nvCxnSpPr>
        <p:spPr>
          <a:xfrm>
            <a:off x="703385" y="4448908"/>
            <a:ext cx="10541977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0848130F-74BB-8828-C12B-BEB22F697CBE}"/>
              </a:ext>
            </a:extLst>
          </p:cNvPr>
          <p:cNvCxnSpPr>
            <a:cxnSpLocks/>
          </p:cNvCxnSpPr>
          <p:nvPr/>
        </p:nvCxnSpPr>
        <p:spPr>
          <a:xfrm>
            <a:off x="5924232" y="422262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EB315104-F58B-B4DE-9A17-2EA35076259C}"/>
              </a:ext>
            </a:extLst>
          </p:cNvPr>
          <p:cNvCxnSpPr>
            <a:cxnSpLocks/>
          </p:cNvCxnSpPr>
          <p:nvPr/>
        </p:nvCxnSpPr>
        <p:spPr>
          <a:xfrm>
            <a:off x="6835421" y="422471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E4F199B1-EC21-C461-63C9-3B4DDB2BFEA5}"/>
              </a:ext>
            </a:extLst>
          </p:cNvPr>
          <p:cNvCxnSpPr>
            <a:cxnSpLocks/>
          </p:cNvCxnSpPr>
          <p:nvPr/>
        </p:nvCxnSpPr>
        <p:spPr>
          <a:xfrm>
            <a:off x="7746610" y="420590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B4E694D1-3901-51D3-D5AA-89CFAFD8D6C4}"/>
              </a:ext>
            </a:extLst>
          </p:cNvPr>
          <p:cNvCxnSpPr>
            <a:cxnSpLocks/>
          </p:cNvCxnSpPr>
          <p:nvPr/>
        </p:nvCxnSpPr>
        <p:spPr>
          <a:xfrm>
            <a:off x="8657799" y="420799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EB349208-C34E-2448-B51A-333E8C32D038}"/>
              </a:ext>
            </a:extLst>
          </p:cNvPr>
          <p:cNvCxnSpPr>
            <a:cxnSpLocks/>
          </p:cNvCxnSpPr>
          <p:nvPr/>
        </p:nvCxnSpPr>
        <p:spPr>
          <a:xfrm>
            <a:off x="9568988" y="421008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989AD556-B258-31FF-8471-37159C41AF79}"/>
              </a:ext>
            </a:extLst>
          </p:cNvPr>
          <p:cNvCxnSpPr>
            <a:cxnSpLocks/>
          </p:cNvCxnSpPr>
          <p:nvPr/>
        </p:nvCxnSpPr>
        <p:spPr>
          <a:xfrm>
            <a:off x="10480176" y="421217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3A6F025E-F1C9-D82B-FAF9-2A6DF38F5986}"/>
              </a:ext>
            </a:extLst>
          </p:cNvPr>
          <p:cNvCxnSpPr>
            <a:cxnSpLocks/>
          </p:cNvCxnSpPr>
          <p:nvPr/>
        </p:nvCxnSpPr>
        <p:spPr>
          <a:xfrm>
            <a:off x="1368287" y="4226806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029813C8-FC10-B97C-C987-E2B25B474D8C}"/>
              </a:ext>
            </a:extLst>
          </p:cNvPr>
          <p:cNvCxnSpPr>
            <a:cxnSpLocks/>
          </p:cNvCxnSpPr>
          <p:nvPr/>
        </p:nvCxnSpPr>
        <p:spPr>
          <a:xfrm>
            <a:off x="2279476" y="421426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7C723C24-BD69-EC8C-2299-A96A0E33CB89}"/>
              </a:ext>
            </a:extLst>
          </p:cNvPr>
          <p:cNvCxnSpPr>
            <a:cxnSpLocks/>
          </p:cNvCxnSpPr>
          <p:nvPr/>
        </p:nvCxnSpPr>
        <p:spPr>
          <a:xfrm>
            <a:off x="3190665" y="421635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70C02F7F-E6A4-CC91-CD7C-D60843678E98}"/>
              </a:ext>
            </a:extLst>
          </p:cNvPr>
          <p:cNvCxnSpPr>
            <a:cxnSpLocks/>
          </p:cNvCxnSpPr>
          <p:nvPr/>
        </p:nvCxnSpPr>
        <p:spPr>
          <a:xfrm>
            <a:off x="4101854" y="421844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85662CB6-541C-D87E-659A-6F5F023907FC}"/>
              </a:ext>
            </a:extLst>
          </p:cNvPr>
          <p:cNvCxnSpPr>
            <a:cxnSpLocks/>
          </p:cNvCxnSpPr>
          <p:nvPr/>
        </p:nvCxnSpPr>
        <p:spPr>
          <a:xfrm>
            <a:off x="5013043" y="422053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50523EC-DAFD-B9B1-01AC-293BEDB9F2FB}"/>
              </a:ext>
            </a:extLst>
          </p:cNvPr>
          <p:cNvSpPr/>
          <p:nvPr/>
        </p:nvSpPr>
        <p:spPr>
          <a:xfrm>
            <a:off x="5728514" y="4737426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9714F2F-436F-C201-B28C-B477C2B77FE5}"/>
              </a:ext>
            </a:extLst>
          </p:cNvPr>
          <p:cNvCxnSpPr>
            <a:cxnSpLocks/>
          </p:cNvCxnSpPr>
          <p:nvPr/>
        </p:nvCxnSpPr>
        <p:spPr>
          <a:xfrm>
            <a:off x="5470345" y="430806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6A1D2C53-8DC5-84C1-DF6C-49D5803143A7}"/>
              </a:ext>
            </a:extLst>
          </p:cNvPr>
          <p:cNvCxnSpPr>
            <a:cxnSpLocks/>
          </p:cNvCxnSpPr>
          <p:nvPr/>
        </p:nvCxnSpPr>
        <p:spPr>
          <a:xfrm>
            <a:off x="6381534" y="431015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26560FA1-B861-A5CC-9817-419CB51909CE}"/>
              </a:ext>
            </a:extLst>
          </p:cNvPr>
          <p:cNvCxnSpPr>
            <a:cxnSpLocks/>
          </p:cNvCxnSpPr>
          <p:nvPr/>
        </p:nvCxnSpPr>
        <p:spPr>
          <a:xfrm>
            <a:off x="7292723" y="429134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6017D0D1-D7A8-15B3-B270-977A5636F6D5}"/>
              </a:ext>
            </a:extLst>
          </p:cNvPr>
          <p:cNvCxnSpPr>
            <a:cxnSpLocks/>
          </p:cNvCxnSpPr>
          <p:nvPr/>
        </p:nvCxnSpPr>
        <p:spPr>
          <a:xfrm>
            <a:off x="8203912" y="429343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253ACF12-285C-A5F2-52D8-8981D56EAB29}"/>
              </a:ext>
            </a:extLst>
          </p:cNvPr>
          <p:cNvCxnSpPr>
            <a:cxnSpLocks/>
          </p:cNvCxnSpPr>
          <p:nvPr/>
        </p:nvCxnSpPr>
        <p:spPr>
          <a:xfrm>
            <a:off x="9115101" y="429552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63BCF55F-9F92-9651-860F-9E496E79CB5D}"/>
              </a:ext>
            </a:extLst>
          </p:cNvPr>
          <p:cNvCxnSpPr>
            <a:cxnSpLocks/>
          </p:cNvCxnSpPr>
          <p:nvPr/>
        </p:nvCxnSpPr>
        <p:spPr>
          <a:xfrm>
            <a:off x="10026289" y="429761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7122F247-8E92-0DFE-93A1-774906C3A8F2}"/>
              </a:ext>
            </a:extLst>
          </p:cNvPr>
          <p:cNvCxnSpPr>
            <a:cxnSpLocks/>
          </p:cNvCxnSpPr>
          <p:nvPr/>
        </p:nvCxnSpPr>
        <p:spPr>
          <a:xfrm>
            <a:off x="914400" y="4312240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5E543B7C-9F2E-543F-FDED-65F16A41544A}"/>
              </a:ext>
            </a:extLst>
          </p:cNvPr>
          <p:cNvCxnSpPr>
            <a:cxnSpLocks/>
          </p:cNvCxnSpPr>
          <p:nvPr/>
        </p:nvCxnSpPr>
        <p:spPr>
          <a:xfrm>
            <a:off x="1825589" y="429970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896AD27C-575D-3ADD-14BF-61F833ECA37C}"/>
              </a:ext>
            </a:extLst>
          </p:cNvPr>
          <p:cNvCxnSpPr>
            <a:cxnSpLocks/>
          </p:cNvCxnSpPr>
          <p:nvPr/>
        </p:nvCxnSpPr>
        <p:spPr>
          <a:xfrm>
            <a:off x="2736778" y="430179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A80BD205-0AEC-2D7D-FA82-599FB06CCE1D}"/>
              </a:ext>
            </a:extLst>
          </p:cNvPr>
          <p:cNvCxnSpPr>
            <a:cxnSpLocks/>
          </p:cNvCxnSpPr>
          <p:nvPr/>
        </p:nvCxnSpPr>
        <p:spPr>
          <a:xfrm>
            <a:off x="3647967" y="430388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9B789B16-38B7-CC53-FBE4-B80E495C7FDA}"/>
              </a:ext>
            </a:extLst>
          </p:cNvPr>
          <p:cNvCxnSpPr>
            <a:cxnSpLocks/>
          </p:cNvCxnSpPr>
          <p:nvPr/>
        </p:nvCxnSpPr>
        <p:spPr>
          <a:xfrm>
            <a:off x="4559156" y="430597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83EEAC0D-9169-9675-FC5B-7A7E5071D974}"/>
              </a:ext>
            </a:extLst>
          </p:cNvPr>
          <p:cNvSpPr/>
          <p:nvPr/>
        </p:nvSpPr>
        <p:spPr>
          <a:xfrm>
            <a:off x="10317902" y="4785319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04D96C0C-6F17-9BCA-B897-838BD34A7C21}"/>
              </a:ext>
            </a:extLst>
          </p:cNvPr>
          <p:cNvSpPr/>
          <p:nvPr/>
        </p:nvSpPr>
        <p:spPr>
          <a:xfrm>
            <a:off x="909567" y="4730372"/>
            <a:ext cx="894260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73AA6206-E9AA-F94D-944C-0B4A5616174E}"/>
              </a:ext>
            </a:extLst>
          </p:cNvPr>
          <p:cNvSpPr/>
          <p:nvPr/>
        </p:nvSpPr>
        <p:spPr>
          <a:xfrm>
            <a:off x="7216092" y="4393082"/>
            <a:ext cx="145992" cy="13043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1D795942-A090-2061-9805-854D8413DDE8}"/>
              </a:ext>
            </a:extLst>
          </p:cNvPr>
          <p:cNvSpPr/>
          <p:nvPr/>
        </p:nvSpPr>
        <p:spPr>
          <a:xfrm>
            <a:off x="9040397" y="4369727"/>
            <a:ext cx="145992" cy="13043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596AFFFB-6F55-9524-F408-4D9BFCC710CD}"/>
              </a:ext>
            </a:extLst>
          </p:cNvPr>
          <p:cNvSpPr/>
          <p:nvPr/>
        </p:nvSpPr>
        <p:spPr>
          <a:xfrm>
            <a:off x="5393714" y="4372215"/>
            <a:ext cx="145992" cy="13043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E1DDF14F-F7CE-958D-81E7-10526F294405}"/>
              </a:ext>
            </a:extLst>
          </p:cNvPr>
          <p:cNvSpPr/>
          <p:nvPr/>
        </p:nvSpPr>
        <p:spPr>
          <a:xfrm>
            <a:off x="1755310" y="4376030"/>
            <a:ext cx="145992" cy="13043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FF1BD03D-AE76-661C-9E9D-622E88DB0D57}"/>
              </a:ext>
            </a:extLst>
          </p:cNvPr>
          <p:cNvSpPr/>
          <p:nvPr/>
        </p:nvSpPr>
        <p:spPr>
          <a:xfrm>
            <a:off x="7086407" y="3653623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70DDCF64-A10F-EC18-DBFC-F10BA14FFD9E}"/>
              </a:ext>
            </a:extLst>
          </p:cNvPr>
          <p:cNvSpPr/>
          <p:nvPr/>
        </p:nvSpPr>
        <p:spPr>
          <a:xfrm>
            <a:off x="8837716" y="3607542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8E65B013-97B1-9A76-2E5A-7E40225BB27A}"/>
              </a:ext>
            </a:extLst>
          </p:cNvPr>
          <p:cNvSpPr/>
          <p:nvPr/>
        </p:nvSpPr>
        <p:spPr>
          <a:xfrm>
            <a:off x="5258808" y="3646447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A5089B69-EF93-B59C-03B0-5698A0FD9EB7}"/>
              </a:ext>
            </a:extLst>
          </p:cNvPr>
          <p:cNvSpPr/>
          <p:nvPr/>
        </p:nvSpPr>
        <p:spPr>
          <a:xfrm>
            <a:off x="1625625" y="3634779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49FC4F63-1BC9-0F59-8440-845015EFDA58}"/>
                  </a:ext>
                </a:extLst>
              </p:cNvPr>
              <p:cNvSpPr/>
              <p:nvPr/>
            </p:nvSpPr>
            <p:spPr>
              <a:xfrm>
                <a:off x="6588850" y="5509477"/>
                <a:ext cx="1680081" cy="81783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altLang="ja-JP" sz="5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54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fPr>
                      <m:num>
                        <m:r>
                          <a:rPr lang="ja-JP" altLang="en-US" sz="5400" i="1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３</m:t>
                        </m:r>
                      </m:num>
                      <m:den>
                        <m:r>
                          <a:rPr lang="ja-JP" altLang="en-US" sz="5400" i="1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２</m:t>
                        </m:r>
                      </m:den>
                    </m:f>
                  </m:oMath>
                </a14:m>
                <a:endParaRPr lang="en-US" altLang="ja-JP" sz="54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49FC4F63-1BC9-0F59-8440-845015EFDA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850" y="5509477"/>
                <a:ext cx="1680081" cy="817835"/>
              </a:xfrm>
              <a:prstGeom prst="rect">
                <a:avLst/>
              </a:prstGeom>
              <a:blipFill>
                <a:blip r:embed="rId2"/>
                <a:stretch>
                  <a:fillRect l="-19636" t="-24627" b="-6940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49E4D0B9-5283-5D04-AAB2-3EF28CDA254E}"/>
                  </a:ext>
                </a:extLst>
              </p:cNvPr>
              <p:cNvSpPr/>
              <p:nvPr/>
            </p:nvSpPr>
            <p:spPr>
              <a:xfrm>
                <a:off x="8334731" y="5540118"/>
                <a:ext cx="1983171" cy="81783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altLang="ja-JP" sz="5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54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fPr>
                      <m:num>
                        <m:r>
                          <a:rPr lang="ja-JP" altLang="en-US" sz="5400" i="1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７</m:t>
                        </m:r>
                      </m:num>
                      <m:den>
                        <m:r>
                          <a:rPr lang="ja-JP" altLang="en-US" sz="5400" i="1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２</m:t>
                        </m:r>
                      </m:den>
                    </m:f>
                  </m:oMath>
                </a14:m>
                <a:endParaRPr lang="en-US" altLang="ja-JP" sz="54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49E4D0B9-5283-5D04-AAB2-3EF28CDA25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4731" y="5540118"/>
                <a:ext cx="1983171" cy="817835"/>
              </a:xfrm>
              <a:prstGeom prst="rect">
                <a:avLst/>
              </a:prstGeom>
              <a:blipFill>
                <a:blip r:embed="rId3"/>
                <a:stretch>
                  <a:fillRect l="-16258" t="-23881" b="-686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id="{0FEF038F-32AC-1293-AC30-A1B039AD43DC}"/>
                  </a:ext>
                </a:extLst>
              </p:cNvPr>
              <p:cNvSpPr/>
              <p:nvPr/>
            </p:nvSpPr>
            <p:spPr>
              <a:xfrm>
                <a:off x="4518505" y="5533294"/>
                <a:ext cx="2042401" cy="81783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5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54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fPr>
                      <m:num>
                        <m:r>
                          <a:rPr lang="ja-JP" altLang="en-US" sz="5400" i="1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１</m:t>
                        </m:r>
                      </m:num>
                      <m:den>
                        <m:r>
                          <a:rPr lang="ja-JP" altLang="en-US" sz="5400" i="1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２</m:t>
                        </m:r>
                      </m:den>
                    </m:f>
                  </m:oMath>
                </a14:m>
                <a:endParaRPr lang="en-US" altLang="ja-JP" sz="54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id="{0FEF038F-32AC-1293-AC30-A1B039AD43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505" y="5533294"/>
                <a:ext cx="2042401" cy="817835"/>
              </a:xfrm>
              <a:prstGeom prst="rect">
                <a:avLst/>
              </a:prstGeom>
              <a:blipFill>
                <a:blip r:embed="rId4"/>
                <a:stretch>
                  <a:fillRect l="-15821" t="-24627" b="-686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正方形/長方形 50">
                <a:extLst>
                  <a:ext uri="{FF2B5EF4-FFF2-40B4-BE49-F238E27FC236}">
                    <a16:creationId xmlns:a16="http://schemas.microsoft.com/office/drawing/2014/main" id="{B888EF33-D7A8-98B3-61EC-1FAC6FB8A4D9}"/>
                  </a:ext>
                </a:extLst>
              </p:cNvPr>
              <p:cNvSpPr/>
              <p:nvPr/>
            </p:nvSpPr>
            <p:spPr>
              <a:xfrm>
                <a:off x="804389" y="5544149"/>
                <a:ext cx="2042400" cy="81783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5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54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fPr>
                      <m:num>
                        <m:r>
                          <a:rPr lang="ja-JP" altLang="en-US" sz="5400" i="1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９</m:t>
                        </m:r>
                      </m:num>
                      <m:den>
                        <m:r>
                          <a:rPr lang="ja-JP" altLang="en-US" sz="5400" i="1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２</m:t>
                        </m:r>
                      </m:den>
                    </m:f>
                  </m:oMath>
                </a14:m>
                <a:endParaRPr lang="en-US" altLang="ja-JP" sz="54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51" name="正方形/長方形 50">
                <a:extLst>
                  <a:ext uri="{FF2B5EF4-FFF2-40B4-BE49-F238E27FC236}">
                    <a16:creationId xmlns:a16="http://schemas.microsoft.com/office/drawing/2014/main" id="{B888EF33-D7A8-98B3-61EC-1FAC6FB8A4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389" y="5544149"/>
                <a:ext cx="2042400" cy="817835"/>
              </a:xfrm>
              <a:prstGeom prst="rect">
                <a:avLst/>
              </a:prstGeom>
              <a:blipFill>
                <a:blip r:embed="rId5"/>
                <a:stretch>
                  <a:fillRect l="-16119" t="-23704" b="-6888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816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1" grpId="0" animBg="1"/>
    </p:bldLst>
  </p:timing>
  <p:extLst mod="1">
    <p:ext uri="{6950BFC3-D8DA-4A85-94F7-54DA5524770B}">
      <p188:commentRel xmlns="" xmlns:p188="http://schemas.microsoft.com/office/powerpoint/2018/8/main" r:id="rId6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72428" y="0"/>
            <a:ext cx="12119572" cy="243538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数直線上の</a:t>
            </a:r>
            <a:r>
              <a:rPr lang="en-US" altLang="ja-JP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にあたる数をいいなさい。（小数）</a:t>
            </a:r>
            <a:endParaRPr lang="en-US" altLang="ja-JP" sz="6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6FB616F4-671F-38EB-8522-9911967CCC82}"/>
              </a:ext>
            </a:extLst>
          </p:cNvPr>
          <p:cNvCxnSpPr/>
          <p:nvPr/>
        </p:nvCxnSpPr>
        <p:spPr>
          <a:xfrm>
            <a:off x="703385" y="4448908"/>
            <a:ext cx="10541977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0848130F-74BB-8828-C12B-BEB22F697CBE}"/>
              </a:ext>
            </a:extLst>
          </p:cNvPr>
          <p:cNvCxnSpPr>
            <a:cxnSpLocks/>
          </p:cNvCxnSpPr>
          <p:nvPr/>
        </p:nvCxnSpPr>
        <p:spPr>
          <a:xfrm>
            <a:off x="5924232" y="422262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EB315104-F58B-B4DE-9A17-2EA35076259C}"/>
              </a:ext>
            </a:extLst>
          </p:cNvPr>
          <p:cNvCxnSpPr>
            <a:cxnSpLocks/>
          </p:cNvCxnSpPr>
          <p:nvPr/>
        </p:nvCxnSpPr>
        <p:spPr>
          <a:xfrm>
            <a:off x="6835421" y="422471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E4F199B1-EC21-C461-63C9-3B4DDB2BFEA5}"/>
              </a:ext>
            </a:extLst>
          </p:cNvPr>
          <p:cNvCxnSpPr>
            <a:cxnSpLocks/>
          </p:cNvCxnSpPr>
          <p:nvPr/>
        </p:nvCxnSpPr>
        <p:spPr>
          <a:xfrm>
            <a:off x="7746610" y="420590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B4E694D1-3901-51D3-D5AA-89CFAFD8D6C4}"/>
              </a:ext>
            </a:extLst>
          </p:cNvPr>
          <p:cNvCxnSpPr>
            <a:cxnSpLocks/>
          </p:cNvCxnSpPr>
          <p:nvPr/>
        </p:nvCxnSpPr>
        <p:spPr>
          <a:xfrm>
            <a:off x="8657799" y="420799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EB349208-C34E-2448-B51A-333E8C32D038}"/>
              </a:ext>
            </a:extLst>
          </p:cNvPr>
          <p:cNvCxnSpPr>
            <a:cxnSpLocks/>
          </p:cNvCxnSpPr>
          <p:nvPr/>
        </p:nvCxnSpPr>
        <p:spPr>
          <a:xfrm>
            <a:off x="9568988" y="421008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989AD556-B258-31FF-8471-37159C41AF79}"/>
              </a:ext>
            </a:extLst>
          </p:cNvPr>
          <p:cNvCxnSpPr>
            <a:cxnSpLocks/>
          </p:cNvCxnSpPr>
          <p:nvPr/>
        </p:nvCxnSpPr>
        <p:spPr>
          <a:xfrm>
            <a:off x="10480176" y="421217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3A6F025E-F1C9-D82B-FAF9-2A6DF38F5986}"/>
              </a:ext>
            </a:extLst>
          </p:cNvPr>
          <p:cNvCxnSpPr>
            <a:cxnSpLocks/>
          </p:cNvCxnSpPr>
          <p:nvPr/>
        </p:nvCxnSpPr>
        <p:spPr>
          <a:xfrm>
            <a:off x="1368287" y="4226806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029813C8-FC10-B97C-C987-E2B25B474D8C}"/>
              </a:ext>
            </a:extLst>
          </p:cNvPr>
          <p:cNvCxnSpPr>
            <a:cxnSpLocks/>
          </p:cNvCxnSpPr>
          <p:nvPr/>
        </p:nvCxnSpPr>
        <p:spPr>
          <a:xfrm>
            <a:off x="2279476" y="421426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7C723C24-BD69-EC8C-2299-A96A0E33CB89}"/>
              </a:ext>
            </a:extLst>
          </p:cNvPr>
          <p:cNvCxnSpPr>
            <a:cxnSpLocks/>
          </p:cNvCxnSpPr>
          <p:nvPr/>
        </p:nvCxnSpPr>
        <p:spPr>
          <a:xfrm>
            <a:off x="3190665" y="421635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70C02F7F-E6A4-CC91-CD7C-D60843678E98}"/>
              </a:ext>
            </a:extLst>
          </p:cNvPr>
          <p:cNvCxnSpPr>
            <a:cxnSpLocks/>
          </p:cNvCxnSpPr>
          <p:nvPr/>
        </p:nvCxnSpPr>
        <p:spPr>
          <a:xfrm>
            <a:off x="4101854" y="421844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85662CB6-541C-D87E-659A-6F5F023907FC}"/>
              </a:ext>
            </a:extLst>
          </p:cNvPr>
          <p:cNvCxnSpPr>
            <a:cxnSpLocks/>
          </p:cNvCxnSpPr>
          <p:nvPr/>
        </p:nvCxnSpPr>
        <p:spPr>
          <a:xfrm>
            <a:off x="5013043" y="422053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50523EC-DAFD-B9B1-01AC-293BEDB9F2FB}"/>
              </a:ext>
            </a:extLst>
          </p:cNvPr>
          <p:cNvSpPr/>
          <p:nvPr/>
        </p:nvSpPr>
        <p:spPr>
          <a:xfrm>
            <a:off x="5728514" y="4737426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9714F2F-436F-C201-B28C-B477C2B77FE5}"/>
              </a:ext>
            </a:extLst>
          </p:cNvPr>
          <p:cNvCxnSpPr>
            <a:cxnSpLocks/>
          </p:cNvCxnSpPr>
          <p:nvPr/>
        </p:nvCxnSpPr>
        <p:spPr>
          <a:xfrm>
            <a:off x="5470345" y="430806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6A1D2C53-8DC5-84C1-DF6C-49D5803143A7}"/>
              </a:ext>
            </a:extLst>
          </p:cNvPr>
          <p:cNvCxnSpPr>
            <a:cxnSpLocks/>
          </p:cNvCxnSpPr>
          <p:nvPr/>
        </p:nvCxnSpPr>
        <p:spPr>
          <a:xfrm>
            <a:off x="6381534" y="431015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26560FA1-B861-A5CC-9817-419CB51909CE}"/>
              </a:ext>
            </a:extLst>
          </p:cNvPr>
          <p:cNvCxnSpPr>
            <a:cxnSpLocks/>
          </p:cNvCxnSpPr>
          <p:nvPr/>
        </p:nvCxnSpPr>
        <p:spPr>
          <a:xfrm>
            <a:off x="7292723" y="429134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6017D0D1-D7A8-15B3-B270-977A5636F6D5}"/>
              </a:ext>
            </a:extLst>
          </p:cNvPr>
          <p:cNvCxnSpPr>
            <a:cxnSpLocks/>
          </p:cNvCxnSpPr>
          <p:nvPr/>
        </p:nvCxnSpPr>
        <p:spPr>
          <a:xfrm>
            <a:off x="8203912" y="429343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253ACF12-285C-A5F2-52D8-8981D56EAB29}"/>
              </a:ext>
            </a:extLst>
          </p:cNvPr>
          <p:cNvCxnSpPr>
            <a:cxnSpLocks/>
          </p:cNvCxnSpPr>
          <p:nvPr/>
        </p:nvCxnSpPr>
        <p:spPr>
          <a:xfrm>
            <a:off x="9115101" y="429552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63BCF55F-9F92-9651-860F-9E496E79CB5D}"/>
              </a:ext>
            </a:extLst>
          </p:cNvPr>
          <p:cNvCxnSpPr>
            <a:cxnSpLocks/>
          </p:cNvCxnSpPr>
          <p:nvPr/>
        </p:nvCxnSpPr>
        <p:spPr>
          <a:xfrm>
            <a:off x="10026289" y="429761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7122F247-8E92-0DFE-93A1-774906C3A8F2}"/>
              </a:ext>
            </a:extLst>
          </p:cNvPr>
          <p:cNvCxnSpPr>
            <a:cxnSpLocks/>
          </p:cNvCxnSpPr>
          <p:nvPr/>
        </p:nvCxnSpPr>
        <p:spPr>
          <a:xfrm>
            <a:off x="914400" y="4312240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5E543B7C-9F2E-543F-FDED-65F16A41544A}"/>
              </a:ext>
            </a:extLst>
          </p:cNvPr>
          <p:cNvCxnSpPr>
            <a:cxnSpLocks/>
          </p:cNvCxnSpPr>
          <p:nvPr/>
        </p:nvCxnSpPr>
        <p:spPr>
          <a:xfrm>
            <a:off x="1825589" y="429970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896AD27C-575D-3ADD-14BF-61F833ECA37C}"/>
              </a:ext>
            </a:extLst>
          </p:cNvPr>
          <p:cNvCxnSpPr>
            <a:cxnSpLocks/>
          </p:cNvCxnSpPr>
          <p:nvPr/>
        </p:nvCxnSpPr>
        <p:spPr>
          <a:xfrm>
            <a:off x="2736778" y="430179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A80BD205-0AEC-2D7D-FA82-599FB06CCE1D}"/>
              </a:ext>
            </a:extLst>
          </p:cNvPr>
          <p:cNvCxnSpPr>
            <a:cxnSpLocks/>
          </p:cNvCxnSpPr>
          <p:nvPr/>
        </p:nvCxnSpPr>
        <p:spPr>
          <a:xfrm>
            <a:off x="3647967" y="430388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9B789B16-38B7-CC53-FBE4-B80E495C7FDA}"/>
              </a:ext>
            </a:extLst>
          </p:cNvPr>
          <p:cNvCxnSpPr>
            <a:cxnSpLocks/>
          </p:cNvCxnSpPr>
          <p:nvPr/>
        </p:nvCxnSpPr>
        <p:spPr>
          <a:xfrm>
            <a:off x="4559156" y="430597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83EEAC0D-9169-9675-FC5B-7A7E5071D974}"/>
              </a:ext>
            </a:extLst>
          </p:cNvPr>
          <p:cNvSpPr/>
          <p:nvPr/>
        </p:nvSpPr>
        <p:spPr>
          <a:xfrm>
            <a:off x="10283949" y="4730372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04D96C0C-6F17-9BCA-B897-838BD34A7C21}"/>
              </a:ext>
            </a:extLst>
          </p:cNvPr>
          <p:cNvSpPr/>
          <p:nvPr/>
        </p:nvSpPr>
        <p:spPr>
          <a:xfrm>
            <a:off x="909567" y="4730372"/>
            <a:ext cx="894260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73AA6206-E9AA-F94D-944C-0B4A5616174E}"/>
              </a:ext>
            </a:extLst>
          </p:cNvPr>
          <p:cNvSpPr/>
          <p:nvPr/>
        </p:nvSpPr>
        <p:spPr>
          <a:xfrm>
            <a:off x="7664096" y="4380575"/>
            <a:ext cx="145992" cy="13043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1D795942-A090-2061-9805-854D8413DDE8}"/>
              </a:ext>
            </a:extLst>
          </p:cNvPr>
          <p:cNvSpPr/>
          <p:nvPr/>
        </p:nvSpPr>
        <p:spPr>
          <a:xfrm>
            <a:off x="9959818" y="4378996"/>
            <a:ext cx="145992" cy="13043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596AFFFB-6F55-9524-F408-4D9BFCC710CD}"/>
              </a:ext>
            </a:extLst>
          </p:cNvPr>
          <p:cNvSpPr/>
          <p:nvPr/>
        </p:nvSpPr>
        <p:spPr>
          <a:xfrm>
            <a:off x="4483166" y="4393082"/>
            <a:ext cx="145992" cy="13043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E1DDF14F-F7CE-958D-81E7-10526F294405}"/>
              </a:ext>
            </a:extLst>
          </p:cNvPr>
          <p:cNvSpPr/>
          <p:nvPr/>
        </p:nvSpPr>
        <p:spPr>
          <a:xfrm>
            <a:off x="1749599" y="4380575"/>
            <a:ext cx="145992" cy="13043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FF1BD03D-AE76-661C-9E9D-622E88DB0D57}"/>
              </a:ext>
            </a:extLst>
          </p:cNvPr>
          <p:cNvSpPr/>
          <p:nvPr/>
        </p:nvSpPr>
        <p:spPr>
          <a:xfrm>
            <a:off x="7534411" y="3757383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70DDCF64-A10F-EC18-DBFC-F10BA14FFD9E}"/>
              </a:ext>
            </a:extLst>
          </p:cNvPr>
          <p:cNvSpPr/>
          <p:nvPr/>
        </p:nvSpPr>
        <p:spPr>
          <a:xfrm>
            <a:off x="9830133" y="3741533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8E65B013-97B1-9A76-2E5A-7E40225BB27A}"/>
              </a:ext>
            </a:extLst>
          </p:cNvPr>
          <p:cNvSpPr/>
          <p:nvPr/>
        </p:nvSpPr>
        <p:spPr>
          <a:xfrm>
            <a:off x="4342284" y="3838213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A5089B69-EF93-B59C-03B0-5698A0FD9EB7}"/>
              </a:ext>
            </a:extLst>
          </p:cNvPr>
          <p:cNvSpPr/>
          <p:nvPr/>
        </p:nvSpPr>
        <p:spPr>
          <a:xfrm>
            <a:off x="1619914" y="3844417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9FC4F63-1BC9-0F59-8440-845015EFDA58}"/>
              </a:ext>
            </a:extLst>
          </p:cNvPr>
          <p:cNvSpPr/>
          <p:nvPr/>
        </p:nvSpPr>
        <p:spPr>
          <a:xfrm>
            <a:off x="7292723" y="5553081"/>
            <a:ext cx="1680081" cy="8178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+2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9E4D0B9-5283-5D04-AAB2-3EF28CDA254E}"/>
              </a:ext>
            </a:extLst>
          </p:cNvPr>
          <p:cNvSpPr/>
          <p:nvPr/>
        </p:nvSpPr>
        <p:spPr>
          <a:xfrm>
            <a:off x="9151807" y="5553081"/>
            <a:ext cx="1983171" cy="8178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+4.5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0FEF038F-32AC-1293-AC30-A1B039AD43DC}"/>
              </a:ext>
            </a:extLst>
          </p:cNvPr>
          <p:cNvSpPr/>
          <p:nvPr/>
        </p:nvSpPr>
        <p:spPr>
          <a:xfrm>
            <a:off x="3534961" y="5553081"/>
            <a:ext cx="2042401" cy="8178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lang="en-US" altLang="ja-JP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1.5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B888EF33-D7A8-98B3-61EC-1FAC6FB8A4D9}"/>
              </a:ext>
            </a:extLst>
          </p:cNvPr>
          <p:cNvSpPr/>
          <p:nvPr/>
        </p:nvSpPr>
        <p:spPr>
          <a:xfrm>
            <a:off x="909567" y="5553080"/>
            <a:ext cx="2042400" cy="8178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lang="en-US" altLang="ja-JP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4.5</a:t>
            </a:r>
          </a:p>
        </p:txBody>
      </p:sp>
    </p:spTree>
    <p:extLst>
      <p:ext uri="{BB962C8B-B14F-4D97-AF65-F5344CB8AC3E}">
        <p14:creationId xmlns:p14="http://schemas.microsoft.com/office/powerpoint/2010/main" val="168669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1" grpId="0" animBg="1"/>
    </p:bldLst>
  </p:timing>
  <p:extLst mod="1">
    <p:ext uri="{6950BFC3-D8DA-4A85-94F7-54DA5524770B}">
      <p188:commentRel xmlns=""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FD32E458-172C-986A-8EEF-F534C81FD2E7}"/>
                  </a:ext>
                </a:extLst>
              </p:cNvPr>
              <p:cNvSpPr/>
              <p:nvPr/>
            </p:nvSpPr>
            <p:spPr>
              <a:xfrm>
                <a:off x="181778" y="341522"/>
                <a:ext cx="11828444" cy="633194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次の数の絶対値をいいなさい。</a:t>
                </a:r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①　＋５</a:t>
                </a:r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②　－４</a:t>
                </a:r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③　＋</a:t>
                </a:r>
                <a:r>
                  <a:rPr lang="en-US" altLang="ja-JP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1.2</a:t>
                </a:r>
              </a:p>
              <a:p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④　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60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fPr>
                      <m:num>
                        <m:r>
                          <a:rPr lang="en-US" altLang="ja-JP" sz="6000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3</m:t>
                        </m:r>
                      </m:num>
                      <m:den>
                        <m:r>
                          <a:rPr lang="en-US" altLang="ja-JP" sz="6000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7</m:t>
                        </m:r>
                      </m:den>
                    </m:f>
                  </m:oMath>
                </a14:m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</a:t>
                </a:r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⑤   ０</a:t>
                </a:r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FD32E458-172C-986A-8EEF-F534C81FD2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778" y="341522"/>
                <a:ext cx="11828444" cy="6331945"/>
              </a:xfrm>
              <a:prstGeom prst="rect">
                <a:avLst/>
              </a:prstGeom>
              <a:blipFill>
                <a:blip r:embed="rId2"/>
                <a:stretch>
                  <a:fillRect l="-3144" t="-7218" b="-1078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0EE430C9-F043-2D36-533A-55EE79EA4672}"/>
                  </a:ext>
                </a:extLst>
              </p:cNvPr>
              <p:cNvSpPr/>
              <p:nvPr/>
            </p:nvSpPr>
            <p:spPr>
              <a:xfrm>
                <a:off x="6411817" y="1023651"/>
                <a:ext cx="4153359" cy="5856383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答え</a:t>
                </a:r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①　５</a:t>
                </a:r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②　４</a:t>
                </a:r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③　</a:t>
                </a:r>
                <a:r>
                  <a:rPr lang="en-US" altLang="ja-JP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1.2</a:t>
                </a:r>
              </a:p>
              <a:p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④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60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fPr>
                      <m:num>
                        <m:r>
                          <a:rPr lang="en-US" altLang="ja-JP" sz="6000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3</m:t>
                        </m:r>
                      </m:num>
                      <m:den>
                        <m:r>
                          <a:rPr lang="en-US" altLang="ja-JP" sz="6000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7</m:t>
                        </m:r>
                      </m:den>
                    </m:f>
                  </m:oMath>
                </a14:m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</a:t>
                </a:r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⑤   ０</a:t>
                </a:r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0EE430C9-F043-2D36-533A-55EE79EA46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1817" y="1023651"/>
                <a:ext cx="4153359" cy="5856383"/>
              </a:xfrm>
              <a:prstGeom prst="rect">
                <a:avLst/>
              </a:prstGeom>
              <a:blipFill>
                <a:blip r:embed="rId3"/>
                <a:stretch>
                  <a:fillRect l="-8957" t="-4058" b="-790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437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63556" y="2134518"/>
            <a:ext cx="11828444" cy="258896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次の各組の数の大小を不等号を使って表しなさい。</a:t>
            </a:r>
            <a:endParaRPr lang="en-US" altLang="ja-JP" sz="6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6760433"/>
      </p:ext>
    </p:extLst>
  </p:cSld>
  <p:clrMapOvr>
    <a:masterClrMapping/>
  </p:clrMapOvr>
  <p:extLst mod="1">
    <p:ext uri="{6950BFC3-D8DA-4A85-94F7-54DA5524770B}">
      <p188:commentRel xmlns="" xmlns:p188="http://schemas.microsoft.com/office/powerpoint/2018/8/main" r:id="rId2"/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A00F3FE-1E38-0B6C-EB3A-9DD8DD24E5DF}"/>
              </a:ext>
            </a:extLst>
          </p:cNvPr>
          <p:cNvSpPr/>
          <p:nvPr/>
        </p:nvSpPr>
        <p:spPr>
          <a:xfrm>
            <a:off x="0" y="1255924"/>
            <a:ext cx="11523643" cy="3563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endParaRPr lang="en-US" altLang="ja-JP" sz="1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－</a:t>
            </a:r>
            <a:r>
              <a:rPr lang="en-US" altLang="ja-JP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2.1 </a:t>
            </a:r>
            <a:r>
              <a:rPr lang="ja-JP" altLang="en-US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 －２</a:t>
            </a:r>
            <a:endParaRPr lang="en-US" altLang="ja-JP" sz="19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F38DFB0-B5CE-8A5F-B001-506297CFD1A9}"/>
              </a:ext>
            </a:extLst>
          </p:cNvPr>
          <p:cNvSpPr/>
          <p:nvPr/>
        </p:nvSpPr>
        <p:spPr>
          <a:xfrm>
            <a:off x="5960124" y="2908452"/>
            <a:ext cx="1547810" cy="16415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76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  <p:extLst mod="1">
    <p:ext uri="{6950BFC3-D8DA-4A85-94F7-54DA5524770B}">
      <p188:commentRel xmlns="" xmlns:p188="http://schemas.microsoft.com/office/powerpoint/2018/8/main" r:id="rId2"/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FA00F3FE-1E38-0B6C-EB3A-9DD8DD24E5DF}"/>
                  </a:ext>
                </a:extLst>
              </p:cNvPr>
              <p:cNvSpPr/>
              <p:nvPr/>
            </p:nvSpPr>
            <p:spPr>
              <a:xfrm>
                <a:off x="0" y="1255924"/>
                <a:ext cx="11523643" cy="356359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115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②</a:t>
                </a:r>
                <a:endParaRPr lang="en-US" altLang="ja-JP" sz="115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115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－</a:t>
                </a:r>
                <a:r>
                  <a:rPr lang="en-US" altLang="ja-JP" sz="115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5 </a:t>
                </a:r>
                <a:r>
                  <a:rPr lang="ja-JP" altLang="en-US" sz="115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＜ 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115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fPr>
                      <m:num>
                        <m:r>
                          <a:rPr lang="en-US" altLang="ja-JP" sz="11500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11500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5</m:t>
                        </m:r>
                      </m:den>
                    </m:f>
                  </m:oMath>
                </a14:m>
                <a:endParaRPr lang="en-US" altLang="ja-JP" sz="199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FA00F3FE-1E38-0B6C-EB3A-9DD8DD24E5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55924"/>
                <a:ext cx="11523643" cy="3563598"/>
              </a:xfrm>
              <a:prstGeom prst="rect">
                <a:avLst/>
              </a:prstGeom>
              <a:blipFill>
                <a:blip r:embed="rId2"/>
                <a:stretch>
                  <a:fillRect l="-6825" t="-21880" b="-2769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F38DFB0-B5CE-8A5F-B001-506297CFD1A9}"/>
              </a:ext>
            </a:extLst>
          </p:cNvPr>
          <p:cNvSpPr/>
          <p:nvPr/>
        </p:nvSpPr>
        <p:spPr>
          <a:xfrm>
            <a:off x="4671151" y="3037723"/>
            <a:ext cx="1547810" cy="16415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79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A00F3FE-1E38-0B6C-EB3A-9DD8DD24E5DF}"/>
              </a:ext>
            </a:extLst>
          </p:cNvPr>
          <p:cNvSpPr/>
          <p:nvPr/>
        </p:nvSpPr>
        <p:spPr>
          <a:xfrm>
            <a:off x="0" y="1255924"/>
            <a:ext cx="12192000" cy="3563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  <a:endParaRPr lang="en-US" altLang="ja-JP" sz="1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lang="en-US" altLang="ja-JP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0.8 </a:t>
            </a:r>
            <a:r>
              <a:rPr lang="ja-JP" altLang="en-US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 －</a:t>
            </a:r>
            <a:r>
              <a:rPr lang="en-US" altLang="ja-JP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0.12</a:t>
            </a:r>
            <a:endParaRPr lang="en-US" altLang="ja-JP" sz="19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F38DFB0-B5CE-8A5F-B001-506297CFD1A9}"/>
              </a:ext>
            </a:extLst>
          </p:cNvPr>
          <p:cNvSpPr/>
          <p:nvPr/>
        </p:nvSpPr>
        <p:spPr>
          <a:xfrm>
            <a:off x="4625308" y="2820316"/>
            <a:ext cx="1547810" cy="16415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46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1804</TotalTime>
  <Words>258</Words>
  <Application>Microsoft Office PowerPoint</Application>
  <PresentationFormat>ワイド画面</PresentationFormat>
  <Paragraphs>55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Cambria Math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長方形の面積</dc:title>
  <dc:creator>colas@edu-c.local</dc:creator>
  <cp:lastModifiedBy>colas@edu-c.local</cp:lastModifiedBy>
  <cp:revision>186</cp:revision>
  <cp:lastPrinted>2023-08-25T01:07:46Z</cp:lastPrinted>
  <dcterms:created xsi:type="dcterms:W3CDTF">2019-12-03T00:44:33Z</dcterms:created>
  <dcterms:modified xsi:type="dcterms:W3CDTF">2023-10-10T05:40:18Z</dcterms:modified>
</cp:coreProperties>
</file>