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91" r:id="rId1"/>
    <p:sldMasterId id="2147484820" r:id="rId2"/>
  </p:sldMasterIdLst>
  <p:notesMasterIdLst>
    <p:notesMasterId r:id="rId30"/>
  </p:notesMasterIdLst>
  <p:sldIdLst>
    <p:sldId id="256" r:id="rId3"/>
    <p:sldId id="419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420" r:id="rId29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66"/>
    <a:srgbClr val="E4E1DC"/>
    <a:srgbClr val="E9E7E3"/>
    <a:srgbClr val="E6E3DE"/>
    <a:srgbClr val="EB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9EAD9-DBF4-448D-9640-62D2026FEDB6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7FF90-A198-4347-A57F-EC35BEFDD0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768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881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92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993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032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31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827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07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526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34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112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62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292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2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63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2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2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8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95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78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54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93" r:id="rId2"/>
    <p:sldLayoutId id="2147484794" r:id="rId3"/>
    <p:sldLayoutId id="2147484795" r:id="rId4"/>
    <p:sldLayoutId id="2147484796" r:id="rId5"/>
    <p:sldLayoutId id="2147484797" r:id="rId6"/>
    <p:sldLayoutId id="2147484798" r:id="rId7"/>
    <p:sldLayoutId id="2147484799" r:id="rId8"/>
    <p:sldLayoutId id="2147484800" r:id="rId9"/>
    <p:sldLayoutId id="2147484801" r:id="rId10"/>
    <p:sldLayoutId id="2147484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58CE-4543-46A7-BA7A-4EECB0183E61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F5D9372-33CC-4891-8C14-797F0130E5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9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  <p:sldLayoutId id="2147484822" r:id="rId2"/>
    <p:sldLayoutId id="2147484823" r:id="rId3"/>
    <p:sldLayoutId id="2147484824" r:id="rId4"/>
    <p:sldLayoutId id="2147484825" r:id="rId5"/>
    <p:sldLayoutId id="2147484826" r:id="rId6"/>
    <p:sldLayoutId id="2147484827" r:id="rId7"/>
    <p:sldLayoutId id="2147484828" r:id="rId8"/>
    <p:sldLayoutId id="2147484829" r:id="rId9"/>
    <p:sldLayoutId id="2147484830" r:id="rId10"/>
    <p:sldLayoutId id="2147484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870026F-E583-4D3F-B621-D83319670842}"/>
              </a:ext>
            </a:extLst>
          </p:cNvPr>
          <p:cNvGrpSpPr/>
          <p:nvPr/>
        </p:nvGrpSpPr>
        <p:grpSpPr>
          <a:xfrm>
            <a:off x="0" y="277519"/>
            <a:ext cx="12311926" cy="6534340"/>
            <a:chOff x="0" y="277519"/>
            <a:chExt cx="12311926" cy="6534340"/>
          </a:xfrm>
        </p:grpSpPr>
        <p:pic>
          <p:nvPicPr>
            <p:cNvPr id="1026" name="Picture 2" descr="https://colbase.nich.go.jp/media/tnm/A-8375/image/A-8375_E0048757.jpg">
              <a:extLst>
                <a:ext uri="{FF2B5EF4-FFF2-40B4-BE49-F238E27FC236}">
                  <a16:creationId xmlns:a16="http://schemas.microsoft.com/office/drawing/2014/main" id="{71573B1C-DE77-43CA-A712-165D022AB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3965"/>
              <a:ext cx="12192000" cy="4881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タイトル 1">
              <a:extLst>
                <a:ext uri="{FF2B5EF4-FFF2-40B4-BE49-F238E27FC236}">
                  <a16:creationId xmlns:a16="http://schemas.microsoft.com/office/drawing/2014/main" id="{E450AF33-3E97-4ABF-A8D8-A2BF12A0A119}"/>
                </a:ext>
              </a:extLst>
            </p:cNvPr>
            <p:cNvSpPr txBox="1">
              <a:spLocks/>
            </p:cNvSpPr>
            <p:nvPr/>
          </p:nvSpPr>
          <p:spPr>
            <a:xfrm>
              <a:off x="186432" y="277519"/>
              <a:ext cx="6140388" cy="105972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7200" b="1">
                  <a:latin typeface="UD Digi Kyokasho NP-B" panose="02020700000000000000" pitchFamily="18" charset="-128"/>
                  <a:ea typeface="UD Digi Kyokasho NP-B" panose="02020700000000000000" pitchFamily="18" charset="-128"/>
                </a:rPr>
                <a:t>歴史人物クイズ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E0B7BF1B-174C-407A-9827-BE1A6CF3A2C1}"/>
                </a:ext>
              </a:extLst>
            </p:cNvPr>
            <p:cNvSpPr/>
            <p:nvPr/>
          </p:nvSpPr>
          <p:spPr>
            <a:xfrm>
              <a:off x="7267853" y="6165528"/>
              <a:ext cx="504407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Noto Sans JP" panose="020B0500000000000000" pitchFamily="34" charset="-128"/>
                  <a:ea typeface="Noto Sans JP" panose="020B0500000000000000" pitchFamily="34" charset="-128"/>
                </a:rPr>
                <a:t>出典：</a:t>
              </a:r>
              <a:r>
                <a:rPr lang="en-US" altLang="ja-JP">
                  <a:solidFill>
                    <a:schemeClr val="bg1"/>
                  </a:solidFill>
                  <a:latin typeface="Noto Sans JP" panose="020B0500000000000000" pitchFamily="34" charset="-128"/>
                  <a:ea typeface="Noto Sans JP" panose="020B0500000000000000" pitchFamily="34" charset="-128"/>
                </a:rPr>
                <a:t>ColBase</a:t>
              </a:r>
              <a:r>
                <a:rPr lang="ja-JP" altLang="en-US">
                  <a:solidFill>
                    <a:schemeClr val="bg1"/>
                  </a:solidFill>
                  <a:latin typeface="Noto Sans JP" panose="020B0500000000000000" pitchFamily="34" charset="-128"/>
                  <a:ea typeface="Noto Sans JP" panose="020B0500000000000000" pitchFamily="34" charset="-128"/>
                </a:rPr>
                <a:t>（</a:t>
              </a:r>
              <a:r>
                <a:rPr lang="en-US" altLang="ja-JP">
                  <a:solidFill>
                    <a:schemeClr val="bg1"/>
                  </a:solidFill>
                  <a:latin typeface="Noto Sans JP" panose="020B0500000000000000" pitchFamily="34" charset="-128"/>
                  <a:ea typeface="Noto Sans JP" panose="020B0500000000000000" pitchFamily="34" charset="-128"/>
                </a:rPr>
                <a:t>https://colbase.nich.go.jp/</a:t>
              </a:r>
              <a:r>
                <a:rPr lang="ja-JP" altLang="en-US">
                  <a:solidFill>
                    <a:schemeClr val="bg1"/>
                  </a:solidFill>
                  <a:latin typeface="Noto Sans JP" panose="020B0500000000000000" pitchFamily="34" charset="-128"/>
                  <a:ea typeface="Noto Sans JP" panose="020B0500000000000000" pitchFamily="34" charset="-128"/>
                </a:rPr>
                <a:t>）</a:t>
              </a:r>
              <a:endParaRPr lang="en-US" altLang="ja-JP">
                <a:solidFill>
                  <a:schemeClr val="bg1"/>
                </a:solidFill>
                <a:latin typeface="Noto Sans JP" panose="020B0500000000000000" pitchFamily="34" charset="-128"/>
                <a:ea typeface="Noto Sans JP" panose="020B0500000000000000" pitchFamily="34" charset="-128"/>
              </a:endParaRPr>
            </a:p>
            <a:p>
              <a:pPr algn="r"/>
              <a:r>
                <a:rPr lang="ja-JP" altLang="en-US" b="1">
                  <a:solidFill>
                    <a:schemeClr val="bg1"/>
                  </a:solidFill>
                </a:rPr>
                <a:t>　　　　　　</a:t>
              </a:r>
              <a:r>
                <a:rPr lang="zh-TW" altLang="en-US" b="1">
                  <a:solidFill>
                    <a:schemeClr val="bg1"/>
                  </a:solidFill>
                </a:rPr>
                <a:t>紫式部日記絵巻（模本）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57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ABEAE8F8-F617-4DF8-9598-7A33418E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3290626B-8FC1-4E45-BC96-86F2C4157FF8}"/>
              </a:ext>
            </a:extLst>
          </p:cNvPr>
          <p:cNvSpPr txBox="1">
            <a:spLocks/>
          </p:cNvSpPr>
          <p:nvPr/>
        </p:nvSpPr>
        <p:spPr>
          <a:xfrm>
            <a:off x="0" y="3814012"/>
            <a:ext cx="10417849" cy="3045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07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平塚らいてう</a:t>
            </a:r>
            <a:endParaRPr lang="ja-JP" altLang="en-US" sz="107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タイトル 2">
            <a:extLst>
              <a:ext uri="{FF2B5EF4-FFF2-40B4-BE49-F238E27FC236}">
                <a16:creationId xmlns:a16="http://schemas.microsoft.com/office/drawing/2014/main" id="{3F83BA42-D662-4FBA-ABCD-192C41C6F9E3}"/>
              </a:ext>
            </a:extLst>
          </p:cNvPr>
          <p:cNvSpPr txBox="1">
            <a:spLocks/>
          </p:cNvSpPr>
          <p:nvPr/>
        </p:nvSpPr>
        <p:spPr>
          <a:xfrm>
            <a:off x="-19235" y="3603310"/>
            <a:ext cx="906173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ひらつか    らいちょう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5FCF409-A31B-4706-89E4-16D6D3D1EEEC}"/>
              </a:ext>
            </a:extLst>
          </p:cNvPr>
          <p:cNvGrpSpPr/>
          <p:nvPr/>
        </p:nvGrpSpPr>
        <p:grpSpPr>
          <a:xfrm>
            <a:off x="8190368" y="2553528"/>
            <a:ext cx="6096000" cy="4228974"/>
            <a:chOff x="8190368" y="2553528"/>
            <a:chExt cx="6096000" cy="4228974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F0370F8-00F8-4F89-8CC0-ADECB2713161}"/>
                </a:ext>
              </a:extLst>
            </p:cNvPr>
            <p:cNvSpPr/>
            <p:nvPr/>
          </p:nvSpPr>
          <p:spPr>
            <a:xfrm>
              <a:off x="8190368" y="613617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国立国会図書館「近代日本人の肖像」 </a:t>
              </a:r>
              <a:r>
                <a:rPr lang="en-US" altLang="ja-JP">
                  <a:solidFill>
                    <a:schemeClr val="bg1"/>
                  </a:solidFill>
                  <a:latin typeface="Arial" panose="020B0604020202020204" pitchFamily="34" charset="0"/>
                </a:rPr>
                <a:t>(https://www.ndl.go.jp/portrait/)</a:t>
              </a:r>
              <a:endParaRPr lang="ja-JP" altLang="en-US">
                <a:solidFill>
                  <a:schemeClr val="bg1"/>
                </a:solidFill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BAD000D-B4F0-4419-B235-3EA3452A5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4719" y="2553528"/>
              <a:ext cx="2753109" cy="3505689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F484B7B2-8394-2337-3E14-3691AB822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4" y="3332514"/>
            <a:ext cx="8146014" cy="2596799"/>
          </a:xfrm>
          <a:prstGeom prst="rect">
            <a:avLst/>
          </a:prstGeom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B48758B3-3711-4968-AE88-9AEEBE2230CC}"/>
              </a:ext>
            </a:extLst>
          </p:cNvPr>
          <p:cNvSpPr txBox="1">
            <a:spLocks/>
          </p:cNvSpPr>
          <p:nvPr/>
        </p:nvSpPr>
        <p:spPr>
          <a:xfrm>
            <a:off x="159077" y="2098211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ja-JP" altLang="en-US" sz="8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4511FEB1-4B42-4D61-AC4C-336F3BD950A7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1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EE7B6FF-5E59-4BAA-96F3-5241B47D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7" y="1556541"/>
            <a:ext cx="10646797" cy="459191"/>
          </a:xfrm>
          <a:prstGeom prst="rect">
            <a:avLst/>
          </a:prstGeom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CC3678AB-34B7-45E3-AA45-01771F16AEDC}"/>
              </a:ext>
            </a:extLst>
          </p:cNvPr>
          <p:cNvSpPr txBox="1">
            <a:spLocks/>
          </p:cNvSpPr>
          <p:nvPr/>
        </p:nvSpPr>
        <p:spPr>
          <a:xfrm>
            <a:off x="168858" y="1206736"/>
            <a:ext cx="12323010" cy="5298508"/>
          </a:xfrm>
          <a:prstGeom prst="rect">
            <a:avLst/>
          </a:prstGeom>
        </p:spPr>
        <p:txBody>
          <a:bodyPr vert="horz" lIns="91440" tIns="45720" rIns="91440" bIns="45720" spcCol="72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平塚らいてうや市川房枝などを中心に、選挙権などの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権利の獲得、女性や母親の権利を守ることをうったえ、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b="1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女性の地位向上</a:t>
            </a:r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を目指す運動が進められました。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E56E2599-A52D-425C-A03C-3B1E65D6194C}"/>
              </a:ext>
            </a:extLst>
          </p:cNvPr>
          <p:cNvSpPr txBox="1">
            <a:spLocks/>
          </p:cNvSpPr>
          <p:nvPr/>
        </p:nvSpPr>
        <p:spPr>
          <a:xfrm>
            <a:off x="3236056" y="508034"/>
            <a:ext cx="6188614" cy="176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平塚らいてう</a:t>
            </a:r>
            <a:endParaRPr lang="en-US" altLang="ja-JP" sz="8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E635FA-B0E4-4CB5-B4DD-CF3B0A76BB1F}"/>
              </a:ext>
            </a:extLst>
          </p:cNvPr>
          <p:cNvSpPr txBox="1"/>
          <p:nvPr/>
        </p:nvSpPr>
        <p:spPr>
          <a:xfrm>
            <a:off x="3840951" y="2248136"/>
            <a:ext cx="336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いちかわ　ふさえ</a:t>
            </a:r>
            <a:endParaRPr lang="en-US" altLang="ja-JP" sz="1600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498BF6-397C-4E62-A229-9B713E0B1397}"/>
              </a:ext>
            </a:extLst>
          </p:cNvPr>
          <p:cNvSpPr txBox="1"/>
          <p:nvPr/>
        </p:nvSpPr>
        <p:spPr>
          <a:xfrm>
            <a:off x="8914780" y="2273468"/>
            <a:ext cx="336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せんきょけん</a:t>
            </a:r>
            <a:endParaRPr lang="en-US" altLang="ja-JP" sz="16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C28D2D-23C3-4774-9945-7E93C83B9C1A}"/>
              </a:ext>
            </a:extLst>
          </p:cNvPr>
          <p:cNvSpPr txBox="1"/>
          <p:nvPr/>
        </p:nvSpPr>
        <p:spPr>
          <a:xfrm>
            <a:off x="1618294" y="3259723"/>
            <a:ext cx="336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かくとく</a:t>
            </a:r>
            <a:endParaRPr lang="en-US" altLang="ja-JP" sz="16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57B9D3-41DE-4453-8306-0D634070A0DF}"/>
              </a:ext>
            </a:extLst>
          </p:cNvPr>
          <p:cNvSpPr txBox="1"/>
          <p:nvPr/>
        </p:nvSpPr>
        <p:spPr>
          <a:xfrm>
            <a:off x="3620238" y="352756"/>
            <a:ext cx="517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ひらつか　　　らいちょう</a:t>
            </a:r>
            <a:endParaRPr lang="en-US" altLang="ja-JP" sz="28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D30F49B-1A72-45C6-A279-C05BDCAA17AA}"/>
              </a:ext>
            </a:extLst>
          </p:cNvPr>
          <p:cNvSpPr txBox="1"/>
          <p:nvPr/>
        </p:nvSpPr>
        <p:spPr>
          <a:xfrm>
            <a:off x="2044422" y="4301123"/>
            <a:ext cx="336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   　こうじょう</a:t>
            </a:r>
            <a:endParaRPr lang="en-US" altLang="ja-JP" sz="1600" b="1"/>
          </a:p>
        </p:txBody>
      </p:sp>
    </p:spTree>
    <p:extLst>
      <p:ext uri="{BB962C8B-B14F-4D97-AF65-F5344CB8AC3E}">
        <p14:creationId xmlns:p14="http://schemas.microsoft.com/office/powerpoint/2010/main" val="184171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145D4DB-236A-46B9-B723-FB7D43C11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3A4B2629-DEDF-4062-9437-7A29326F1E95}"/>
              </a:ext>
            </a:extLst>
          </p:cNvPr>
          <p:cNvSpPr txBox="1">
            <a:spLocks/>
          </p:cNvSpPr>
          <p:nvPr/>
        </p:nvSpPr>
        <p:spPr>
          <a:xfrm>
            <a:off x="802643" y="3121868"/>
            <a:ext cx="11915539" cy="1739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　破傷風　</a:t>
            </a:r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CAF49B20-EE4C-40B5-8400-4DEBC3452F7A}"/>
              </a:ext>
            </a:extLst>
          </p:cNvPr>
          <p:cNvSpPr txBox="1">
            <a:spLocks/>
          </p:cNvSpPr>
          <p:nvPr/>
        </p:nvSpPr>
        <p:spPr>
          <a:xfrm>
            <a:off x="6096000" y="3955236"/>
            <a:ext cx="463549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A351FD21-A11D-43CD-8AB8-8F0023C00BFF}"/>
              </a:ext>
            </a:extLst>
          </p:cNvPr>
          <p:cNvSpPr txBox="1">
            <a:spLocks/>
          </p:cNvSpPr>
          <p:nvPr/>
        </p:nvSpPr>
        <p:spPr>
          <a:xfrm>
            <a:off x="6945477" y="1879892"/>
            <a:ext cx="3905087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0FF52E1-E560-4F81-87CE-4D589D72BCFC}"/>
              </a:ext>
            </a:extLst>
          </p:cNvPr>
          <p:cNvSpPr txBox="1">
            <a:spLocks/>
          </p:cNvSpPr>
          <p:nvPr/>
        </p:nvSpPr>
        <p:spPr>
          <a:xfrm>
            <a:off x="6760413" y="3104825"/>
            <a:ext cx="474251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38B9D9-9CF2-4984-9A22-64F5BF331E01}"/>
              </a:ext>
            </a:extLst>
          </p:cNvPr>
          <p:cNvSpPr txBox="1"/>
          <p:nvPr/>
        </p:nvSpPr>
        <p:spPr>
          <a:xfrm>
            <a:off x="6226488" y="3042960"/>
            <a:ext cx="336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はしょうふう</a:t>
            </a:r>
            <a:endParaRPr lang="en-US" altLang="ja-JP" sz="280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34C1FC-0B38-1CFF-9CB6-936BDB360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053" y="2867732"/>
            <a:ext cx="3857156" cy="173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377CB400-1964-4CA6-9DA5-ED35B30D9C1B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8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D1E35EB-DEFE-4A5C-A626-8BA26F2A0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3290626B-8FC1-4E45-BC96-86F2C4157FF8}"/>
              </a:ext>
            </a:extLst>
          </p:cNvPr>
          <p:cNvSpPr txBox="1">
            <a:spLocks/>
          </p:cNvSpPr>
          <p:nvPr/>
        </p:nvSpPr>
        <p:spPr>
          <a:xfrm>
            <a:off x="0" y="3814012"/>
            <a:ext cx="10417849" cy="3045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北里柴三郎</a:t>
            </a:r>
            <a:endParaRPr lang="ja-JP" altLang="en-US" sz="1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タイトル 2">
            <a:extLst>
              <a:ext uri="{FF2B5EF4-FFF2-40B4-BE49-F238E27FC236}">
                <a16:creationId xmlns:a16="http://schemas.microsoft.com/office/drawing/2014/main" id="{3F83BA42-D662-4FBA-ABCD-192C41C6F9E3}"/>
              </a:ext>
            </a:extLst>
          </p:cNvPr>
          <p:cNvSpPr txBox="1">
            <a:spLocks/>
          </p:cNvSpPr>
          <p:nvPr/>
        </p:nvSpPr>
        <p:spPr>
          <a:xfrm>
            <a:off x="-165228" y="3378109"/>
            <a:ext cx="906173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きたさとしばさぶろう</a:t>
            </a:r>
            <a:endParaRPr lang="ja-JP" altLang="en-US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E3B25D1-6920-44CB-9C23-3D6A208A2EA2}"/>
              </a:ext>
            </a:extLst>
          </p:cNvPr>
          <p:cNvGrpSpPr/>
          <p:nvPr/>
        </p:nvGrpSpPr>
        <p:grpSpPr>
          <a:xfrm>
            <a:off x="8355468" y="1891459"/>
            <a:ext cx="6096000" cy="4966541"/>
            <a:chOff x="8190368" y="1815961"/>
            <a:chExt cx="6096000" cy="4966541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F0370F8-00F8-4F89-8CC0-ADECB2713161}"/>
                </a:ext>
              </a:extLst>
            </p:cNvPr>
            <p:cNvSpPr/>
            <p:nvPr/>
          </p:nvSpPr>
          <p:spPr>
            <a:xfrm>
              <a:off x="8190368" y="613617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国立国会図書館「近代日本人の肖像」 </a:t>
              </a:r>
              <a:r>
                <a:rPr lang="en-US" altLang="ja-JP">
                  <a:solidFill>
                    <a:schemeClr val="bg1"/>
                  </a:solidFill>
                  <a:latin typeface="Arial" panose="020B0604020202020204" pitchFamily="34" charset="0"/>
                </a:rPr>
                <a:t>(https://www.ndl.go.jp/portrait/)</a:t>
              </a:r>
              <a:endParaRPr lang="ja-JP" altLang="en-US">
                <a:solidFill>
                  <a:schemeClr val="bg1"/>
                </a:solidFill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DD341B1-84D6-4A39-B343-C8BFDDAB6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0101" y="1815961"/>
              <a:ext cx="3568110" cy="4281733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9AE6C9D1-591E-546F-EC71-4D2746127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8" y="3275755"/>
            <a:ext cx="9077953" cy="2682133"/>
          </a:xfrm>
          <a:prstGeom prst="rect">
            <a:avLst/>
          </a:prstGeom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FBB7410D-1A83-40C6-96B5-4E7EDC871A12}"/>
              </a:ext>
            </a:extLst>
          </p:cNvPr>
          <p:cNvSpPr txBox="1">
            <a:spLocks/>
          </p:cNvSpPr>
          <p:nvPr/>
        </p:nvSpPr>
        <p:spPr>
          <a:xfrm>
            <a:off x="159077" y="2098211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ja-JP" altLang="en-US" sz="8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7F8006D1-5E03-4345-B6AB-0FC2AB765C93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08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6534DF6-CE72-47FA-9C9F-4337ED53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7" y="1556541"/>
            <a:ext cx="10646797" cy="459191"/>
          </a:xfrm>
          <a:prstGeom prst="rect">
            <a:avLst/>
          </a:prstGeom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CC3678AB-34B7-45E3-AA45-01771F16AEDC}"/>
              </a:ext>
            </a:extLst>
          </p:cNvPr>
          <p:cNvSpPr txBox="1">
            <a:spLocks/>
          </p:cNvSpPr>
          <p:nvPr/>
        </p:nvSpPr>
        <p:spPr>
          <a:xfrm>
            <a:off x="384758" y="1153092"/>
            <a:ext cx="12323010" cy="5298508"/>
          </a:xfrm>
          <a:prstGeom prst="rect">
            <a:avLst/>
          </a:prstGeom>
        </p:spPr>
        <p:txBody>
          <a:bodyPr vert="horz" lIns="91440" tIns="45720" rIns="91440" bIns="45720" spcCol="72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北里柴三郎は、</a:t>
            </a:r>
            <a:r>
              <a:rPr lang="ja-JP" altLang="en-US" sz="36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破傷風</a:t>
            </a:r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という、この時代死亡する人の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多かった病気の治療のしかたを発見し、日本の医学が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世界に認められるきっかけとなりました。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E56E2599-A52D-425C-A03C-3B1E65D6194C}"/>
              </a:ext>
            </a:extLst>
          </p:cNvPr>
          <p:cNvSpPr txBox="1">
            <a:spLocks/>
          </p:cNvSpPr>
          <p:nvPr/>
        </p:nvSpPr>
        <p:spPr>
          <a:xfrm>
            <a:off x="3451956" y="406400"/>
            <a:ext cx="6188614" cy="176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北里柴三郎</a:t>
            </a:r>
            <a:endParaRPr lang="en-US" altLang="ja-JP" sz="8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9C2609E-1EAD-4727-8011-33D5DA1901AD}"/>
              </a:ext>
            </a:extLst>
          </p:cNvPr>
          <p:cNvSpPr txBox="1"/>
          <p:nvPr/>
        </p:nvSpPr>
        <p:spPr>
          <a:xfrm>
            <a:off x="3769455" y="299564"/>
            <a:ext cx="517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きたさと　　しばさぶろう</a:t>
            </a:r>
            <a:endParaRPr lang="en-US" altLang="ja-JP" sz="28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5D484B-2969-45FC-98D9-CBF07A33EA9E}"/>
              </a:ext>
            </a:extLst>
          </p:cNvPr>
          <p:cNvSpPr txBox="1"/>
          <p:nvPr/>
        </p:nvSpPr>
        <p:spPr>
          <a:xfrm>
            <a:off x="3655156" y="2228572"/>
            <a:ext cx="1501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はしょうふう</a:t>
            </a:r>
            <a:endParaRPr lang="en-US" altLang="ja-JP" sz="16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9CBC05-0CE9-49C6-A073-C6D517A78961}"/>
              </a:ext>
            </a:extLst>
          </p:cNvPr>
          <p:cNvSpPr txBox="1"/>
          <p:nvPr/>
        </p:nvSpPr>
        <p:spPr>
          <a:xfrm>
            <a:off x="3744056" y="3259723"/>
            <a:ext cx="1501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ちりょう</a:t>
            </a:r>
            <a:endParaRPr lang="en-US" altLang="ja-JP" sz="1600" b="1"/>
          </a:p>
        </p:txBody>
      </p:sp>
    </p:spTree>
    <p:extLst>
      <p:ext uri="{BB962C8B-B14F-4D97-AF65-F5344CB8AC3E}">
        <p14:creationId xmlns:p14="http://schemas.microsoft.com/office/powerpoint/2010/main" val="148853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57051EB0-4E6E-4959-8EC9-A3AAB136F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3A4B2629-DEDF-4062-9437-7A29326F1E95}"/>
              </a:ext>
            </a:extLst>
          </p:cNvPr>
          <p:cNvSpPr txBox="1">
            <a:spLocks/>
          </p:cNvSpPr>
          <p:nvPr/>
        </p:nvSpPr>
        <p:spPr>
          <a:xfrm>
            <a:off x="1132843" y="3226042"/>
            <a:ext cx="11915539" cy="1739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　黄熱病　</a:t>
            </a:r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CAF49B20-EE4C-40B5-8400-4DEBC3452F7A}"/>
              </a:ext>
            </a:extLst>
          </p:cNvPr>
          <p:cNvSpPr txBox="1">
            <a:spLocks/>
          </p:cNvSpPr>
          <p:nvPr/>
        </p:nvSpPr>
        <p:spPr>
          <a:xfrm>
            <a:off x="6096000" y="3955236"/>
            <a:ext cx="463549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A351FD21-A11D-43CD-8AB8-8F0023C00BFF}"/>
              </a:ext>
            </a:extLst>
          </p:cNvPr>
          <p:cNvSpPr txBox="1">
            <a:spLocks/>
          </p:cNvSpPr>
          <p:nvPr/>
        </p:nvSpPr>
        <p:spPr>
          <a:xfrm>
            <a:off x="6945477" y="1879892"/>
            <a:ext cx="3905087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0FF52E1-E560-4F81-87CE-4D589D72BCFC}"/>
              </a:ext>
            </a:extLst>
          </p:cNvPr>
          <p:cNvSpPr txBox="1">
            <a:spLocks/>
          </p:cNvSpPr>
          <p:nvPr/>
        </p:nvSpPr>
        <p:spPr>
          <a:xfrm>
            <a:off x="6760413" y="3104825"/>
            <a:ext cx="474251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8BD728-E5AF-4C5C-A595-5CCD9135F65D}"/>
              </a:ext>
            </a:extLst>
          </p:cNvPr>
          <p:cNvSpPr txBox="1"/>
          <p:nvPr/>
        </p:nvSpPr>
        <p:spPr>
          <a:xfrm>
            <a:off x="6133337" y="2970661"/>
            <a:ext cx="336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UD Digi Kyokasho N-B" panose="02020700000000000000" pitchFamily="18" charset="-128"/>
                <a:ea typeface="UD Digi Kyokasho N-B" panose="02020700000000000000" pitchFamily="18" charset="-128"/>
              </a:rPr>
              <a:t>おうねつびょう</a:t>
            </a:r>
            <a:endParaRPr lang="en-US" altLang="ja-JP" sz="2800"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530808-C47D-F20E-8B2D-57490CE69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951" y="2564669"/>
            <a:ext cx="4411664" cy="202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5F2B99E4-4217-4EF4-9C21-3CA4C669F259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6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94A1D0A-3857-430A-AC3F-96EE6E557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3290626B-8FC1-4E45-BC96-86F2C4157FF8}"/>
              </a:ext>
            </a:extLst>
          </p:cNvPr>
          <p:cNvSpPr txBox="1">
            <a:spLocks/>
          </p:cNvSpPr>
          <p:nvPr/>
        </p:nvSpPr>
        <p:spPr>
          <a:xfrm>
            <a:off x="708289" y="3808989"/>
            <a:ext cx="10417849" cy="3045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野口英世</a:t>
            </a:r>
            <a:endParaRPr lang="ja-JP" altLang="en-US" sz="1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タイトル 2">
            <a:extLst>
              <a:ext uri="{FF2B5EF4-FFF2-40B4-BE49-F238E27FC236}">
                <a16:creationId xmlns:a16="http://schemas.microsoft.com/office/drawing/2014/main" id="{3F83BA42-D662-4FBA-ABCD-192C41C6F9E3}"/>
              </a:ext>
            </a:extLst>
          </p:cNvPr>
          <p:cNvSpPr txBox="1">
            <a:spLocks/>
          </p:cNvSpPr>
          <p:nvPr/>
        </p:nvSpPr>
        <p:spPr>
          <a:xfrm>
            <a:off x="598807" y="3362360"/>
            <a:ext cx="906173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のぐち　ひでよ</a:t>
            </a:r>
            <a:endParaRPr lang="ja-JP" altLang="en-US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47CC2CF-8D84-4437-BAC1-5BDC526C2890}"/>
              </a:ext>
            </a:extLst>
          </p:cNvPr>
          <p:cNvGrpSpPr/>
          <p:nvPr/>
        </p:nvGrpSpPr>
        <p:grpSpPr>
          <a:xfrm>
            <a:off x="7628794" y="1442187"/>
            <a:ext cx="6720947" cy="5415813"/>
            <a:chOff x="8190368" y="1870278"/>
            <a:chExt cx="6096000" cy="4912224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F0370F8-00F8-4F89-8CC0-ADECB2713161}"/>
                </a:ext>
              </a:extLst>
            </p:cNvPr>
            <p:cNvSpPr/>
            <p:nvPr/>
          </p:nvSpPr>
          <p:spPr>
            <a:xfrm>
              <a:off x="8190368" y="613617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国立国会図書館「近代日本人の肖像」 </a:t>
              </a:r>
              <a:r>
                <a:rPr lang="en-US" altLang="ja-JP">
                  <a:solidFill>
                    <a:schemeClr val="bg1"/>
                  </a:solidFill>
                  <a:latin typeface="Arial" panose="020B0604020202020204" pitchFamily="34" charset="0"/>
                </a:rPr>
                <a:t>(https://www.ndl.go.jp/portrait/)</a:t>
              </a:r>
              <a:endParaRPr lang="ja-JP" altLang="en-US">
                <a:solidFill>
                  <a:schemeClr val="bg1"/>
                </a:solidFill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55037E1D-E117-4DA3-9D79-CC09F1F29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29046" y="1870278"/>
              <a:ext cx="3072597" cy="4188939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729B26A0-16DB-702A-07CC-1BEE2FE7C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07" y="3362360"/>
            <a:ext cx="7359331" cy="2698206"/>
          </a:xfrm>
          <a:prstGeom prst="rect">
            <a:avLst/>
          </a:prstGeom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6530D7C6-2521-4525-B90A-843D5DADCACC}"/>
              </a:ext>
            </a:extLst>
          </p:cNvPr>
          <p:cNvSpPr txBox="1">
            <a:spLocks/>
          </p:cNvSpPr>
          <p:nvPr/>
        </p:nvSpPr>
        <p:spPr>
          <a:xfrm>
            <a:off x="159077" y="2098211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ja-JP" altLang="en-US" sz="8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588D48CF-4C9B-41FE-BCDD-D68B6E1BD478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6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39C1DF7-F985-4ECB-98BC-733D2047F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7" y="1556541"/>
            <a:ext cx="10646797" cy="459191"/>
          </a:xfrm>
          <a:prstGeom prst="rect">
            <a:avLst/>
          </a:prstGeom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CC3678AB-34B7-45E3-AA45-01771F16AEDC}"/>
              </a:ext>
            </a:extLst>
          </p:cNvPr>
          <p:cNvSpPr txBox="1">
            <a:spLocks/>
          </p:cNvSpPr>
          <p:nvPr/>
        </p:nvSpPr>
        <p:spPr>
          <a:xfrm>
            <a:off x="499057" y="1411465"/>
            <a:ext cx="12323010" cy="5298508"/>
          </a:xfrm>
          <a:prstGeom prst="rect">
            <a:avLst/>
          </a:prstGeom>
        </p:spPr>
        <p:txBody>
          <a:bodyPr vert="horz" lIns="91440" tIns="45720" rIns="91440" bIns="45720" spcCol="72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野口英世は、</a:t>
            </a:r>
            <a:r>
              <a:rPr lang="en-US" altLang="ja-JP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才のときに、やけどのため不自由だった</a:t>
            </a:r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左手の手術をしたのをきっかけに医師になる決意をしました。</a:t>
            </a:r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南米のエクアドルやアフリカのガーナに行き、原因不明の</a:t>
            </a:r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b="1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黄熱病</a:t>
            </a:r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を調査研究しましたが、</a:t>
            </a:r>
            <a:r>
              <a:rPr lang="en-US" altLang="ja-JP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1928</a:t>
            </a:r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年、ガーナで黄熱病に</a:t>
            </a:r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感染し、亡くなりました。</a:t>
            </a:r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E56E2599-A52D-425C-A03C-3B1E65D6194C}"/>
              </a:ext>
            </a:extLst>
          </p:cNvPr>
          <p:cNvSpPr txBox="1">
            <a:spLocks/>
          </p:cNvSpPr>
          <p:nvPr/>
        </p:nvSpPr>
        <p:spPr>
          <a:xfrm>
            <a:off x="4023456" y="279200"/>
            <a:ext cx="6188614" cy="176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野口英世</a:t>
            </a:r>
            <a:endParaRPr lang="en-US" altLang="ja-JP" sz="8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14E04E-388A-430F-8A5D-8EE918D73870}"/>
              </a:ext>
            </a:extLst>
          </p:cNvPr>
          <p:cNvSpPr txBox="1"/>
          <p:nvPr/>
        </p:nvSpPr>
        <p:spPr>
          <a:xfrm>
            <a:off x="520700" y="3522110"/>
            <a:ext cx="1196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なんべい</a:t>
            </a:r>
            <a:endParaRPr lang="en-US" altLang="ja-JP" sz="1600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77500A-B323-4C49-B55E-B9E21A3560D8}"/>
              </a:ext>
            </a:extLst>
          </p:cNvPr>
          <p:cNvSpPr txBox="1"/>
          <p:nvPr/>
        </p:nvSpPr>
        <p:spPr>
          <a:xfrm>
            <a:off x="8918628" y="3460554"/>
            <a:ext cx="336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/>
              <a:t>げんいんふめい</a:t>
            </a:r>
            <a:endParaRPr lang="en-US" altLang="ja-JP" sz="20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D71DE1-50A8-4E2B-B393-1E7306BB4002}"/>
              </a:ext>
            </a:extLst>
          </p:cNvPr>
          <p:cNvSpPr txBox="1"/>
          <p:nvPr/>
        </p:nvSpPr>
        <p:spPr>
          <a:xfrm>
            <a:off x="4653496" y="60503"/>
            <a:ext cx="517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のぐち　 　ひでよ</a:t>
            </a:r>
            <a:endParaRPr lang="en-US" altLang="ja-JP" sz="28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AFF148-FB7D-41C8-B1EB-9B9548402F83}"/>
              </a:ext>
            </a:extLst>
          </p:cNvPr>
          <p:cNvSpPr txBox="1"/>
          <p:nvPr/>
        </p:nvSpPr>
        <p:spPr>
          <a:xfrm>
            <a:off x="499057" y="4427765"/>
            <a:ext cx="336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おうねつびょう</a:t>
            </a:r>
            <a:endParaRPr lang="en-US" altLang="ja-JP" sz="1600" b="1"/>
          </a:p>
        </p:txBody>
      </p:sp>
    </p:spTree>
    <p:extLst>
      <p:ext uri="{BB962C8B-B14F-4D97-AF65-F5344CB8AC3E}">
        <p14:creationId xmlns:p14="http://schemas.microsoft.com/office/powerpoint/2010/main" val="301335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9099CC09-DFD6-455F-B447-A231F3DD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3A4B2629-DEDF-4062-9437-7A29326F1E95}"/>
              </a:ext>
            </a:extLst>
          </p:cNvPr>
          <p:cNvSpPr txBox="1">
            <a:spLocks/>
          </p:cNvSpPr>
          <p:nvPr/>
        </p:nvSpPr>
        <p:spPr>
          <a:xfrm>
            <a:off x="1149645" y="3097832"/>
            <a:ext cx="11915539" cy="1739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　赤痢菌　</a:t>
            </a:r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CAF49B20-EE4C-40B5-8400-4DEBC3452F7A}"/>
              </a:ext>
            </a:extLst>
          </p:cNvPr>
          <p:cNvSpPr txBox="1">
            <a:spLocks/>
          </p:cNvSpPr>
          <p:nvPr/>
        </p:nvSpPr>
        <p:spPr>
          <a:xfrm>
            <a:off x="6096000" y="3955236"/>
            <a:ext cx="463549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14BFE05A-65FF-4167-B070-57C3882A5E70}"/>
              </a:ext>
            </a:extLst>
          </p:cNvPr>
          <p:cNvSpPr txBox="1">
            <a:spLocks/>
          </p:cNvSpPr>
          <p:nvPr/>
        </p:nvSpPr>
        <p:spPr>
          <a:xfrm>
            <a:off x="6323825" y="4589443"/>
            <a:ext cx="3440547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A351FD21-A11D-43CD-8AB8-8F0023C00BFF}"/>
              </a:ext>
            </a:extLst>
          </p:cNvPr>
          <p:cNvSpPr txBox="1">
            <a:spLocks/>
          </p:cNvSpPr>
          <p:nvPr/>
        </p:nvSpPr>
        <p:spPr>
          <a:xfrm>
            <a:off x="6945477" y="1879892"/>
            <a:ext cx="3905087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B834FBA-0C01-4B95-8C4B-AA9E4735A0E1}"/>
              </a:ext>
            </a:extLst>
          </p:cNvPr>
          <p:cNvSpPr txBox="1"/>
          <p:nvPr/>
        </p:nvSpPr>
        <p:spPr>
          <a:xfrm>
            <a:off x="6544533" y="3090105"/>
            <a:ext cx="336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せきりきん</a:t>
            </a:r>
            <a:endParaRPr lang="en-US" altLang="ja-JP" sz="2400" b="1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ED1A86-DFBD-85C4-C815-99BA72940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574" y="2953664"/>
            <a:ext cx="4090151" cy="159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697B6E20-3AFB-44C4-A530-8E61507BEB21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9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23B8FD7-2E3D-4988-94B9-A1ABEC7DF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3290626B-8FC1-4E45-BC96-86F2C4157FF8}"/>
              </a:ext>
            </a:extLst>
          </p:cNvPr>
          <p:cNvSpPr txBox="1">
            <a:spLocks/>
          </p:cNvSpPr>
          <p:nvPr/>
        </p:nvSpPr>
        <p:spPr>
          <a:xfrm>
            <a:off x="953632" y="3906097"/>
            <a:ext cx="10417849" cy="3045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志賀 潔</a:t>
            </a:r>
          </a:p>
        </p:txBody>
      </p:sp>
      <p:sp>
        <p:nvSpPr>
          <p:cNvPr id="11" name="タイトル 2">
            <a:extLst>
              <a:ext uri="{FF2B5EF4-FFF2-40B4-BE49-F238E27FC236}">
                <a16:creationId xmlns:a16="http://schemas.microsoft.com/office/drawing/2014/main" id="{3F83BA42-D662-4FBA-ABCD-192C41C6F9E3}"/>
              </a:ext>
            </a:extLst>
          </p:cNvPr>
          <p:cNvSpPr txBox="1">
            <a:spLocks/>
          </p:cNvSpPr>
          <p:nvPr/>
        </p:nvSpPr>
        <p:spPr>
          <a:xfrm>
            <a:off x="953632" y="3034851"/>
            <a:ext cx="906173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しが  きよし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094839C-7C73-4C49-BC74-8312A00F2B3A}"/>
              </a:ext>
            </a:extLst>
          </p:cNvPr>
          <p:cNvGrpSpPr/>
          <p:nvPr/>
        </p:nvGrpSpPr>
        <p:grpSpPr>
          <a:xfrm>
            <a:off x="8190368" y="1714500"/>
            <a:ext cx="6096000" cy="5068002"/>
            <a:chOff x="8190368" y="1714500"/>
            <a:chExt cx="6096000" cy="5068002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F0370F8-00F8-4F89-8CC0-ADECB2713161}"/>
                </a:ext>
              </a:extLst>
            </p:cNvPr>
            <p:cNvSpPr/>
            <p:nvPr/>
          </p:nvSpPr>
          <p:spPr>
            <a:xfrm>
              <a:off x="8190368" y="613617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国立国会図書館「近代日本人の肖像」 </a:t>
              </a:r>
              <a:r>
                <a:rPr lang="en-US" altLang="ja-JP">
                  <a:solidFill>
                    <a:schemeClr val="bg1"/>
                  </a:solidFill>
                  <a:latin typeface="Arial" panose="020B0604020202020204" pitchFamily="34" charset="0"/>
                </a:rPr>
                <a:t>(https://www.ndl.go.jp/portrait/)</a:t>
              </a:r>
              <a:endParaRPr lang="ja-JP" altLang="en-US">
                <a:solidFill>
                  <a:schemeClr val="bg1"/>
                </a:solidFill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96610F5-1681-4E93-A263-A791C3AE8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34605" y="1714500"/>
              <a:ext cx="3494208" cy="4383194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BD91AB2B-675B-71A6-C443-B2299A995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0" y="3141042"/>
            <a:ext cx="8247501" cy="2956652"/>
          </a:xfrm>
          <a:prstGeom prst="rect">
            <a:avLst/>
          </a:prstGeom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EF138F35-4A89-43D9-BD9E-F710BD878786}"/>
              </a:ext>
            </a:extLst>
          </p:cNvPr>
          <p:cNvSpPr txBox="1">
            <a:spLocks/>
          </p:cNvSpPr>
          <p:nvPr/>
        </p:nvSpPr>
        <p:spPr>
          <a:xfrm>
            <a:off x="159077" y="2098211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ja-JP" altLang="en-US" sz="8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74264F8D-43BD-4000-A79D-E46240E1B9BF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08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ndl.go.jp/scenery/tokyo/images/L/43034325/00000/0077.jpg">
            <a:extLst>
              <a:ext uri="{FF2B5EF4-FFF2-40B4-BE49-F238E27FC236}">
                <a16:creationId xmlns:a16="http://schemas.microsoft.com/office/drawing/2014/main" id="{E3AD06EC-78A7-4CED-9EA2-4086FD86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1" y="0"/>
            <a:ext cx="11390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7D8300-1539-4BE0-A67F-3991B9E6883F}"/>
              </a:ext>
            </a:extLst>
          </p:cNvPr>
          <p:cNvSpPr/>
          <p:nvPr/>
        </p:nvSpPr>
        <p:spPr>
          <a:xfrm>
            <a:off x="-3037" y="-66675"/>
            <a:ext cx="12192000" cy="6924675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90190E4D-41BD-49E4-A291-672D49962E11}"/>
              </a:ext>
            </a:extLst>
          </p:cNvPr>
          <p:cNvSpPr txBox="1">
            <a:spLocks/>
          </p:cNvSpPr>
          <p:nvPr/>
        </p:nvSpPr>
        <p:spPr>
          <a:xfrm>
            <a:off x="1295400" y="1332407"/>
            <a:ext cx="9601199" cy="345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大正時代</a:t>
            </a:r>
            <a:endParaRPr lang="en-US" altLang="ja-JP" sz="6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5768DB-0F68-462C-8DD9-145E17D69B6D}"/>
              </a:ext>
            </a:extLst>
          </p:cNvPr>
          <p:cNvSpPr/>
          <p:nvPr/>
        </p:nvSpPr>
        <p:spPr>
          <a:xfrm>
            <a:off x="6727716" y="6259093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>
                <a:latin typeface="Arial" panose="020B0604020202020204" pitchFamily="34" charset="0"/>
              </a:rPr>
              <a:t>出典：国立国会図書館「写真の中の明治・大正」</a:t>
            </a:r>
            <a:endParaRPr lang="en-US" altLang="ja-JP" b="1">
              <a:latin typeface="Arial" panose="020B0604020202020204" pitchFamily="34" charset="0"/>
            </a:endParaRPr>
          </a:p>
          <a:p>
            <a:pPr algn="r"/>
            <a:r>
              <a:rPr lang="ja-JP" altLang="en-US" b="1"/>
              <a:t>新橋停車場</a:t>
            </a:r>
          </a:p>
        </p:txBody>
      </p:sp>
    </p:spTree>
    <p:extLst>
      <p:ext uri="{BB962C8B-B14F-4D97-AF65-F5344CB8AC3E}">
        <p14:creationId xmlns:p14="http://schemas.microsoft.com/office/powerpoint/2010/main" val="1020471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2C73497-3DF7-4365-BE48-27F194136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7" y="1556541"/>
            <a:ext cx="10646797" cy="459191"/>
          </a:xfrm>
          <a:prstGeom prst="rect">
            <a:avLst/>
          </a:prstGeom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CC3678AB-34B7-45E3-AA45-01771F16AEDC}"/>
              </a:ext>
            </a:extLst>
          </p:cNvPr>
          <p:cNvSpPr txBox="1">
            <a:spLocks/>
          </p:cNvSpPr>
          <p:nvPr/>
        </p:nvSpPr>
        <p:spPr>
          <a:xfrm>
            <a:off x="165100" y="979734"/>
            <a:ext cx="12323010" cy="5298508"/>
          </a:xfrm>
          <a:prstGeom prst="rect">
            <a:avLst/>
          </a:prstGeom>
        </p:spPr>
        <p:txBody>
          <a:bodyPr vert="horz" lIns="91440" tIns="45720" rIns="91440" bIns="45720" spcCol="72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北里柴三郎の研究所で学んだ志賀潔は、</a:t>
            </a:r>
            <a:r>
              <a:rPr lang="ja-JP" altLang="en-US" sz="36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赤痢菌</a:t>
            </a:r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を発見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し、その治療薬を作ることにも成功しました。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E56E2599-A52D-425C-A03C-3B1E65D6194C}"/>
              </a:ext>
            </a:extLst>
          </p:cNvPr>
          <p:cNvSpPr txBox="1">
            <a:spLocks/>
          </p:cNvSpPr>
          <p:nvPr/>
        </p:nvSpPr>
        <p:spPr>
          <a:xfrm>
            <a:off x="4023456" y="406399"/>
            <a:ext cx="6188614" cy="176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志賀潔</a:t>
            </a:r>
            <a:endParaRPr lang="en-US" altLang="ja-JP" sz="8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4521FB-7D54-4D2C-887E-C4C3C78666D4}"/>
              </a:ext>
            </a:extLst>
          </p:cNvPr>
          <p:cNvSpPr txBox="1"/>
          <p:nvPr/>
        </p:nvSpPr>
        <p:spPr>
          <a:xfrm>
            <a:off x="2131026" y="3578188"/>
            <a:ext cx="1729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ちりょうやく</a:t>
            </a:r>
            <a:endParaRPr lang="en-US" altLang="ja-JP" sz="1600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2EAD1F-92DF-4DC1-9C8B-5392F49AC0E5}"/>
              </a:ext>
            </a:extLst>
          </p:cNvPr>
          <p:cNvSpPr txBox="1"/>
          <p:nvPr/>
        </p:nvSpPr>
        <p:spPr>
          <a:xfrm>
            <a:off x="4760055" y="169847"/>
            <a:ext cx="517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しが　　きよし</a:t>
            </a:r>
            <a:endParaRPr lang="en-US" altLang="ja-JP" sz="28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DD64D1-608C-4542-ADA3-C3D51F3E5B4E}"/>
              </a:ext>
            </a:extLst>
          </p:cNvPr>
          <p:cNvSpPr txBox="1"/>
          <p:nvPr/>
        </p:nvSpPr>
        <p:spPr>
          <a:xfrm>
            <a:off x="9067783" y="2577594"/>
            <a:ext cx="1729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せきりきん</a:t>
            </a:r>
            <a:endParaRPr lang="en-US" altLang="ja-JP" sz="1600" b="1"/>
          </a:p>
        </p:txBody>
      </p:sp>
    </p:spTree>
    <p:extLst>
      <p:ext uri="{BB962C8B-B14F-4D97-AF65-F5344CB8AC3E}">
        <p14:creationId xmlns:p14="http://schemas.microsoft.com/office/powerpoint/2010/main" val="127255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AF779BAB-C900-4B39-9BDE-58D568B0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3A4B2629-DEDF-4062-9437-7A29326F1E95}"/>
              </a:ext>
            </a:extLst>
          </p:cNvPr>
          <p:cNvSpPr txBox="1">
            <a:spLocks/>
          </p:cNvSpPr>
          <p:nvPr/>
        </p:nvSpPr>
        <p:spPr>
          <a:xfrm>
            <a:off x="138230" y="1700219"/>
            <a:ext cx="11915539" cy="3233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キーワード１ 日本初の女子留学生　</a:t>
            </a:r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CAF49B20-EE4C-40B5-8400-4DEBC3452F7A}"/>
              </a:ext>
            </a:extLst>
          </p:cNvPr>
          <p:cNvSpPr txBox="1">
            <a:spLocks/>
          </p:cNvSpPr>
          <p:nvPr/>
        </p:nvSpPr>
        <p:spPr>
          <a:xfrm>
            <a:off x="6096000" y="3955236"/>
            <a:ext cx="463549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14BFE05A-65FF-4167-B070-57C3882A5E70}"/>
              </a:ext>
            </a:extLst>
          </p:cNvPr>
          <p:cNvSpPr txBox="1">
            <a:spLocks/>
          </p:cNvSpPr>
          <p:nvPr/>
        </p:nvSpPr>
        <p:spPr>
          <a:xfrm>
            <a:off x="6323825" y="4589443"/>
            <a:ext cx="3440547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A351FD21-A11D-43CD-8AB8-8F0023C00BFF}"/>
              </a:ext>
            </a:extLst>
          </p:cNvPr>
          <p:cNvSpPr txBox="1">
            <a:spLocks/>
          </p:cNvSpPr>
          <p:nvPr/>
        </p:nvSpPr>
        <p:spPr>
          <a:xfrm>
            <a:off x="6945477" y="1879892"/>
            <a:ext cx="3905087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0FF52E1-E560-4F81-87CE-4D589D72BCFC}"/>
              </a:ext>
            </a:extLst>
          </p:cNvPr>
          <p:cNvSpPr txBox="1">
            <a:spLocks/>
          </p:cNvSpPr>
          <p:nvPr/>
        </p:nvSpPr>
        <p:spPr>
          <a:xfrm>
            <a:off x="6760413" y="3104825"/>
            <a:ext cx="474251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タイトル 2">
            <a:extLst>
              <a:ext uri="{FF2B5EF4-FFF2-40B4-BE49-F238E27FC236}">
                <a16:creationId xmlns:a16="http://schemas.microsoft.com/office/drawing/2014/main" id="{4D3597F1-80EE-477E-8DF8-784358B6968B}"/>
              </a:ext>
            </a:extLst>
          </p:cNvPr>
          <p:cNvSpPr txBox="1">
            <a:spLocks/>
          </p:cNvSpPr>
          <p:nvPr/>
        </p:nvSpPr>
        <p:spPr>
          <a:xfrm>
            <a:off x="131793" y="3148305"/>
            <a:ext cx="11915539" cy="3233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</a:t>
            </a:r>
            <a:r>
              <a:rPr lang="en-US" altLang="ja-JP" sz="6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 </a:t>
            </a:r>
            <a:r>
              <a:rPr lang="ja-JP" altLang="en-US" sz="6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女子教育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DC621F-6296-7648-439D-93A20A63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178" y="2190497"/>
            <a:ext cx="7314022" cy="159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D805B2A-6376-F4E3-436C-9685A2295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178" y="3955236"/>
            <a:ext cx="3440547" cy="159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A647AF15-28ED-40E9-A37F-62488ADF0984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26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3619C0DD-5BDA-49D9-81A4-FF441A26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3290626B-8FC1-4E45-BC96-86F2C4157FF8}"/>
              </a:ext>
            </a:extLst>
          </p:cNvPr>
          <p:cNvSpPr txBox="1">
            <a:spLocks/>
          </p:cNvSpPr>
          <p:nvPr/>
        </p:nvSpPr>
        <p:spPr>
          <a:xfrm>
            <a:off x="1329528" y="3861962"/>
            <a:ext cx="10417849" cy="3045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津田梅子</a:t>
            </a:r>
          </a:p>
        </p:txBody>
      </p:sp>
      <p:sp>
        <p:nvSpPr>
          <p:cNvPr id="11" name="タイトル 2">
            <a:extLst>
              <a:ext uri="{FF2B5EF4-FFF2-40B4-BE49-F238E27FC236}">
                <a16:creationId xmlns:a16="http://schemas.microsoft.com/office/drawing/2014/main" id="{3F83BA42-D662-4FBA-ABCD-192C41C6F9E3}"/>
              </a:ext>
            </a:extLst>
          </p:cNvPr>
          <p:cNvSpPr txBox="1">
            <a:spLocks/>
          </p:cNvSpPr>
          <p:nvPr/>
        </p:nvSpPr>
        <p:spPr>
          <a:xfrm>
            <a:off x="1053830" y="3554107"/>
            <a:ext cx="906173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つだ　うめこ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EAC72DC-8B62-4840-98AC-231E0692508F}"/>
              </a:ext>
            </a:extLst>
          </p:cNvPr>
          <p:cNvGrpSpPr/>
          <p:nvPr/>
        </p:nvGrpSpPr>
        <p:grpSpPr>
          <a:xfrm>
            <a:off x="8190368" y="1953091"/>
            <a:ext cx="6096000" cy="4829411"/>
            <a:chOff x="8190368" y="1953091"/>
            <a:chExt cx="6096000" cy="4829411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F0370F8-00F8-4F89-8CC0-ADECB2713161}"/>
                </a:ext>
              </a:extLst>
            </p:cNvPr>
            <p:cNvSpPr/>
            <p:nvPr/>
          </p:nvSpPr>
          <p:spPr>
            <a:xfrm>
              <a:off x="8190368" y="613617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国立国会図書館「近代日本人の肖像」 </a:t>
              </a:r>
              <a:r>
                <a:rPr lang="en-US" altLang="ja-JP">
                  <a:solidFill>
                    <a:schemeClr val="bg1"/>
                  </a:solidFill>
                  <a:latin typeface="Arial" panose="020B0604020202020204" pitchFamily="34" charset="0"/>
                </a:rPr>
                <a:t>(https://www.ndl.go.jp/portrait/)</a:t>
              </a:r>
              <a:endParaRPr lang="ja-JP" altLang="en-US">
                <a:solidFill>
                  <a:schemeClr val="bg1"/>
                </a:solidFill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E13ECEC-903C-430F-8EA1-93BE896F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1149" y="1953091"/>
              <a:ext cx="3088826" cy="4125635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EEB863B2-1314-1C72-4582-F6EF165F3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" y="3330006"/>
            <a:ext cx="8015895" cy="2748720"/>
          </a:xfrm>
          <a:prstGeom prst="rect">
            <a:avLst/>
          </a:prstGeom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2876FB38-A0B2-4472-A1B2-12A3CCD09EC6}"/>
              </a:ext>
            </a:extLst>
          </p:cNvPr>
          <p:cNvSpPr txBox="1">
            <a:spLocks/>
          </p:cNvSpPr>
          <p:nvPr/>
        </p:nvSpPr>
        <p:spPr>
          <a:xfrm>
            <a:off x="159077" y="2098211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ja-JP" altLang="en-US" sz="8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D72EE4C2-A200-484E-A9E0-A70ECC522137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1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E19C3F3-1A02-4449-93FB-C262A3DE6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7" y="1556541"/>
            <a:ext cx="10646797" cy="459191"/>
          </a:xfrm>
          <a:prstGeom prst="rect">
            <a:avLst/>
          </a:prstGeom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CC3678AB-34B7-45E3-AA45-01771F16AEDC}"/>
              </a:ext>
            </a:extLst>
          </p:cNvPr>
          <p:cNvSpPr txBox="1">
            <a:spLocks/>
          </p:cNvSpPr>
          <p:nvPr/>
        </p:nvSpPr>
        <p:spPr>
          <a:xfrm>
            <a:off x="647700" y="1465161"/>
            <a:ext cx="12323010" cy="5298508"/>
          </a:xfrm>
          <a:prstGeom prst="rect">
            <a:avLst/>
          </a:prstGeom>
        </p:spPr>
        <p:txBody>
          <a:bodyPr vert="horz" lIns="91440" tIns="45720" rIns="91440" bIns="45720" spcCol="72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津田梅子は、満６才のときに</a:t>
            </a:r>
            <a:r>
              <a:rPr lang="ja-JP" altLang="en-US" sz="32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日本で初めての女子留学生</a:t>
            </a:r>
            <a:endParaRPr lang="en-US" altLang="ja-JP" sz="3200" b="1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b="1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としてアメリカにわたり、１１年のもの長い間、留学生活</a:t>
            </a:r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を過ごしました。留学が終わりいったん帰国した後に、再</a:t>
            </a:r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びアメリカに留学し、このときに、自分の一生を日本の新</a:t>
            </a:r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しい</a:t>
            </a:r>
            <a:r>
              <a:rPr lang="ja-JP" altLang="en-US" sz="32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女子教育</a:t>
            </a:r>
            <a:r>
              <a:rPr lang="ja-JP" altLang="en-US" sz="32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にささげることを決意しました。</a:t>
            </a:r>
            <a:endParaRPr lang="en-US" altLang="ja-JP" sz="32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E56E2599-A52D-425C-A03C-3B1E65D6194C}"/>
              </a:ext>
            </a:extLst>
          </p:cNvPr>
          <p:cNvSpPr txBox="1">
            <a:spLocks/>
          </p:cNvSpPr>
          <p:nvPr/>
        </p:nvSpPr>
        <p:spPr>
          <a:xfrm>
            <a:off x="4010756" y="418757"/>
            <a:ext cx="6188614" cy="176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津田梅子</a:t>
            </a:r>
            <a:endParaRPr lang="en-US" altLang="ja-JP" sz="80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DF0FB8-CAF8-43F7-92EA-B962CB756654}"/>
              </a:ext>
            </a:extLst>
          </p:cNvPr>
          <p:cNvSpPr txBox="1"/>
          <p:nvPr/>
        </p:nvSpPr>
        <p:spPr>
          <a:xfrm>
            <a:off x="4743641" y="271447"/>
            <a:ext cx="517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つだ　  　うめこ</a:t>
            </a:r>
            <a:endParaRPr lang="en-US" altLang="ja-JP" sz="2800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04D1F9-8B12-4D1B-BE9C-96654D0029DA}"/>
              </a:ext>
            </a:extLst>
          </p:cNvPr>
          <p:cNvSpPr txBox="1"/>
          <p:nvPr/>
        </p:nvSpPr>
        <p:spPr>
          <a:xfrm>
            <a:off x="9916256" y="1847340"/>
            <a:ext cx="171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りゅうがくせい</a:t>
            </a:r>
            <a:endParaRPr lang="en-US" altLang="ja-JP" sz="1600" b="1"/>
          </a:p>
        </p:txBody>
      </p:sp>
    </p:spTree>
    <p:extLst>
      <p:ext uri="{BB962C8B-B14F-4D97-AF65-F5344CB8AC3E}">
        <p14:creationId xmlns:p14="http://schemas.microsoft.com/office/powerpoint/2010/main" val="273718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B94A5053-91F0-4E6A-B20A-88188348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3A4B2629-DEDF-4062-9437-7A29326F1E95}"/>
              </a:ext>
            </a:extLst>
          </p:cNvPr>
          <p:cNvSpPr txBox="1">
            <a:spLocks/>
          </p:cNvSpPr>
          <p:nvPr/>
        </p:nvSpPr>
        <p:spPr>
          <a:xfrm>
            <a:off x="827927" y="2009547"/>
            <a:ext cx="11915539" cy="1739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キーワード１　国際連盟</a:t>
            </a:r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CAF49B20-EE4C-40B5-8400-4DEBC3452F7A}"/>
              </a:ext>
            </a:extLst>
          </p:cNvPr>
          <p:cNvSpPr txBox="1">
            <a:spLocks/>
          </p:cNvSpPr>
          <p:nvPr/>
        </p:nvSpPr>
        <p:spPr>
          <a:xfrm>
            <a:off x="6210300" y="4412436"/>
            <a:ext cx="463549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A351FD21-A11D-43CD-8AB8-8F0023C00BFF}"/>
              </a:ext>
            </a:extLst>
          </p:cNvPr>
          <p:cNvSpPr txBox="1">
            <a:spLocks/>
          </p:cNvSpPr>
          <p:nvPr/>
        </p:nvSpPr>
        <p:spPr>
          <a:xfrm>
            <a:off x="7059777" y="2337092"/>
            <a:ext cx="3905087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タイトル 2">
            <a:extLst>
              <a:ext uri="{FF2B5EF4-FFF2-40B4-BE49-F238E27FC236}">
                <a16:creationId xmlns:a16="http://schemas.microsoft.com/office/drawing/2014/main" id="{F46C744F-F69A-4387-A1C2-C140052257E0}"/>
              </a:ext>
            </a:extLst>
          </p:cNvPr>
          <p:cNvSpPr txBox="1">
            <a:spLocks/>
          </p:cNvSpPr>
          <p:nvPr/>
        </p:nvSpPr>
        <p:spPr>
          <a:xfrm>
            <a:off x="827927" y="3748583"/>
            <a:ext cx="11915539" cy="1739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キーワード２　事務局次長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4085E0-40AA-4172-810D-89F86A78F443}"/>
              </a:ext>
            </a:extLst>
          </p:cNvPr>
          <p:cNvSpPr txBox="1"/>
          <p:nvPr/>
        </p:nvSpPr>
        <p:spPr>
          <a:xfrm>
            <a:off x="6958261" y="1966344"/>
            <a:ext cx="336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こくさい　れんめい</a:t>
            </a:r>
            <a:endParaRPr lang="en-US" altLang="ja-JP" sz="2400" b="1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85C373-AFAD-4F60-8727-355EA1A7C40C}"/>
              </a:ext>
            </a:extLst>
          </p:cNvPr>
          <p:cNvSpPr txBox="1"/>
          <p:nvPr/>
        </p:nvSpPr>
        <p:spPr>
          <a:xfrm>
            <a:off x="7179052" y="3577732"/>
            <a:ext cx="3785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じむきょく　　じちょう</a:t>
            </a:r>
            <a:endParaRPr lang="en-US" altLang="ja-JP" sz="2400" b="1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DD696A-9390-ACCA-5931-99942EAE0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876463"/>
            <a:ext cx="4259264" cy="159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78B0943-0194-807F-85E0-59B54DB41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39" y="3436878"/>
            <a:ext cx="4749383" cy="1783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タイトル 2">
            <a:extLst>
              <a:ext uri="{FF2B5EF4-FFF2-40B4-BE49-F238E27FC236}">
                <a16:creationId xmlns:a16="http://schemas.microsoft.com/office/drawing/2014/main" id="{2C0CF4AA-A275-45BA-9CDB-356DFE6ACB46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89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3DE978F-C1F1-462B-A3F5-6CF407FB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3290626B-8FC1-4E45-BC96-86F2C4157FF8}"/>
              </a:ext>
            </a:extLst>
          </p:cNvPr>
          <p:cNvSpPr txBox="1">
            <a:spLocks/>
          </p:cNvSpPr>
          <p:nvPr/>
        </p:nvSpPr>
        <p:spPr>
          <a:xfrm>
            <a:off x="0" y="3814012"/>
            <a:ext cx="10417849" cy="3045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新渡戸稲造</a:t>
            </a:r>
            <a:endParaRPr lang="ja-JP" altLang="en-US" sz="1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タイトル 2">
            <a:extLst>
              <a:ext uri="{FF2B5EF4-FFF2-40B4-BE49-F238E27FC236}">
                <a16:creationId xmlns:a16="http://schemas.microsoft.com/office/drawing/2014/main" id="{3F83BA42-D662-4FBA-ABCD-192C41C6F9E3}"/>
              </a:ext>
            </a:extLst>
          </p:cNvPr>
          <p:cNvSpPr txBox="1">
            <a:spLocks/>
          </p:cNvSpPr>
          <p:nvPr/>
        </p:nvSpPr>
        <p:spPr>
          <a:xfrm>
            <a:off x="270042" y="3429000"/>
            <a:ext cx="906173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にとべ　いなぞう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911AF0E-CF27-45AE-A282-0369F3A673DF}"/>
              </a:ext>
            </a:extLst>
          </p:cNvPr>
          <p:cNvGrpSpPr/>
          <p:nvPr/>
        </p:nvGrpSpPr>
        <p:grpSpPr>
          <a:xfrm>
            <a:off x="8190368" y="1742476"/>
            <a:ext cx="6096000" cy="5040026"/>
            <a:chOff x="8190368" y="1742476"/>
            <a:chExt cx="6096000" cy="5040026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F0370F8-00F8-4F89-8CC0-ADECB2713161}"/>
                </a:ext>
              </a:extLst>
            </p:cNvPr>
            <p:cNvSpPr/>
            <p:nvPr/>
          </p:nvSpPr>
          <p:spPr>
            <a:xfrm>
              <a:off x="8190368" y="613617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国立国会図書館「近代日本人の肖像」 </a:t>
              </a:r>
              <a:r>
                <a:rPr lang="en-US" altLang="ja-JP">
                  <a:solidFill>
                    <a:schemeClr val="bg1"/>
                  </a:solidFill>
                  <a:latin typeface="Arial" panose="020B0604020202020204" pitchFamily="34" charset="0"/>
                </a:rPr>
                <a:t>(https://www.ndl.go.jp/portrait/)</a:t>
              </a:r>
              <a:endParaRPr lang="ja-JP" altLang="en-US">
                <a:solidFill>
                  <a:schemeClr val="bg1"/>
                </a:solidFill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EF42D416-93CC-44C4-AEEE-0BB7881CE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2474" y="1742476"/>
              <a:ext cx="3163381" cy="4355218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AEEB5482-8A22-E50A-8C8B-FA9631090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69" y="3089267"/>
            <a:ext cx="8422505" cy="2969950"/>
          </a:xfrm>
          <a:prstGeom prst="rect">
            <a:avLst/>
          </a:prstGeom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5104A702-64B3-4B68-902A-4E2D8BC20259}"/>
              </a:ext>
            </a:extLst>
          </p:cNvPr>
          <p:cNvSpPr txBox="1">
            <a:spLocks/>
          </p:cNvSpPr>
          <p:nvPr/>
        </p:nvSpPr>
        <p:spPr>
          <a:xfrm>
            <a:off x="159077" y="2098211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ja-JP" altLang="en-US" sz="8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D88C987B-6BAD-4FBD-9DEE-4D001CD2F96C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3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2">
            <a:extLst>
              <a:ext uri="{FF2B5EF4-FFF2-40B4-BE49-F238E27FC236}">
                <a16:creationId xmlns:a16="http://schemas.microsoft.com/office/drawing/2014/main" id="{CC3678AB-34B7-45E3-AA45-01771F16AEDC}"/>
              </a:ext>
            </a:extLst>
          </p:cNvPr>
          <p:cNvSpPr txBox="1">
            <a:spLocks/>
          </p:cNvSpPr>
          <p:nvPr/>
        </p:nvSpPr>
        <p:spPr>
          <a:xfrm>
            <a:off x="124995" y="1559492"/>
            <a:ext cx="12323010" cy="5298508"/>
          </a:xfrm>
          <a:prstGeom prst="rect">
            <a:avLst/>
          </a:prstGeom>
        </p:spPr>
        <p:txBody>
          <a:bodyPr vert="horz" lIns="91440" tIns="45720" rIns="91440" bIns="45720" spcCol="72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国際的な平和を築くことをめざし、</a:t>
            </a:r>
            <a:r>
              <a:rPr lang="en-US" altLang="ja-JP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1920</a:t>
            </a:r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年に</a:t>
            </a:r>
            <a:r>
              <a:rPr lang="ja-JP" altLang="en-US" sz="36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国際連盟</a:t>
            </a:r>
            <a:endParaRPr lang="en-US" altLang="ja-JP" sz="3600" b="1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b="1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が発足しました。そこで</a:t>
            </a:r>
            <a:r>
              <a:rPr lang="ja-JP" altLang="en-US" sz="36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事務局次長</a:t>
            </a:r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を務めたのが新渡戸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稲造です。新渡戸は、６年間その役を務め、国際連盟のた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めに力をつくしました。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E56E2599-A52D-425C-A03C-3B1E65D6194C}"/>
              </a:ext>
            </a:extLst>
          </p:cNvPr>
          <p:cNvSpPr txBox="1">
            <a:spLocks/>
          </p:cNvSpPr>
          <p:nvPr/>
        </p:nvSpPr>
        <p:spPr>
          <a:xfrm>
            <a:off x="3490056" y="262258"/>
            <a:ext cx="6188614" cy="176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新渡戸稲造</a:t>
            </a:r>
            <a:endParaRPr lang="en-US" altLang="ja-JP" sz="8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FDCF31-60E2-4FED-856C-FBB0C3AE3AE6}"/>
              </a:ext>
            </a:extLst>
          </p:cNvPr>
          <p:cNvSpPr txBox="1"/>
          <p:nvPr/>
        </p:nvSpPr>
        <p:spPr>
          <a:xfrm>
            <a:off x="4495800" y="106347"/>
            <a:ext cx="633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/>
              <a:t>にとべ　　　いなぞう</a:t>
            </a:r>
            <a:endParaRPr lang="en-US" altLang="ja-JP" sz="2800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46381C-E37D-4FCB-9E24-063A8236DF92}"/>
              </a:ext>
            </a:extLst>
          </p:cNvPr>
          <p:cNvSpPr txBox="1"/>
          <p:nvPr/>
        </p:nvSpPr>
        <p:spPr>
          <a:xfrm>
            <a:off x="5458556" y="3090446"/>
            <a:ext cx="2732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じむきょくじちょう</a:t>
            </a:r>
            <a:endParaRPr lang="en-US" altLang="ja-JP" sz="1600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1630FF-53D4-4F62-AD21-566794312479}"/>
              </a:ext>
            </a:extLst>
          </p:cNvPr>
          <p:cNvSpPr txBox="1"/>
          <p:nvPr/>
        </p:nvSpPr>
        <p:spPr>
          <a:xfrm>
            <a:off x="10132156" y="2152218"/>
            <a:ext cx="2732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こくさいれんめい</a:t>
            </a:r>
            <a:endParaRPr lang="en-US" altLang="ja-JP" sz="1600" b="1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72EB9B8-EFF0-4786-B1BC-302F32CA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7" y="1556541"/>
            <a:ext cx="10646797" cy="45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0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ndl.go.jp/scenery/tokyo/images/L/43034325/00000/0077.jpg">
            <a:extLst>
              <a:ext uri="{FF2B5EF4-FFF2-40B4-BE49-F238E27FC236}">
                <a16:creationId xmlns:a16="http://schemas.microsoft.com/office/drawing/2014/main" id="{E3AD06EC-78A7-4CED-9EA2-4086FD86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61" y="0"/>
            <a:ext cx="11390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57D8300-1539-4BE0-A67F-3991B9E6883F}"/>
              </a:ext>
            </a:extLst>
          </p:cNvPr>
          <p:cNvSpPr/>
          <p:nvPr/>
        </p:nvSpPr>
        <p:spPr>
          <a:xfrm>
            <a:off x="-3037" y="-66675"/>
            <a:ext cx="12192000" cy="6924675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90190E4D-41BD-49E4-A291-672D49962E11}"/>
              </a:ext>
            </a:extLst>
          </p:cNvPr>
          <p:cNvSpPr txBox="1">
            <a:spLocks/>
          </p:cNvSpPr>
          <p:nvPr/>
        </p:nvSpPr>
        <p:spPr>
          <a:xfrm>
            <a:off x="1406718" y="2270660"/>
            <a:ext cx="9601199" cy="3450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大正時代</a:t>
            </a:r>
            <a:endParaRPr lang="en-US" altLang="ja-JP" sz="6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endParaRPr lang="en-US" altLang="ja-JP" sz="6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6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（終）</a:t>
            </a:r>
            <a:endParaRPr lang="en-US" altLang="ja-JP" sz="6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5768DB-0F68-462C-8DD9-145E17D69B6D}"/>
              </a:ext>
            </a:extLst>
          </p:cNvPr>
          <p:cNvSpPr/>
          <p:nvPr/>
        </p:nvSpPr>
        <p:spPr>
          <a:xfrm>
            <a:off x="6727716" y="6259093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>
                <a:latin typeface="Arial" panose="020B0604020202020204" pitchFamily="34" charset="0"/>
              </a:rPr>
              <a:t>出典：国立国会図書館「写真の中の明治・大正」</a:t>
            </a:r>
            <a:endParaRPr lang="en-US" altLang="ja-JP" b="1">
              <a:latin typeface="Arial" panose="020B0604020202020204" pitchFamily="34" charset="0"/>
            </a:endParaRPr>
          </a:p>
          <a:p>
            <a:pPr algn="r"/>
            <a:r>
              <a:rPr lang="ja-JP" altLang="en-US" b="1"/>
              <a:t>新橋停車場</a:t>
            </a:r>
          </a:p>
        </p:txBody>
      </p:sp>
    </p:spTree>
    <p:extLst>
      <p:ext uri="{BB962C8B-B14F-4D97-AF65-F5344CB8AC3E}">
        <p14:creationId xmlns:p14="http://schemas.microsoft.com/office/powerpoint/2010/main" val="147929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D84FFC24-8F90-4381-BA46-635C5B94D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3A4B2629-DEDF-4062-9437-7A29326F1E95}"/>
              </a:ext>
            </a:extLst>
          </p:cNvPr>
          <p:cNvSpPr txBox="1">
            <a:spLocks/>
          </p:cNvSpPr>
          <p:nvPr/>
        </p:nvSpPr>
        <p:spPr>
          <a:xfrm>
            <a:off x="366055" y="2304170"/>
            <a:ext cx="11915539" cy="1739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キーワード１　条約改正</a:t>
            </a:r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CAF49B20-EE4C-40B5-8400-4DEBC3452F7A}"/>
              </a:ext>
            </a:extLst>
          </p:cNvPr>
          <p:cNvSpPr txBox="1">
            <a:spLocks/>
          </p:cNvSpPr>
          <p:nvPr/>
        </p:nvSpPr>
        <p:spPr>
          <a:xfrm>
            <a:off x="5981744" y="4348686"/>
            <a:ext cx="463549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タイトル 2">
            <a:extLst>
              <a:ext uri="{FF2B5EF4-FFF2-40B4-BE49-F238E27FC236}">
                <a16:creationId xmlns:a16="http://schemas.microsoft.com/office/drawing/2014/main" id="{538DB420-BD36-4DB6-8B1F-F945C6A00858}"/>
              </a:ext>
            </a:extLst>
          </p:cNvPr>
          <p:cNvSpPr txBox="1">
            <a:spLocks/>
          </p:cNvSpPr>
          <p:nvPr/>
        </p:nvSpPr>
        <p:spPr>
          <a:xfrm>
            <a:off x="251799" y="4310740"/>
            <a:ext cx="10574104" cy="1376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キーワード２　関税自主権   　</a:t>
            </a:r>
            <a:endParaRPr lang="ja-JP" altLang="en-US" sz="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0FF52E1-E560-4F81-87CE-4D589D72BCFC}"/>
              </a:ext>
            </a:extLst>
          </p:cNvPr>
          <p:cNvSpPr txBox="1">
            <a:spLocks/>
          </p:cNvSpPr>
          <p:nvPr/>
        </p:nvSpPr>
        <p:spPr>
          <a:xfrm>
            <a:off x="6760413" y="3104825"/>
            <a:ext cx="474251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03DA59-0AFC-4866-9394-DF76FDF68589}"/>
              </a:ext>
            </a:extLst>
          </p:cNvPr>
          <p:cNvSpPr txBox="1"/>
          <p:nvPr/>
        </p:nvSpPr>
        <p:spPr>
          <a:xfrm>
            <a:off x="6477053" y="2265257"/>
            <a:ext cx="336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じょうやくかいせい</a:t>
            </a:r>
            <a:endParaRPr lang="en-US" altLang="ja-JP" sz="2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1BF377-C19D-415F-80B2-122E7338DE8C}"/>
              </a:ext>
            </a:extLst>
          </p:cNvPr>
          <p:cNvSpPr txBox="1"/>
          <p:nvPr/>
        </p:nvSpPr>
        <p:spPr>
          <a:xfrm>
            <a:off x="6402544" y="4036111"/>
            <a:ext cx="399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かんぜい　　じしゅけん</a:t>
            </a:r>
            <a:endParaRPr lang="en-US" altLang="ja-JP" sz="24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4BB64B-47F2-BE14-18FB-6241C519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277" y="2062796"/>
            <a:ext cx="5807486" cy="159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C8A1B56-21EE-7E4A-F47D-7ED4773F7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277" y="3881623"/>
            <a:ext cx="5807486" cy="1739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タイトル 2">
            <a:extLst>
              <a:ext uri="{FF2B5EF4-FFF2-40B4-BE49-F238E27FC236}">
                <a16:creationId xmlns:a16="http://schemas.microsoft.com/office/drawing/2014/main" id="{5D24CB0C-1ECF-47C8-8E0D-808E11E3DDDA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8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35246319-98E9-4C6D-9FF6-F8BD2827B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3290626B-8FC1-4E45-BC96-86F2C4157FF8}"/>
              </a:ext>
            </a:extLst>
          </p:cNvPr>
          <p:cNvSpPr txBox="1">
            <a:spLocks/>
          </p:cNvSpPr>
          <p:nvPr/>
        </p:nvSpPr>
        <p:spPr>
          <a:xfrm>
            <a:off x="0" y="3814012"/>
            <a:ext cx="10417849" cy="3045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小村寿太郎</a:t>
            </a:r>
            <a:endParaRPr lang="ja-JP" altLang="en-US" sz="1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タイトル 2">
            <a:extLst>
              <a:ext uri="{FF2B5EF4-FFF2-40B4-BE49-F238E27FC236}">
                <a16:creationId xmlns:a16="http://schemas.microsoft.com/office/drawing/2014/main" id="{3F83BA42-D662-4FBA-ABCD-192C41C6F9E3}"/>
              </a:ext>
            </a:extLst>
          </p:cNvPr>
          <p:cNvSpPr txBox="1">
            <a:spLocks/>
          </p:cNvSpPr>
          <p:nvPr/>
        </p:nvSpPr>
        <p:spPr>
          <a:xfrm>
            <a:off x="114172" y="3366595"/>
            <a:ext cx="906173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こむら じゅたろう</a:t>
            </a:r>
            <a:endParaRPr lang="ja-JP" altLang="en-US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F186970-78DA-4569-9034-B7F4EB67D21C}"/>
              </a:ext>
            </a:extLst>
          </p:cNvPr>
          <p:cNvGrpSpPr/>
          <p:nvPr/>
        </p:nvGrpSpPr>
        <p:grpSpPr>
          <a:xfrm>
            <a:off x="8190368" y="1649249"/>
            <a:ext cx="6096000" cy="5133253"/>
            <a:chOff x="8190368" y="1649249"/>
            <a:chExt cx="6096000" cy="513325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F0370F8-00F8-4F89-8CC0-ADECB2713161}"/>
                </a:ext>
              </a:extLst>
            </p:cNvPr>
            <p:cNvSpPr/>
            <p:nvPr/>
          </p:nvSpPr>
          <p:spPr>
            <a:xfrm>
              <a:off x="8190368" y="613617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国立国会図書館「近代日本人の肖像」 </a:t>
              </a:r>
              <a:r>
                <a:rPr lang="en-US" altLang="ja-JP">
                  <a:solidFill>
                    <a:schemeClr val="bg1"/>
                  </a:solidFill>
                  <a:latin typeface="Arial" panose="020B0604020202020204" pitchFamily="34" charset="0"/>
                </a:rPr>
                <a:t>(https://www.ndl.go.jp/portrait/)</a:t>
              </a:r>
              <a:endParaRPr lang="ja-JP" altLang="en-US">
                <a:solidFill>
                  <a:schemeClr val="bg1"/>
                </a:solidFill>
              </a:endParaRPr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C279DF66-1FD3-4B94-BB60-348D112D1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3293" y="1649249"/>
              <a:ext cx="3578422" cy="4457084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338C9C1C-F021-92C1-9073-8AB80CFB7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31" y="3213472"/>
            <a:ext cx="8076196" cy="2895240"/>
          </a:xfrm>
          <a:prstGeom prst="rect">
            <a:avLst/>
          </a:prstGeom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922F1A28-7DA8-42A9-BC96-F59931CA5DDB}"/>
              </a:ext>
            </a:extLst>
          </p:cNvPr>
          <p:cNvSpPr txBox="1">
            <a:spLocks/>
          </p:cNvSpPr>
          <p:nvPr/>
        </p:nvSpPr>
        <p:spPr>
          <a:xfrm>
            <a:off x="159077" y="2098211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ja-JP" altLang="en-US" sz="8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44328CE1-A32A-4BAB-ADD5-ED2D49A3DFC1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39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2">
            <a:extLst>
              <a:ext uri="{FF2B5EF4-FFF2-40B4-BE49-F238E27FC236}">
                <a16:creationId xmlns:a16="http://schemas.microsoft.com/office/drawing/2014/main" id="{CC3678AB-34B7-45E3-AA45-01771F16AEDC}"/>
              </a:ext>
            </a:extLst>
          </p:cNvPr>
          <p:cNvSpPr txBox="1">
            <a:spLocks/>
          </p:cNvSpPr>
          <p:nvPr/>
        </p:nvSpPr>
        <p:spPr>
          <a:xfrm>
            <a:off x="149124" y="1296602"/>
            <a:ext cx="12323010" cy="5298508"/>
          </a:xfrm>
          <a:prstGeom prst="rect">
            <a:avLst/>
          </a:prstGeom>
        </p:spPr>
        <p:txBody>
          <a:bodyPr vert="horz" lIns="91440" tIns="45720" rIns="91440" bIns="45720" spcCol="72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1911</a:t>
            </a:r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年、</a:t>
            </a:r>
            <a:r>
              <a:rPr lang="ja-JP" altLang="en-US" sz="36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条約改正</a:t>
            </a:r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に成功し、</a:t>
            </a:r>
            <a:r>
              <a:rPr lang="ja-JP" altLang="en-US" sz="3600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関税自主権</a:t>
            </a:r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が回復され、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不平等条約を改正した日本は、ようやく欧米諸国と対等な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関係を築きました。</a:t>
            </a:r>
            <a:endParaRPr lang="en-US" altLang="ja-JP" sz="36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E56E2599-A52D-425C-A03C-3B1E65D6194C}"/>
              </a:ext>
            </a:extLst>
          </p:cNvPr>
          <p:cNvSpPr txBox="1">
            <a:spLocks/>
          </p:cNvSpPr>
          <p:nvPr/>
        </p:nvSpPr>
        <p:spPr>
          <a:xfrm>
            <a:off x="3492596" y="262890"/>
            <a:ext cx="6188614" cy="176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小村寿太郎</a:t>
            </a:r>
            <a:endParaRPr lang="en-US" altLang="ja-JP" sz="8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4010F4-CC68-4647-AE21-9607AED94380}"/>
              </a:ext>
            </a:extLst>
          </p:cNvPr>
          <p:cNvSpPr txBox="1"/>
          <p:nvPr/>
        </p:nvSpPr>
        <p:spPr>
          <a:xfrm>
            <a:off x="54124" y="3340100"/>
            <a:ext cx="336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ふびょうどうじょうやく</a:t>
            </a:r>
            <a:endParaRPr lang="en-US" altLang="ja-JP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FCA22E-5894-4D71-83B4-F01C10F09B66}"/>
              </a:ext>
            </a:extLst>
          </p:cNvPr>
          <p:cNvSpPr txBox="1"/>
          <p:nvPr/>
        </p:nvSpPr>
        <p:spPr>
          <a:xfrm>
            <a:off x="8374331" y="3402845"/>
            <a:ext cx="261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/>
              <a:t>おうべいしょこく</a:t>
            </a:r>
            <a:endParaRPr lang="en-US" altLang="ja-JP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5EF4A9-DB08-4D85-AF71-E611FB2E1B40}"/>
              </a:ext>
            </a:extLst>
          </p:cNvPr>
          <p:cNvSpPr txBox="1"/>
          <p:nvPr/>
        </p:nvSpPr>
        <p:spPr>
          <a:xfrm>
            <a:off x="3952921" y="128129"/>
            <a:ext cx="517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/>
              <a:t> </a:t>
            </a:r>
            <a:r>
              <a:rPr lang="ja-JP" altLang="en-US" sz="2800" b="1"/>
              <a:t>こむら　　    じゅたろう</a:t>
            </a:r>
            <a:endParaRPr lang="en-US" altLang="ja-JP" sz="2800" b="1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EEF0A4-6A38-4941-ABBA-9996B37D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7" y="1556541"/>
            <a:ext cx="10646797" cy="45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35C5F536-E71D-4522-AB9E-FA170F673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3A4B2629-DEDF-4062-9437-7A29326F1E95}"/>
              </a:ext>
            </a:extLst>
          </p:cNvPr>
          <p:cNvSpPr txBox="1">
            <a:spLocks/>
          </p:cNvSpPr>
          <p:nvPr/>
        </p:nvSpPr>
        <p:spPr>
          <a:xfrm>
            <a:off x="921045" y="3110230"/>
            <a:ext cx="11915539" cy="1739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　足尾銅山　</a:t>
            </a:r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CAF49B20-EE4C-40B5-8400-4DEBC3452F7A}"/>
              </a:ext>
            </a:extLst>
          </p:cNvPr>
          <p:cNvSpPr txBox="1">
            <a:spLocks/>
          </p:cNvSpPr>
          <p:nvPr/>
        </p:nvSpPr>
        <p:spPr>
          <a:xfrm>
            <a:off x="6096000" y="3955236"/>
            <a:ext cx="463549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14BFE05A-65FF-4167-B070-57C3882A5E70}"/>
              </a:ext>
            </a:extLst>
          </p:cNvPr>
          <p:cNvSpPr txBox="1">
            <a:spLocks/>
          </p:cNvSpPr>
          <p:nvPr/>
        </p:nvSpPr>
        <p:spPr>
          <a:xfrm>
            <a:off x="6323825" y="4589443"/>
            <a:ext cx="3440547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0EE4DA-6635-499C-9977-9F080C3F8292}"/>
              </a:ext>
            </a:extLst>
          </p:cNvPr>
          <p:cNvSpPr txBox="1"/>
          <p:nvPr/>
        </p:nvSpPr>
        <p:spPr>
          <a:xfrm>
            <a:off x="6477053" y="3104515"/>
            <a:ext cx="336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あしお　どうざん</a:t>
            </a:r>
            <a:endParaRPr lang="en-US" altLang="ja-JP" sz="2400" b="1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F4ED28-FC22-AB3F-5D49-B0BEDDE1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302" y="2916730"/>
            <a:ext cx="5807486" cy="159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タイトル 2">
            <a:extLst>
              <a:ext uri="{FF2B5EF4-FFF2-40B4-BE49-F238E27FC236}">
                <a16:creationId xmlns:a16="http://schemas.microsoft.com/office/drawing/2014/main" id="{11A5C525-64DC-4D43-A37B-4E5440AB5018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9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BE74AD67-8DA8-4F3B-8FDD-ED0052F49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3290626B-8FC1-4E45-BC96-86F2C4157FF8}"/>
              </a:ext>
            </a:extLst>
          </p:cNvPr>
          <p:cNvSpPr txBox="1">
            <a:spLocks/>
          </p:cNvSpPr>
          <p:nvPr/>
        </p:nvSpPr>
        <p:spPr>
          <a:xfrm>
            <a:off x="820519" y="3737058"/>
            <a:ext cx="10417849" cy="3045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田中正造</a:t>
            </a:r>
          </a:p>
        </p:txBody>
      </p:sp>
      <p:sp>
        <p:nvSpPr>
          <p:cNvPr id="11" name="タイトル 2">
            <a:extLst>
              <a:ext uri="{FF2B5EF4-FFF2-40B4-BE49-F238E27FC236}">
                <a16:creationId xmlns:a16="http://schemas.microsoft.com/office/drawing/2014/main" id="{3F83BA42-D662-4FBA-ABCD-192C41C6F9E3}"/>
              </a:ext>
            </a:extLst>
          </p:cNvPr>
          <p:cNvSpPr txBox="1">
            <a:spLocks/>
          </p:cNvSpPr>
          <p:nvPr/>
        </p:nvSpPr>
        <p:spPr>
          <a:xfrm>
            <a:off x="880201" y="3429000"/>
            <a:ext cx="906173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たなか  しょうぞう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2052439-C9B3-49BD-8E55-2A0029100960}"/>
              </a:ext>
            </a:extLst>
          </p:cNvPr>
          <p:cNvGrpSpPr/>
          <p:nvPr/>
        </p:nvGrpSpPr>
        <p:grpSpPr>
          <a:xfrm>
            <a:off x="8190368" y="1458577"/>
            <a:ext cx="6096000" cy="5323925"/>
            <a:chOff x="8190368" y="1458577"/>
            <a:chExt cx="6096000" cy="5323925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5F0370F8-00F8-4F89-8CC0-ADECB2713161}"/>
                </a:ext>
              </a:extLst>
            </p:cNvPr>
            <p:cNvSpPr/>
            <p:nvPr/>
          </p:nvSpPr>
          <p:spPr>
            <a:xfrm>
              <a:off x="8190368" y="6136171"/>
              <a:ext cx="6096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ja-JP" altLang="en-US">
                  <a:solidFill>
                    <a:schemeClr val="bg1"/>
                  </a:solidFill>
                  <a:latin typeface="Arial" panose="020B0604020202020204" pitchFamily="34" charset="0"/>
                </a:rPr>
                <a:t>国立国会図書館「近代日本人の肖像」 </a:t>
              </a:r>
              <a:r>
                <a:rPr lang="en-US" altLang="ja-JP">
                  <a:solidFill>
                    <a:schemeClr val="bg1"/>
                  </a:solidFill>
                  <a:latin typeface="Arial" panose="020B0604020202020204" pitchFamily="34" charset="0"/>
                </a:rPr>
                <a:t>(https://www.ndl.go.jp/portrait/)</a:t>
              </a:r>
              <a:endParaRPr lang="ja-JP" altLang="en-US">
                <a:solidFill>
                  <a:schemeClr val="bg1"/>
                </a:solidFill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4F9ED08A-55B9-4539-8FE9-A9D6DB90F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8245" y="1458577"/>
              <a:ext cx="3353356" cy="4600640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F9C3785F-CF57-438F-9B32-D60FD1A03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81" y="3275755"/>
            <a:ext cx="7246331" cy="2783462"/>
          </a:xfrm>
          <a:prstGeom prst="rect">
            <a:avLst/>
          </a:prstGeom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37E93D6F-5CAF-4A21-94D4-6B99C2F8B6EF}"/>
              </a:ext>
            </a:extLst>
          </p:cNvPr>
          <p:cNvSpPr txBox="1">
            <a:spLocks/>
          </p:cNvSpPr>
          <p:nvPr/>
        </p:nvSpPr>
        <p:spPr>
          <a:xfrm>
            <a:off x="159077" y="2098211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8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ja-JP" altLang="en-US" sz="8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7F0B9533-E8FD-452D-B539-FCB6A386E1C0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1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6F22ED3-4D24-4796-AA11-D0182FCD4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7" y="1556541"/>
            <a:ext cx="10646797" cy="459191"/>
          </a:xfrm>
          <a:prstGeom prst="rect">
            <a:avLst/>
          </a:prstGeom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CC3678AB-34B7-45E3-AA45-01771F16AEDC}"/>
              </a:ext>
            </a:extLst>
          </p:cNvPr>
          <p:cNvSpPr txBox="1">
            <a:spLocks/>
          </p:cNvSpPr>
          <p:nvPr/>
        </p:nvSpPr>
        <p:spPr>
          <a:xfrm>
            <a:off x="39904" y="1559492"/>
            <a:ext cx="12323010" cy="5298508"/>
          </a:xfrm>
          <a:prstGeom prst="rect">
            <a:avLst/>
          </a:prstGeom>
        </p:spPr>
        <p:txBody>
          <a:bodyPr vert="horz" lIns="91440" tIns="45720" rIns="91440" bIns="45720" spcCol="720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明治時代の中ごろから</a:t>
            </a:r>
            <a:r>
              <a:rPr lang="ja-JP" altLang="en-US" sz="28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足尾銅山</a:t>
            </a:r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（栃木県）の工場から出る有毒なけむり</a:t>
            </a:r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や廃水が、山林をからし、田畑や川の魚に大きな被害をもたらしました。</a:t>
            </a:r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田中正造は、足尾銅山の仕事をやめるように政府に何度もうったえるなど、</a:t>
            </a:r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農民の生活を守るために献身的な努力をしました。</a:t>
            </a:r>
            <a:endParaRPr lang="en-US" altLang="ja-JP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E56E2599-A52D-425C-A03C-3B1E65D6194C}"/>
              </a:ext>
            </a:extLst>
          </p:cNvPr>
          <p:cNvSpPr txBox="1">
            <a:spLocks/>
          </p:cNvSpPr>
          <p:nvPr/>
        </p:nvSpPr>
        <p:spPr>
          <a:xfrm>
            <a:off x="3845539" y="399449"/>
            <a:ext cx="6188614" cy="176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田中正造</a:t>
            </a:r>
            <a:endParaRPr lang="en-US" altLang="ja-JP" sz="8000" b="1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D1F20F-1173-4BE5-A1C7-4FDD153942FA}"/>
              </a:ext>
            </a:extLst>
          </p:cNvPr>
          <p:cNvSpPr txBox="1"/>
          <p:nvPr/>
        </p:nvSpPr>
        <p:spPr>
          <a:xfrm>
            <a:off x="9622617" y="2578048"/>
            <a:ext cx="1078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ゆうどく</a:t>
            </a:r>
            <a:endParaRPr lang="en-US" altLang="ja-JP" sz="1600" b="1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7EBA93-9062-4FFB-A1C6-725A45D6299C}"/>
              </a:ext>
            </a:extLst>
          </p:cNvPr>
          <p:cNvSpPr txBox="1"/>
          <p:nvPr/>
        </p:nvSpPr>
        <p:spPr>
          <a:xfrm>
            <a:off x="354984" y="3359739"/>
            <a:ext cx="336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はいすい</a:t>
            </a:r>
            <a:endParaRPr lang="en-US" altLang="ja-JP" sz="16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425203-7370-41A0-BF23-AFF83F8092B4}"/>
              </a:ext>
            </a:extLst>
          </p:cNvPr>
          <p:cNvSpPr txBox="1"/>
          <p:nvPr/>
        </p:nvSpPr>
        <p:spPr>
          <a:xfrm>
            <a:off x="3845539" y="4839581"/>
            <a:ext cx="336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けんしんてき</a:t>
            </a:r>
            <a:endParaRPr lang="en-US" altLang="ja-JP" sz="1600" b="1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424C3B-3087-4C86-B8D8-99446E798310}"/>
              </a:ext>
            </a:extLst>
          </p:cNvPr>
          <p:cNvSpPr txBox="1"/>
          <p:nvPr/>
        </p:nvSpPr>
        <p:spPr>
          <a:xfrm>
            <a:off x="3977441" y="2578048"/>
            <a:ext cx="1852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/>
              <a:t>あしおどうざん</a:t>
            </a:r>
            <a:endParaRPr lang="en-US" altLang="ja-JP" sz="1600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302E09-389A-4DD9-83D8-DA1E315043F5}"/>
              </a:ext>
            </a:extLst>
          </p:cNvPr>
          <p:cNvSpPr txBox="1"/>
          <p:nvPr/>
        </p:nvSpPr>
        <p:spPr>
          <a:xfrm>
            <a:off x="4353538" y="172345"/>
            <a:ext cx="517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/>
              <a:t> </a:t>
            </a:r>
            <a:r>
              <a:rPr lang="ja-JP" altLang="en-US" sz="2800" b="1"/>
              <a:t>たなか 　しょうぞう</a:t>
            </a:r>
            <a:endParaRPr lang="en-US" altLang="ja-JP" sz="2800" b="1"/>
          </a:p>
        </p:txBody>
      </p:sp>
    </p:spTree>
    <p:extLst>
      <p:ext uri="{BB962C8B-B14F-4D97-AF65-F5344CB8AC3E}">
        <p14:creationId xmlns:p14="http://schemas.microsoft.com/office/powerpoint/2010/main" val="157039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14B1E082-20D2-4A90-879C-D7049AF6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63" y="1691572"/>
            <a:ext cx="9918986" cy="466790"/>
          </a:xfrm>
          <a:prstGeom prst="rect">
            <a:avLst/>
          </a:prstGeom>
        </p:spPr>
      </p:pic>
      <p:sp>
        <p:nvSpPr>
          <p:cNvPr id="15" name="タイトル 2">
            <a:extLst>
              <a:ext uri="{FF2B5EF4-FFF2-40B4-BE49-F238E27FC236}">
                <a16:creationId xmlns:a16="http://schemas.microsoft.com/office/drawing/2014/main" id="{3A4B2629-DEDF-4062-9437-7A29326F1E95}"/>
              </a:ext>
            </a:extLst>
          </p:cNvPr>
          <p:cNvSpPr txBox="1">
            <a:spLocks/>
          </p:cNvSpPr>
          <p:nvPr/>
        </p:nvSpPr>
        <p:spPr>
          <a:xfrm>
            <a:off x="366055" y="3059288"/>
            <a:ext cx="11915539" cy="1739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キーワード　女性の地位向上　</a:t>
            </a:r>
          </a:p>
        </p:txBody>
      </p:sp>
      <p:sp>
        <p:nvSpPr>
          <p:cNvPr id="8" name="タイトル 2">
            <a:extLst>
              <a:ext uri="{FF2B5EF4-FFF2-40B4-BE49-F238E27FC236}">
                <a16:creationId xmlns:a16="http://schemas.microsoft.com/office/drawing/2014/main" id="{CAF49B20-EE4C-40B5-8400-4DEBC3452F7A}"/>
              </a:ext>
            </a:extLst>
          </p:cNvPr>
          <p:cNvSpPr txBox="1">
            <a:spLocks/>
          </p:cNvSpPr>
          <p:nvPr/>
        </p:nvSpPr>
        <p:spPr>
          <a:xfrm>
            <a:off x="6096000" y="3955236"/>
            <a:ext cx="463549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14BFE05A-65FF-4167-B070-57C3882A5E70}"/>
              </a:ext>
            </a:extLst>
          </p:cNvPr>
          <p:cNvSpPr txBox="1">
            <a:spLocks/>
          </p:cNvSpPr>
          <p:nvPr/>
        </p:nvSpPr>
        <p:spPr>
          <a:xfrm>
            <a:off x="6323825" y="4589443"/>
            <a:ext cx="3440547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1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タイトル 2">
            <a:extLst>
              <a:ext uri="{FF2B5EF4-FFF2-40B4-BE49-F238E27FC236}">
                <a16:creationId xmlns:a16="http://schemas.microsoft.com/office/drawing/2014/main" id="{A351FD21-A11D-43CD-8AB8-8F0023C00BFF}"/>
              </a:ext>
            </a:extLst>
          </p:cNvPr>
          <p:cNvSpPr txBox="1">
            <a:spLocks/>
          </p:cNvSpPr>
          <p:nvPr/>
        </p:nvSpPr>
        <p:spPr>
          <a:xfrm>
            <a:off x="6945477" y="1879892"/>
            <a:ext cx="3905087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0FF52E1-E560-4F81-87CE-4D589D72BCFC}"/>
              </a:ext>
            </a:extLst>
          </p:cNvPr>
          <p:cNvSpPr txBox="1">
            <a:spLocks/>
          </p:cNvSpPr>
          <p:nvPr/>
        </p:nvSpPr>
        <p:spPr>
          <a:xfrm>
            <a:off x="6760413" y="3104825"/>
            <a:ext cx="4742512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BC4694-9011-3E12-1CD5-F9EB50C19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00" y="3021188"/>
            <a:ext cx="6822125" cy="159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タイトル 2">
            <a:extLst>
              <a:ext uri="{FF2B5EF4-FFF2-40B4-BE49-F238E27FC236}">
                <a16:creationId xmlns:a16="http://schemas.microsoft.com/office/drawing/2014/main" id="{B2DCBEFF-C1AC-4373-8950-5C9DF99B1774}"/>
              </a:ext>
            </a:extLst>
          </p:cNvPr>
          <p:cNvSpPr txBox="1">
            <a:spLocks/>
          </p:cNvSpPr>
          <p:nvPr/>
        </p:nvSpPr>
        <p:spPr>
          <a:xfrm>
            <a:off x="2352675" y="9607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</a:t>
            </a:r>
            <a:r>
              <a:rPr lang="ja-JP" altLang="en-US" b="1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人物</a:t>
            </a:r>
            <a:r>
              <a:rPr lang="ja-JP" altLang="en-US" b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は誰でしょう？</a:t>
            </a:r>
            <a:endParaRPr lang="ja-JP" altLang="en-US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77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4873</TotalTime>
  <Words>982</Words>
  <Application>Microsoft Office PowerPoint</Application>
  <PresentationFormat>ワイド画面</PresentationFormat>
  <Paragraphs>164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42" baseType="lpstr">
      <vt:lpstr>ＭＳ Ｐゴシック</vt:lpstr>
      <vt:lpstr>Noto Sans JP</vt:lpstr>
      <vt:lpstr>新細明體</vt:lpstr>
      <vt:lpstr>UD Digi Kyokasho N-B</vt:lpstr>
      <vt:lpstr>UD Digi Kyokasho NP-B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Gill Sans MT</vt:lpstr>
      <vt:lpstr>Wingdings 2</vt:lpstr>
      <vt:lpstr>HDOfficeLightV0</vt:lpstr>
      <vt:lpstr>ギャラリー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歴史人物クイズ</dc:title>
  <dc:creator>colas@edu-c.local</dc:creator>
  <cp:lastModifiedBy>colas@edu-c.local</cp:lastModifiedBy>
  <cp:revision>327</cp:revision>
  <cp:lastPrinted>2023-09-04T06:04:21Z</cp:lastPrinted>
  <dcterms:created xsi:type="dcterms:W3CDTF">2023-05-22T02:39:51Z</dcterms:created>
  <dcterms:modified xsi:type="dcterms:W3CDTF">2023-09-26T06:05:23Z</dcterms:modified>
</cp:coreProperties>
</file>