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1" r:id="rId1"/>
    <p:sldMasterId id="2147484820" r:id="rId2"/>
  </p:sldMasterIdLst>
  <p:notesMasterIdLst>
    <p:notesMasterId r:id="rId48"/>
  </p:notesMasterIdLst>
  <p:sldIdLst>
    <p:sldId id="256" r:id="rId3"/>
    <p:sldId id="417" r:id="rId4"/>
    <p:sldId id="297" r:id="rId5"/>
    <p:sldId id="298" r:id="rId6"/>
    <p:sldId id="401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423" r:id="rId25"/>
    <p:sldId id="317" r:id="rId26"/>
    <p:sldId id="319" r:id="rId27"/>
    <p:sldId id="320" r:id="rId28"/>
    <p:sldId id="322" r:id="rId29"/>
    <p:sldId id="321" r:id="rId30"/>
    <p:sldId id="323" r:id="rId31"/>
    <p:sldId id="324" r:id="rId32"/>
    <p:sldId id="399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420" r:id="rId41"/>
    <p:sldId id="421" r:id="rId42"/>
    <p:sldId id="422" r:id="rId43"/>
    <p:sldId id="332" r:id="rId44"/>
    <p:sldId id="333" r:id="rId45"/>
    <p:sldId id="334" r:id="rId46"/>
    <p:sldId id="424" r:id="rId4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66"/>
    <a:srgbClr val="E4E1DC"/>
    <a:srgbClr val="E9E7E3"/>
    <a:srgbClr val="E6E3DE"/>
    <a:srgbClr val="EB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9EAD9-DBF4-448D-9640-62D2026FEDB6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F90-A198-4347-A57F-EC35BEFDD0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76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9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99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3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3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0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2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4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1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6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9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6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8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95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78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54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hyperlink" Target="https://colbase.nich.go.jp/collection_items/tnm/A-9953?locale=ja" TargetMode="Externa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70026F-E583-4D3F-B621-D83319670842}"/>
              </a:ext>
            </a:extLst>
          </p:cNvPr>
          <p:cNvGrpSpPr/>
          <p:nvPr/>
        </p:nvGrpSpPr>
        <p:grpSpPr>
          <a:xfrm>
            <a:off x="0" y="277519"/>
            <a:ext cx="12311926" cy="6534340"/>
            <a:chOff x="0" y="277519"/>
            <a:chExt cx="12311926" cy="6534340"/>
          </a:xfrm>
        </p:grpSpPr>
        <p:pic>
          <p:nvPicPr>
            <p:cNvPr id="1026" name="Picture 2" descr="https://colbase.nich.go.jp/media/tnm/A-8375/image/A-8375_E0048757.jpg">
              <a:extLst>
                <a:ext uri="{FF2B5EF4-FFF2-40B4-BE49-F238E27FC236}">
                  <a16:creationId xmlns:a16="http://schemas.microsoft.com/office/drawing/2014/main" id="{71573B1C-DE77-43CA-A712-165D022AB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965"/>
              <a:ext cx="12192000" cy="488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タイトル 1">
              <a:extLst>
                <a:ext uri="{FF2B5EF4-FFF2-40B4-BE49-F238E27FC236}">
                  <a16:creationId xmlns:a16="http://schemas.microsoft.com/office/drawing/2014/main" id="{E450AF33-3E97-4ABF-A8D8-A2BF12A0A119}"/>
                </a:ext>
              </a:extLst>
            </p:cNvPr>
            <p:cNvSpPr txBox="1">
              <a:spLocks/>
            </p:cNvSpPr>
            <p:nvPr/>
          </p:nvSpPr>
          <p:spPr>
            <a:xfrm>
              <a:off x="186432" y="277519"/>
              <a:ext cx="6140388" cy="105972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7200" b="1">
                  <a:latin typeface="UD Digi Kyokasho NP-B" panose="02020700000000000000" pitchFamily="18" charset="-128"/>
                  <a:ea typeface="UD Digi Kyokasho NP-B" panose="02020700000000000000" pitchFamily="18" charset="-128"/>
                </a:rPr>
                <a:t>歴史人物クイズ</a:t>
              </a: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0B7BF1B-174C-407A-9827-BE1A6CF3A2C1}"/>
                </a:ext>
              </a:extLst>
            </p:cNvPr>
            <p:cNvSpPr/>
            <p:nvPr/>
          </p:nvSpPr>
          <p:spPr>
            <a:xfrm>
              <a:off x="7267853" y="6165528"/>
              <a:ext cx="50440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ja-JP" altLang="en-US" b="1">
                  <a:solidFill>
                    <a:schemeClr val="bg1"/>
                  </a:solidFill>
                </a:rPr>
                <a:t>　　　　　　</a:t>
              </a:r>
              <a:r>
                <a:rPr lang="zh-TW" altLang="en-US" b="1">
                  <a:solidFill>
                    <a:schemeClr val="bg1"/>
                  </a:solidFill>
                </a:rPr>
                <a:t>紫式部日記絵巻（模本）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57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47D8897-FBDC-4861-827D-D69F7A45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180232" y="4190550"/>
            <a:ext cx="1144124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すみ絵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184941" y="2607726"/>
            <a:ext cx="1144124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室町時代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207895" y="1843174"/>
            <a:ext cx="313378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むろまち　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639932" y="3294962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B35F070-646E-A707-03BA-C5207E2F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2" y="2051719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CE6C20-DD99-52BE-FB59-E8C13FA4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85" y="4053391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1849A746-9FFA-4786-98C8-B42472CCEAB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1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A3FC24B-369C-4345-9198-869BB0D6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855430" y="2685146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せっしゅう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651244" y="3812556"/>
            <a:ext cx="4376263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雪舟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87F84D7-B892-4E73-AC3A-1ED2EF102516}"/>
              </a:ext>
            </a:extLst>
          </p:cNvPr>
          <p:cNvGrpSpPr/>
          <p:nvPr/>
        </p:nvGrpSpPr>
        <p:grpSpPr>
          <a:xfrm>
            <a:off x="5719775" y="2192173"/>
            <a:ext cx="6549168" cy="4247516"/>
            <a:chOff x="5719775" y="2192173"/>
            <a:chExt cx="6549168" cy="4247516"/>
          </a:xfrm>
        </p:grpSpPr>
        <p:pic>
          <p:nvPicPr>
            <p:cNvPr id="11" name="Picture 2" descr="18798_2.jpg">
              <a:extLst>
                <a:ext uri="{FF2B5EF4-FFF2-40B4-BE49-F238E27FC236}">
                  <a16:creationId xmlns:a16="http://schemas.microsoft.com/office/drawing/2014/main" id="{420AC5B1-43DF-4A7F-9EB9-928B8B0CD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775" y="2192173"/>
              <a:ext cx="6472225" cy="393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98F4A6B6-0DDF-477C-ABA5-5A68E1D60B08}"/>
                </a:ext>
              </a:extLst>
            </p:cNvPr>
            <p:cNvSpPr/>
            <p:nvPr/>
          </p:nvSpPr>
          <p:spPr>
            <a:xfrm>
              <a:off x="9102692" y="5901080"/>
              <a:ext cx="3166251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1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b="1">
                  <a:solidFill>
                    <a:schemeClr val="bg1"/>
                  </a:solidFill>
                </a:rPr>
                <a:t>雪舟像（探幽縮図）</a:t>
              </a: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F7A7D21A-6341-68B0-13BD-CC77C3C8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05" y="2988800"/>
            <a:ext cx="4376263" cy="3040486"/>
          </a:xfrm>
          <a:prstGeom prst="rect">
            <a:avLst/>
          </a:prstGeom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48821101-5AAB-4CA1-861E-6C40C0C44C8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ACC829-4ED4-4B2E-B658-000AB713CEC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3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04186" y="1354544"/>
            <a:ext cx="12139289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室町時代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、雪舟は、僧として修行をしながら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すみ絵</a:t>
            </a:r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（水墨画）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を学び、４８才のときに中国に渡って技能を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高めました。日本に帰国してからは、全国各地を歩いて、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美しい自然の姿をえがきました。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5219700" y="626549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雪舟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5308600" y="190223"/>
            <a:ext cx="300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せっしゅう</a:t>
            </a:r>
            <a:endParaRPr lang="en-US" altLang="ja-JP" sz="24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10379025" y="325972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ぎのう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4827322" y="2263463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そう</a:t>
            </a:r>
            <a:endParaRPr lang="en-US" altLang="ja-JP" sz="16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235BC5F-F299-49D7-A9ED-92EC7BB4BF31}"/>
              </a:ext>
            </a:extLst>
          </p:cNvPr>
          <p:cNvSpPr txBox="1"/>
          <p:nvPr/>
        </p:nvSpPr>
        <p:spPr>
          <a:xfrm>
            <a:off x="6608595" y="2263463"/>
            <a:ext cx="1333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しゅぎょう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9503AA-C151-449D-ACF6-B676284F16B9}"/>
              </a:ext>
            </a:extLst>
          </p:cNvPr>
          <p:cNvSpPr txBox="1"/>
          <p:nvPr/>
        </p:nvSpPr>
        <p:spPr>
          <a:xfrm>
            <a:off x="826998" y="2263463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むろまち　じだい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F1A878-4F4C-4B0E-AE50-2C7E00D386D9}"/>
              </a:ext>
            </a:extLst>
          </p:cNvPr>
          <p:cNvSpPr txBox="1"/>
          <p:nvPr/>
        </p:nvSpPr>
        <p:spPr>
          <a:xfrm>
            <a:off x="835876" y="3233089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すいぼくが</a:t>
            </a:r>
            <a:endParaRPr lang="en-US" altLang="ja-JP" sz="1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1496AB3-B167-4E6C-921A-6DD5CD3E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6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2B7EA6B4-9704-4798-8507-DA13176C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楽市楽座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541081" y="2282124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安土城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739584" y="1774128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あづちじょう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587184" y="3325975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らくいちらくざ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　本能寺の変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87184" y="4633803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ほんのうじ　　　　へん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9B47A7-FEFC-DE95-9613-85F829F2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CA5551-417B-F4D1-E0AF-FF97BF69D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05DBD32-EC24-0F66-FD14-3B24D1E8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F3CA6885-96BE-47BF-8634-423B4C6EC7D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4FF128E-C763-4BE8-8F7C-2FEA2C558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392036" y="2689292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　だ　のぶなが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376036" y="3606800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織田信長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A51E6F1-3917-4040-AE01-97D2027A2938}"/>
              </a:ext>
            </a:extLst>
          </p:cNvPr>
          <p:cNvGrpSpPr/>
          <p:nvPr/>
        </p:nvGrpSpPr>
        <p:grpSpPr>
          <a:xfrm>
            <a:off x="8920959" y="26634"/>
            <a:ext cx="3403005" cy="7043790"/>
            <a:chOff x="8908661" y="3209"/>
            <a:chExt cx="3403005" cy="7043790"/>
          </a:xfrm>
        </p:grpSpPr>
        <p:pic>
          <p:nvPicPr>
            <p:cNvPr id="6146" name="Picture 2" descr="A-9168_E0037650.jpg">
              <a:extLst>
                <a:ext uri="{FF2B5EF4-FFF2-40B4-BE49-F238E27FC236}">
                  <a16:creationId xmlns:a16="http://schemas.microsoft.com/office/drawing/2014/main" id="{16F11089-D7BE-4262-AB21-65D34DE41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661" y="3209"/>
              <a:ext cx="3257550" cy="653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67E019E-FF2D-47A9-B18B-424625DA83E5}"/>
                </a:ext>
              </a:extLst>
            </p:cNvPr>
            <p:cNvSpPr/>
            <p:nvPr/>
          </p:nvSpPr>
          <p:spPr>
            <a:xfrm>
              <a:off x="9145415" y="6339113"/>
              <a:ext cx="31662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1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b="1">
                  <a:solidFill>
                    <a:schemeClr val="bg1"/>
                  </a:solidFill>
                </a:rPr>
                <a:t>織田信長像（模本）</a:t>
              </a:r>
            </a:p>
            <a:p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DEE687EE-D77C-06AF-970F-0D075CD64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81" y="3075870"/>
            <a:ext cx="7865646" cy="2833788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2200C3F9-0414-4857-B205-EA0B0DEA28FA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0C92F52D-3C57-4A4A-B136-E45C5EE5D5E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7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D8D2FA23-049E-46E8-A9A6-9CE5CF1E8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52988" y="1296970"/>
            <a:ext cx="12086023" cy="540461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尾張の小さな大名だった信長は、周囲の有名な大名をたおして、勢力を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広げ、京都に入ると、足利氏の将軍を追放し、室町幕府をほろぼしました。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また、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安土城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を築いて拠点とし、新しい政治を進めていきました。安土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の城下ではだれでも商売をすることができ（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楽市楽座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）、商業や工業を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さかんにしました。しかし天下統一の途中で、京都の本能寺で家来の明智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光秀におそわれて、自害しました（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本能寺の変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26414" y="314730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織田信長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4440319" y="0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お　  だ　   のぶなが</a:t>
            </a:r>
            <a:endParaRPr lang="en-US" altLang="ja-JP" sz="24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2890705" y="3143644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きず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1409944" y="3143644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あづちじょう</a:t>
            </a:r>
            <a:endParaRPr lang="en-US" altLang="ja-JP" sz="1600" b="1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BFCD5C-3730-4271-A851-5936DE9E8812}"/>
              </a:ext>
            </a:extLst>
          </p:cNvPr>
          <p:cNvSpPr txBox="1"/>
          <p:nvPr/>
        </p:nvSpPr>
        <p:spPr>
          <a:xfrm>
            <a:off x="6031888" y="2345633"/>
            <a:ext cx="1714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ついほう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C54EB0-09BF-4A5B-A44B-86EA95D08529}"/>
              </a:ext>
            </a:extLst>
          </p:cNvPr>
          <p:cNvSpPr txBox="1"/>
          <p:nvPr/>
        </p:nvSpPr>
        <p:spPr>
          <a:xfrm>
            <a:off x="2413538" y="156352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だいみょう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5422D6-8D56-4F47-BFA8-6791F705DE03}"/>
              </a:ext>
            </a:extLst>
          </p:cNvPr>
          <p:cNvSpPr txBox="1"/>
          <p:nvPr/>
        </p:nvSpPr>
        <p:spPr>
          <a:xfrm>
            <a:off x="458718" y="160637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おわり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9418778-E62D-47C6-A505-D2DD89586433}"/>
              </a:ext>
            </a:extLst>
          </p:cNvPr>
          <p:cNvSpPr txBox="1"/>
          <p:nvPr/>
        </p:nvSpPr>
        <p:spPr>
          <a:xfrm>
            <a:off x="3905429" y="3145736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きょてん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83C183-6529-4E3D-8064-6E27CF13A3C3}"/>
              </a:ext>
            </a:extLst>
          </p:cNvPr>
          <p:cNvSpPr txBox="1"/>
          <p:nvPr/>
        </p:nvSpPr>
        <p:spPr>
          <a:xfrm>
            <a:off x="7192662" y="3835260"/>
            <a:ext cx="196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らくいちらくざ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82B6CD-F909-4EF6-B12A-9FFFA0F2436B}"/>
              </a:ext>
            </a:extLst>
          </p:cNvPr>
          <p:cNvSpPr txBox="1"/>
          <p:nvPr/>
        </p:nvSpPr>
        <p:spPr>
          <a:xfrm>
            <a:off x="8635011" y="4645586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ほんのうじ　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E05346E-C147-40A1-AB52-CE77588815F7}"/>
              </a:ext>
            </a:extLst>
          </p:cNvPr>
          <p:cNvSpPr txBox="1"/>
          <p:nvPr/>
        </p:nvSpPr>
        <p:spPr>
          <a:xfrm>
            <a:off x="11091667" y="4645586"/>
            <a:ext cx="11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あけち　</a:t>
            </a:r>
            <a:endParaRPr lang="en-US" altLang="ja-JP" sz="16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F4BFBF1-427C-48AC-8FC6-1875E0AAD44B}"/>
              </a:ext>
            </a:extLst>
          </p:cNvPr>
          <p:cNvSpPr txBox="1"/>
          <p:nvPr/>
        </p:nvSpPr>
        <p:spPr>
          <a:xfrm>
            <a:off x="-1" y="5391753"/>
            <a:ext cx="11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みつひで　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14619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78D1B97-21F4-4C9F-99F7-F7BB2DBC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大阪城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541081" y="2282124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安土桃山時代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436031" y="3365386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おおさかじょう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61525" y="4615300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けんち　　　　 かたながり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検地・刀狩　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88782" y="1787846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あづち　　ももやまじだい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746B2C-B582-C3FD-EA57-A9E46E9C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57C31BD-103F-159C-9471-60F2EA4DB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866219C-6C7E-0162-C5A0-D6C37BD4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C1EEBF53-2484-4CB3-8058-BE76EA16F25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7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CD0FBFC-D177-4B90-8533-89EEC37F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679621" y="2689292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とよとみ　ひでよし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376036" y="3606800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豊臣秀吉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E7B0A50-F603-411A-6BA6-B5162F4C2A4D}"/>
              </a:ext>
            </a:extLst>
          </p:cNvPr>
          <p:cNvGrpSpPr/>
          <p:nvPr/>
        </p:nvGrpSpPr>
        <p:grpSpPr>
          <a:xfrm>
            <a:off x="8333828" y="2468175"/>
            <a:ext cx="3799238" cy="4203316"/>
            <a:chOff x="8333828" y="2468175"/>
            <a:chExt cx="3799238" cy="420331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059E015-B427-41E1-A0DD-84F4877A5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00" b="28104"/>
            <a:stretch/>
          </p:blipFill>
          <p:spPr bwMode="auto">
            <a:xfrm>
              <a:off x="8333828" y="2468175"/>
              <a:ext cx="3799238" cy="36493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EBE8478-FC35-4F16-831F-F8E51790F008}"/>
                </a:ext>
              </a:extLst>
            </p:cNvPr>
            <p:cNvSpPr txBox="1"/>
            <p:nvPr/>
          </p:nvSpPr>
          <p:spPr>
            <a:xfrm>
              <a:off x="8414043" y="6117493"/>
              <a:ext cx="35908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</a:rPr>
                <a:t>大阪城</a:t>
              </a:r>
              <a:endParaRPr kumimoji="1" lang="en-US" altLang="ja-JP" b="1">
                <a:solidFill>
                  <a:schemeClr val="bg1"/>
                </a:solidFill>
              </a:endParaRPr>
            </a:p>
            <a:p>
              <a:pPr algn="r"/>
              <a:r>
                <a:rPr kumimoji="1" lang="ja-JP" altLang="en-US" sz="1200">
                  <a:solidFill>
                    <a:schemeClr val="bg1"/>
                  </a:solidFill>
                </a:rPr>
                <a:t>（撮影）熊本県立教育センター所員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BB80B252-6942-139A-D03A-0B0C120A1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77" y="3024644"/>
            <a:ext cx="7526351" cy="2812821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71230027-B96B-46BE-81ED-11396FF4577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B1379127-E8B1-454F-B13D-66FE882D325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6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8D0B98F9-C4AF-4B4A-A7A3-F82F2993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4140" y="1162108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安土桃山時代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、信長の有力な武将であった秀吉は、信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長の死後、すぐに明智光秀をたおしました。そして、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</a:t>
            </a:r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阪城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を築いて政治の拠点としました。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また、平定した土地で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検地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を行ったり、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刀狩令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を出し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て、身分の区別をはっきりさせ、武士が世の中を支配す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るしくみが整えられていきました。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26414" y="230832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豊臣秀吉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BFCD5C-3730-4271-A851-5936DE9E8812}"/>
              </a:ext>
            </a:extLst>
          </p:cNvPr>
          <p:cNvSpPr txBox="1"/>
          <p:nvPr/>
        </p:nvSpPr>
        <p:spPr>
          <a:xfrm>
            <a:off x="3949431" y="1896278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あけち　みつひで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C54EB0-09BF-4A5B-A44B-86EA95D08529}"/>
              </a:ext>
            </a:extLst>
          </p:cNvPr>
          <p:cNvSpPr txBox="1"/>
          <p:nvPr/>
        </p:nvSpPr>
        <p:spPr>
          <a:xfrm>
            <a:off x="6711542" y="1060471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ぶしょう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82B6CD-F909-4EF6-B12A-9FFFA0F2436B}"/>
              </a:ext>
            </a:extLst>
          </p:cNvPr>
          <p:cNvSpPr txBox="1"/>
          <p:nvPr/>
        </p:nvSpPr>
        <p:spPr>
          <a:xfrm>
            <a:off x="5380458" y="3719370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けんち　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71DBD0-06F4-43E2-B316-4135A16AE6F4}"/>
              </a:ext>
            </a:extLst>
          </p:cNvPr>
          <p:cNvSpPr txBox="1"/>
          <p:nvPr/>
        </p:nvSpPr>
        <p:spPr>
          <a:xfrm>
            <a:off x="8882136" y="3719370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かたながりれい　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782CC4-1C48-4C90-81C0-D4FC90AAEC82}"/>
              </a:ext>
            </a:extLst>
          </p:cNvPr>
          <p:cNvSpPr txBox="1"/>
          <p:nvPr/>
        </p:nvSpPr>
        <p:spPr>
          <a:xfrm>
            <a:off x="4494971" y="-75940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とよとみ　ひでよし</a:t>
            </a:r>
            <a:endParaRPr lang="en-US" altLang="ja-JP" sz="24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0C4495-20C9-4E2E-B967-9D1F0386F2A9}"/>
              </a:ext>
            </a:extLst>
          </p:cNvPr>
          <p:cNvSpPr txBox="1"/>
          <p:nvPr/>
        </p:nvSpPr>
        <p:spPr>
          <a:xfrm>
            <a:off x="894858" y="1032703"/>
            <a:ext cx="2750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あづち　ももやま  じだい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923D7CF-23C5-45DC-BCB4-3116C5EC9A4A}"/>
              </a:ext>
            </a:extLst>
          </p:cNvPr>
          <p:cNvSpPr txBox="1"/>
          <p:nvPr/>
        </p:nvSpPr>
        <p:spPr>
          <a:xfrm>
            <a:off x="11260612" y="1896278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おお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DE5A14-8040-4FED-946C-1D2CE2887878}"/>
              </a:ext>
            </a:extLst>
          </p:cNvPr>
          <p:cNvSpPr txBox="1"/>
          <p:nvPr/>
        </p:nvSpPr>
        <p:spPr>
          <a:xfrm>
            <a:off x="214140" y="282727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さかじょう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590060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418EC36D-9AB0-478A-8B22-FC5794DB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江戸幕府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470573" y="22936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関ヶ原の戦い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578538" y="3362054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え　ど　　ばくふ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せい　い　たいしょうぐん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征夷大将軍　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398778" y="1802021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せきがはら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39A582E-671D-6680-D9D7-2911B1F91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4D8569-E879-561A-7C97-9E436D70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A8161C-9198-8F54-E065-AEEDF624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8F010534-9F78-4D05-B086-E8B4EEB8FAD4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7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A357228-EF7A-4933-BC9A-70FF25077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12"/>
            <a:ext cx="12125512" cy="574345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室町時代～江戸時代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147927" y="6145163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南蛮屏風</a:t>
            </a:r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627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FE513BF8-AE2F-4B1E-9263-BF4C1DDB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679621" y="2689292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とくがわ　いえやす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376036" y="3606800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https://rmda.kulib.kyoto-u.ac.jp/iiif/RB00033869/RB00033869_00001_0.ptif/full/1499,/0/default.jpg">
            <a:extLst>
              <a:ext uri="{FF2B5EF4-FFF2-40B4-BE49-F238E27FC236}">
                <a16:creationId xmlns:a16="http://schemas.microsoft.com/office/drawing/2014/main" id="{2594F05C-C6C3-47C6-8F2E-66228FBFE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972" r="11021" b="-972"/>
          <a:stretch/>
        </p:blipFill>
        <p:spPr bwMode="auto">
          <a:xfrm>
            <a:off x="7983907" y="0"/>
            <a:ext cx="4208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C2A616-604C-4D10-BAEB-E1F4FC30A10B}"/>
              </a:ext>
            </a:extLst>
          </p:cNvPr>
          <p:cNvSpPr/>
          <p:nvPr/>
        </p:nvSpPr>
        <p:spPr>
          <a:xfrm>
            <a:off x="8914115" y="6371547"/>
            <a:ext cx="487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 sz="105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『</a:t>
            </a:r>
            <a:r>
              <a:rPr lang="ja-JP" altLang="en-US" sz="1200">
                <a:solidFill>
                  <a:schemeClr val="bg1"/>
                </a:solidFill>
              </a:rPr>
              <a:t>徳川家康像</a:t>
            </a:r>
            <a:r>
              <a:rPr lang="en-US" altLang="ja-JP" sz="1200">
                <a:solidFill>
                  <a:schemeClr val="bg1"/>
                </a:solidFill>
              </a:rPr>
              <a:t>』</a:t>
            </a:r>
            <a:r>
              <a:rPr lang="ja-JP" altLang="en-US" sz="1200">
                <a:solidFill>
                  <a:schemeClr val="bg1"/>
                </a:solidFill>
              </a:rPr>
              <a:t>　京都大学総合博物館蔵</a:t>
            </a:r>
            <a:endParaRPr lang="en-US" altLang="ja-JP" sz="1200">
              <a:solidFill>
                <a:schemeClr val="bg1"/>
              </a:solidFill>
            </a:endParaRPr>
          </a:p>
          <a:p>
            <a:r>
              <a:rPr lang="en-US" altLang="ja-JP" sz="1200">
                <a:solidFill>
                  <a:schemeClr val="bg1"/>
                </a:solidFill>
              </a:rPr>
              <a:t>https://rmda.kulib.kyotou.ac.jp/item/rb00033869</a:t>
            </a:r>
            <a:endParaRPr lang="ja-JP" altLang="en-US" sz="90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1C4C08-CC1D-7647-5AE1-2D2FC283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1" y="2908930"/>
            <a:ext cx="7502542" cy="3045444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2B727719-1064-4881-8F2A-237E1BE72BB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345A6C94-F531-402C-96A7-AE221BAF853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3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0" y="155354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秀吉の死後、家康は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関ヶ原の戦い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を経て全国の大名を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従え、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征夷大将軍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となり、江戸に幕府を開きました。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さらに大阪城をせめて豊臣氏をほろぼし、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江戸幕府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基礎を築きました。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174014" y="465145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徳川家康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BFCD5C-3730-4271-A851-5936DE9E8812}"/>
              </a:ext>
            </a:extLst>
          </p:cNvPr>
          <p:cNvSpPr txBox="1"/>
          <p:nvPr/>
        </p:nvSpPr>
        <p:spPr>
          <a:xfrm>
            <a:off x="4768182" y="2173503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せきがはら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82B6CD-F909-4EF6-B12A-9FFFA0F2436B}"/>
              </a:ext>
            </a:extLst>
          </p:cNvPr>
          <p:cNvSpPr txBox="1"/>
          <p:nvPr/>
        </p:nvSpPr>
        <p:spPr>
          <a:xfrm>
            <a:off x="189342" y="5135178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　そ　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71DBD0-06F4-43E2-B316-4135A16AE6F4}"/>
              </a:ext>
            </a:extLst>
          </p:cNvPr>
          <p:cNvSpPr txBox="1"/>
          <p:nvPr/>
        </p:nvSpPr>
        <p:spPr>
          <a:xfrm>
            <a:off x="1474934" y="3131316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せいいたいしょうぐん　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A7CCB4-6BEF-4B1D-8C69-334E3AC15420}"/>
              </a:ext>
            </a:extLst>
          </p:cNvPr>
          <p:cNvSpPr txBox="1"/>
          <p:nvPr/>
        </p:nvSpPr>
        <p:spPr>
          <a:xfrm>
            <a:off x="7913890" y="2173503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へ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21AA9B-220E-4F2E-81D1-BD1BEB2D101F}"/>
              </a:ext>
            </a:extLst>
          </p:cNvPr>
          <p:cNvSpPr txBox="1"/>
          <p:nvPr/>
        </p:nvSpPr>
        <p:spPr>
          <a:xfrm>
            <a:off x="4410693" y="133350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とくがわ　いえやす</a:t>
            </a:r>
            <a:endParaRPr lang="en-US" altLang="ja-JP" sz="24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7B591C-0BE3-4BEF-8DC7-9F37CEB88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8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7A235E3-DC11-4F95-A82D-53B8BA0D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鎖　国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470573" y="22936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参勤交代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912960" y="3344570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さこく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絵踏み　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354914" y="1811683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さんきん　こうたい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2">
            <a:extLst>
              <a:ext uri="{FF2B5EF4-FFF2-40B4-BE49-F238E27FC236}">
                <a16:creationId xmlns:a16="http://schemas.microsoft.com/office/drawing/2014/main" id="{C0B85BA6-03DC-4ACE-9B46-5A0B98030E32}"/>
              </a:ext>
            </a:extLst>
          </p:cNvPr>
          <p:cNvSpPr txBox="1">
            <a:spLocks/>
          </p:cNvSpPr>
          <p:nvPr/>
        </p:nvSpPr>
        <p:spPr>
          <a:xfrm>
            <a:off x="6649601" y="4600629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え　ふ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7DCB1C6-8DE8-8399-6A71-0B250146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DF1E29-76D3-A897-EE83-857A392E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27EA136-C77E-DADD-31BA-3F8D3C1A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8580D41D-7383-4956-99FF-013DC65C751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3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23FEE19-ED04-4CB1-8ABA-C14C283E8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350094" y="2773023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とくがわ　いえみつ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57010" y="3637154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C1C433E-4EA9-45E6-8296-BA295BF9E7DA}"/>
              </a:ext>
            </a:extLst>
          </p:cNvPr>
          <p:cNvGrpSpPr/>
          <p:nvPr/>
        </p:nvGrpSpPr>
        <p:grpSpPr>
          <a:xfrm>
            <a:off x="6806214" y="186591"/>
            <a:ext cx="5112234" cy="6617166"/>
            <a:chOff x="7186534" y="120924"/>
            <a:chExt cx="5112234" cy="6617166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25DA636C-112B-42C0-B16F-F32CA047FE5C}"/>
                </a:ext>
              </a:extLst>
            </p:cNvPr>
            <p:cNvGrpSpPr/>
            <p:nvPr/>
          </p:nvGrpSpPr>
          <p:grpSpPr>
            <a:xfrm>
              <a:off x="7186534" y="6137926"/>
              <a:ext cx="5112234" cy="600164"/>
              <a:chOff x="7167548" y="6112696"/>
              <a:chExt cx="5112234" cy="600164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D6DACAE8-D3A4-467C-A17F-4E94A91B7BE0}"/>
                  </a:ext>
                </a:extLst>
              </p:cNvPr>
              <p:cNvSpPr/>
              <p:nvPr/>
            </p:nvSpPr>
            <p:spPr>
              <a:xfrm>
                <a:off x="7451915" y="6251195"/>
                <a:ext cx="48278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200">
                    <a:solidFill>
                      <a:schemeClr val="bg1"/>
                    </a:solidFill>
                  </a:rPr>
                  <a:t>一光斎芳盛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『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東海道　箱根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』,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多吉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,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文久３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. 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国立国会図書館デジタルコレクション 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https://dl.ndl.go.jp/pid/1309492 (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参照 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2023-09-08)</a:t>
                </a:r>
                <a:endParaRPr lang="ja-JP" alt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C3ED9FA9-1A81-427A-9075-5223F7BCF9DF}"/>
                  </a:ext>
                </a:extLst>
              </p:cNvPr>
              <p:cNvSpPr/>
              <p:nvPr/>
            </p:nvSpPr>
            <p:spPr>
              <a:xfrm>
                <a:off x="7167548" y="6112696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ja-JP" alt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E06D65E-E7BC-4FD4-967B-6A145269C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4" t="7361" r="11878" b="16250"/>
            <a:stretch/>
          </p:blipFill>
          <p:spPr>
            <a:xfrm>
              <a:off x="8167201" y="120924"/>
              <a:ext cx="3967789" cy="5962524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9559660-DCF4-4D88-BD14-7107E6C6D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3" y="3002825"/>
            <a:ext cx="7229615" cy="2886883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98593E64-C0F9-4868-B076-D4961268D32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BC17B2D-B9F0-4780-8F4B-E799DCB8B3A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9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A9D56CD5-33D2-4443-9D3C-4DC59268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62839" y="1373386"/>
            <a:ext cx="1342530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３代将軍の家光は、武家諸法度を改めて、大名が領地（藩）と江戸を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一年おきに行き来する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参勤交代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の制度を定めました。また、幕府に従わ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なくなることを心配してキリスト教を禁止し、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絵踏み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などをして、信者を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取りしまるようになりました。さらに外国との貿易や交渉を行う場所を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厳しく制限し、貿易から得られる利益をほぼ独占しました。このことを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鎖国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と言います。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17514" y="452445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徳川家光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1B92AC-FF3E-46E0-8464-ABFE67CABED9}"/>
              </a:ext>
            </a:extLst>
          </p:cNvPr>
          <p:cNvSpPr txBox="1"/>
          <p:nvPr/>
        </p:nvSpPr>
        <p:spPr>
          <a:xfrm>
            <a:off x="3888087" y="151612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ぶけしょはっと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2E60A4-BC16-4DB7-B09F-787CD4599E0D}"/>
              </a:ext>
            </a:extLst>
          </p:cNvPr>
          <p:cNvSpPr txBox="1"/>
          <p:nvPr/>
        </p:nvSpPr>
        <p:spPr>
          <a:xfrm>
            <a:off x="8268455" y="151612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りょうち  　はん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303709-F8CA-4948-8B0E-7F31FC94F6EC}"/>
              </a:ext>
            </a:extLst>
          </p:cNvPr>
          <p:cNvSpPr txBox="1"/>
          <p:nvPr/>
        </p:nvSpPr>
        <p:spPr>
          <a:xfrm>
            <a:off x="10767212" y="315382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しんじゃ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811C61-3CC9-460D-ACF1-055A4441DEB6}"/>
              </a:ext>
            </a:extLst>
          </p:cNvPr>
          <p:cNvSpPr txBox="1"/>
          <p:nvPr/>
        </p:nvSpPr>
        <p:spPr>
          <a:xfrm>
            <a:off x="7718987" y="315382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え  ふ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5A9830-B5B8-420A-8D11-87D4B4CF7A6E}"/>
              </a:ext>
            </a:extLst>
          </p:cNvPr>
          <p:cNvSpPr txBox="1"/>
          <p:nvPr/>
        </p:nvSpPr>
        <p:spPr>
          <a:xfrm>
            <a:off x="7596990" y="3853363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ぼうえき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DD7420-1E34-402A-8947-67587B8E06FE}"/>
              </a:ext>
            </a:extLst>
          </p:cNvPr>
          <p:cNvSpPr txBox="1"/>
          <p:nvPr/>
        </p:nvSpPr>
        <p:spPr>
          <a:xfrm>
            <a:off x="1194682" y="466976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せいげん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76EBFB-5C6D-4BF9-8A6B-D92EB7A85047}"/>
              </a:ext>
            </a:extLst>
          </p:cNvPr>
          <p:cNvSpPr txBox="1"/>
          <p:nvPr/>
        </p:nvSpPr>
        <p:spPr>
          <a:xfrm>
            <a:off x="7179133" y="468177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どくせん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1E76CF-8B2E-46C8-8500-DA4D4EB70FA3}"/>
              </a:ext>
            </a:extLst>
          </p:cNvPr>
          <p:cNvSpPr txBox="1"/>
          <p:nvPr/>
        </p:nvSpPr>
        <p:spPr>
          <a:xfrm>
            <a:off x="5617524" y="466976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りえき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BC2A9F-979D-4DAA-9C77-8A99BD8D893C}"/>
              </a:ext>
            </a:extLst>
          </p:cNvPr>
          <p:cNvSpPr txBox="1"/>
          <p:nvPr/>
        </p:nvSpPr>
        <p:spPr>
          <a:xfrm>
            <a:off x="4654192" y="127023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とくがわ　いえみつ</a:t>
            </a:r>
            <a:endParaRPr lang="en-US" altLang="ja-JP" sz="24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BAD92E-DB74-469A-9C18-A777B99B1DAB}"/>
              </a:ext>
            </a:extLst>
          </p:cNvPr>
          <p:cNvSpPr txBox="1"/>
          <p:nvPr/>
        </p:nvSpPr>
        <p:spPr>
          <a:xfrm>
            <a:off x="3638058" y="2377568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さんきんこうたい</a:t>
            </a:r>
            <a:endParaRPr lang="en-US" altLang="ja-JP" sz="1600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F88AF9-AF70-4221-AF19-D67845C1728A}"/>
              </a:ext>
            </a:extLst>
          </p:cNvPr>
          <p:cNvSpPr txBox="1"/>
          <p:nvPr/>
        </p:nvSpPr>
        <p:spPr>
          <a:xfrm>
            <a:off x="5584745" y="241877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せいど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A3FE36C-0E00-40C0-AF50-D53FBF52FE8D}"/>
              </a:ext>
            </a:extLst>
          </p:cNvPr>
          <p:cNvSpPr txBox="1"/>
          <p:nvPr/>
        </p:nvSpPr>
        <p:spPr>
          <a:xfrm>
            <a:off x="204949" y="545446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さこく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36167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9F7329-B932-4564-8D31-DB7E7356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130300" y="4509382"/>
            <a:ext cx="1076282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人形浄瑠璃　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061182" y="2601819"/>
            <a:ext cx="1076282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歌舞伎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443152" y="3791060"/>
            <a:ext cx="448454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にんぎょうじょうるり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2435" y="4987659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458001" y="1872790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 ぶ 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086486-453C-927A-EF29-B537B75CE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018" y="1962669"/>
            <a:ext cx="3331307" cy="174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C668A9-72D3-F200-0E0D-4A1D17EF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86" y="3952170"/>
            <a:ext cx="5441226" cy="167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94E7122A-5E0F-44E0-953F-19FCBAFD573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85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0D5D05A-E294-45DE-84E2-A8D365A92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1" name="四角形: 対角を切り取る 10">
            <a:extLst>
              <a:ext uri="{FF2B5EF4-FFF2-40B4-BE49-F238E27FC236}">
                <a16:creationId xmlns:a16="http://schemas.microsoft.com/office/drawing/2014/main" id="{53DDEFCB-EECF-4AA6-AECF-5B9F864C7699}"/>
              </a:ext>
            </a:extLst>
          </p:cNvPr>
          <p:cNvSpPr/>
          <p:nvPr/>
        </p:nvSpPr>
        <p:spPr>
          <a:xfrm>
            <a:off x="9926423" y="4128088"/>
            <a:ext cx="2106500" cy="1891091"/>
          </a:xfrm>
          <a:prstGeom prst="snip2DiagRect">
            <a:avLst>
              <a:gd name="adj1" fmla="val 631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59077" y="3307719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ちかまつ  もん   ざ　 え   もん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4009631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近松門左衛門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5F80A21-269A-72B3-D260-A06BFEA9C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370"/>
            <a:ext cx="12192000" cy="320437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0338E1D8-D30D-45B5-ACB1-C8B2C6678523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2">
            <a:extLst>
              <a:ext uri="{FF2B5EF4-FFF2-40B4-BE49-F238E27FC236}">
                <a16:creationId xmlns:a16="http://schemas.microsoft.com/office/drawing/2014/main" id="{2AF298EA-FA21-4C2D-9E89-65D56A9A9D1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71CDF56-AEBD-402C-895D-7455C157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1691572"/>
            <a:ext cx="12041280" cy="4667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51E4078-23ED-4EAB-BE98-69702EB6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8D5419-06C3-466F-97A5-257638CAB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D0A49F-BF39-40DE-AF1E-01DF1A30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82" r="7466" b="8029"/>
          <a:stretch/>
        </p:blipFill>
        <p:spPr>
          <a:xfrm>
            <a:off x="525361" y="46600"/>
            <a:ext cx="9305397" cy="607731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AD7E68B-8936-430C-B993-28CBE39EC7ED}"/>
              </a:ext>
            </a:extLst>
          </p:cNvPr>
          <p:cNvSpPr/>
          <p:nvPr/>
        </p:nvSpPr>
        <p:spPr>
          <a:xfrm>
            <a:off x="525361" y="6107581"/>
            <a:ext cx="1195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一陽斎豊国『霜釖曽根崎心中　天満屋おはつ・平野屋徳兵衛』.</a:t>
            </a:r>
            <a:endParaRPr lang="en-US" altLang="ja-JP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国立国会図書館デジタルコレクション https://dl.ndl.go.jp/pid/1311304 (参照 2023-06-21)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27F19D-3D3C-440C-B5B4-7F208D1E23AA}"/>
              </a:ext>
            </a:extLst>
          </p:cNvPr>
          <p:cNvSpPr/>
          <p:nvPr/>
        </p:nvSpPr>
        <p:spPr>
          <a:xfrm>
            <a:off x="10184580" y="218387"/>
            <a:ext cx="1582530" cy="5315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4400">
                <a:solidFill>
                  <a:schemeClr val="bg1"/>
                </a:solidFill>
              </a:rPr>
              <a:t>近松が脚本を書いた　</a:t>
            </a:r>
            <a:endParaRPr kumimoji="1" lang="en-US" altLang="ja-JP" sz="440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4400">
                <a:solidFill>
                  <a:schemeClr val="bg1"/>
                </a:solidFill>
              </a:rPr>
              <a:t>曽根崎心中の錦絵</a:t>
            </a:r>
          </a:p>
        </p:txBody>
      </p:sp>
    </p:spTree>
    <p:extLst>
      <p:ext uri="{BB962C8B-B14F-4D97-AF65-F5344CB8AC3E}">
        <p14:creationId xmlns:p14="http://schemas.microsoft.com/office/powerpoint/2010/main" val="2644812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88098" y="1107047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人々の人気を集めた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歌舞伎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や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人形浄瑠璃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の作者である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近松門左衛門は、歴史上の物語や実際に起きた事件を題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材にして、変化に富んだ約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150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編の脚本を書きました。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449592" y="652861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近松門左衛門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0FE51D-993A-4789-A5E4-326620FE2842}"/>
              </a:ext>
            </a:extLst>
          </p:cNvPr>
          <p:cNvSpPr txBox="1"/>
          <p:nvPr/>
        </p:nvSpPr>
        <p:spPr>
          <a:xfrm>
            <a:off x="4083338" y="414617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A6F3C5-D2EA-48AA-8DCF-A8AEA426EEF3}"/>
              </a:ext>
            </a:extLst>
          </p:cNvPr>
          <p:cNvSpPr txBox="1"/>
          <p:nvPr/>
        </p:nvSpPr>
        <p:spPr>
          <a:xfrm>
            <a:off x="6800286" y="414617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へん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AE47F0-6612-45B1-8404-AC6E78C2DD08}"/>
              </a:ext>
            </a:extLst>
          </p:cNvPr>
          <p:cNvSpPr txBox="1"/>
          <p:nvPr/>
        </p:nvSpPr>
        <p:spPr>
          <a:xfrm>
            <a:off x="7537768" y="4163968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きゃくほん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175DBE-A6C4-4A43-9453-AC1916EDD1C7}"/>
              </a:ext>
            </a:extLst>
          </p:cNvPr>
          <p:cNvSpPr txBox="1"/>
          <p:nvPr/>
        </p:nvSpPr>
        <p:spPr>
          <a:xfrm>
            <a:off x="3682183" y="316862"/>
            <a:ext cx="522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ちかまつ　　　もんざえもん</a:t>
            </a:r>
            <a:endParaRPr lang="en-US" altLang="ja-JP" sz="24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24CA53-6958-49D6-9BF4-61AED1E98341}"/>
              </a:ext>
            </a:extLst>
          </p:cNvPr>
          <p:cNvSpPr txBox="1"/>
          <p:nvPr/>
        </p:nvSpPr>
        <p:spPr>
          <a:xfrm>
            <a:off x="5073071" y="2225347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　ぶ　き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A715F5-7652-4BA3-8988-890ED1AC3765}"/>
              </a:ext>
            </a:extLst>
          </p:cNvPr>
          <p:cNvSpPr txBox="1"/>
          <p:nvPr/>
        </p:nvSpPr>
        <p:spPr>
          <a:xfrm>
            <a:off x="6641362" y="2207553"/>
            <a:ext cx="253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にんぎょう    じょうるり</a:t>
            </a:r>
            <a:endParaRPr lang="en-US" altLang="ja-JP" sz="1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E461955-A8C2-4199-B2B7-1508E7D6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9DF0B55-63EA-432A-868D-130AD219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0" y="4180781"/>
            <a:ext cx="12503531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東海道五十三次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0" y="2468944"/>
            <a:ext cx="1050882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浮世絵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600283" y="352215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とうかいどうごじゅうさんつぎ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5878245" y="4846799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697345" y="1621839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うきよえ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2E4079-905B-6920-0B5B-753E1420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25" y="1859499"/>
            <a:ext cx="5514184" cy="169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5D5181-0415-BFDB-34B9-797EF117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07" y="3469539"/>
            <a:ext cx="6799594" cy="211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C84BA63C-4DF9-4D7F-93D7-B806F956ABD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54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A6315C4-0B64-4130-B1F5-2D28E9A4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36685" y="4280118"/>
            <a:ext cx="1047959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金　閣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21781" y="2455295"/>
            <a:ext cx="1047959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室町時代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715125" y="1802506"/>
            <a:ext cx="318576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むろまち　　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173093" y="3546107"/>
            <a:ext cx="318537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きん　　 かく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E60B1C-E740-8B0C-98CD-9D66A68C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93" y="1860373"/>
            <a:ext cx="5380928" cy="207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C61B219-76E0-E1EA-3B94-03215E1B7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777" y="3723708"/>
            <a:ext cx="4915598" cy="189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3B0B04C4-8197-48A2-BB04-F960CD49261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52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BEFB5C19-61AD-4904-8924-20E316542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0" name="四角形: 対角を切り取る 9">
            <a:extLst>
              <a:ext uri="{FF2B5EF4-FFF2-40B4-BE49-F238E27FC236}">
                <a16:creationId xmlns:a16="http://schemas.microsoft.com/office/drawing/2014/main" id="{2A420E4D-D609-4FDF-B475-F5327040735A}"/>
              </a:ext>
            </a:extLst>
          </p:cNvPr>
          <p:cNvSpPr/>
          <p:nvPr/>
        </p:nvSpPr>
        <p:spPr>
          <a:xfrm>
            <a:off x="8048385" y="3004307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553378" y="2957778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うたがわ　ひろしげ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50720" y="3716189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歌川広重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172200-D301-F497-FC48-537429A9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7" y="2957778"/>
            <a:ext cx="11890666" cy="2900481"/>
          </a:xfrm>
          <a:prstGeom prst="rect">
            <a:avLst/>
          </a:prstGeom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id="{3F575535-D767-4D9C-91A2-109D41D1440D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081CE7EA-C9EF-4231-BEAB-5F2B9896CED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9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9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5C7EBCB-E9D9-49CC-92BA-CFEC5476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822EDC7-03CE-426B-98D3-4C6E0A7FAF9A}"/>
              </a:ext>
            </a:extLst>
          </p:cNvPr>
          <p:cNvGrpSpPr/>
          <p:nvPr/>
        </p:nvGrpSpPr>
        <p:grpSpPr>
          <a:xfrm>
            <a:off x="1112663" y="0"/>
            <a:ext cx="9215485" cy="6754836"/>
            <a:chOff x="7627763" y="2654300"/>
            <a:chExt cx="9215485" cy="675483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9A268AD-CB0E-430B-9C19-82E572177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7763" y="2654300"/>
              <a:ext cx="9215485" cy="623161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A9051FA-2CE7-4E9F-A041-9D9DF497260F}"/>
                </a:ext>
              </a:extLst>
            </p:cNvPr>
            <p:cNvSpPr/>
            <p:nvPr/>
          </p:nvSpPr>
          <p:spPr>
            <a:xfrm>
              <a:off x="9138760" y="8885916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 sz="1400">
                  <a:solidFill>
                    <a:schemeClr val="bg1"/>
                  </a:solidFill>
                </a:rPr>
                <a:t>広重『東都名所日本橋之白雨』,喜鶴屋. 国立国会図書館デジタルコレクション https://dl.ndl.go.jp/pid/1302097 (参照 2023-06-21)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864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75572" y="1526670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江戸の下級武士の家に生まれた歌川広重は、子どもの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ころから絵の勉強をし、人気の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浮世絵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師になりました。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東海道の名所風景をえがいた「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東海道五十三次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」は、大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量に印刷されました。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31335" y="536834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歌川広重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085826-35F7-4DF5-B8D6-718F051BF720}"/>
              </a:ext>
            </a:extLst>
          </p:cNvPr>
          <p:cNvSpPr txBox="1"/>
          <p:nvPr/>
        </p:nvSpPr>
        <p:spPr>
          <a:xfrm>
            <a:off x="2239565" y="407579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めいしょふうけい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676582-87B5-4F5C-A1CC-73FBD39D4285}"/>
              </a:ext>
            </a:extLst>
          </p:cNvPr>
          <p:cNvSpPr txBox="1"/>
          <p:nvPr/>
        </p:nvSpPr>
        <p:spPr>
          <a:xfrm>
            <a:off x="1249832" y="511193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いんさつ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6C33C9-BDAE-4C67-AB64-85B360CC063F}"/>
              </a:ext>
            </a:extLst>
          </p:cNvPr>
          <p:cNvSpPr txBox="1"/>
          <p:nvPr/>
        </p:nvSpPr>
        <p:spPr>
          <a:xfrm>
            <a:off x="4496418" y="238125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うたがわ　ひろしげ</a:t>
            </a:r>
            <a:endParaRPr lang="en-US" altLang="ja-JP" sz="24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D64D4E-5218-4091-B6DC-8F6329777C78}"/>
              </a:ext>
            </a:extLst>
          </p:cNvPr>
          <p:cNvSpPr txBox="1"/>
          <p:nvPr/>
        </p:nvSpPr>
        <p:spPr>
          <a:xfrm>
            <a:off x="6804872" y="3104472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うきよ　  え　 し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64AACE-89FB-4243-AD3B-6148D0D8A735}"/>
              </a:ext>
            </a:extLst>
          </p:cNvPr>
          <p:cNvSpPr txBox="1"/>
          <p:nvPr/>
        </p:nvSpPr>
        <p:spPr>
          <a:xfrm>
            <a:off x="6681699" y="4105092"/>
            <a:ext cx="3454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とうかいどう　ごじゅうさんつぎ</a:t>
            </a:r>
            <a:endParaRPr lang="en-US" altLang="ja-JP" sz="1600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56372B9-38BA-4D78-B644-F6C80B718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1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2E3FA4A-97EB-4839-8D61-0C225EAC3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221856" y="3569747"/>
            <a:ext cx="890770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解体新書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220694" y="207385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</a:t>
            </a:r>
            <a:r>
              <a:rPr lang="ja-JP" altLang="en-US" sz="4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前野　良沢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157149" y="309712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かいたいしんしょ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155987" y="1491501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まえの りょうたく</a:t>
            </a:r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7504718-FC8E-4E2A-97E1-865B7F8172B3}"/>
              </a:ext>
            </a:extLst>
          </p:cNvPr>
          <p:cNvSpPr txBox="1">
            <a:spLocks/>
          </p:cNvSpPr>
          <p:nvPr/>
        </p:nvSpPr>
        <p:spPr>
          <a:xfrm>
            <a:off x="2249269" y="5019474"/>
            <a:ext cx="890770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蘭　学　　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E3D03155-44ED-4A30-861F-4E58851CFAFC}"/>
              </a:ext>
            </a:extLst>
          </p:cNvPr>
          <p:cNvSpPr txBox="1">
            <a:spLocks/>
          </p:cNvSpPr>
          <p:nvPr/>
        </p:nvSpPr>
        <p:spPr>
          <a:xfrm>
            <a:off x="6323825" y="4492237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らん　がく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3B47393-338D-BE81-AB44-5171C19E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224" y="1837104"/>
            <a:ext cx="4622800" cy="1422483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E116153-25E3-38B8-23AD-A4B73DCA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075" y="3318471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0AC6216-1875-907D-3962-D1466D5C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292" y="4565119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94D7D02E-1884-4D1D-9377-47EBBBB33FE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0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66A0BC2-BDDE-44D2-B3FD-1DD89A1E5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465532" y="3219335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すぎた　 げんぱく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杉田玄白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691A47-18A2-4689-AE1B-1F847672046C}"/>
              </a:ext>
            </a:extLst>
          </p:cNvPr>
          <p:cNvGrpSpPr/>
          <p:nvPr/>
        </p:nvGrpSpPr>
        <p:grpSpPr>
          <a:xfrm>
            <a:off x="6096000" y="2000635"/>
            <a:ext cx="6096000" cy="4497543"/>
            <a:chOff x="6096000" y="2000635"/>
            <a:chExt cx="6096000" cy="4497543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441D575-50DE-41D8-9200-BA7BFC830678}"/>
                </a:ext>
              </a:extLst>
            </p:cNvPr>
            <p:cNvSpPr/>
            <p:nvPr/>
          </p:nvSpPr>
          <p:spPr>
            <a:xfrm>
              <a:off x="6096000" y="5697959"/>
              <a:ext cx="6096000" cy="8002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ja-JP" altLang="en-US" sz="1200" b="1">
                  <a:latin typeface="Arial" panose="020B0604020202020204" pitchFamily="34" charset="0"/>
                </a:rPr>
                <a:t>千葉大学附属図書館亥鼻分館所蔵 古医書コレクション </a:t>
              </a:r>
              <a:endParaRPr lang="en-US" altLang="ja-JP" sz="1200" b="1">
                <a:latin typeface="Arial" panose="020B0604020202020204" pitchFamily="34" charset="0"/>
              </a:endParaRPr>
            </a:p>
            <a:p>
              <a:pPr algn="r"/>
              <a:r>
                <a:rPr lang="en-US" altLang="ja-JP" sz="1200" b="1">
                  <a:latin typeface="Arial" panose="020B0604020202020204" pitchFamily="34" charset="0"/>
                </a:rPr>
                <a:t>= Rare eastern medicine book collection</a:t>
              </a:r>
            </a:p>
            <a:p>
              <a:r>
                <a:rPr lang="en-US" altLang="ja-JP" sz="1100">
                  <a:solidFill>
                    <a:schemeClr val="bg1"/>
                  </a:solidFill>
                </a:rPr>
                <a:t>https://alc.chiba-u.jp/c-arc/uv/v/?manifest=https://IIIF.ll.chiba-u.jp/mmd/manifest/150/2301.json#?c=&amp;m=&amp;s=&amp;cv=16&amp;xywh=-1579%2C-209%2C8773%2C4160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38B467-0B49-4FC6-8284-D362AD46E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256" y="2000635"/>
              <a:ext cx="4850565" cy="3697324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410978E5-4EB3-2183-8110-C18FFE1E3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" y="3366624"/>
            <a:ext cx="7225409" cy="2695173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D6AE2292-BF39-496F-9A95-DC4E81A4701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D006E7EA-C00A-4AF5-87DB-981F66DF3A0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0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36414A0-8A0C-476B-99D9-6E909717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42442" y="1519028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江戸時代の中ごろになると、洋書の輸入ができるようになり、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西洋の学問（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蘭学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）を学ぶ人々が増えました。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小浜藩（福井県）の医者であった杉田玄白は、オランダ語で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書かれた医学書を手に入れ、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前野良沢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らと共に、この本を日本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語に翻訳し、「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解体新書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」として出版しました。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254691" y="355586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杉田玄白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4FB462-6775-40B5-BBCD-318354E18019}"/>
              </a:ext>
            </a:extLst>
          </p:cNvPr>
          <p:cNvSpPr txBox="1"/>
          <p:nvPr/>
        </p:nvSpPr>
        <p:spPr>
          <a:xfrm>
            <a:off x="6008125" y="187993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ようしょ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E287FF-3963-4065-9D07-D8985A9C5671}"/>
              </a:ext>
            </a:extLst>
          </p:cNvPr>
          <p:cNvSpPr txBox="1"/>
          <p:nvPr/>
        </p:nvSpPr>
        <p:spPr>
          <a:xfrm>
            <a:off x="7101895" y="187993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ゆにゅう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69D186-3E40-41AF-AA26-09EA80D16BA4}"/>
              </a:ext>
            </a:extLst>
          </p:cNvPr>
          <p:cNvSpPr txBox="1"/>
          <p:nvPr/>
        </p:nvSpPr>
        <p:spPr>
          <a:xfrm>
            <a:off x="1186665" y="541862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ほんやく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E8A5A7-997B-47EF-9C2A-547A19F14EEE}"/>
              </a:ext>
            </a:extLst>
          </p:cNvPr>
          <p:cNvSpPr txBox="1"/>
          <p:nvPr/>
        </p:nvSpPr>
        <p:spPr>
          <a:xfrm>
            <a:off x="6341533" y="541421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しゅっぱん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1AB793-B28A-459B-9D71-192630F4FC7F}"/>
              </a:ext>
            </a:extLst>
          </p:cNvPr>
          <p:cNvSpPr txBox="1"/>
          <p:nvPr/>
        </p:nvSpPr>
        <p:spPr>
          <a:xfrm>
            <a:off x="5606533" y="4522465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まえの りょうたく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0D752C-EAB4-42FB-9BA7-17573C221AA4}"/>
              </a:ext>
            </a:extLst>
          </p:cNvPr>
          <p:cNvSpPr txBox="1"/>
          <p:nvPr/>
        </p:nvSpPr>
        <p:spPr>
          <a:xfrm>
            <a:off x="4616977" y="54729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すぎた　　げんぱく</a:t>
            </a:r>
            <a:endParaRPr lang="en-US" altLang="ja-JP" sz="24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88DC29D-8091-4019-BA7A-B40FB89EE5A4}"/>
              </a:ext>
            </a:extLst>
          </p:cNvPr>
          <p:cNvSpPr txBox="1"/>
          <p:nvPr/>
        </p:nvSpPr>
        <p:spPr>
          <a:xfrm>
            <a:off x="2637511" y="279125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らんがく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788CCF-284E-46EE-BA8D-4D89B6E6CCDB}"/>
              </a:ext>
            </a:extLst>
          </p:cNvPr>
          <p:cNvSpPr txBox="1"/>
          <p:nvPr/>
        </p:nvSpPr>
        <p:spPr>
          <a:xfrm>
            <a:off x="773579" y="3615547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おばまはん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69B403-27E9-4373-99FE-E47F7F9DF958}"/>
              </a:ext>
            </a:extLst>
          </p:cNvPr>
          <p:cNvSpPr txBox="1"/>
          <p:nvPr/>
        </p:nvSpPr>
        <p:spPr>
          <a:xfrm>
            <a:off x="3114929" y="5414216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かいたいしんしょ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169013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1BE8329-257D-4889-9287-F4924843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511326" y="4589443"/>
            <a:ext cx="1050287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古事記伝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511327" y="2357781"/>
            <a:ext cx="890770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国　学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886781" y="1642631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こくがく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8A8B04-5646-B648-1E5A-F4F5208E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6" y="1882942"/>
            <a:ext cx="4622800" cy="167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98CA33-72F1-8C14-4A10-DC4101A2F933}"/>
              </a:ext>
            </a:extLst>
          </p:cNvPr>
          <p:cNvSpPr txBox="1"/>
          <p:nvPr/>
        </p:nvSpPr>
        <p:spPr>
          <a:xfrm>
            <a:off x="8361362" y="4252714"/>
            <a:ext cx="252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こじきでん</a:t>
            </a:r>
            <a:endParaRPr lang="en-US" altLang="ja-JP" sz="24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F7610E-04A0-9B66-61C2-5C4D19E6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85" y="4106282"/>
            <a:ext cx="4229101" cy="194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3E2292A2-131D-4EE1-87A4-42128487C12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9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CEEF4CC-55E2-41A8-8E37-06913307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311623" y="3274156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もと  おり のり  なが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本居宣長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11DF907-3BDB-4D6E-A056-E17607FCEE68}"/>
              </a:ext>
            </a:extLst>
          </p:cNvPr>
          <p:cNvGrpSpPr/>
          <p:nvPr/>
        </p:nvGrpSpPr>
        <p:grpSpPr>
          <a:xfrm>
            <a:off x="4284449" y="0"/>
            <a:ext cx="7907551" cy="6858000"/>
            <a:chOff x="4284449" y="0"/>
            <a:chExt cx="7907551" cy="6858000"/>
          </a:xfrm>
        </p:grpSpPr>
        <p:pic>
          <p:nvPicPr>
            <p:cNvPr id="1026" name="Picture 2" descr="https://rmda.kulib.kyoto-u.ac.jp/iiif/RB00033904/RB00033904_00001_0.ptif/full/1499,/0/default.jpg">
              <a:extLst>
                <a:ext uri="{FF2B5EF4-FFF2-40B4-BE49-F238E27FC236}">
                  <a16:creationId xmlns:a16="http://schemas.microsoft.com/office/drawing/2014/main" id="{EB67DD97-7296-4D12-81A4-B43281CA4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5" r="19680"/>
            <a:stretch/>
          </p:blipFill>
          <p:spPr bwMode="auto">
            <a:xfrm>
              <a:off x="8996039" y="0"/>
              <a:ext cx="319596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A890B8D-6B9A-4898-9DEC-74AD37D54C4A}"/>
                </a:ext>
              </a:extLst>
            </p:cNvPr>
            <p:cNvSpPr/>
            <p:nvPr/>
          </p:nvSpPr>
          <p:spPr>
            <a:xfrm>
              <a:off x="4284449" y="6130255"/>
              <a:ext cx="48341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https://rmda.kulib.kyoto-u.ac.jp/item/rb00033904</a:t>
              </a:r>
              <a:endParaRPr lang="en-US" altLang="ja-JP" sz="1200" b="1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r>
                <a:rPr lang="ja-JP" altLang="en-US">
                  <a:solidFill>
                    <a:schemeClr val="bg1"/>
                  </a:solidFill>
                </a:rPr>
                <a:t>京都大学総合博物館　本居宣長像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56EBC05B-4380-3A65-257C-FFCF38B8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67" y="3429000"/>
            <a:ext cx="8099219" cy="2701255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8D06BEF4-C271-4675-A5B3-0142875E2BF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FA95D9B2-7462-485B-88DF-03FBCC91DEB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5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2AD8C00-CBFC-4E57-A718-0F828A00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30764" y="1565707"/>
            <a:ext cx="12061236" cy="529229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本居宣長は、「古事記」の研究に全力を注ぎ、３５年かけて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古事記伝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」という書物を完成させました。また、宣長は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国学</a:t>
            </a:r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の研究を進めていくうちに、社会や政治にも目を向けるように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なり、政治を行う人の心構えを説きました。国学とは、古くか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らの日本人の考え方を知ろうとする学問です。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14764" y="641484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本居宣長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5267067" y="194421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けんきゅう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8A0B29-C225-4AE0-B154-FEB219734E3E}"/>
              </a:ext>
            </a:extLst>
          </p:cNvPr>
          <p:cNvSpPr txBox="1"/>
          <p:nvPr/>
        </p:nvSpPr>
        <p:spPr>
          <a:xfrm>
            <a:off x="4116534" y="456418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こころがま</a:t>
            </a:r>
            <a:endParaRPr lang="en-US" altLang="ja-JP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D68A8-CF23-4A4A-AAA3-443E7BEDDF96}"/>
              </a:ext>
            </a:extLst>
          </p:cNvPr>
          <p:cNvSpPr txBox="1"/>
          <p:nvPr/>
        </p:nvSpPr>
        <p:spPr>
          <a:xfrm>
            <a:off x="4526109" y="370706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もとおり　のりなが</a:t>
            </a:r>
            <a:endParaRPr lang="en-US" altLang="ja-JP" sz="24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E5DE43-F9B4-4C89-B677-1F0825D1F7E7}"/>
              </a:ext>
            </a:extLst>
          </p:cNvPr>
          <p:cNvSpPr txBox="1"/>
          <p:nvPr/>
        </p:nvSpPr>
        <p:spPr>
          <a:xfrm>
            <a:off x="852034" y="2796467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こじき　でん</a:t>
            </a:r>
            <a:endParaRPr lang="en-US" altLang="ja-JP" sz="16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9135B7-10C1-42CC-BE49-3E249E5256C8}"/>
              </a:ext>
            </a:extLst>
          </p:cNvPr>
          <p:cNvSpPr txBox="1"/>
          <p:nvPr/>
        </p:nvSpPr>
        <p:spPr>
          <a:xfrm>
            <a:off x="3721000" y="194421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こじき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8788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4CAE936-3605-440A-BC5B-BBC3731B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03201" y="4083548"/>
            <a:ext cx="1040127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反　乱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03201" y="2243650"/>
            <a:ext cx="13081000" cy="176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天保の大ききん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222225" y="1787128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てんぽう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066A93C-BAAE-1AA4-BEA6-61414841A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06" y="1981927"/>
            <a:ext cx="6583194" cy="176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0370201-96D3-F953-C875-4CC59F32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76" y="3797215"/>
            <a:ext cx="3419297" cy="166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741CF7AE-4402-41FC-BE42-9B4B8CE5C01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1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D864773A-8E4B-423B-B36B-F827226A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0" name="四角形: 対角を切り取る 9">
            <a:extLst>
              <a:ext uri="{FF2B5EF4-FFF2-40B4-BE49-F238E27FC236}">
                <a16:creationId xmlns:a16="http://schemas.microsoft.com/office/drawing/2014/main" id="{23E8176E-8A8B-4CA3-B686-9A2006AA49DA}"/>
              </a:ext>
            </a:extLst>
          </p:cNvPr>
          <p:cNvSpPr/>
          <p:nvPr/>
        </p:nvSpPr>
        <p:spPr>
          <a:xfrm>
            <a:off x="7941484" y="3417051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395191" y="3064378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あしかが　よしみつ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793622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足利義満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A38044-E8BA-330B-A03F-0C248BFA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" y="2887606"/>
            <a:ext cx="11815691" cy="3129303"/>
          </a:xfrm>
          <a:prstGeom prst="rect">
            <a:avLst/>
          </a:prstGeom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id="{47364327-E526-40E3-97A0-0A468D01391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BD1FCB83-2F61-4573-8CBA-6BEFA836372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0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0EA6EDC3-5AF8-4B07-A26D-205E550EB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9664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77780" y="3436613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おおしお　へいはちろう</a:t>
            </a:r>
            <a:endParaRPr lang="ja-JP" altLang="en-US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944427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9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大塩平八郎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45BA08-9597-31B2-6FA3-2B8A12D8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9" y="3467195"/>
            <a:ext cx="7474747" cy="2556769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6206F46-1139-4E65-A3E6-5A4F1EA45F9F}"/>
              </a:ext>
            </a:extLst>
          </p:cNvPr>
          <p:cNvGrpSpPr/>
          <p:nvPr/>
        </p:nvGrpSpPr>
        <p:grpSpPr>
          <a:xfrm>
            <a:off x="6292306" y="3429618"/>
            <a:ext cx="6026077" cy="3455612"/>
            <a:chOff x="6292306" y="3429618"/>
            <a:chExt cx="6026077" cy="345561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73B0319-5F62-405B-B41F-2CA4F14B9AE7}"/>
                </a:ext>
              </a:extLst>
            </p:cNvPr>
            <p:cNvGrpSpPr/>
            <p:nvPr/>
          </p:nvGrpSpPr>
          <p:grpSpPr>
            <a:xfrm>
              <a:off x="7221654" y="5805809"/>
              <a:ext cx="5096729" cy="1079421"/>
              <a:chOff x="7220163" y="5807652"/>
              <a:chExt cx="5096729" cy="1079421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E5F68378-0E6B-4214-8557-1E75BAA097E6}"/>
                  </a:ext>
                </a:extLst>
              </p:cNvPr>
              <p:cNvSpPr/>
              <p:nvPr/>
            </p:nvSpPr>
            <p:spPr>
              <a:xfrm>
                <a:off x="7220163" y="6071465"/>
                <a:ext cx="5096729" cy="815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>
                    <a:solidFill>
                      <a:schemeClr val="bg1"/>
                    </a:solidFill>
                  </a:rPr>
                  <a:t>https://webarchives.tnm.jp/imgsearch/show/C003119</a:t>
                </a:r>
                <a:r>
                  <a:rPr lang="ja-JP" altLang="en-US">
                    <a:solidFill>
                      <a:schemeClr val="bg1"/>
                    </a:solidFill>
                  </a:rPr>
                  <a:t>　</a:t>
                </a:r>
                <a:r>
                  <a:rPr lang="zh-TW" altLang="en-US" b="1">
                    <a:solidFill>
                      <a:schemeClr val="bg1"/>
                    </a:solidFill>
                  </a:rPr>
                  <a:t>東京国立博物館</a:t>
                </a:r>
                <a:r>
                  <a:rPr lang="ja-JP" altLang="en-US" b="1">
                    <a:solidFill>
                      <a:schemeClr val="bg1"/>
                    </a:solidFill>
                  </a:rPr>
                  <a:t>（</a:t>
                </a:r>
                <a:r>
                  <a:rPr lang="zh-TW" altLang="en-US" b="1">
                    <a:solidFill>
                      <a:schemeClr val="bg1"/>
                    </a:solidFill>
                  </a:rPr>
                  <a:t>幕末江戸市中騒動図</a:t>
                </a:r>
                <a:r>
                  <a:rPr lang="ja-JP" altLang="en-US" b="1">
                    <a:solidFill>
                      <a:schemeClr val="bg1"/>
                    </a:solidFill>
                  </a:rPr>
                  <a:t>）</a:t>
                </a:r>
                <a:endParaRPr lang="en-US" altLang="ja-JP" b="1">
                  <a:solidFill>
                    <a:schemeClr val="bg1"/>
                  </a:solidFill>
                </a:endParaRPr>
              </a:p>
              <a:p>
                <a:endParaRPr lang="ja-JP" altLang="en-US" sz="1100" b="1" u="sng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3FA5EF5C-A2E4-495E-AC8F-25C70F657CB9}"/>
                  </a:ext>
                </a:extLst>
              </p:cNvPr>
              <p:cNvSpPr/>
              <p:nvPr/>
            </p:nvSpPr>
            <p:spPr>
              <a:xfrm>
                <a:off x="8669270" y="5807652"/>
                <a:ext cx="35702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200" b="1"/>
                  <a:t>このときには各地で米を求めた反乱がありました</a:t>
                </a:r>
                <a:endParaRPr lang="zh-TW" altLang="en-US" sz="1200" b="1"/>
              </a:p>
            </p:txBody>
          </p:sp>
        </p:grp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8B6C7B5A-DFC2-4EE9-B8C2-8017BFAF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2306" y="3429618"/>
              <a:ext cx="5721914" cy="2191371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3" name="タイトル 2">
            <a:extLst>
              <a:ext uri="{FF2B5EF4-FFF2-40B4-BE49-F238E27FC236}">
                <a16:creationId xmlns:a16="http://schemas.microsoft.com/office/drawing/2014/main" id="{5C5266AB-8507-41DB-9FA2-578C7B53683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7205FCB8-D9B7-490E-95E5-E961DD637735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93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C263B71-7713-49B0-B62F-1CE247BD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23850" y="1404932"/>
            <a:ext cx="12061236" cy="529229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天保の大ききん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のとき、元大阪の役人だった大塩平八郎は、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まちの人々を救おうとしない役人たちを批判し、大阪で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反乱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起こしました。そして、大商人から米などを取り上げて、苦し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んでいる人に分け与えようとしました。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167450" y="771763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大塩平八郎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637273" y="2152613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てんぽう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D68A8-CF23-4A4A-AAA3-443E7BEDDF96}"/>
              </a:ext>
            </a:extLst>
          </p:cNvPr>
          <p:cNvSpPr txBox="1"/>
          <p:nvPr/>
        </p:nvSpPr>
        <p:spPr>
          <a:xfrm>
            <a:off x="4387210" y="289854"/>
            <a:ext cx="420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おおしお　  へいはちろう</a:t>
            </a:r>
            <a:endParaRPr lang="en-US" altLang="ja-JP" sz="24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CB62D2-D944-487A-BE01-A388A3631C64}"/>
              </a:ext>
            </a:extLst>
          </p:cNvPr>
          <p:cNvSpPr txBox="1"/>
          <p:nvPr/>
        </p:nvSpPr>
        <p:spPr>
          <a:xfrm>
            <a:off x="10484089" y="309044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はんらん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4050834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C8F0773-FBCD-4DCD-82D2-37FAB4E05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67001" y="4418975"/>
            <a:ext cx="1151364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日米和親条約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67001" y="2592296"/>
            <a:ext cx="1015500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</a:t>
            </a:r>
            <a:r>
              <a:rPr lang="en-US" altLang="ja-JP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</a:t>
            </a:r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開　国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8254437" y="1923240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かいこく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7006053" y="3805560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にちべいわしんじょうやく</a:t>
            </a: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AD0FEC-62CC-74CB-0135-3FFBD171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536" y="2077782"/>
            <a:ext cx="4635491" cy="174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E2AF4A-4EDE-F588-9C5F-892AD415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094" y="3955236"/>
            <a:ext cx="5450471" cy="188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タイトル 2">
            <a:extLst>
              <a:ext uri="{FF2B5EF4-FFF2-40B4-BE49-F238E27FC236}">
                <a16:creationId xmlns:a16="http://schemas.microsoft.com/office/drawing/2014/main" id="{5C7CA070-1153-4305-8CAA-07F7618F904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7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1D5B7A33-D1C5-4CF4-8155-E5668882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ペリー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E3CE92-FB50-4B24-B30D-E690FFCDA696}"/>
              </a:ext>
            </a:extLst>
          </p:cNvPr>
          <p:cNvGrpSpPr/>
          <p:nvPr/>
        </p:nvGrpSpPr>
        <p:grpSpPr>
          <a:xfrm>
            <a:off x="8093476" y="1686114"/>
            <a:ext cx="4098524" cy="5399456"/>
            <a:chOff x="8093476" y="1686114"/>
            <a:chExt cx="4098524" cy="539945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0406837-34E2-4B69-9726-204E6FBBC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490" y="1686114"/>
              <a:ext cx="3666848" cy="4450057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E90EDA49-0D83-42FE-99F4-CD8F57D32D72}"/>
                </a:ext>
              </a:extLst>
            </p:cNvPr>
            <p:cNvSpPr/>
            <p:nvPr/>
          </p:nvSpPr>
          <p:spPr>
            <a:xfrm>
              <a:off x="8093476" y="5639020"/>
              <a:ext cx="409852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ja-JP" sz="14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r"/>
              <a:r>
                <a:rPr lang="ja-JP" altLang="en-US" sz="1400" b="1">
                  <a:solidFill>
                    <a:schemeClr val="bg1"/>
                  </a:solidFill>
                </a:rPr>
                <a:t>ペリー肖像</a:t>
              </a:r>
              <a:r>
                <a:rPr lang="en-US" altLang="ja-JP" sz="1400" b="1">
                  <a:solidFill>
                    <a:schemeClr val="bg1"/>
                  </a:solidFill>
                </a:rPr>
                <a:t>(</a:t>
              </a:r>
              <a:r>
                <a:rPr lang="ja-JP" altLang="en-US" sz="1400" b="1">
                  <a:solidFill>
                    <a:schemeClr val="bg1"/>
                  </a:solidFill>
                </a:rPr>
                <a:t>模本</a:t>
              </a:r>
              <a:r>
                <a:rPr lang="en-US" altLang="ja-JP" sz="1400" b="1">
                  <a:solidFill>
                    <a:schemeClr val="bg1"/>
                  </a:solidFill>
                </a:rPr>
                <a:t>)</a:t>
              </a:r>
            </a:p>
            <a:p>
              <a:pPr algn="r"/>
              <a:r>
                <a:rPr lang="en-US" altLang="ja-JP" sz="1400">
                  <a:solidFill>
                    <a:schemeClr val="bg1"/>
                  </a:solidFill>
                </a:rPr>
                <a:t>https://colbase.nich.go.jp/collection_items/tnm/A-9953?locale=jaBase (nich.go.jp)</a:t>
              </a:r>
            </a:p>
            <a:p>
              <a:pPr algn="r"/>
              <a:r>
                <a:rPr lang="ja-JP" altLang="en-US" sz="1400">
                  <a:solidFill>
                    <a:schemeClr val="bg1"/>
                  </a:solidFill>
                </a:rPr>
                <a:t>明るさ、コントラストを調整</a:t>
              </a:r>
              <a:endParaRPr lang="en-US" altLang="ja-JP" b="1">
                <a:solidFill>
                  <a:schemeClr val="bg1"/>
                </a:solidFill>
              </a:endParaRPr>
            </a:p>
            <a:p>
              <a:endParaRPr lang="en-US" altLang="ja-JP" b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5056F67D-91BE-9012-6529-6C01C20A2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20" y="3429000"/>
            <a:ext cx="5884060" cy="2600325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E53EAC30-286C-46C0-BC29-60F16C23F0B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CB59887C-2053-4BA4-A836-C7C394BAE95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0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3930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1853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年、アメリカ合衆国の使者ペリーが浦賀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（神奈川県）に現れ、大統領の手紙を幕府に渡し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</a:t>
            </a:r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開国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を求めました。翌</a:t>
            </a:r>
            <a:r>
              <a:rPr lang="en-US" altLang="ja-JP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1854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日米和親条約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結んで国交を開き、鎖国の状態が終わりました。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81438" y="319265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ペリー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5385702" y="420874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よく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8F4487-9380-4CA6-9F6D-7D371784BBC8}"/>
              </a:ext>
            </a:extLst>
          </p:cNvPr>
          <p:cNvSpPr txBox="1"/>
          <p:nvPr/>
        </p:nvSpPr>
        <p:spPr>
          <a:xfrm>
            <a:off x="10466939" y="1957629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うらが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CA5397-9303-49B1-AB01-2F190BB8A8EF}"/>
              </a:ext>
            </a:extLst>
          </p:cNvPr>
          <p:cNvSpPr txBox="1"/>
          <p:nvPr/>
        </p:nvSpPr>
        <p:spPr>
          <a:xfrm>
            <a:off x="5005171" y="5225440"/>
            <a:ext cx="94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さこく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BA9413-2F39-43DE-8F51-152E7D80D9AF}"/>
              </a:ext>
            </a:extLst>
          </p:cNvPr>
          <p:cNvSpPr txBox="1"/>
          <p:nvPr/>
        </p:nvSpPr>
        <p:spPr>
          <a:xfrm>
            <a:off x="5475895" y="309044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だいとうりょう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C152941-37DF-4CC0-B61D-9DDBB21C1947}"/>
              </a:ext>
            </a:extLst>
          </p:cNvPr>
          <p:cNvSpPr txBox="1"/>
          <p:nvPr/>
        </p:nvSpPr>
        <p:spPr>
          <a:xfrm>
            <a:off x="8476305" y="4208746"/>
            <a:ext cx="332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にちべい　わしんじょうやく</a:t>
            </a:r>
            <a:endParaRPr lang="en-US" altLang="ja-JP" sz="1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ACB51C0-41F2-4D9E-953F-2D6A986D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3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A357228-EF7A-4933-BC9A-70FF25077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12"/>
            <a:ext cx="12125512" cy="574345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室町時代～江戸時代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（終）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147927" y="6145163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南蛮屏風</a:t>
            </a:r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93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61750D-0E6A-4BF6-9EEF-6EA4304F8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1" t="23661" r="25499" b="20310"/>
          <a:stretch/>
        </p:blipFill>
        <p:spPr>
          <a:xfrm>
            <a:off x="993812" y="0"/>
            <a:ext cx="10204376" cy="6141426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0" y="5933456"/>
            <a:ext cx="99187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「京名所 下」より、鹿苑寺金閣</a:t>
            </a:r>
            <a:endParaRPr lang="ja-JP" altLang="en-US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7812DE9-BBBF-4660-AD18-49B317D6CA13}"/>
              </a:ext>
            </a:extLst>
          </p:cNvPr>
          <p:cNvSpPr/>
          <p:nvPr/>
        </p:nvSpPr>
        <p:spPr>
          <a:xfrm>
            <a:off x="8776368" y="6141426"/>
            <a:ext cx="34884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1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出典：「</a:t>
            </a:r>
            <a:r>
              <a:rPr lang="ja-JP" altLang="en-US" sz="1100">
                <a:solidFill>
                  <a:schemeClr val="bg1"/>
                </a:solidFill>
              </a:rPr>
              <a:t>京名所 下」より、鹿苑寺金閣</a:t>
            </a:r>
            <a:r>
              <a:rPr lang="en-US" altLang="ja-JP" sz="110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ja-JP" altLang="en-US" sz="1100">
                <a:solidFill>
                  <a:schemeClr val="bg1"/>
                </a:solidFill>
              </a:rPr>
              <a:t>佛教大学図書館デジタルコレクション </a:t>
            </a:r>
            <a:endParaRPr lang="en-US" altLang="ja-JP" sz="1100">
              <a:solidFill>
                <a:schemeClr val="bg1"/>
              </a:solidFill>
            </a:endParaRPr>
          </a:p>
          <a:p>
            <a:pPr algn="r"/>
            <a:r>
              <a:rPr lang="en-US" altLang="ja-JP" sz="1100">
                <a:solidFill>
                  <a:schemeClr val="bg1"/>
                </a:solidFill>
              </a:rPr>
              <a:t>(https://bird.bukkyo-u.ac.jp/collections/miyakomeisho-02/)</a:t>
            </a:r>
            <a:endParaRPr lang="ja-JP" alt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0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D8A88F6-9F12-4BD2-A8F4-7559D8ED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64505" y="985546"/>
            <a:ext cx="1206299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１４世紀の終わり、３代将軍の足利義満は、各地の守護大名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を従えて、強い権力を持ちました。また、中国（明）との貿易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を行って、たくさんの富をたくわえました。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義満は京都の北山に３層の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金閣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を建て、２層め、３層めに金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ぱくをはりました。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776306" y="271613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足利義満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5248075" y="161627"/>
            <a:ext cx="3007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あしかが　　よしみつ</a:t>
            </a:r>
            <a:endParaRPr lang="en-US" altLang="ja-JP" sz="16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10630899" y="2642929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ぼうえき</a:t>
            </a:r>
            <a:endParaRPr lang="en-US" altLang="ja-JP" sz="1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5335A5-0126-4CF7-B860-9D1227508EDC}"/>
              </a:ext>
            </a:extLst>
          </p:cNvPr>
          <p:cNvSpPr txBox="1"/>
          <p:nvPr/>
        </p:nvSpPr>
        <p:spPr>
          <a:xfrm>
            <a:off x="4848732" y="1897403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しょうぐん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31AE3E-4B35-4A93-BA85-5A54C0839C66}"/>
              </a:ext>
            </a:extLst>
          </p:cNvPr>
          <p:cNvSpPr txBox="1"/>
          <p:nvPr/>
        </p:nvSpPr>
        <p:spPr>
          <a:xfrm>
            <a:off x="9093730" y="2684549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みん</a:t>
            </a:r>
            <a:endParaRPr lang="en-US" altLang="ja-JP" sz="1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DFE093A-22DF-4AA8-A523-8D618E2DC9E3}"/>
              </a:ext>
            </a:extLst>
          </p:cNvPr>
          <p:cNvSpPr txBox="1"/>
          <p:nvPr/>
        </p:nvSpPr>
        <p:spPr>
          <a:xfrm>
            <a:off x="2933427" y="447624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きたやま</a:t>
            </a:r>
            <a:endParaRPr lang="en-US" altLang="ja-JP" sz="1600" b="1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344E716-BA8F-4798-B4E1-90EF0493C202}"/>
              </a:ext>
            </a:extLst>
          </p:cNvPr>
          <p:cNvSpPr txBox="1"/>
          <p:nvPr/>
        </p:nvSpPr>
        <p:spPr>
          <a:xfrm>
            <a:off x="4558651" y="447624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そう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5344477" y="447624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きんかく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32193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F20C544-C361-4811-B2BD-740124CD5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792181" y="4510953"/>
            <a:ext cx="965091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書院造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792180" y="2421948"/>
            <a:ext cx="965091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銀　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086374" y="1700416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ぎん　かく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7019076" y="3789421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しょいんづくり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C06DB3F-E1DA-134B-CD59-9EE729B2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20" y="1852752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749C84-802C-DBAA-C2CA-B35AEEC8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38" y="3980858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ED760551-140A-442A-ACEE-7E8A94E3DD2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80A71B3-0C25-417A-B803-F300DEC4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59077" y="2581011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あしかが　よしまさ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117148" y="3554328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足利義政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756282-AA9E-49DB-B7AC-D233D79B3C94}"/>
              </a:ext>
            </a:extLst>
          </p:cNvPr>
          <p:cNvGrpSpPr/>
          <p:nvPr/>
        </p:nvGrpSpPr>
        <p:grpSpPr>
          <a:xfrm>
            <a:off x="8170035" y="2930631"/>
            <a:ext cx="4101792" cy="3781658"/>
            <a:chOff x="8710082" y="3306721"/>
            <a:chExt cx="3400432" cy="3135037"/>
          </a:xfrm>
        </p:grpSpPr>
        <p:pic>
          <p:nvPicPr>
            <p:cNvPr id="2050" name="Picture 2" descr="A-45_C0053851.jpg">
              <a:extLst>
                <a:ext uri="{FF2B5EF4-FFF2-40B4-BE49-F238E27FC236}">
                  <a16:creationId xmlns:a16="http://schemas.microsoft.com/office/drawing/2014/main" id="{AD04DCC4-29A9-4861-BA2A-9088FDE1B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082" y="3306721"/>
              <a:ext cx="3345222" cy="265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52BB96D-783B-40A5-A261-A5A9CBB8C38B}"/>
                </a:ext>
              </a:extLst>
            </p:cNvPr>
            <p:cNvSpPr/>
            <p:nvPr/>
          </p:nvSpPr>
          <p:spPr>
            <a:xfrm>
              <a:off x="8944263" y="5733872"/>
              <a:ext cx="31662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100"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b="1">
                  <a:solidFill>
                    <a:schemeClr val="bg1"/>
                  </a:solidFill>
                </a:rPr>
                <a:t>伝足利義政像</a:t>
              </a:r>
            </a:p>
            <a:p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A18174DB-E152-DABD-1BB2-391E70D2C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0" y="2924996"/>
            <a:ext cx="7495295" cy="3061529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21FBEAF8-5EAF-4DCA-A29E-68EDD09338DA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925EDA3F-988F-4386-8628-1E958F7B8AE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86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491B8C0-6175-44D5-833D-3B33951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09550" y="968331"/>
            <a:ext cx="1177290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１５世紀の終わり、８代将軍の義政は、東山に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銀閣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建てました。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このころになると、たたみや障子、ふすまなどを使っ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た日本独自の建築様式が広がりました。このような部屋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のつくりを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書院造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といいます。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739F8A-3A30-4DFB-BF8D-3D40B4B2D416}"/>
              </a:ext>
            </a:extLst>
          </p:cNvPr>
          <p:cNvSpPr txBox="1"/>
          <p:nvPr/>
        </p:nvSpPr>
        <p:spPr>
          <a:xfrm>
            <a:off x="6896193" y="1108350"/>
            <a:ext cx="265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よしまさ</a:t>
            </a:r>
            <a:endParaRPr lang="en-US" altLang="ja-JP" sz="1600" b="1"/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643344" y="171239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足利義政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4998117" y="64346"/>
            <a:ext cx="3007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あしかが　　よしまさ</a:t>
            </a:r>
            <a:endParaRPr lang="en-US" altLang="ja-JP" sz="16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6641703" y="3090162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しょうじ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31AE3E-4B35-4A93-BA85-5A54C0839C66}"/>
              </a:ext>
            </a:extLst>
          </p:cNvPr>
          <p:cNvSpPr txBox="1"/>
          <p:nvPr/>
        </p:nvSpPr>
        <p:spPr>
          <a:xfrm>
            <a:off x="8870530" y="1066293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ひがしやま</a:t>
            </a:r>
            <a:endParaRPr lang="en-US" altLang="ja-JP" sz="16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DFE093A-22DF-4AA8-A523-8D618E2DC9E3}"/>
              </a:ext>
            </a:extLst>
          </p:cNvPr>
          <p:cNvSpPr txBox="1"/>
          <p:nvPr/>
        </p:nvSpPr>
        <p:spPr>
          <a:xfrm>
            <a:off x="1714103" y="4089738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どくじ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3049106" y="4018100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けんちくようしき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DD5799-D924-43FB-BAB4-F4DEC905B747}"/>
              </a:ext>
            </a:extLst>
          </p:cNvPr>
          <p:cNvSpPr txBox="1"/>
          <p:nvPr/>
        </p:nvSpPr>
        <p:spPr>
          <a:xfrm>
            <a:off x="10272619" y="1062010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ぎんかく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61663C3-BC1B-47FB-B9BE-F9ACCB049E07}"/>
              </a:ext>
            </a:extLst>
          </p:cNvPr>
          <p:cNvSpPr txBox="1"/>
          <p:nvPr/>
        </p:nvSpPr>
        <p:spPr>
          <a:xfrm>
            <a:off x="2503006" y="506484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しょいんづくり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79852138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4873</TotalTime>
  <Words>2172</Words>
  <Application>Microsoft Office PowerPoint</Application>
  <PresentationFormat>ワイド画面</PresentationFormat>
  <Paragraphs>385</Paragraphs>
  <Slides>45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45</vt:i4>
      </vt:variant>
    </vt:vector>
  </HeadingPairs>
  <TitlesOfParts>
    <vt:vector size="59" baseType="lpstr">
      <vt:lpstr>ＭＳ Ｐゴシック</vt:lpstr>
      <vt:lpstr>Noto Sans JP</vt:lpstr>
      <vt:lpstr>新細明體</vt:lpstr>
      <vt:lpstr>UD Digi Kyokasho NP-B</vt:lpstr>
      <vt:lpstr>UD デジタル 教科書体 NP-B</vt:lpstr>
      <vt:lpstr>游ゴシック</vt:lpstr>
      <vt:lpstr>游ゴシック Light</vt:lpstr>
      <vt:lpstr>Arial</vt:lpstr>
      <vt:lpstr>Calibri</vt:lpstr>
      <vt:lpstr>Calibri Light</vt:lpstr>
      <vt:lpstr>Gill Sans MT</vt:lpstr>
      <vt:lpstr>Wingdings 2</vt:lpstr>
      <vt:lpstr>HDOfficeLightV0</vt:lpstr>
      <vt:lpstr>ギャラリー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歴史人物クイズ</dc:title>
  <dc:creator>colas@edu-c.local</dc:creator>
  <cp:lastModifiedBy>colas@edu-c.local</cp:lastModifiedBy>
  <cp:revision>328</cp:revision>
  <cp:lastPrinted>2023-09-04T06:04:21Z</cp:lastPrinted>
  <dcterms:created xsi:type="dcterms:W3CDTF">2023-05-22T02:39:51Z</dcterms:created>
  <dcterms:modified xsi:type="dcterms:W3CDTF">2023-09-26T05:59:47Z</dcterms:modified>
</cp:coreProperties>
</file>