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81" r:id="rId3"/>
    <p:sldId id="301" r:id="rId4"/>
    <p:sldId id="312" r:id="rId5"/>
    <p:sldId id="306" r:id="rId6"/>
    <p:sldId id="315" r:id="rId7"/>
    <p:sldId id="311" r:id="rId8"/>
    <p:sldId id="300" r:id="rId9"/>
    <p:sldId id="314" r:id="rId10"/>
    <p:sldId id="316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6464"/>
    <a:srgbClr val="E14747"/>
    <a:srgbClr val="EF3939"/>
    <a:srgbClr val="9BE0FF"/>
    <a:srgbClr val="69D1FF"/>
    <a:srgbClr val="FFCCFF"/>
    <a:srgbClr val="FF9B9B"/>
    <a:srgbClr val="FF8585"/>
    <a:srgbClr val="FF7575"/>
    <a:srgbClr val="8EEE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32" autoAdjust="0"/>
    <p:restoredTop sz="96730" autoAdjust="0"/>
  </p:normalViewPr>
  <p:slideViewPr>
    <p:cSldViewPr snapToGrid="0">
      <p:cViewPr varScale="1">
        <p:scale>
          <a:sx n="105" d="100"/>
          <a:sy n="105" d="100"/>
        </p:scale>
        <p:origin x="1164" y="96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C6010-7BCE-4F6B-9F46-43E998EDC08C}" type="datetimeFigureOut">
              <a:rPr kumimoji="1" lang="ja-JP" altLang="en-US" smtClean="0"/>
              <a:t>2023/1/25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9D0DB-0906-49CD-AD8F-82FDA3866A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180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2023/1/25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521067"/>
            <a:ext cx="12192000" cy="3815861"/>
          </a:xfrm>
          <a:prstGeom prst="rect">
            <a:avLst/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2319910"/>
            <a:ext cx="12192000" cy="2911965"/>
          </a:xfrm>
          <a:prstGeom prst="rect">
            <a:avLst/>
          </a:prstGeom>
        </p:spPr>
        <p:txBody>
          <a:bodyPr wrap="none" tIns="46800" bIns="46800" anchor="ctr" anchorCtr="0">
            <a:noAutofit/>
          </a:bodyPr>
          <a:lstStyle/>
          <a:p>
            <a:pPr algn="ctr">
              <a:lnSpc>
                <a:spcPts val="15000"/>
              </a:lnSpc>
            </a:pPr>
            <a:r>
              <a:rPr lang="ja-JP" altLang="en-US" sz="13800" b="1" dirty="0">
                <a:ln w="3810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図形の面積や</a:t>
            </a:r>
            <a:endParaRPr lang="en-US" altLang="ja-JP" sz="13800" b="1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5000"/>
              </a:lnSpc>
            </a:pPr>
            <a:r>
              <a:rPr lang="ja-JP" altLang="en-US" sz="13800" b="1" dirty="0">
                <a:ln w="3810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長さの公式</a:t>
            </a:r>
            <a:endParaRPr lang="ja-JP" altLang="en-US" sz="138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円">
            <a:extLst>
              <a:ext uri="{FF2B5EF4-FFF2-40B4-BE49-F238E27FC236}">
                <a16:creationId xmlns:a16="http://schemas.microsoft.com/office/drawing/2014/main" id="{EAADA7E0-CF76-4ECE-AEE6-A4AF677AAAA8}"/>
              </a:ext>
            </a:extLst>
          </p:cNvPr>
          <p:cNvSpPr>
            <a:spLocks noChangeAspect="1"/>
          </p:cNvSpPr>
          <p:nvPr/>
        </p:nvSpPr>
        <p:spPr>
          <a:xfrm>
            <a:off x="6935746" y="135802"/>
            <a:ext cx="2520000" cy="2520000"/>
          </a:xfrm>
          <a:prstGeom prst="ellipse">
            <a:avLst/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丸さん">
            <a:extLst>
              <a:ext uri="{FF2B5EF4-FFF2-40B4-BE49-F238E27FC236}">
                <a16:creationId xmlns:a16="http://schemas.microsoft.com/office/drawing/2014/main" id="{E092A202-8C18-4121-9170-917840FC04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2959" y="1946332"/>
            <a:ext cx="1695450" cy="1695450"/>
          </a:xfrm>
          <a:prstGeom prst="rect">
            <a:avLst/>
          </a:prstGeom>
        </p:spPr>
      </p:pic>
      <p:sp>
        <p:nvSpPr>
          <p:cNvPr id="6" name="解答">
            <a:extLst>
              <a:ext uri="{FF2B5EF4-FFF2-40B4-BE49-F238E27FC236}">
                <a16:creationId xmlns:a16="http://schemas.microsoft.com/office/drawing/2014/main" id="{DCD895FC-7337-4CF0-926E-45E67D432D2F}"/>
              </a:ext>
            </a:extLst>
          </p:cNvPr>
          <p:cNvSpPr txBox="1"/>
          <p:nvPr/>
        </p:nvSpPr>
        <p:spPr>
          <a:xfrm>
            <a:off x="336000" y="3791669"/>
            <a:ext cx="11520000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r"/>
            <a:r>
              <a:rPr lang="ja-JP" altLang="en-US" sz="9600">
                <a:latin typeface="メイリオ" panose="020B0604030504040204" pitchFamily="50" charset="-128"/>
                <a:ea typeface="メイリオ" panose="020B0604030504040204" pitchFamily="50" charset="-128"/>
              </a:rPr>
              <a:t>半径</a:t>
            </a:r>
            <a:r>
              <a:rPr lang="en-US" altLang="ja-JP" sz="960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ja-JP" altLang="en-US" sz="9600">
                <a:latin typeface="メイリオ" panose="020B0604030504040204" pitchFamily="50" charset="-128"/>
                <a:ea typeface="メイリオ" panose="020B0604030504040204" pitchFamily="50" charset="-128"/>
              </a:rPr>
              <a:t>半径</a:t>
            </a:r>
            <a:r>
              <a:rPr lang="en-US" altLang="ja-JP" sz="9600">
                <a:latin typeface="メイリオ" panose="020B0604030504040204" pitchFamily="50" charset="-128"/>
                <a:ea typeface="メイリオ" panose="020B0604030504040204" pitchFamily="50" charset="-128"/>
              </a:rPr>
              <a:t>×3.14</a:t>
            </a:r>
            <a:endParaRPr lang="en-US" altLang="ja-JP" sz="8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問題">
            <a:extLst>
              <a:ext uri="{FF2B5EF4-FFF2-40B4-BE49-F238E27FC236}">
                <a16:creationId xmlns:a16="http://schemas.microsoft.com/office/drawing/2014/main" id="{422640B3-191A-29E0-B83D-E5D4D4D02BDE}"/>
              </a:ext>
            </a:extLst>
          </p:cNvPr>
          <p:cNvSpPr txBox="1"/>
          <p:nvPr/>
        </p:nvSpPr>
        <p:spPr>
          <a:xfrm>
            <a:off x="336000" y="1235060"/>
            <a:ext cx="7631517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ja-JP" altLang="en-US" sz="9600">
                <a:latin typeface="メイリオ" panose="020B0604030504040204" pitchFamily="50" charset="-128"/>
                <a:ea typeface="メイリオ" panose="020B0604030504040204" pitchFamily="50" charset="-128"/>
              </a:rPr>
              <a:t>円の面積＝</a:t>
            </a:r>
            <a:endParaRPr kumimoji="1" lang="ja-JP" altLang="en-US" sz="9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9" name="▢">
            <a:extLst>
              <a:ext uri="{FF2B5EF4-FFF2-40B4-BE49-F238E27FC236}">
                <a16:creationId xmlns:a16="http://schemas.microsoft.com/office/drawing/2014/main" id="{368C54E1-C8F5-4F3E-B9FA-F89676FBA952}"/>
              </a:ext>
            </a:extLst>
          </p:cNvPr>
          <p:cNvSpPr/>
          <p:nvPr/>
        </p:nvSpPr>
        <p:spPr>
          <a:xfrm>
            <a:off x="336000" y="3662198"/>
            <a:ext cx="11520000" cy="18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63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AE52AC8-AEC2-E94D-547A-E7CC37BC485F}"/>
              </a:ext>
            </a:extLst>
          </p:cNvPr>
          <p:cNvSpPr/>
          <p:nvPr/>
        </p:nvSpPr>
        <p:spPr>
          <a:xfrm>
            <a:off x="1620714" y="2151692"/>
            <a:ext cx="9413631" cy="313932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6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いろいろな図形の面積や長さを求める公式を答えましょう。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899855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">
            <a:extLst>
              <a:ext uri="{FF2B5EF4-FFF2-40B4-BE49-F238E27FC236}">
                <a16:creationId xmlns:a16="http://schemas.microsoft.com/office/drawing/2014/main" id="{7FCC398C-2F77-4325-A5D4-8A3B61E3DC47}"/>
              </a:ext>
            </a:extLst>
          </p:cNvPr>
          <p:cNvSpPr/>
          <p:nvPr/>
        </p:nvSpPr>
        <p:spPr>
          <a:xfrm>
            <a:off x="1162578" y="3767860"/>
            <a:ext cx="2520000" cy="2520000"/>
          </a:xfrm>
          <a:prstGeom prst="rect">
            <a:avLst/>
          </a:prstGeom>
          <a:solidFill>
            <a:srgbClr val="9BE0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目">
            <a:extLst>
              <a:ext uri="{FF2B5EF4-FFF2-40B4-BE49-F238E27FC236}">
                <a16:creationId xmlns:a16="http://schemas.microsoft.com/office/drawing/2014/main" id="{C5908CE1-B790-4CA2-B06D-F6353C544288}"/>
              </a:ext>
            </a:extLst>
          </p:cNvPr>
          <p:cNvGrpSpPr/>
          <p:nvPr/>
        </p:nvGrpSpPr>
        <p:grpSpPr>
          <a:xfrm>
            <a:off x="2241693" y="4414191"/>
            <a:ext cx="361771" cy="152920"/>
            <a:chOff x="9225604" y="2163660"/>
            <a:chExt cx="361771" cy="152920"/>
          </a:xfrm>
        </p:grpSpPr>
        <p:sp>
          <p:nvSpPr>
            <p:cNvPr id="13" name="左目">
              <a:extLst>
                <a:ext uri="{FF2B5EF4-FFF2-40B4-BE49-F238E27FC236}">
                  <a16:creationId xmlns:a16="http://schemas.microsoft.com/office/drawing/2014/main" id="{9250D6AA-3DB3-46CD-92F4-81226D6AE636}"/>
                </a:ext>
              </a:extLst>
            </p:cNvPr>
            <p:cNvSpPr/>
            <p:nvPr/>
          </p:nvSpPr>
          <p:spPr>
            <a:xfrm>
              <a:off x="9533721" y="2163660"/>
              <a:ext cx="53654" cy="15292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右目">
              <a:extLst>
                <a:ext uri="{FF2B5EF4-FFF2-40B4-BE49-F238E27FC236}">
                  <a16:creationId xmlns:a16="http://schemas.microsoft.com/office/drawing/2014/main" id="{2F12AA8A-840C-4D16-AF1D-164E9827A194}"/>
                </a:ext>
              </a:extLst>
            </p:cNvPr>
            <p:cNvSpPr/>
            <p:nvPr/>
          </p:nvSpPr>
          <p:spPr>
            <a:xfrm>
              <a:off x="9225604" y="2163660"/>
              <a:ext cx="53654" cy="15292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" name="！">
            <a:extLst>
              <a:ext uri="{FF2B5EF4-FFF2-40B4-BE49-F238E27FC236}">
                <a16:creationId xmlns:a16="http://schemas.microsoft.com/office/drawing/2014/main" id="{0C81AA7E-0E46-4077-999F-B680464635D9}"/>
              </a:ext>
            </a:extLst>
          </p:cNvPr>
          <p:cNvSpPr txBox="1"/>
          <p:nvPr/>
        </p:nvSpPr>
        <p:spPr>
          <a:xfrm rot="1040582">
            <a:off x="3732674" y="3841828"/>
            <a:ext cx="392884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！</a:t>
            </a:r>
          </a:p>
        </p:txBody>
      </p:sp>
      <p:sp>
        <p:nvSpPr>
          <p:cNvPr id="11" name="問題">
            <a:extLst>
              <a:ext uri="{FF2B5EF4-FFF2-40B4-BE49-F238E27FC236}">
                <a16:creationId xmlns:a16="http://schemas.microsoft.com/office/drawing/2014/main" id="{6805FE8B-5A0A-421F-9659-44CB79F4689E}"/>
              </a:ext>
            </a:extLst>
          </p:cNvPr>
          <p:cNvSpPr txBox="1"/>
          <p:nvPr/>
        </p:nvSpPr>
        <p:spPr>
          <a:xfrm>
            <a:off x="336000" y="1258870"/>
            <a:ext cx="11520000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ja-JP" altLang="en-US" sz="10000">
                <a:latin typeface="メイリオ" panose="020B0604030504040204" pitchFamily="50" charset="-128"/>
                <a:ea typeface="メイリオ" panose="020B0604030504040204" pitchFamily="50" charset="-128"/>
              </a:rPr>
              <a:t>正方形＝一辺</a:t>
            </a:r>
            <a:r>
              <a:rPr lang="en-US" altLang="ja-JP" sz="1000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ja-JP" altLang="en-US" sz="10000">
                <a:latin typeface="メイリオ" panose="020B0604030504040204" pitchFamily="50" charset="-128"/>
                <a:ea typeface="メイリオ" panose="020B0604030504040204" pitchFamily="50" charset="-128"/>
              </a:rPr>
              <a:t>一辺</a:t>
            </a:r>
            <a:endParaRPr kumimoji="1" lang="ja-JP" altLang="en-US" sz="10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2" name="▢">
            <a:extLst>
              <a:ext uri="{FF2B5EF4-FFF2-40B4-BE49-F238E27FC236}">
                <a16:creationId xmlns:a16="http://schemas.microsoft.com/office/drawing/2014/main" id="{D9E4CF71-AB17-4FA5-B3A8-EB8D78A7305C}"/>
              </a:ext>
            </a:extLst>
          </p:cNvPr>
          <p:cNvSpPr/>
          <p:nvPr/>
        </p:nvSpPr>
        <p:spPr>
          <a:xfrm>
            <a:off x="5537200" y="1290141"/>
            <a:ext cx="6348818" cy="18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878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長方形">
            <a:extLst>
              <a:ext uri="{FF2B5EF4-FFF2-40B4-BE49-F238E27FC236}">
                <a16:creationId xmlns:a16="http://schemas.microsoft.com/office/drawing/2014/main" id="{404F7E73-CD84-4A20-8A8F-9AD4ED57B35B}"/>
              </a:ext>
            </a:extLst>
          </p:cNvPr>
          <p:cNvSpPr/>
          <p:nvPr/>
        </p:nvSpPr>
        <p:spPr>
          <a:xfrm>
            <a:off x="854684" y="3625942"/>
            <a:ext cx="3600000" cy="2520000"/>
          </a:xfrm>
          <a:prstGeom prst="rect">
            <a:avLst/>
          </a:prstGeom>
          <a:solidFill>
            <a:srgbClr val="9BE0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目">
            <a:extLst>
              <a:ext uri="{FF2B5EF4-FFF2-40B4-BE49-F238E27FC236}">
                <a16:creationId xmlns:a16="http://schemas.microsoft.com/office/drawing/2014/main" id="{BCE1C60F-CEB0-45A4-A7AC-6F7F9825EA57}"/>
              </a:ext>
            </a:extLst>
          </p:cNvPr>
          <p:cNvGrpSpPr/>
          <p:nvPr/>
        </p:nvGrpSpPr>
        <p:grpSpPr>
          <a:xfrm>
            <a:off x="1010154" y="5075535"/>
            <a:ext cx="361771" cy="152920"/>
            <a:chOff x="9225604" y="2163660"/>
            <a:chExt cx="361771" cy="152920"/>
          </a:xfrm>
        </p:grpSpPr>
        <p:sp>
          <p:nvSpPr>
            <p:cNvPr id="12" name="左目">
              <a:extLst>
                <a:ext uri="{FF2B5EF4-FFF2-40B4-BE49-F238E27FC236}">
                  <a16:creationId xmlns:a16="http://schemas.microsoft.com/office/drawing/2014/main" id="{514536A2-B5C9-4CEF-851C-DA16CD18E69E}"/>
                </a:ext>
              </a:extLst>
            </p:cNvPr>
            <p:cNvSpPr/>
            <p:nvPr/>
          </p:nvSpPr>
          <p:spPr>
            <a:xfrm>
              <a:off x="9533721" y="2163660"/>
              <a:ext cx="53654" cy="15292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右目">
              <a:extLst>
                <a:ext uri="{FF2B5EF4-FFF2-40B4-BE49-F238E27FC236}">
                  <a16:creationId xmlns:a16="http://schemas.microsoft.com/office/drawing/2014/main" id="{CED1354D-1CAB-4C10-9ADD-7272E7765F76}"/>
                </a:ext>
              </a:extLst>
            </p:cNvPr>
            <p:cNvSpPr/>
            <p:nvPr/>
          </p:nvSpPr>
          <p:spPr>
            <a:xfrm>
              <a:off x="9225604" y="2163660"/>
              <a:ext cx="53654" cy="15292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？">
            <a:extLst>
              <a:ext uri="{FF2B5EF4-FFF2-40B4-BE49-F238E27FC236}">
                <a16:creationId xmlns:a16="http://schemas.microsoft.com/office/drawing/2014/main" id="{D10872EB-2BAB-494C-81CC-1209E824158D}"/>
              </a:ext>
            </a:extLst>
          </p:cNvPr>
          <p:cNvSpPr txBox="1"/>
          <p:nvPr/>
        </p:nvSpPr>
        <p:spPr>
          <a:xfrm rot="21018023">
            <a:off x="362807" y="4470339"/>
            <a:ext cx="392884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4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40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問題">
            <a:extLst>
              <a:ext uri="{FF2B5EF4-FFF2-40B4-BE49-F238E27FC236}">
                <a16:creationId xmlns:a16="http://schemas.microsoft.com/office/drawing/2014/main" id="{B1CD75D1-DD5A-4B78-8F7F-98C1E911C0F6}"/>
              </a:ext>
            </a:extLst>
          </p:cNvPr>
          <p:cNvSpPr txBox="1"/>
          <p:nvPr/>
        </p:nvSpPr>
        <p:spPr>
          <a:xfrm>
            <a:off x="305982" y="1400788"/>
            <a:ext cx="11800025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ja-JP" altLang="en-US" sz="1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長方形＝縦</a:t>
            </a:r>
            <a:r>
              <a:rPr lang="en-US" altLang="ja-JP" sz="1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ja-JP" altLang="en-US" sz="1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横</a:t>
            </a:r>
          </a:p>
        </p:txBody>
      </p:sp>
      <p:sp>
        <p:nvSpPr>
          <p:cNvPr id="10" name="▢">
            <a:extLst>
              <a:ext uri="{FF2B5EF4-FFF2-40B4-BE49-F238E27FC236}">
                <a16:creationId xmlns:a16="http://schemas.microsoft.com/office/drawing/2014/main" id="{26090B8D-5DFC-4A5D-A4D2-B25CAECED6EE}"/>
              </a:ext>
            </a:extLst>
          </p:cNvPr>
          <p:cNvSpPr/>
          <p:nvPr/>
        </p:nvSpPr>
        <p:spPr>
          <a:xfrm>
            <a:off x="6096000" y="1282116"/>
            <a:ext cx="5790018" cy="18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901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平行四辺形">
            <a:extLst>
              <a:ext uri="{FF2B5EF4-FFF2-40B4-BE49-F238E27FC236}">
                <a16:creationId xmlns:a16="http://schemas.microsoft.com/office/drawing/2014/main" id="{45EF9F57-FAAA-4E16-8B5C-C4D7FE64B8B0}"/>
              </a:ext>
            </a:extLst>
          </p:cNvPr>
          <p:cNvSpPr/>
          <p:nvPr/>
        </p:nvSpPr>
        <p:spPr>
          <a:xfrm>
            <a:off x="8510972" y="1266331"/>
            <a:ext cx="2520000" cy="1800000"/>
          </a:xfrm>
          <a:prstGeom prst="parallelogram">
            <a:avLst/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1" name="目">
            <a:extLst>
              <a:ext uri="{FF2B5EF4-FFF2-40B4-BE49-F238E27FC236}">
                <a16:creationId xmlns:a16="http://schemas.microsoft.com/office/drawing/2014/main" id="{16CD6AFE-ADE1-4554-A22B-53BB3A7798BD}"/>
              </a:ext>
            </a:extLst>
          </p:cNvPr>
          <p:cNvGrpSpPr/>
          <p:nvPr/>
        </p:nvGrpSpPr>
        <p:grpSpPr>
          <a:xfrm>
            <a:off x="10345235" y="1684206"/>
            <a:ext cx="361771" cy="152920"/>
            <a:chOff x="9225604" y="2163660"/>
            <a:chExt cx="361771" cy="152920"/>
          </a:xfrm>
        </p:grpSpPr>
        <p:sp>
          <p:nvSpPr>
            <p:cNvPr id="22" name="左目">
              <a:extLst>
                <a:ext uri="{FF2B5EF4-FFF2-40B4-BE49-F238E27FC236}">
                  <a16:creationId xmlns:a16="http://schemas.microsoft.com/office/drawing/2014/main" id="{DE3EFACA-064A-4712-BF77-C1B0E7B3E46D}"/>
                </a:ext>
              </a:extLst>
            </p:cNvPr>
            <p:cNvSpPr/>
            <p:nvPr/>
          </p:nvSpPr>
          <p:spPr>
            <a:xfrm>
              <a:off x="9533721" y="2163660"/>
              <a:ext cx="53654" cy="15292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右目">
              <a:extLst>
                <a:ext uri="{FF2B5EF4-FFF2-40B4-BE49-F238E27FC236}">
                  <a16:creationId xmlns:a16="http://schemas.microsoft.com/office/drawing/2014/main" id="{36133CF1-A425-40D9-AA46-2BFB30AD6855}"/>
                </a:ext>
              </a:extLst>
            </p:cNvPr>
            <p:cNvSpPr/>
            <p:nvPr/>
          </p:nvSpPr>
          <p:spPr>
            <a:xfrm>
              <a:off x="9225604" y="2163660"/>
              <a:ext cx="53654" cy="15292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✨">
            <a:extLst>
              <a:ext uri="{FF2B5EF4-FFF2-40B4-BE49-F238E27FC236}">
                <a16:creationId xmlns:a16="http://schemas.microsoft.com/office/drawing/2014/main" id="{B7F14772-767F-42F1-80D0-AF2326A877EC}"/>
              </a:ext>
            </a:extLst>
          </p:cNvPr>
          <p:cNvSpPr txBox="1"/>
          <p:nvPr/>
        </p:nvSpPr>
        <p:spPr>
          <a:xfrm>
            <a:off x="11088993" y="1266331"/>
            <a:ext cx="39288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3600">
                <a:solidFill>
                  <a:schemeClr val="accent4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✨</a:t>
            </a:r>
          </a:p>
        </p:txBody>
      </p:sp>
      <p:sp>
        <p:nvSpPr>
          <p:cNvPr id="6" name="解答">
            <a:extLst>
              <a:ext uri="{FF2B5EF4-FFF2-40B4-BE49-F238E27FC236}">
                <a16:creationId xmlns:a16="http://schemas.microsoft.com/office/drawing/2014/main" id="{DCD895FC-7337-4CF0-926E-45E67D432D2F}"/>
              </a:ext>
            </a:extLst>
          </p:cNvPr>
          <p:cNvSpPr txBox="1"/>
          <p:nvPr/>
        </p:nvSpPr>
        <p:spPr>
          <a:xfrm>
            <a:off x="336000" y="3791669"/>
            <a:ext cx="11520000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r"/>
            <a:r>
              <a:rPr lang="ja-JP" altLang="en-US" sz="9600">
                <a:latin typeface="メイリオ" panose="020B0604030504040204" pitchFamily="50" charset="-128"/>
                <a:ea typeface="メイリオ" panose="020B0604030504040204" pitchFamily="50" charset="-128"/>
              </a:rPr>
              <a:t>底辺</a:t>
            </a:r>
            <a:r>
              <a:rPr lang="en-US" altLang="ja-JP" sz="960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ja-JP" altLang="en-US" sz="9600">
                <a:latin typeface="メイリオ" panose="020B0604030504040204" pitchFamily="50" charset="-128"/>
                <a:ea typeface="メイリオ" panose="020B0604030504040204" pitchFamily="50" charset="-128"/>
              </a:rPr>
              <a:t>高さ</a:t>
            </a:r>
            <a:endParaRPr lang="en-US" altLang="ja-JP" sz="96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問題">
            <a:extLst>
              <a:ext uri="{FF2B5EF4-FFF2-40B4-BE49-F238E27FC236}">
                <a16:creationId xmlns:a16="http://schemas.microsoft.com/office/drawing/2014/main" id="{422640B3-191A-29E0-B83D-E5D4D4D02BDE}"/>
              </a:ext>
            </a:extLst>
          </p:cNvPr>
          <p:cNvSpPr txBox="1"/>
          <p:nvPr/>
        </p:nvSpPr>
        <p:spPr>
          <a:xfrm>
            <a:off x="336000" y="1235060"/>
            <a:ext cx="7631517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ja-JP" altLang="en-US" sz="9600">
                <a:latin typeface="メイリオ" panose="020B0604030504040204" pitchFamily="50" charset="-128"/>
                <a:ea typeface="メイリオ" panose="020B0604030504040204" pitchFamily="50" charset="-128"/>
              </a:rPr>
              <a:t>平行四辺形＝</a:t>
            </a:r>
            <a:endParaRPr kumimoji="1" lang="ja-JP" altLang="en-US" sz="9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9" name="▢">
            <a:extLst>
              <a:ext uri="{FF2B5EF4-FFF2-40B4-BE49-F238E27FC236}">
                <a16:creationId xmlns:a16="http://schemas.microsoft.com/office/drawing/2014/main" id="{368C54E1-C8F5-4F3E-B9FA-F89676FBA952}"/>
              </a:ext>
            </a:extLst>
          </p:cNvPr>
          <p:cNvSpPr/>
          <p:nvPr/>
        </p:nvSpPr>
        <p:spPr>
          <a:xfrm>
            <a:off x="336000" y="3662198"/>
            <a:ext cx="11520000" cy="18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367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三角形">
            <a:extLst>
              <a:ext uri="{FF2B5EF4-FFF2-40B4-BE49-F238E27FC236}">
                <a16:creationId xmlns:a16="http://schemas.microsoft.com/office/drawing/2014/main" id="{B7D74305-F989-41A8-ADB5-16D1D2B5753D}"/>
              </a:ext>
            </a:extLst>
          </p:cNvPr>
          <p:cNvSpPr>
            <a:spLocks noChangeAspect="1"/>
          </p:cNvSpPr>
          <p:nvPr/>
        </p:nvSpPr>
        <p:spPr>
          <a:xfrm>
            <a:off x="6841587" y="678238"/>
            <a:ext cx="2923200" cy="2520000"/>
          </a:xfrm>
          <a:prstGeom prst="triangle">
            <a:avLst/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" name="目">
            <a:extLst>
              <a:ext uri="{FF2B5EF4-FFF2-40B4-BE49-F238E27FC236}">
                <a16:creationId xmlns:a16="http://schemas.microsoft.com/office/drawing/2014/main" id="{75201979-6A50-4C02-91B9-F3B6BE7B10D9}"/>
              </a:ext>
            </a:extLst>
          </p:cNvPr>
          <p:cNvGrpSpPr/>
          <p:nvPr/>
        </p:nvGrpSpPr>
        <p:grpSpPr>
          <a:xfrm>
            <a:off x="8126162" y="1717909"/>
            <a:ext cx="361771" cy="152920"/>
            <a:chOff x="9225604" y="2163660"/>
            <a:chExt cx="361771" cy="152920"/>
          </a:xfrm>
        </p:grpSpPr>
        <p:sp>
          <p:nvSpPr>
            <p:cNvPr id="15" name="左目">
              <a:extLst>
                <a:ext uri="{FF2B5EF4-FFF2-40B4-BE49-F238E27FC236}">
                  <a16:creationId xmlns:a16="http://schemas.microsoft.com/office/drawing/2014/main" id="{1C9A7BA1-7912-46C6-8B46-C7BFA8BEB526}"/>
                </a:ext>
              </a:extLst>
            </p:cNvPr>
            <p:cNvSpPr/>
            <p:nvPr/>
          </p:nvSpPr>
          <p:spPr>
            <a:xfrm>
              <a:off x="9533721" y="2163660"/>
              <a:ext cx="53654" cy="15292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右目">
              <a:extLst>
                <a:ext uri="{FF2B5EF4-FFF2-40B4-BE49-F238E27FC236}">
                  <a16:creationId xmlns:a16="http://schemas.microsoft.com/office/drawing/2014/main" id="{F8FF99A8-70EC-459E-8202-D77F76105EC2}"/>
                </a:ext>
              </a:extLst>
            </p:cNvPr>
            <p:cNvSpPr/>
            <p:nvPr/>
          </p:nvSpPr>
          <p:spPr>
            <a:xfrm>
              <a:off x="9225604" y="2163660"/>
              <a:ext cx="53654" cy="15292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思考の吹き出し">
            <a:extLst>
              <a:ext uri="{FF2B5EF4-FFF2-40B4-BE49-F238E27FC236}">
                <a16:creationId xmlns:a16="http://schemas.microsoft.com/office/drawing/2014/main" id="{A8EB0539-E74E-480F-8A55-52E274A22A75}"/>
              </a:ext>
            </a:extLst>
          </p:cNvPr>
          <p:cNvSpPr/>
          <p:nvPr/>
        </p:nvSpPr>
        <p:spPr>
          <a:xfrm rot="960691">
            <a:off x="8849689" y="567935"/>
            <a:ext cx="1103712" cy="752323"/>
          </a:xfrm>
          <a:prstGeom prst="cloudCallout">
            <a:avLst>
              <a:gd name="adj1" fmla="val -42002"/>
              <a:gd name="adj2" fmla="val 78800"/>
            </a:avLst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直角三角形">
            <a:extLst>
              <a:ext uri="{FF2B5EF4-FFF2-40B4-BE49-F238E27FC236}">
                <a16:creationId xmlns:a16="http://schemas.microsoft.com/office/drawing/2014/main" id="{FB52E7F6-CAAF-424A-95E7-D3D586909203}"/>
              </a:ext>
            </a:extLst>
          </p:cNvPr>
          <p:cNvSpPr/>
          <p:nvPr/>
        </p:nvSpPr>
        <p:spPr>
          <a:xfrm>
            <a:off x="9086726" y="720575"/>
            <a:ext cx="725555" cy="362754"/>
          </a:xfrm>
          <a:prstGeom prst="rtTriangle">
            <a:avLst/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解答">
            <a:extLst>
              <a:ext uri="{FF2B5EF4-FFF2-40B4-BE49-F238E27FC236}">
                <a16:creationId xmlns:a16="http://schemas.microsoft.com/office/drawing/2014/main" id="{DCD895FC-7337-4CF0-926E-45E67D432D2F}"/>
              </a:ext>
            </a:extLst>
          </p:cNvPr>
          <p:cNvSpPr txBox="1"/>
          <p:nvPr/>
        </p:nvSpPr>
        <p:spPr>
          <a:xfrm>
            <a:off x="336000" y="3791669"/>
            <a:ext cx="11520000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r"/>
            <a:r>
              <a:rPr lang="zh-TW" altLang="en-US" sz="9600">
                <a:latin typeface="メイリオ" panose="020B0604030504040204" pitchFamily="50" charset="-128"/>
                <a:ea typeface="メイリオ" panose="020B0604030504040204" pitchFamily="50" charset="-128"/>
              </a:rPr>
              <a:t>底辺</a:t>
            </a:r>
            <a:r>
              <a:rPr lang="en-US" altLang="zh-TW" sz="960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zh-TW" altLang="en-US" sz="9600">
                <a:latin typeface="メイリオ" panose="020B0604030504040204" pitchFamily="50" charset="-128"/>
                <a:ea typeface="メイリオ" panose="020B0604030504040204" pitchFamily="50" charset="-128"/>
              </a:rPr>
              <a:t>高</a:t>
            </a:r>
            <a:r>
              <a:rPr lang="ja-JP" altLang="en-US" sz="9600">
                <a:latin typeface="メイリオ" panose="020B0604030504040204" pitchFamily="50" charset="-128"/>
                <a:ea typeface="メイリオ" panose="020B0604030504040204" pitchFamily="50" charset="-128"/>
              </a:rPr>
              <a:t>さ</a:t>
            </a:r>
            <a:r>
              <a:rPr lang="en-US" altLang="zh-TW" sz="9600">
                <a:latin typeface="メイリオ" panose="020B0604030504040204" pitchFamily="50" charset="-128"/>
                <a:ea typeface="メイリオ" panose="020B0604030504040204" pitchFamily="50" charset="-128"/>
              </a:rPr>
              <a:t>÷</a:t>
            </a:r>
            <a:r>
              <a:rPr lang="zh-TW" altLang="en-US" sz="960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endParaRPr lang="en-US" altLang="ja-JP" sz="96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問題">
            <a:extLst>
              <a:ext uri="{FF2B5EF4-FFF2-40B4-BE49-F238E27FC236}">
                <a16:creationId xmlns:a16="http://schemas.microsoft.com/office/drawing/2014/main" id="{422640B3-191A-29E0-B83D-E5D4D4D02BDE}"/>
              </a:ext>
            </a:extLst>
          </p:cNvPr>
          <p:cNvSpPr txBox="1"/>
          <p:nvPr/>
        </p:nvSpPr>
        <p:spPr>
          <a:xfrm>
            <a:off x="336000" y="1235060"/>
            <a:ext cx="7631517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ja-JP" altLang="en-US" sz="9600">
                <a:latin typeface="メイリオ" panose="020B0604030504040204" pitchFamily="50" charset="-128"/>
                <a:ea typeface="メイリオ" panose="020B0604030504040204" pitchFamily="50" charset="-128"/>
              </a:rPr>
              <a:t>三角形＝</a:t>
            </a:r>
            <a:endParaRPr kumimoji="1" lang="ja-JP" altLang="en-US" sz="9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9" name="▢">
            <a:extLst>
              <a:ext uri="{FF2B5EF4-FFF2-40B4-BE49-F238E27FC236}">
                <a16:creationId xmlns:a16="http://schemas.microsoft.com/office/drawing/2014/main" id="{368C54E1-C8F5-4F3E-B9FA-F89676FBA952}"/>
              </a:ext>
            </a:extLst>
          </p:cNvPr>
          <p:cNvSpPr/>
          <p:nvPr/>
        </p:nvSpPr>
        <p:spPr>
          <a:xfrm>
            <a:off x="336000" y="3662198"/>
            <a:ext cx="11520000" cy="18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24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台形">
            <a:extLst>
              <a:ext uri="{FF2B5EF4-FFF2-40B4-BE49-F238E27FC236}">
                <a16:creationId xmlns:a16="http://schemas.microsoft.com/office/drawing/2014/main" id="{7181B1C5-4101-4614-B570-E2D020E05BA0}"/>
              </a:ext>
            </a:extLst>
          </p:cNvPr>
          <p:cNvSpPr>
            <a:spLocks noChangeAspect="1"/>
          </p:cNvSpPr>
          <p:nvPr/>
        </p:nvSpPr>
        <p:spPr>
          <a:xfrm>
            <a:off x="6272010" y="720441"/>
            <a:ext cx="3391013" cy="2520000"/>
          </a:xfrm>
          <a:prstGeom prst="trapezoid">
            <a:avLst>
              <a:gd name="adj" fmla="val 33796"/>
            </a:avLst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目">
            <a:extLst>
              <a:ext uri="{FF2B5EF4-FFF2-40B4-BE49-F238E27FC236}">
                <a16:creationId xmlns:a16="http://schemas.microsoft.com/office/drawing/2014/main" id="{FD0AA134-0B8C-4F94-92B5-22905C281271}"/>
              </a:ext>
            </a:extLst>
          </p:cNvPr>
          <p:cNvGrpSpPr/>
          <p:nvPr/>
        </p:nvGrpSpPr>
        <p:grpSpPr>
          <a:xfrm>
            <a:off x="7770519" y="1344735"/>
            <a:ext cx="361771" cy="152920"/>
            <a:chOff x="9225604" y="2163660"/>
            <a:chExt cx="361771" cy="152920"/>
          </a:xfrm>
        </p:grpSpPr>
        <p:sp>
          <p:nvSpPr>
            <p:cNvPr id="18" name="左目">
              <a:extLst>
                <a:ext uri="{FF2B5EF4-FFF2-40B4-BE49-F238E27FC236}">
                  <a16:creationId xmlns:a16="http://schemas.microsoft.com/office/drawing/2014/main" id="{95586FF6-D4D3-4E9F-B9E4-92AEE008E46A}"/>
                </a:ext>
              </a:extLst>
            </p:cNvPr>
            <p:cNvSpPr/>
            <p:nvPr/>
          </p:nvSpPr>
          <p:spPr>
            <a:xfrm>
              <a:off x="9533721" y="2163660"/>
              <a:ext cx="53654" cy="15292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右目">
              <a:extLst>
                <a:ext uri="{FF2B5EF4-FFF2-40B4-BE49-F238E27FC236}">
                  <a16:creationId xmlns:a16="http://schemas.microsoft.com/office/drawing/2014/main" id="{C67FB78D-713C-4A5C-ADD4-4A88F36D71F8}"/>
                </a:ext>
              </a:extLst>
            </p:cNvPr>
            <p:cNvSpPr/>
            <p:nvPr/>
          </p:nvSpPr>
          <p:spPr>
            <a:xfrm>
              <a:off x="9225604" y="2163660"/>
              <a:ext cx="53654" cy="15292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吹き出し">
            <a:extLst>
              <a:ext uri="{FF2B5EF4-FFF2-40B4-BE49-F238E27FC236}">
                <a16:creationId xmlns:a16="http://schemas.microsoft.com/office/drawing/2014/main" id="{1E3379EC-1134-413D-BF82-BFC8CFA79D50}"/>
              </a:ext>
            </a:extLst>
          </p:cNvPr>
          <p:cNvSpPr/>
          <p:nvPr/>
        </p:nvSpPr>
        <p:spPr>
          <a:xfrm rot="1690823" flipH="1">
            <a:off x="9096183" y="791825"/>
            <a:ext cx="818486" cy="753716"/>
          </a:xfrm>
          <a:custGeom>
            <a:avLst/>
            <a:gdLst>
              <a:gd name="connsiteX0" fmla="*/ 379742 w 570024"/>
              <a:gd name="connsiteY0" fmla="*/ 51208 h 524916"/>
              <a:gd name="connsiteX1" fmla="*/ 16285 w 570024"/>
              <a:gd name="connsiteY1" fmla="*/ 84051 h 524916"/>
              <a:gd name="connsiteX2" fmla="*/ 190283 w 570024"/>
              <a:gd name="connsiteY2" fmla="*/ 404838 h 524916"/>
              <a:gd name="connsiteX3" fmla="*/ 302328 w 570024"/>
              <a:gd name="connsiteY3" fmla="*/ 446983 h 524916"/>
              <a:gd name="connsiteX4" fmla="*/ 380821 w 570024"/>
              <a:gd name="connsiteY4" fmla="*/ 452827 h 524916"/>
              <a:gd name="connsiteX5" fmla="*/ 386758 w 570024"/>
              <a:gd name="connsiteY5" fmla="*/ 479612 h 524916"/>
              <a:gd name="connsiteX6" fmla="*/ 461795 w 570024"/>
              <a:gd name="connsiteY6" fmla="*/ 524916 h 524916"/>
              <a:gd name="connsiteX7" fmla="*/ 461795 w 570024"/>
              <a:gd name="connsiteY7" fmla="*/ 524915 h 524916"/>
              <a:gd name="connsiteX8" fmla="*/ 435991 w 570024"/>
              <a:gd name="connsiteY8" fmla="*/ 450739 h 524916"/>
              <a:gd name="connsiteX9" fmla="*/ 436689 w 570024"/>
              <a:gd name="connsiteY9" fmla="*/ 446575 h 524916"/>
              <a:gd name="connsiteX10" fmla="*/ 495748 w 570024"/>
              <a:gd name="connsiteY10" fmla="*/ 429505 h 524916"/>
              <a:gd name="connsiteX11" fmla="*/ 553739 w 570024"/>
              <a:gd name="connsiteY11" fmla="*/ 371995 h 524916"/>
              <a:gd name="connsiteX12" fmla="*/ 379742 w 570024"/>
              <a:gd name="connsiteY12" fmla="*/ 51208 h 524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70024" h="524916">
                <a:moveTo>
                  <a:pt x="379742" y="51208"/>
                </a:moveTo>
                <a:cubicBezTo>
                  <a:pt x="231328" y="-28305"/>
                  <a:pt x="68603" y="-13601"/>
                  <a:pt x="16285" y="84051"/>
                </a:cubicBezTo>
                <a:cubicBezTo>
                  <a:pt x="-36032" y="181704"/>
                  <a:pt x="41869" y="325324"/>
                  <a:pt x="190283" y="404838"/>
                </a:cubicBezTo>
                <a:cubicBezTo>
                  <a:pt x="227386" y="424716"/>
                  <a:pt x="265384" y="438706"/>
                  <a:pt x="302328" y="446983"/>
                </a:cubicBezTo>
                <a:lnTo>
                  <a:pt x="380821" y="452827"/>
                </a:lnTo>
                <a:lnTo>
                  <a:pt x="386758" y="479612"/>
                </a:lnTo>
                <a:cubicBezTo>
                  <a:pt x="399121" y="506235"/>
                  <a:pt x="428062" y="524916"/>
                  <a:pt x="461795" y="524916"/>
                </a:cubicBezTo>
                <a:lnTo>
                  <a:pt x="461795" y="524915"/>
                </a:lnTo>
                <a:cubicBezTo>
                  <a:pt x="444592" y="502672"/>
                  <a:pt x="435991" y="476705"/>
                  <a:pt x="435991" y="450739"/>
                </a:cubicBezTo>
                <a:lnTo>
                  <a:pt x="436689" y="446575"/>
                </a:lnTo>
                <a:lnTo>
                  <a:pt x="495748" y="429505"/>
                </a:lnTo>
                <a:cubicBezTo>
                  <a:pt x="520680" y="415637"/>
                  <a:pt x="540660" y="396408"/>
                  <a:pt x="553739" y="371995"/>
                </a:cubicBezTo>
                <a:cubicBezTo>
                  <a:pt x="606057" y="274343"/>
                  <a:pt x="528156" y="130722"/>
                  <a:pt x="379742" y="51208"/>
                </a:cubicBezTo>
                <a:close/>
              </a:path>
            </a:pathLst>
          </a:cu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三点リーダ">
            <a:extLst>
              <a:ext uri="{FF2B5EF4-FFF2-40B4-BE49-F238E27FC236}">
                <a16:creationId xmlns:a16="http://schemas.microsoft.com/office/drawing/2014/main" id="{B871A873-0EB5-4C43-9CE9-0E47FA9984AA}"/>
              </a:ext>
            </a:extLst>
          </p:cNvPr>
          <p:cNvSpPr txBox="1"/>
          <p:nvPr/>
        </p:nvSpPr>
        <p:spPr>
          <a:xfrm>
            <a:off x="9293067" y="1064204"/>
            <a:ext cx="457776" cy="17466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>
              <a:lnSpc>
                <a:spcPts val="1000"/>
              </a:lnSpc>
            </a:pPr>
            <a:r>
              <a:rPr lang="en-US" altLang="ja-JP" sz="3200">
                <a:latin typeface="MT平成明朝体W3 JIS X 0213" panose="02000500000000000000" pitchFamily="2" charset="-128"/>
                <a:ea typeface="MT平成明朝体W3 JIS X 0213" panose="02000500000000000000" pitchFamily="2" charset="-128"/>
              </a:rPr>
              <a:t>……</a:t>
            </a:r>
            <a:endParaRPr kumimoji="1" lang="ja-JP" altLang="en-US" sz="3200">
              <a:latin typeface="MT平成明朝体W3 JIS X 0213" panose="02000500000000000000" pitchFamily="2" charset="-128"/>
              <a:ea typeface="MT平成明朝体W3 JIS X 0213" panose="02000500000000000000" pitchFamily="2" charset="-128"/>
            </a:endParaRPr>
          </a:p>
        </p:txBody>
      </p:sp>
      <p:sp>
        <p:nvSpPr>
          <p:cNvPr id="6" name="解答">
            <a:extLst>
              <a:ext uri="{FF2B5EF4-FFF2-40B4-BE49-F238E27FC236}">
                <a16:creationId xmlns:a16="http://schemas.microsoft.com/office/drawing/2014/main" id="{DCD895FC-7337-4CF0-926E-45E67D432D2F}"/>
              </a:ext>
            </a:extLst>
          </p:cNvPr>
          <p:cNvSpPr txBox="1"/>
          <p:nvPr/>
        </p:nvSpPr>
        <p:spPr>
          <a:xfrm>
            <a:off x="336000" y="3791669"/>
            <a:ext cx="11520000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r"/>
            <a:r>
              <a:rPr lang="en-US" altLang="ja-JP" sz="860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8600">
                <a:latin typeface="メイリオ" panose="020B0604030504040204" pitchFamily="50" charset="-128"/>
                <a:ea typeface="メイリオ" panose="020B0604030504040204" pitchFamily="50" charset="-128"/>
              </a:rPr>
              <a:t>上底</a:t>
            </a:r>
            <a:r>
              <a:rPr lang="en-US" altLang="ja-JP" sz="8600">
                <a:latin typeface="メイリオ" panose="020B0604030504040204" pitchFamily="50" charset="-128"/>
                <a:ea typeface="メイリオ" panose="020B0604030504040204" pitchFamily="50" charset="-128"/>
              </a:rPr>
              <a:t>+</a:t>
            </a:r>
            <a:r>
              <a:rPr lang="ja-JP" altLang="en-US" sz="8600">
                <a:latin typeface="メイリオ" panose="020B0604030504040204" pitchFamily="50" charset="-128"/>
                <a:ea typeface="メイリオ" panose="020B0604030504040204" pitchFamily="50" charset="-128"/>
              </a:rPr>
              <a:t>下底</a:t>
            </a:r>
            <a:r>
              <a:rPr lang="en-US" altLang="ja-JP" sz="8600">
                <a:latin typeface="メイリオ" panose="020B0604030504040204" pitchFamily="50" charset="-128"/>
                <a:ea typeface="メイリオ" panose="020B0604030504040204" pitchFamily="50" charset="-128"/>
              </a:rPr>
              <a:t>)×</a:t>
            </a:r>
            <a:r>
              <a:rPr lang="ja-JP" altLang="en-US" sz="8600">
                <a:latin typeface="メイリオ" panose="020B0604030504040204" pitchFamily="50" charset="-128"/>
                <a:ea typeface="メイリオ" panose="020B0604030504040204" pitchFamily="50" charset="-128"/>
              </a:rPr>
              <a:t>高さ</a:t>
            </a:r>
            <a:r>
              <a:rPr lang="en-US" altLang="ja-JP" sz="8600">
                <a:latin typeface="メイリオ" panose="020B0604030504040204" pitchFamily="50" charset="-128"/>
                <a:ea typeface="メイリオ" panose="020B0604030504040204" pitchFamily="50" charset="-128"/>
              </a:rPr>
              <a:t>÷</a:t>
            </a:r>
            <a:r>
              <a:rPr lang="ja-JP" altLang="en-US" sz="860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endParaRPr lang="en-US" altLang="ja-JP" sz="86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問題">
            <a:extLst>
              <a:ext uri="{FF2B5EF4-FFF2-40B4-BE49-F238E27FC236}">
                <a16:creationId xmlns:a16="http://schemas.microsoft.com/office/drawing/2014/main" id="{422640B3-191A-29E0-B83D-E5D4D4D02BDE}"/>
              </a:ext>
            </a:extLst>
          </p:cNvPr>
          <p:cNvSpPr txBox="1"/>
          <p:nvPr/>
        </p:nvSpPr>
        <p:spPr>
          <a:xfrm>
            <a:off x="336000" y="1235060"/>
            <a:ext cx="7631517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ja-JP" altLang="en-US" sz="9600">
                <a:latin typeface="メイリオ" panose="020B0604030504040204" pitchFamily="50" charset="-128"/>
                <a:ea typeface="メイリオ" panose="020B0604030504040204" pitchFamily="50" charset="-128"/>
              </a:rPr>
              <a:t>台形＝</a:t>
            </a:r>
            <a:endParaRPr kumimoji="1" lang="ja-JP" altLang="en-US" sz="9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9" name="▢">
            <a:extLst>
              <a:ext uri="{FF2B5EF4-FFF2-40B4-BE49-F238E27FC236}">
                <a16:creationId xmlns:a16="http://schemas.microsoft.com/office/drawing/2014/main" id="{368C54E1-C8F5-4F3E-B9FA-F89676FBA952}"/>
              </a:ext>
            </a:extLst>
          </p:cNvPr>
          <p:cNvSpPr/>
          <p:nvPr/>
        </p:nvSpPr>
        <p:spPr>
          <a:xfrm>
            <a:off x="336000" y="3662198"/>
            <a:ext cx="11520000" cy="18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670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子菱形">
            <a:extLst>
              <a:ext uri="{FF2B5EF4-FFF2-40B4-BE49-F238E27FC236}">
                <a16:creationId xmlns:a16="http://schemas.microsoft.com/office/drawing/2014/main" id="{AAC06976-1A48-42E0-9B3F-2B572A8384C8}"/>
              </a:ext>
            </a:extLst>
          </p:cNvPr>
          <p:cNvSpPr>
            <a:spLocks noChangeAspect="1"/>
          </p:cNvSpPr>
          <p:nvPr/>
        </p:nvSpPr>
        <p:spPr>
          <a:xfrm>
            <a:off x="10127531" y="2517194"/>
            <a:ext cx="691477" cy="691477"/>
          </a:xfrm>
          <a:prstGeom prst="diamond">
            <a:avLst/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" name="気付き線">
            <a:extLst>
              <a:ext uri="{FF2B5EF4-FFF2-40B4-BE49-F238E27FC236}">
                <a16:creationId xmlns:a16="http://schemas.microsoft.com/office/drawing/2014/main" id="{8058AAA7-0D28-4638-9B0A-C94D835F0167}"/>
              </a:ext>
            </a:extLst>
          </p:cNvPr>
          <p:cNvGrpSpPr/>
          <p:nvPr/>
        </p:nvGrpSpPr>
        <p:grpSpPr>
          <a:xfrm rot="20728409">
            <a:off x="9917534" y="2377754"/>
            <a:ext cx="460634" cy="306372"/>
            <a:chOff x="10302868" y="1641206"/>
            <a:chExt cx="460634" cy="306372"/>
          </a:xfrm>
        </p:grpSpPr>
        <p:sp>
          <p:nvSpPr>
            <p:cNvPr id="3" name="3">
              <a:extLst>
                <a:ext uri="{FF2B5EF4-FFF2-40B4-BE49-F238E27FC236}">
                  <a16:creationId xmlns:a16="http://schemas.microsoft.com/office/drawing/2014/main" id="{E0165E9E-5DC8-4D34-822F-10148C828B6D}"/>
                </a:ext>
              </a:extLst>
            </p:cNvPr>
            <p:cNvSpPr/>
            <p:nvPr/>
          </p:nvSpPr>
          <p:spPr>
            <a:xfrm rot="10860000">
              <a:off x="10640036" y="1641206"/>
              <a:ext cx="123466" cy="167479"/>
            </a:xfrm>
            <a:prstGeom prst="trapezoid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2">
              <a:extLst>
                <a:ext uri="{FF2B5EF4-FFF2-40B4-BE49-F238E27FC236}">
                  <a16:creationId xmlns:a16="http://schemas.microsoft.com/office/drawing/2014/main" id="{1576C32F-8071-489E-A3DB-BEB64EF2A5E1}"/>
                </a:ext>
              </a:extLst>
            </p:cNvPr>
            <p:cNvSpPr/>
            <p:nvPr/>
          </p:nvSpPr>
          <p:spPr>
            <a:xfrm rot="9120000">
              <a:off x="10472632" y="1685569"/>
              <a:ext cx="123466" cy="167479"/>
            </a:xfrm>
            <a:prstGeom prst="trapezoid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1">
              <a:extLst>
                <a:ext uri="{FF2B5EF4-FFF2-40B4-BE49-F238E27FC236}">
                  <a16:creationId xmlns:a16="http://schemas.microsoft.com/office/drawing/2014/main" id="{4A6C024A-7481-41A1-8DA9-D58F9B5BEBF9}"/>
                </a:ext>
              </a:extLst>
            </p:cNvPr>
            <p:cNvSpPr/>
            <p:nvPr/>
          </p:nvSpPr>
          <p:spPr>
            <a:xfrm rot="7307145">
              <a:off x="10324875" y="1802105"/>
              <a:ext cx="123466" cy="167479"/>
            </a:xfrm>
            <a:prstGeom prst="trapezoid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大菱形">
            <a:extLst>
              <a:ext uri="{FF2B5EF4-FFF2-40B4-BE49-F238E27FC236}">
                <a16:creationId xmlns:a16="http://schemas.microsoft.com/office/drawing/2014/main" id="{C53370F9-07DB-430B-8184-EE50CB5E82A1}"/>
              </a:ext>
            </a:extLst>
          </p:cNvPr>
          <p:cNvSpPr>
            <a:spLocks noChangeAspect="1"/>
          </p:cNvSpPr>
          <p:nvPr/>
        </p:nvSpPr>
        <p:spPr>
          <a:xfrm>
            <a:off x="6664471" y="890695"/>
            <a:ext cx="3321138" cy="2520000"/>
          </a:xfrm>
          <a:prstGeom prst="diamond">
            <a:avLst/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5" name="目">
            <a:extLst>
              <a:ext uri="{FF2B5EF4-FFF2-40B4-BE49-F238E27FC236}">
                <a16:creationId xmlns:a16="http://schemas.microsoft.com/office/drawing/2014/main" id="{F84F1EFF-3A70-433B-BB10-0E29F303E2DF}"/>
              </a:ext>
            </a:extLst>
          </p:cNvPr>
          <p:cNvGrpSpPr/>
          <p:nvPr/>
        </p:nvGrpSpPr>
        <p:grpSpPr>
          <a:xfrm>
            <a:off x="9225604" y="2163660"/>
            <a:ext cx="361771" cy="152920"/>
            <a:chOff x="9225604" y="2163660"/>
            <a:chExt cx="361771" cy="152920"/>
          </a:xfrm>
        </p:grpSpPr>
        <p:sp>
          <p:nvSpPr>
            <p:cNvPr id="7" name="左目">
              <a:extLst>
                <a:ext uri="{FF2B5EF4-FFF2-40B4-BE49-F238E27FC236}">
                  <a16:creationId xmlns:a16="http://schemas.microsoft.com/office/drawing/2014/main" id="{AB29091C-049E-4EB2-BC32-77DDFC64ECDC}"/>
                </a:ext>
              </a:extLst>
            </p:cNvPr>
            <p:cNvSpPr/>
            <p:nvPr/>
          </p:nvSpPr>
          <p:spPr>
            <a:xfrm>
              <a:off x="9533721" y="2163660"/>
              <a:ext cx="53654" cy="15292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右目">
              <a:extLst>
                <a:ext uri="{FF2B5EF4-FFF2-40B4-BE49-F238E27FC236}">
                  <a16:creationId xmlns:a16="http://schemas.microsoft.com/office/drawing/2014/main" id="{D64CC630-40FE-41FF-883A-60215E1B07C1}"/>
                </a:ext>
              </a:extLst>
            </p:cNvPr>
            <p:cNvSpPr/>
            <p:nvPr/>
          </p:nvSpPr>
          <p:spPr>
            <a:xfrm>
              <a:off x="9225604" y="2163660"/>
              <a:ext cx="53654" cy="15292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解答">
            <a:extLst>
              <a:ext uri="{FF2B5EF4-FFF2-40B4-BE49-F238E27FC236}">
                <a16:creationId xmlns:a16="http://schemas.microsoft.com/office/drawing/2014/main" id="{DCD895FC-7337-4CF0-926E-45E67D432D2F}"/>
              </a:ext>
            </a:extLst>
          </p:cNvPr>
          <p:cNvSpPr txBox="1"/>
          <p:nvPr/>
        </p:nvSpPr>
        <p:spPr>
          <a:xfrm>
            <a:off x="336000" y="3791669"/>
            <a:ext cx="11520000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r"/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一方の</a:t>
            </a:r>
            <a:r>
              <a:rPr lang="zh-TW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対角線</a:t>
            </a:r>
            <a:r>
              <a:rPr lang="en-US" altLang="zh-TW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もう一方の</a:t>
            </a:r>
            <a:r>
              <a:rPr lang="zh-TW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対角線</a:t>
            </a:r>
            <a:r>
              <a:rPr lang="en-US" altLang="zh-TW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÷</a:t>
            </a:r>
            <a:r>
              <a:rPr lang="zh-TW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endParaRPr lang="en-US" altLang="ja-JP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問題">
            <a:extLst>
              <a:ext uri="{FF2B5EF4-FFF2-40B4-BE49-F238E27FC236}">
                <a16:creationId xmlns:a16="http://schemas.microsoft.com/office/drawing/2014/main" id="{422640B3-191A-29E0-B83D-E5D4D4D02BDE}"/>
              </a:ext>
            </a:extLst>
          </p:cNvPr>
          <p:cNvSpPr txBox="1"/>
          <p:nvPr/>
        </p:nvSpPr>
        <p:spPr>
          <a:xfrm>
            <a:off x="336000" y="1235060"/>
            <a:ext cx="7631517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ja-JP" altLang="en-US" sz="9600">
                <a:latin typeface="メイリオ" panose="020B0604030504040204" pitchFamily="50" charset="-128"/>
                <a:ea typeface="メイリオ" panose="020B0604030504040204" pitchFamily="50" charset="-128"/>
              </a:rPr>
              <a:t>ひし形＝</a:t>
            </a:r>
            <a:endParaRPr kumimoji="1" lang="ja-JP" altLang="en-US" sz="9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9" name="▢">
            <a:extLst>
              <a:ext uri="{FF2B5EF4-FFF2-40B4-BE49-F238E27FC236}">
                <a16:creationId xmlns:a16="http://schemas.microsoft.com/office/drawing/2014/main" id="{368C54E1-C8F5-4F3E-B9FA-F89676FBA952}"/>
              </a:ext>
            </a:extLst>
          </p:cNvPr>
          <p:cNvSpPr/>
          <p:nvPr/>
        </p:nvSpPr>
        <p:spPr>
          <a:xfrm>
            <a:off x="336000" y="3822940"/>
            <a:ext cx="11520000" cy="18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542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円">
            <a:extLst>
              <a:ext uri="{FF2B5EF4-FFF2-40B4-BE49-F238E27FC236}">
                <a16:creationId xmlns:a16="http://schemas.microsoft.com/office/drawing/2014/main" id="{9C0E78FE-D6DF-45C8-AC28-AE699EA348E2}"/>
              </a:ext>
            </a:extLst>
          </p:cNvPr>
          <p:cNvSpPr>
            <a:spLocks noChangeAspect="1"/>
          </p:cNvSpPr>
          <p:nvPr/>
        </p:nvSpPr>
        <p:spPr>
          <a:xfrm>
            <a:off x="1803336" y="3429000"/>
            <a:ext cx="2520000" cy="2520000"/>
          </a:xfrm>
          <a:prstGeom prst="ellipse">
            <a:avLst/>
          </a:prstGeom>
          <a:solidFill>
            <a:srgbClr val="9BE0FF"/>
          </a:solidFill>
          <a:ln w="76200">
            <a:solidFill>
              <a:srgbClr val="EF39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丸さん">
            <a:extLst>
              <a:ext uri="{FF2B5EF4-FFF2-40B4-BE49-F238E27FC236}">
                <a16:creationId xmlns:a16="http://schemas.microsoft.com/office/drawing/2014/main" id="{F2509D44-2084-4698-8F81-6CCCE53D8D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2" y="4861915"/>
            <a:ext cx="1831271" cy="1831271"/>
          </a:xfrm>
          <a:prstGeom prst="rect">
            <a:avLst/>
          </a:prstGeom>
        </p:spPr>
      </p:pic>
      <p:sp>
        <p:nvSpPr>
          <p:cNvPr id="7" name="問題">
            <a:extLst>
              <a:ext uri="{FF2B5EF4-FFF2-40B4-BE49-F238E27FC236}">
                <a16:creationId xmlns:a16="http://schemas.microsoft.com/office/drawing/2014/main" id="{525E5CF4-2F52-4A65-9308-10C20AE12853}"/>
              </a:ext>
            </a:extLst>
          </p:cNvPr>
          <p:cNvSpPr txBox="1"/>
          <p:nvPr/>
        </p:nvSpPr>
        <p:spPr>
          <a:xfrm>
            <a:off x="305982" y="1321892"/>
            <a:ext cx="11800025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ja-JP" altLang="en-US" sz="1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円周＝</a:t>
            </a:r>
            <a:r>
              <a:rPr lang="ja-JP" altLang="en-US" sz="11300">
                <a:latin typeface="メイリオ" panose="020B0604030504040204" pitchFamily="50" charset="-128"/>
                <a:ea typeface="メイリオ" panose="020B0604030504040204" pitchFamily="50" charset="-128"/>
              </a:rPr>
              <a:t>直径</a:t>
            </a:r>
            <a:r>
              <a:rPr lang="en-US" altLang="ja-JP" sz="11300">
                <a:latin typeface="メイリオ" panose="020B0604030504040204" pitchFamily="50" charset="-128"/>
                <a:ea typeface="メイリオ" panose="020B0604030504040204" pitchFamily="50" charset="-128"/>
              </a:rPr>
              <a:t>×3.14</a:t>
            </a:r>
            <a:endParaRPr kumimoji="1" lang="ja-JP" altLang="en-US" sz="113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▢">
            <a:extLst>
              <a:ext uri="{FF2B5EF4-FFF2-40B4-BE49-F238E27FC236}">
                <a16:creationId xmlns:a16="http://schemas.microsoft.com/office/drawing/2014/main" id="{4A476A58-253E-4CC3-9146-70F4DD18AE6A}"/>
              </a:ext>
            </a:extLst>
          </p:cNvPr>
          <p:cNvSpPr/>
          <p:nvPr/>
        </p:nvSpPr>
        <p:spPr>
          <a:xfrm>
            <a:off x="4596386" y="1353163"/>
            <a:ext cx="7289632" cy="18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222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7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F1F962D3-7E73-474C-97E1-E97AB926F04A}">
  <we:reference id="wa104380121" version="2.0.0.0" store="ja-JP" storeType="OMEX"/>
  <we:alternateReferences>
    <we:reference id="WA104380121" version="2.0.0.0" store="WA104380121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3407</TotalTime>
  <Words>84</Words>
  <Application>Microsoft Office PowerPoint</Application>
  <PresentationFormat>ワイド画面</PresentationFormat>
  <Paragraphs>20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9" baseType="lpstr">
      <vt:lpstr>BIZ UDPゴシック</vt:lpstr>
      <vt:lpstr>HGPｺﾞｼｯｸM</vt:lpstr>
      <vt:lpstr>ＭＳ Ｐゴシック</vt:lpstr>
      <vt:lpstr>MT平成明朝体W3 JIS X 0213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面積の公式</dc:title>
  <dc:creator>colas@edu-c.local</dc:creator>
  <cp:lastModifiedBy>坂本 博紀</cp:lastModifiedBy>
  <cp:revision>286</cp:revision>
  <dcterms:created xsi:type="dcterms:W3CDTF">2019-12-03T00:44:33Z</dcterms:created>
  <dcterms:modified xsi:type="dcterms:W3CDTF">2023-01-25T02:16:09Z</dcterms:modified>
</cp:coreProperties>
</file>