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321" r:id="rId3"/>
    <p:sldId id="305" r:id="rId4"/>
    <p:sldId id="317" r:id="rId5"/>
    <p:sldId id="322" r:id="rId6"/>
    <p:sldId id="323" r:id="rId7"/>
    <p:sldId id="324" r:id="rId8"/>
    <p:sldId id="325" r:id="rId9"/>
    <p:sldId id="326" r:id="rId10"/>
    <p:sldId id="327" r:id="rId11"/>
    <p:sldId id="32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BFF"/>
    <a:srgbClr val="9BE0FF"/>
    <a:srgbClr val="69D1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32" autoAdjust="0"/>
    <p:restoredTop sz="96730" autoAdjust="0"/>
  </p:normalViewPr>
  <p:slideViewPr>
    <p:cSldViewPr snapToGrid="0">
      <p:cViewPr varScale="1">
        <p:scale>
          <a:sx n="105" d="100"/>
          <a:sy n="105" d="100"/>
        </p:scale>
        <p:origin x="426" y="9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面積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解答">
            <a:extLst>
              <a:ext uri="{FF2B5EF4-FFF2-40B4-BE49-F238E27FC236}">
                <a16:creationId xmlns:a16="http://schemas.microsoft.com/office/drawing/2014/main" id="{38A81FBD-273D-436F-A9A6-88BEBEBCA664}"/>
              </a:ext>
            </a:extLst>
          </p:cNvPr>
          <p:cNvSpPr txBox="1"/>
          <p:nvPr/>
        </p:nvSpPr>
        <p:spPr>
          <a:xfrm>
            <a:off x="2582057" y="4445972"/>
            <a:ext cx="9140489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150.72cm</a:t>
            </a:r>
            <a:r>
              <a:rPr lang="en-US" altLang="ja-JP" sz="55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5" name="答え">
            <a:extLst>
              <a:ext uri="{FF2B5EF4-FFF2-40B4-BE49-F238E27FC236}">
                <a16:creationId xmlns:a16="http://schemas.microsoft.com/office/drawing/2014/main" id="{70AF5108-7159-4D92-AAC7-8B9FDC45FE24}"/>
              </a:ext>
            </a:extLst>
          </p:cNvPr>
          <p:cNvSpPr txBox="1"/>
          <p:nvPr/>
        </p:nvSpPr>
        <p:spPr>
          <a:xfrm>
            <a:off x="87369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式解答">
            <a:extLst>
              <a:ext uri="{FF2B5EF4-FFF2-40B4-BE49-F238E27FC236}">
                <a16:creationId xmlns:a16="http://schemas.microsoft.com/office/drawing/2014/main" id="{D8C0D4A3-7325-48BD-823D-8C53413BE4D2}"/>
              </a:ext>
            </a:extLst>
          </p:cNvPr>
          <p:cNvSpPr txBox="1"/>
          <p:nvPr/>
        </p:nvSpPr>
        <p:spPr>
          <a:xfrm>
            <a:off x="1870003" y="4455447"/>
            <a:ext cx="10321997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ctr"/>
            <a:r>
              <a:rPr lang="en-US" altLang="ja-JP" sz="6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8×8×3.14-4×4×3.14</a:t>
            </a:r>
          </a:p>
        </p:txBody>
      </p:sp>
      <p:sp>
        <p:nvSpPr>
          <p:cNvPr id="62" name="式">
            <a:extLst>
              <a:ext uri="{FF2B5EF4-FFF2-40B4-BE49-F238E27FC236}">
                <a16:creationId xmlns:a16="http://schemas.microsoft.com/office/drawing/2014/main" id="{34EEEE30-DD06-4241-9A54-A20E298BBAB8}"/>
              </a:ext>
            </a:extLst>
          </p:cNvPr>
          <p:cNvSpPr txBox="1"/>
          <p:nvPr/>
        </p:nvSpPr>
        <p:spPr>
          <a:xfrm>
            <a:off x="87369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5" name="ドーナツ">
            <a:extLst>
              <a:ext uri="{FF2B5EF4-FFF2-40B4-BE49-F238E27FC236}">
                <a16:creationId xmlns:a16="http://schemas.microsoft.com/office/drawing/2014/main" id="{D9E84337-6A22-4F34-A5E6-262FC56665C5}"/>
              </a:ext>
            </a:extLst>
          </p:cNvPr>
          <p:cNvGrpSpPr/>
          <p:nvPr/>
        </p:nvGrpSpPr>
        <p:grpSpPr>
          <a:xfrm>
            <a:off x="596150" y="566500"/>
            <a:ext cx="2557464" cy="2556000"/>
            <a:chOff x="596150" y="566500"/>
            <a:chExt cx="2557464" cy="2556000"/>
          </a:xfrm>
        </p:grpSpPr>
        <p:sp>
          <p:nvSpPr>
            <p:cNvPr id="16" name="円">
              <a:extLst>
                <a:ext uri="{FF2B5EF4-FFF2-40B4-BE49-F238E27FC236}">
                  <a16:creationId xmlns:a16="http://schemas.microsoft.com/office/drawing/2014/main" id="{96BB9B2A-6B03-4458-A1D6-7322B4A6B919}"/>
                </a:ext>
              </a:extLst>
            </p:cNvPr>
            <p:cNvSpPr/>
            <p:nvPr/>
          </p:nvSpPr>
          <p:spPr>
            <a:xfrm>
              <a:off x="596150" y="566500"/>
              <a:ext cx="2556000" cy="2556000"/>
            </a:xfrm>
            <a:prstGeom prst="donut">
              <a:avLst>
                <a:gd name="adj" fmla="val 24113"/>
              </a:avLst>
            </a:prstGeom>
            <a:solidFill>
              <a:srgbClr val="A6DB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cxnSp>
          <p:nvCxnSpPr>
            <p:cNvPr id="17" name="破線">
              <a:extLst>
                <a:ext uri="{FF2B5EF4-FFF2-40B4-BE49-F238E27FC236}">
                  <a16:creationId xmlns:a16="http://schemas.microsoft.com/office/drawing/2014/main" id="{ECEB1F06-03EA-4B09-A5D6-950C7AC7F4B3}"/>
                </a:ext>
              </a:extLst>
            </p:cNvPr>
            <p:cNvCxnSpPr>
              <a:cxnSpLocks/>
            </p:cNvCxnSpPr>
            <p:nvPr/>
          </p:nvCxnSpPr>
          <p:spPr>
            <a:xfrm>
              <a:off x="598554" y="1844268"/>
              <a:ext cx="255506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半径/直径1">
              <a:extLst>
                <a:ext uri="{FF2B5EF4-FFF2-40B4-BE49-F238E27FC236}">
                  <a16:creationId xmlns:a16="http://schemas.microsoft.com/office/drawing/2014/main" id="{4ACF88EC-175F-4E47-97E0-296613613813}"/>
                </a:ext>
              </a:extLst>
            </p:cNvPr>
            <p:cNvSpPr/>
            <p:nvPr/>
          </p:nvSpPr>
          <p:spPr>
            <a:xfrm>
              <a:off x="1876812" y="1897002"/>
              <a:ext cx="567712" cy="176996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4cm</a:t>
              </a:r>
              <a:endPara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半径/直径2">
              <a:extLst>
                <a:ext uri="{FF2B5EF4-FFF2-40B4-BE49-F238E27FC236}">
                  <a16:creationId xmlns:a16="http://schemas.microsoft.com/office/drawing/2014/main" id="{C405C08A-4D6F-4B8D-A66B-10BFAF575F40}"/>
                </a:ext>
              </a:extLst>
            </p:cNvPr>
            <p:cNvSpPr/>
            <p:nvPr/>
          </p:nvSpPr>
          <p:spPr>
            <a:xfrm>
              <a:off x="2582057" y="1614539"/>
              <a:ext cx="567712" cy="176996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4cm</a:t>
              </a:r>
              <a:endPara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中心点">
              <a:extLst>
                <a:ext uri="{FF2B5EF4-FFF2-40B4-BE49-F238E27FC236}">
                  <a16:creationId xmlns:a16="http://schemas.microsoft.com/office/drawing/2014/main" id="{3E6D8A6A-6167-4DDC-A7DE-33ABF1FE7E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9" name="問題">
            <a:extLst>
              <a:ext uri="{FF2B5EF4-FFF2-40B4-BE49-F238E27FC236}">
                <a16:creationId xmlns:a16="http://schemas.microsoft.com/office/drawing/2014/main" id="{8E73B09E-04BB-4DA5-8495-3F257DF181B4}"/>
              </a:ext>
            </a:extLst>
          </p:cNvPr>
          <p:cNvSpPr txBox="1"/>
          <p:nvPr/>
        </p:nvSpPr>
        <p:spPr>
          <a:xfrm>
            <a:off x="3718560" y="919002"/>
            <a:ext cx="8307977" cy="1846234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r>
              <a:rPr lang="ja-JP" altLang="en-US" sz="7200" dirty="0">
                <a:latin typeface="Meiryo UI" panose="020B0604030504040204" pitchFamily="50" charset="-128"/>
                <a:ea typeface="Meiryo UI" panose="020B0604030504040204" pitchFamily="50" charset="-128"/>
              </a:rPr>
              <a:t>色をぬった部分の面積</a:t>
            </a:r>
          </a:p>
        </p:txBody>
      </p:sp>
      <p:sp>
        <p:nvSpPr>
          <p:cNvPr id="63" name="▢">
            <a:extLst>
              <a:ext uri="{FF2B5EF4-FFF2-40B4-BE49-F238E27FC236}">
                <a16:creationId xmlns:a16="http://schemas.microsoft.com/office/drawing/2014/main" id="{B03FCBD2-1BCB-4364-ABBB-A2F8D0750F58}"/>
              </a:ext>
            </a:extLst>
          </p:cNvPr>
          <p:cNvSpPr/>
          <p:nvPr/>
        </p:nvSpPr>
        <p:spPr>
          <a:xfrm>
            <a:off x="1637531" y="4464921"/>
            <a:ext cx="10321997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70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61" grpId="0"/>
      <p:bldP spid="62" grpId="0"/>
      <p:bldP spid="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解答">
            <a:extLst>
              <a:ext uri="{FF2B5EF4-FFF2-40B4-BE49-F238E27FC236}">
                <a16:creationId xmlns:a16="http://schemas.microsoft.com/office/drawing/2014/main" id="{16133220-D00E-454D-86D9-5A4B6F8F879F}"/>
              </a:ext>
            </a:extLst>
          </p:cNvPr>
          <p:cNvSpPr txBox="1"/>
          <p:nvPr/>
        </p:nvSpPr>
        <p:spPr>
          <a:xfrm>
            <a:off x="2445602" y="4445972"/>
            <a:ext cx="9276944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344cm</a:t>
            </a:r>
            <a:r>
              <a:rPr lang="en-US" altLang="ja-JP" sz="60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113" name="答え">
            <a:extLst>
              <a:ext uri="{FF2B5EF4-FFF2-40B4-BE49-F238E27FC236}">
                <a16:creationId xmlns:a16="http://schemas.microsoft.com/office/drawing/2014/main" id="{C90B695B-D6CA-4B04-8E98-3C8876F5B3D8}"/>
              </a:ext>
            </a:extLst>
          </p:cNvPr>
          <p:cNvSpPr txBox="1"/>
          <p:nvPr/>
        </p:nvSpPr>
        <p:spPr>
          <a:xfrm>
            <a:off x="87369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6" name="式解答">
            <a:extLst>
              <a:ext uri="{FF2B5EF4-FFF2-40B4-BE49-F238E27FC236}">
                <a16:creationId xmlns:a16="http://schemas.microsoft.com/office/drawing/2014/main" id="{8C73D55B-792C-449E-99ED-3559B5BAFBB6}"/>
              </a:ext>
            </a:extLst>
          </p:cNvPr>
          <p:cNvSpPr txBox="1"/>
          <p:nvPr/>
        </p:nvSpPr>
        <p:spPr>
          <a:xfrm>
            <a:off x="1876550" y="4405505"/>
            <a:ext cx="9933389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7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40×40-20×20×3.14</a:t>
            </a:r>
          </a:p>
        </p:txBody>
      </p:sp>
      <p:sp>
        <p:nvSpPr>
          <p:cNvPr id="114" name="式">
            <a:extLst>
              <a:ext uri="{FF2B5EF4-FFF2-40B4-BE49-F238E27FC236}">
                <a16:creationId xmlns:a16="http://schemas.microsoft.com/office/drawing/2014/main" id="{9755D209-3385-496B-B81D-96A169AE9940}"/>
              </a:ext>
            </a:extLst>
          </p:cNvPr>
          <p:cNvSpPr txBox="1"/>
          <p:nvPr/>
        </p:nvSpPr>
        <p:spPr>
          <a:xfrm>
            <a:off x="87369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0" name="菱">
            <a:extLst>
              <a:ext uri="{FF2B5EF4-FFF2-40B4-BE49-F238E27FC236}">
                <a16:creationId xmlns:a16="http://schemas.microsoft.com/office/drawing/2014/main" id="{84FCC8DA-F2C6-4A6E-9958-A630925F5CEC}"/>
              </a:ext>
            </a:extLst>
          </p:cNvPr>
          <p:cNvGrpSpPr/>
          <p:nvPr/>
        </p:nvGrpSpPr>
        <p:grpSpPr>
          <a:xfrm>
            <a:off x="-679450" y="-712379"/>
            <a:ext cx="5112002" cy="5112002"/>
            <a:chOff x="-679450" y="-712379"/>
            <a:chExt cx="5112002" cy="5112002"/>
          </a:xfrm>
        </p:grpSpPr>
        <p:sp>
          <p:nvSpPr>
            <p:cNvPr id="81" name="四角">
              <a:extLst>
                <a:ext uri="{FF2B5EF4-FFF2-40B4-BE49-F238E27FC236}">
                  <a16:creationId xmlns:a16="http://schemas.microsoft.com/office/drawing/2014/main" id="{D91D87DF-5264-40EF-BE47-1EF9035D6C4E}"/>
                </a:ext>
              </a:extLst>
            </p:cNvPr>
            <p:cNvSpPr/>
            <p:nvPr/>
          </p:nvSpPr>
          <p:spPr>
            <a:xfrm>
              <a:off x="598553" y="565623"/>
              <a:ext cx="2556000" cy="2556000"/>
            </a:xfrm>
            <a:prstGeom prst="rect">
              <a:avLst/>
            </a:prstGeom>
            <a:solidFill>
              <a:srgbClr val="A6DB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扇4">
              <a:extLst>
                <a:ext uri="{FF2B5EF4-FFF2-40B4-BE49-F238E27FC236}">
                  <a16:creationId xmlns:a16="http://schemas.microsoft.com/office/drawing/2014/main" id="{15C1B598-6535-4C78-91D1-FAA57B78AA41}"/>
                </a:ext>
              </a:extLst>
            </p:cNvPr>
            <p:cNvSpPr/>
            <p:nvPr/>
          </p:nvSpPr>
          <p:spPr>
            <a:xfrm rot="10800000">
              <a:off x="1876551" y="1843622"/>
              <a:ext cx="2556001" cy="2556001"/>
            </a:xfrm>
            <a:prstGeom prst="pie">
              <a:avLst>
                <a:gd name="adj1" fmla="val 0"/>
                <a:gd name="adj2" fmla="val 540015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3" name="扇3">
              <a:extLst>
                <a:ext uri="{FF2B5EF4-FFF2-40B4-BE49-F238E27FC236}">
                  <a16:creationId xmlns:a16="http://schemas.microsoft.com/office/drawing/2014/main" id="{FED0FB9F-16A4-44E2-9E7F-63925390F84A}"/>
                </a:ext>
              </a:extLst>
            </p:cNvPr>
            <p:cNvSpPr/>
            <p:nvPr/>
          </p:nvSpPr>
          <p:spPr>
            <a:xfrm rot="16200000">
              <a:off x="-679450" y="1843622"/>
              <a:ext cx="2556001" cy="2556001"/>
            </a:xfrm>
            <a:prstGeom prst="pie">
              <a:avLst>
                <a:gd name="adj1" fmla="val 0"/>
                <a:gd name="adj2" fmla="val 540015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4" name="扇2">
              <a:extLst>
                <a:ext uri="{FF2B5EF4-FFF2-40B4-BE49-F238E27FC236}">
                  <a16:creationId xmlns:a16="http://schemas.microsoft.com/office/drawing/2014/main" id="{133A6BC8-EC3D-4B83-B954-EDB71CA90876}"/>
                </a:ext>
              </a:extLst>
            </p:cNvPr>
            <p:cNvSpPr/>
            <p:nvPr/>
          </p:nvSpPr>
          <p:spPr>
            <a:xfrm rot="10800000" flipV="1">
              <a:off x="1876551" y="-712379"/>
              <a:ext cx="2556001" cy="2556001"/>
            </a:xfrm>
            <a:prstGeom prst="pie">
              <a:avLst>
                <a:gd name="adj1" fmla="val 0"/>
                <a:gd name="adj2" fmla="val 540015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5" name="扇1">
              <a:extLst>
                <a:ext uri="{FF2B5EF4-FFF2-40B4-BE49-F238E27FC236}">
                  <a16:creationId xmlns:a16="http://schemas.microsoft.com/office/drawing/2014/main" id="{C2B60AC3-BEF0-4C63-9BC2-6C7EFF2DB32F}"/>
                </a:ext>
              </a:extLst>
            </p:cNvPr>
            <p:cNvSpPr/>
            <p:nvPr/>
          </p:nvSpPr>
          <p:spPr>
            <a:xfrm rot="5400000" flipV="1">
              <a:off x="-679450" y="-712379"/>
              <a:ext cx="2556001" cy="2556001"/>
            </a:xfrm>
            <a:prstGeom prst="pie">
              <a:avLst>
                <a:gd name="adj1" fmla="val 0"/>
                <a:gd name="adj2" fmla="val 540015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6" name="円弧下">
              <a:extLst>
                <a:ext uri="{FF2B5EF4-FFF2-40B4-BE49-F238E27FC236}">
                  <a16:creationId xmlns:a16="http://schemas.microsoft.com/office/drawing/2014/main" id="{EDEE04F6-60EF-4558-9B97-F17A6F970B7C}"/>
                </a:ext>
              </a:extLst>
            </p:cNvPr>
            <p:cNvSpPr/>
            <p:nvPr/>
          </p:nvSpPr>
          <p:spPr>
            <a:xfrm flipV="1">
              <a:off x="504824" y="2246198"/>
              <a:ext cx="1459707" cy="1182802"/>
            </a:xfrm>
            <a:prstGeom prst="arc">
              <a:avLst>
                <a:gd name="adj1" fmla="val 12246857"/>
                <a:gd name="adj2" fmla="val 20136573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半径/直径上">
              <a:extLst>
                <a:ext uri="{FF2B5EF4-FFF2-40B4-BE49-F238E27FC236}">
                  <a16:creationId xmlns:a16="http://schemas.microsoft.com/office/drawing/2014/main" id="{5A7D7B6A-D83C-4E9B-BC11-0EB80352C79D}"/>
                </a:ext>
              </a:extLst>
            </p:cNvPr>
            <p:cNvSpPr/>
            <p:nvPr/>
          </p:nvSpPr>
          <p:spPr>
            <a:xfrm>
              <a:off x="964677" y="3295458"/>
              <a:ext cx="540000" cy="1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20cm</a:t>
              </a:r>
              <a:endPara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8" name="円弧下">
              <a:extLst>
                <a:ext uri="{FF2B5EF4-FFF2-40B4-BE49-F238E27FC236}">
                  <a16:creationId xmlns:a16="http://schemas.microsoft.com/office/drawing/2014/main" id="{323E1B68-B1D0-4EDE-A385-D1C2748F80FD}"/>
                </a:ext>
              </a:extLst>
            </p:cNvPr>
            <p:cNvSpPr/>
            <p:nvPr/>
          </p:nvSpPr>
          <p:spPr>
            <a:xfrm flipV="1">
              <a:off x="1789157" y="2246198"/>
              <a:ext cx="1459707" cy="1182802"/>
            </a:xfrm>
            <a:prstGeom prst="arc">
              <a:avLst>
                <a:gd name="adj1" fmla="val 12246857"/>
                <a:gd name="adj2" fmla="val 20136573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半径/直径上">
              <a:extLst>
                <a:ext uri="{FF2B5EF4-FFF2-40B4-BE49-F238E27FC236}">
                  <a16:creationId xmlns:a16="http://schemas.microsoft.com/office/drawing/2014/main" id="{9601C1AC-8176-488B-A303-9693B2C1581C}"/>
                </a:ext>
              </a:extLst>
            </p:cNvPr>
            <p:cNvSpPr/>
            <p:nvPr/>
          </p:nvSpPr>
          <p:spPr>
            <a:xfrm>
              <a:off x="2249010" y="3295458"/>
              <a:ext cx="540000" cy="1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20cm</a:t>
              </a:r>
              <a:endPara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0" name="円弧下">
              <a:extLst>
                <a:ext uri="{FF2B5EF4-FFF2-40B4-BE49-F238E27FC236}">
                  <a16:creationId xmlns:a16="http://schemas.microsoft.com/office/drawing/2014/main" id="{FFF1962C-B716-482F-A20E-BB7B63912C93}"/>
                </a:ext>
              </a:extLst>
            </p:cNvPr>
            <p:cNvSpPr/>
            <p:nvPr/>
          </p:nvSpPr>
          <p:spPr>
            <a:xfrm rot="16200000" flipV="1">
              <a:off x="2138327" y="1894428"/>
              <a:ext cx="1459707" cy="1182802"/>
            </a:xfrm>
            <a:prstGeom prst="arc">
              <a:avLst>
                <a:gd name="adj1" fmla="val 12246857"/>
                <a:gd name="adj2" fmla="val 20136573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半径/直径上">
              <a:extLst>
                <a:ext uri="{FF2B5EF4-FFF2-40B4-BE49-F238E27FC236}">
                  <a16:creationId xmlns:a16="http://schemas.microsoft.com/office/drawing/2014/main" id="{0A8E3DCD-27D5-4733-8051-F467D29757B1}"/>
                </a:ext>
              </a:extLst>
            </p:cNvPr>
            <p:cNvSpPr/>
            <p:nvPr/>
          </p:nvSpPr>
          <p:spPr>
            <a:xfrm>
              <a:off x="3189583" y="2404676"/>
              <a:ext cx="540000" cy="1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20cm</a:t>
              </a:r>
              <a:endPara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2" name="円弧下">
              <a:extLst>
                <a:ext uri="{FF2B5EF4-FFF2-40B4-BE49-F238E27FC236}">
                  <a16:creationId xmlns:a16="http://schemas.microsoft.com/office/drawing/2014/main" id="{8234739B-CD05-4F47-9BB3-709EA771DAAC}"/>
                </a:ext>
              </a:extLst>
            </p:cNvPr>
            <p:cNvSpPr/>
            <p:nvPr/>
          </p:nvSpPr>
          <p:spPr>
            <a:xfrm rot="16200000" flipV="1">
              <a:off x="2138327" y="610546"/>
              <a:ext cx="1459707" cy="1182802"/>
            </a:xfrm>
            <a:prstGeom prst="arc">
              <a:avLst>
                <a:gd name="adj1" fmla="val 12246857"/>
                <a:gd name="adj2" fmla="val 20136573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半径/直径上">
              <a:extLst>
                <a:ext uri="{FF2B5EF4-FFF2-40B4-BE49-F238E27FC236}">
                  <a16:creationId xmlns:a16="http://schemas.microsoft.com/office/drawing/2014/main" id="{CD3B7D42-F429-453C-AD45-D4E907A47EFE}"/>
                </a:ext>
              </a:extLst>
            </p:cNvPr>
            <p:cNvSpPr/>
            <p:nvPr/>
          </p:nvSpPr>
          <p:spPr>
            <a:xfrm>
              <a:off x="3189583" y="1120794"/>
              <a:ext cx="540000" cy="1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20cm</a:t>
              </a:r>
              <a:endPara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9" name="問題">
            <a:extLst>
              <a:ext uri="{FF2B5EF4-FFF2-40B4-BE49-F238E27FC236}">
                <a16:creationId xmlns:a16="http://schemas.microsoft.com/office/drawing/2014/main" id="{8E73B09E-04BB-4DA5-8495-3F257DF181B4}"/>
              </a:ext>
            </a:extLst>
          </p:cNvPr>
          <p:cNvSpPr txBox="1"/>
          <p:nvPr/>
        </p:nvSpPr>
        <p:spPr>
          <a:xfrm>
            <a:off x="3718560" y="919002"/>
            <a:ext cx="8307977" cy="1846234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r>
              <a:rPr lang="ja-JP" altLang="en-US" sz="7200" dirty="0">
                <a:latin typeface="Meiryo UI" panose="020B0604030504040204" pitchFamily="50" charset="-128"/>
                <a:ea typeface="Meiryo UI" panose="020B0604030504040204" pitchFamily="50" charset="-128"/>
              </a:rPr>
              <a:t>色をぬった部分の面積</a:t>
            </a:r>
          </a:p>
        </p:txBody>
      </p:sp>
      <p:sp>
        <p:nvSpPr>
          <p:cNvPr id="117" name="▢">
            <a:extLst>
              <a:ext uri="{FF2B5EF4-FFF2-40B4-BE49-F238E27FC236}">
                <a16:creationId xmlns:a16="http://schemas.microsoft.com/office/drawing/2014/main" id="{4E025237-EC04-48F3-9285-AD2236FC1C3C}"/>
              </a:ext>
            </a:extLst>
          </p:cNvPr>
          <p:cNvSpPr/>
          <p:nvPr/>
        </p:nvSpPr>
        <p:spPr>
          <a:xfrm>
            <a:off x="1504677" y="4365038"/>
            <a:ext cx="10321997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32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13" grpId="0"/>
      <p:bldP spid="116" grpId="0"/>
      <p:bldP spid="114" grpId="0"/>
      <p:bldP spid="1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3030ADC-E0D6-4903-A0FF-7F447181FA35}"/>
              </a:ext>
            </a:extLst>
          </p:cNvPr>
          <p:cNvSpPr/>
          <p:nvPr/>
        </p:nvSpPr>
        <p:spPr>
          <a:xfrm>
            <a:off x="685800" y="2169762"/>
            <a:ext cx="10820400" cy="2033240"/>
          </a:xfrm>
          <a:prstGeom prst="rect">
            <a:avLst/>
          </a:prstGeom>
          <a:ln>
            <a:noFill/>
          </a:ln>
        </p:spPr>
        <p:txBody>
          <a:bodyPr wrap="square" anchor="ctr">
            <a:noAutofit/>
          </a:bodyPr>
          <a:lstStyle/>
          <a:p>
            <a:pPr algn="ctr"/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円の面積や色をぬった部分の</a:t>
            </a:r>
            <a:endParaRPr lang="en-US" altLang="ja-JP" sz="66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面積を求めましょう。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0785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解答">
            <a:extLst>
              <a:ext uri="{FF2B5EF4-FFF2-40B4-BE49-F238E27FC236}">
                <a16:creationId xmlns:a16="http://schemas.microsoft.com/office/drawing/2014/main" id="{FDAFA9FD-F067-4073-9A5B-7E7AB20FBF00}"/>
              </a:ext>
            </a:extLst>
          </p:cNvPr>
          <p:cNvSpPr txBox="1"/>
          <p:nvPr/>
        </p:nvSpPr>
        <p:spPr>
          <a:xfrm>
            <a:off x="3735616" y="2192153"/>
            <a:ext cx="8083274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半径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半径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円周率</a:t>
            </a:r>
            <a:endParaRPr kumimoji="1" lang="ja-JP" altLang="en-US" sz="7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＝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2748644" y="2764791"/>
            <a:ext cx="986972" cy="7200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ja-JP" altLang="en-US" sz="9600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円の面積">
            <a:extLst>
              <a:ext uri="{FF2B5EF4-FFF2-40B4-BE49-F238E27FC236}">
                <a16:creationId xmlns:a16="http://schemas.microsoft.com/office/drawing/2014/main" id="{40F91923-195A-43F4-8ED0-FC4B4284D61B}"/>
              </a:ext>
            </a:extLst>
          </p:cNvPr>
          <p:cNvSpPr txBox="1"/>
          <p:nvPr/>
        </p:nvSpPr>
        <p:spPr>
          <a:xfrm>
            <a:off x="319046" y="1880395"/>
            <a:ext cx="2429598" cy="243078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8800">
                <a:latin typeface="Meiryo UI" panose="020B0604030504040204" pitchFamily="50" charset="-128"/>
                <a:ea typeface="Meiryo UI" panose="020B0604030504040204" pitchFamily="50" charset="-128"/>
              </a:rPr>
              <a:t>円の</a:t>
            </a:r>
            <a:endParaRPr lang="en-US" altLang="ja-JP" sz="88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800">
                <a:latin typeface="Meiryo UI" panose="020B0604030504040204" pitchFamily="50" charset="-128"/>
                <a:ea typeface="Meiryo UI" panose="020B0604030504040204" pitchFamily="50" charset="-128"/>
              </a:rPr>
              <a:t>面積</a:t>
            </a:r>
          </a:p>
        </p:txBody>
      </p:sp>
      <p:sp>
        <p:nvSpPr>
          <p:cNvPr id="6" name="▢">
            <a:extLst>
              <a:ext uri="{FF2B5EF4-FFF2-40B4-BE49-F238E27FC236}">
                <a16:creationId xmlns:a16="http://schemas.microsoft.com/office/drawing/2014/main" id="{2571D0DC-64CB-498E-9B57-00D3B344FBC5}"/>
              </a:ext>
            </a:extLst>
          </p:cNvPr>
          <p:cNvSpPr/>
          <p:nvPr/>
        </p:nvSpPr>
        <p:spPr>
          <a:xfrm>
            <a:off x="3795849" y="2249767"/>
            <a:ext cx="7962808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円周率">
            <a:extLst>
              <a:ext uri="{FF2B5EF4-FFF2-40B4-BE49-F238E27FC236}">
                <a16:creationId xmlns:a16="http://schemas.microsoft.com/office/drawing/2014/main" id="{A8CAC7DC-A9BB-FCDC-66CE-42E81B4BFDDA}"/>
              </a:ext>
            </a:extLst>
          </p:cNvPr>
          <p:cNvSpPr txBox="1"/>
          <p:nvPr/>
        </p:nvSpPr>
        <p:spPr>
          <a:xfrm>
            <a:off x="5788151" y="5026729"/>
            <a:ext cx="6085931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円周率＝</a:t>
            </a:r>
            <a:r>
              <a:rPr lang="en-US" altLang="ja-JP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3.14</a:t>
            </a:r>
            <a:endParaRPr kumimoji="1" lang="ja-JP" altLang="en-US" sz="72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166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解答">
            <a:extLst>
              <a:ext uri="{FF2B5EF4-FFF2-40B4-BE49-F238E27FC236}">
                <a16:creationId xmlns:a16="http://schemas.microsoft.com/office/drawing/2014/main" id="{38A81FBD-273D-436F-A9A6-88BEBEBCA664}"/>
              </a:ext>
            </a:extLst>
          </p:cNvPr>
          <p:cNvSpPr txBox="1"/>
          <p:nvPr/>
        </p:nvSpPr>
        <p:spPr>
          <a:xfrm>
            <a:off x="2870200" y="4445972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78.5cm</a:t>
            </a:r>
            <a:r>
              <a:rPr lang="en-US" altLang="ja-JP" sz="60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5" name="答え">
            <a:extLst>
              <a:ext uri="{FF2B5EF4-FFF2-40B4-BE49-F238E27FC236}">
                <a16:creationId xmlns:a16="http://schemas.microsoft.com/office/drawing/2014/main" id="{70AF5108-7159-4D92-AAC7-8B9FDC45FE24}"/>
              </a:ext>
            </a:extLst>
          </p:cNvPr>
          <p:cNvSpPr txBox="1"/>
          <p:nvPr/>
        </p:nvSpPr>
        <p:spPr>
          <a:xfrm>
            <a:off x="418065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式解答">
            <a:extLst>
              <a:ext uri="{FF2B5EF4-FFF2-40B4-BE49-F238E27FC236}">
                <a16:creationId xmlns:a16="http://schemas.microsoft.com/office/drawing/2014/main" id="{D8C0D4A3-7325-48BD-823D-8C53413BE4D2}"/>
              </a:ext>
            </a:extLst>
          </p:cNvPr>
          <p:cNvSpPr txBox="1"/>
          <p:nvPr/>
        </p:nvSpPr>
        <p:spPr>
          <a:xfrm>
            <a:off x="2802971" y="4391704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5×5×3.14</a:t>
            </a:r>
          </a:p>
        </p:txBody>
      </p:sp>
      <p:sp>
        <p:nvSpPr>
          <p:cNvPr id="62" name="式">
            <a:extLst>
              <a:ext uri="{FF2B5EF4-FFF2-40B4-BE49-F238E27FC236}">
                <a16:creationId xmlns:a16="http://schemas.microsoft.com/office/drawing/2014/main" id="{34EEEE30-DD06-4241-9A54-A20E298BBAB8}"/>
              </a:ext>
            </a:extLst>
          </p:cNvPr>
          <p:cNvSpPr txBox="1"/>
          <p:nvPr/>
        </p:nvSpPr>
        <p:spPr>
          <a:xfrm>
            <a:off x="940592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5" name="パックマン" hidden="1">
            <a:extLst>
              <a:ext uri="{FF2B5EF4-FFF2-40B4-BE49-F238E27FC236}">
                <a16:creationId xmlns:a16="http://schemas.microsoft.com/office/drawing/2014/main" id="{8BF4E3C0-ED79-455F-859B-FFF0BD8BED78}"/>
              </a:ext>
            </a:extLst>
          </p:cNvPr>
          <p:cNvGrpSpPr/>
          <p:nvPr/>
        </p:nvGrpSpPr>
        <p:grpSpPr>
          <a:xfrm>
            <a:off x="595936" y="565796"/>
            <a:ext cx="2556839" cy="2556000"/>
            <a:chOff x="595936" y="565796"/>
            <a:chExt cx="2556839" cy="2556000"/>
          </a:xfrm>
        </p:grpSpPr>
        <p:sp>
          <p:nvSpPr>
            <p:cNvPr id="38" name="円">
              <a:extLst>
                <a:ext uri="{FF2B5EF4-FFF2-40B4-BE49-F238E27FC236}">
                  <a16:creationId xmlns:a16="http://schemas.microsoft.com/office/drawing/2014/main" id="{E54BE7C0-E12C-4738-9891-45D33994A07E}"/>
                </a:ext>
              </a:extLst>
            </p:cNvPr>
            <p:cNvSpPr/>
            <p:nvPr/>
          </p:nvSpPr>
          <p:spPr>
            <a:xfrm flipV="1">
              <a:off x="595936" y="565796"/>
              <a:ext cx="2556000" cy="2556000"/>
            </a:xfrm>
            <a:prstGeom prst="pie">
              <a:avLst/>
            </a:prstGeom>
            <a:solidFill>
              <a:srgbClr val="A6DB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円弧下">
              <a:extLst>
                <a:ext uri="{FF2B5EF4-FFF2-40B4-BE49-F238E27FC236}">
                  <a16:creationId xmlns:a16="http://schemas.microsoft.com/office/drawing/2014/main" id="{713E81DC-90DD-4206-B302-82097A5020DD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16208482"/>
                <a:gd name="adj2" fmla="val 44088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直角">
              <a:extLst>
                <a:ext uri="{FF2B5EF4-FFF2-40B4-BE49-F238E27FC236}">
                  <a16:creationId xmlns:a16="http://schemas.microsoft.com/office/drawing/2014/main" id="{A41CE12B-5D55-4743-8729-CFCEEB2E85CA}"/>
                </a:ext>
              </a:extLst>
            </p:cNvPr>
            <p:cNvSpPr/>
            <p:nvPr/>
          </p:nvSpPr>
          <p:spPr>
            <a:xfrm>
              <a:off x="1874865" y="1842119"/>
              <a:ext cx="172171" cy="17217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" name="実線">
              <a:extLst>
                <a:ext uri="{FF2B5EF4-FFF2-40B4-BE49-F238E27FC236}">
                  <a16:creationId xmlns:a16="http://schemas.microsoft.com/office/drawing/2014/main" id="{3D141454-16A4-4175-B17F-4F6231B418B2}"/>
                </a:ext>
              </a:extLst>
            </p:cNvPr>
            <p:cNvCxnSpPr>
              <a:cxnSpLocks/>
            </p:cNvCxnSpPr>
            <p:nvPr/>
          </p:nvCxnSpPr>
          <p:spPr>
            <a:xfrm>
              <a:off x="1871781" y="1843805"/>
              <a:ext cx="12809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半径/直径下" hidden="1">
              <a:extLst>
                <a:ext uri="{FF2B5EF4-FFF2-40B4-BE49-F238E27FC236}">
                  <a16:creationId xmlns:a16="http://schemas.microsoft.com/office/drawing/2014/main" id="{4DBF2293-BB61-4325-AB74-6F14D0D0D8D1}"/>
                </a:ext>
              </a:extLst>
            </p:cNvPr>
            <p:cNvSpPr/>
            <p:nvPr/>
          </p:nvSpPr>
          <p:spPr>
            <a:xfrm>
              <a:off x="940592" y="2094408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2" name="半径/直径上">
              <a:extLst>
                <a:ext uri="{FF2B5EF4-FFF2-40B4-BE49-F238E27FC236}">
                  <a16:creationId xmlns:a16="http://schemas.microsoft.com/office/drawing/2014/main" id="{5F67DBEA-E896-499B-BBA3-A1C27BB2F536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中心点">
              <a:extLst>
                <a:ext uri="{FF2B5EF4-FFF2-40B4-BE49-F238E27FC236}">
                  <a16:creationId xmlns:a16="http://schemas.microsoft.com/office/drawing/2014/main" id="{4D92789C-555D-475A-AD24-660F067AF9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2" name="扇形" hidden="1">
            <a:extLst>
              <a:ext uri="{FF2B5EF4-FFF2-40B4-BE49-F238E27FC236}">
                <a16:creationId xmlns:a16="http://schemas.microsoft.com/office/drawing/2014/main" id="{B7A994A9-5178-4F8D-B7E4-D8EEA4FE80AB}"/>
              </a:ext>
            </a:extLst>
          </p:cNvPr>
          <p:cNvGrpSpPr/>
          <p:nvPr/>
        </p:nvGrpSpPr>
        <p:grpSpPr>
          <a:xfrm>
            <a:off x="595936" y="565795"/>
            <a:ext cx="2556839" cy="2556000"/>
            <a:chOff x="595936" y="565795"/>
            <a:chExt cx="2556839" cy="2556000"/>
          </a:xfrm>
        </p:grpSpPr>
        <p:sp>
          <p:nvSpPr>
            <p:cNvPr id="45" name="円">
              <a:extLst>
                <a:ext uri="{FF2B5EF4-FFF2-40B4-BE49-F238E27FC236}">
                  <a16:creationId xmlns:a16="http://schemas.microsoft.com/office/drawing/2014/main" id="{5E4A1D89-9ECE-4241-88F1-61CCA26B487D}"/>
                </a:ext>
              </a:extLst>
            </p:cNvPr>
            <p:cNvSpPr/>
            <p:nvPr/>
          </p:nvSpPr>
          <p:spPr>
            <a:xfrm rot="16200000" flipV="1">
              <a:off x="595936" y="565795"/>
              <a:ext cx="2556000" cy="2556000"/>
            </a:xfrm>
            <a:prstGeom prst="pie">
              <a:avLst>
                <a:gd name="adj1" fmla="val 10797157"/>
                <a:gd name="adj2" fmla="val 16200000"/>
              </a:avLst>
            </a:prstGeom>
            <a:solidFill>
              <a:srgbClr val="A6DB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円弧下">
              <a:extLst>
                <a:ext uri="{FF2B5EF4-FFF2-40B4-BE49-F238E27FC236}">
                  <a16:creationId xmlns:a16="http://schemas.microsoft.com/office/drawing/2014/main" id="{926DC368-7E70-4697-AF84-9F177717DB7F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9898"/>
                <a:gd name="adj2" fmla="val 16185560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直角">
              <a:extLst>
                <a:ext uri="{FF2B5EF4-FFF2-40B4-BE49-F238E27FC236}">
                  <a16:creationId xmlns:a16="http://schemas.microsoft.com/office/drawing/2014/main" id="{47D05C61-FB43-4077-A503-C9C7AA3738C7}"/>
                </a:ext>
              </a:extLst>
            </p:cNvPr>
            <p:cNvSpPr/>
            <p:nvPr/>
          </p:nvSpPr>
          <p:spPr>
            <a:xfrm>
              <a:off x="1874865" y="1842119"/>
              <a:ext cx="172171" cy="17217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7" name="実線">
              <a:extLst>
                <a:ext uri="{FF2B5EF4-FFF2-40B4-BE49-F238E27FC236}">
                  <a16:creationId xmlns:a16="http://schemas.microsoft.com/office/drawing/2014/main" id="{63C442F4-8E84-4576-AD9E-529C868A89D2}"/>
                </a:ext>
              </a:extLst>
            </p:cNvPr>
            <p:cNvCxnSpPr>
              <a:cxnSpLocks/>
            </p:cNvCxnSpPr>
            <p:nvPr/>
          </p:nvCxnSpPr>
          <p:spPr>
            <a:xfrm>
              <a:off x="1871781" y="1843805"/>
              <a:ext cx="12809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半径/直径下">
              <a:extLst>
                <a:ext uri="{FF2B5EF4-FFF2-40B4-BE49-F238E27FC236}">
                  <a16:creationId xmlns:a16="http://schemas.microsoft.com/office/drawing/2014/main" id="{CD19C60A-EA12-4EEA-B36B-C9940BE4D4F1}"/>
                </a:ext>
              </a:extLst>
            </p:cNvPr>
            <p:cNvSpPr/>
            <p:nvPr/>
          </p:nvSpPr>
          <p:spPr>
            <a:xfrm>
              <a:off x="940592" y="2094408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9" name="半径/直径上">
              <a:extLst>
                <a:ext uri="{FF2B5EF4-FFF2-40B4-BE49-F238E27FC236}">
                  <a16:creationId xmlns:a16="http://schemas.microsoft.com/office/drawing/2014/main" id="{04334E45-F781-4D2A-8FC5-0C928F869FB7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0" name="中心点">
              <a:extLst>
                <a:ext uri="{FF2B5EF4-FFF2-40B4-BE49-F238E27FC236}">
                  <a16:creationId xmlns:a16="http://schemas.microsoft.com/office/drawing/2014/main" id="{0199A5A2-41FD-4EDA-A315-081F2C9BAF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半円" hidden="1">
            <a:extLst>
              <a:ext uri="{FF2B5EF4-FFF2-40B4-BE49-F238E27FC236}">
                <a16:creationId xmlns:a16="http://schemas.microsoft.com/office/drawing/2014/main" id="{736F2E7E-AC0A-4571-A6E9-8143642CDE18}"/>
              </a:ext>
            </a:extLst>
          </p:cNvPr>
          <p:cNvGrpSpPr/>
          <p:nvPr/>
        </p:nvGrpSpPr>
        <p:grpSpPr>
          <a:xfrm>
            <a:off x="596774" y="565797"/>
            <a:ext cx="2556001" cy="2556000"/>
            <a:chOff x="596774" y="565797"/>
            <a:chExt cx="2556001" cy="2556000"/>
          </a:xfrm>
        </p:grpSpPr>
        <p:sp>
          <p:nvSpPr>
            <p:cNvPr id="11" name="円">
              <a:extLst>
                <a:ext uri="{FF2B5EF4-FFF2-40B4-BE49-F238E27FC236}">
                  <a16:creationId xmlns:a16="http://schemas.microsoft.com/office/drawing/2014/main" id="{C3772F69-0623-465B-B815-B9A508885FA1}"/>
                </a:ext>
              </a:extLst>
            </p:cNvPr>
            <p:cNvSpPr/>
            <p:nvPr/>
          </p:nvSpPr>
          <p:spPr>
            <a:xfrm>
              <a:off x="596774" y="565797"/>
              <a:ext cx="2556000" cy="2556000"/>
            </a:xfrm>
            <a:prstGeom prst="pie">
              <a:avLst>
                <a:gd name="adj1" fmla="val 10798342"/>
                <a:gd name="adj2" fmla="val 21597066"/>
              </a:avLst>
            </a:prstGeom>
            <a:solidFill>
              <a:srgbClr val="A6DBFF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円弧下">
              <a:extLst>
                <a:ext uri="{FF2B5EF4-FFF2-40B4-BE49-F238E27FC236}">
                  <a16:creationId xmlns:a16="http://schemas.microsoft.com/office/drawing/2014/main" id="{FC3D685F-21B2-4DAC-8F0D-AA97CA5F5D4F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10754399"/>
                <a:gd name="adj2" fmla="val 44088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円弧上">
              <a:extLst>
                <a:ext uri="{FF2B5EF4-FFF2-40B4-BE49-F238E27FC236}">
                  <a16:creationId xmlns:a16="http://schemas.microsoft.com/office/drawing/2014/main" id="{9E2E6912-A09A-41F8-B797-DB02084E1577}"/>
                </a:ext>
              </a:extLst>
            </p:cNvPr>
            <p:cNvSpPr/>
            <p:nvPr/>
          </p:nvSpPr>
          <p:spPr>
            <a:xfrm>
              <a:off x="596775" y="565805"/>
              <a:ext cx="2556000" cy="2555992"/>
            </a:xfrm>
            <a:prstGeom prst="arc">
              <a:avLst>
                <a:gd name="adj1" fmla="val 10754399"/>
                <a:gd name="adj2" fmla="val 44088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" name="実線">
              <a:extLst>
                <a:ext uri="{FF2B5EF4-FFF2-40B4-BE49-F238E27FC236}">
                  <a16:creationId xmlns:a16="http://schemas.microsoft.com/office/drawing/2014/main" id="{5411A8B6-D5F7-40FC-AA21-76A8F8E7E07E}"/>
                </a:ext>
              </a:extLst>
            </p:cNvPr>
            <p:cNvCxnSpPr>
              <a:cxnSpLocks/>
            </p:cNvCxnSpPr>
            <p:nvPr/>
          </p:nvCxnSpPr>
          <p:spPr>
            <a:xfrm>
              <a:off x="596774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半径/直径">
              <a:extLst>
                <a:ext uri="{FF2B5EF4-FFF2-40B4-BE49-F238E27FC236}">
                  <a16:creationId xmlns:a16="http://schemas.microsoft.com/office/drawing/2014/main" id="{3425C4DB-D843-4D20-BDA6-650037DDC8A3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中心点">
              <a:extLst>
                <a:ext uri="{FF2B5EF4-FFF2-40B4-BE49-F238E27FC236}">
                  <a16:creationId xmlns:a16="http://schemas.microsoft.com/office/drawing/2014/main" id="{368673CB-B14D-43A6-A173-29B2A73F3F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真円">
            <a:extLst>
              <a:ext uri="{FF2B5EF4-FFF2-40B4-BE49-F238E27FC236}">
                <a16:creationId xmlns:a16="http://schemas.microsoft.com/office/drawing/2014/main" id="{5E104646-FB31-4610-B770-682DFA3E380B}"/>
              </a:ext>
            </a:extLst>
          </p:cNvPr>
          <p:cNvGrpSpPr/>
          <p:nvPr/>
        </p:nvGrpSpPr>
        <p:grpSpPr>
          <a:xfrm>
            <a:off x="598554" y="566738"/>
            <a:ext cx="2555060" cy="2555060"/>
            <a:chOff x="598554" y="566738"/>
            <a:chExt cx="2555060" cy="2555060"/>
          </a:xfrm>
        </p:grpSpPr>
        <p:sp>
          <p:nvSpPr>
            <p:cNvPr id="37" name="円">
              <a:extLst>
                <a:ext uri="{FF2B5EF4-FFF2-40B4-BE49-F238E27FC236}">
                  <a16:creationId xmlns:a16="http://schemas.microsoft.com/office/drawing/2014/main" id="{D94DDB15-27A9-4D92-AF69-4334079FD4FC}"/>
                </a:ext>
              </a:extLst>
            </p:cNvPr>
            <p:cNvSpPr/>
            <p:nvPr/>
          </p:nvSpPr>
          <p:spPr>
            <a:xfrm>
              <a:off x="598554" y="566738"/>
              <a:ext cx="2555060" cy="2555060"/>
            </a:xfrm>
            <a:prstGeom prst="ellipse">
              <a:avLst/>
            </a:prstGeom>
            <a:solidFill>
              <a:srgbClr val="A6DB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4" name="破線">
              <a:extLst>
                <a:ext uri="{FF2B5EF4-FFF2-40B4-BE49-F238E27FC236}">
                  <a16:creationId xmlns:a16="http://schemas.microsoft.com/office/drawing/2014/main" id="{6C9650A4-FF1B-42A2-887C-988958F2B680}"/>
                </a:ext>
              </a:extLst>
            </p:cNvPr>
            <p:cNvCxnSpPr>
              <a:cxnSpLocks/>
              <a:stCxn id="37" idx="2"/>
              <a:endCxn id="37" idx="6"/>
            </p:cNvCxnSpPr>
            <p:nvPr/>
          </p:nvCxnSpPr>
          <p:spPr>
            <a:xfrm>
              <a:off x="598554" y="1844268"/>
              <a:ext cx="255506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半径/直径">
              <a:extLst>
                <a:ext uri="{FF2B5EF4-FFF2-40B4-BE49-F238E27FC236}">
                  <a16:creationId xmlns:a16="http://schemas.microsoft.com/office/drawing/2014/main" id="{1CB4AB77-8B07-4936-B37A-576A1C22CF37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7" name="中心点">
              <a:extLst>
                <a:ext uri="{FF2B5EF4-FFF2-40B4-BE49-F238E27FC236}">
                  <a16:creationId xmlns:a16="http://schemas.microsoft.com/office/drawing/2014/main" id="{4B748D79-B878-4082-B23B-56069542B2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6" name="問題">
            <a:extLst>
              <a:ext uri="{FF2B5EF4-FFF2-40B4-BE49-F238E27FC236}">
                <a16:creationId xmlns:a16="http://schemas.microsoft.com/office/drawing/2014/main" id="{E5F3D85F-2268-4185-BD55-27D7B98BA891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直径が</a:t>
            </a:r>
            <a:r>
              <a:rPr lang="en-US" altLang="ja-JP" sz="8000">
                <a:latin typeface="Meiryo UI" panose="020B0604030504040204" pitchFamily="50" charset="-128"/>
                <a:ea typeface="Meiryo UI" panose="020B0604030504040204" pitchFamily="50" charset="-128"/>
              </a:rPr>
              <a:t>10cm</a:t>
            </a:r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  <a:endParaRPr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▢">
            <a:extLst>
              <a:ext uri="{FF2B5EF4-FFF2-40B4-BE49-F238E27FC236}">
                <a16:creationId xmlns:a16="http://schemas.microsoft.com/office/drawing/2014/main" id="{B03FCBD2-1BCB-4364-ABBB-A2F8D0750F58}"/>
              </a:ext>
            </a:extLst>
          </p:cNvPr>
          <p:cNvSpPr/>
          <p:nvPr/>
        </p:nvSpPr>
        <p:spPr>
          <a:xfrm>
            <a:off x="2964102" y="4398862"/>
            <a:ext cx="8852346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82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61" grpId="0"/>
      <p:bldP spid="62" grpId="0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解答">
            <a:extLst>
              <a:ext uri="{FF2B5EF4-FFF2-40B4-BE49-F238E27FC236}">
                <a16:creationId xmlns:a16="http://schemas.microsoft.com/office/drawing/2014/main" id="{38A81FBD-273D-436F-A9A6-88BEBEBCA664}"/>
              </a:ext>
            </a:extLst>
          </p:cNvPr>
          <p:cNvSpPr txBox="1"/>
          <p:nvPr/>
        </p:nvSpPr>
        <p:spPr>
          <a:xfrm>
            <a:off x="2870200" y="4445972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39.25cm</a:t>
            </a:r>
            <a:r>
              <a:rPr lang="en-US" altLang="ja-JP" sz="60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5" name="答え">
            <a:extLst>
              <a:ext uri="{FF2B5EF4-FFF2-40B4-BE49-F238E27FC236}">
                <a16:creationId xmlns:a16="http://schemas.microsoft.com/office/drawing/2014/main" id="{70AF5108-7159-4D92-AAC7-8B9FDC45FE24}"/>
              </a:ext>
            </a:extLst>
          </p:cNvPr>
          <p:cNvSpPr txBox="1"/>
          <p:nvPr/>
        </p:nvSpPr>
        <p:spPr>
          <a:xfrm>
            <a:off x="418065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式解答">
            <a:extLst>
              <a:ext uri="{FF2B5EF4-FFF2-40B4-BE49-F238E27FC236}">
                <a16:creationId xmlns:a16="http://schemas.microsoft.com/office/drawing/2014/main" id="{D8C0D4A3-7325-48BD-823D-8C53413BE4D2}"/>
              </a:ext>
            </a:extLst>
          </p:cNvPr>
          <p:cNvSpPr txBox="1"/>
          <p:nvPr/>
        </p:nvSpPr>
        <p:spPr>
          <a:xfrm>
            <a:off x="2863931" y="4442721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5×5×3.14÷2</a:t>
            </a:r>
          </a:p>
        </p:txBody>
      </p:sp>
      <p:sp>
        <p:nvSpPr>
          <p:cNvPr id="62" name="式">
            <a:extLst>
              <a:ext uri="{FF2B5EF4-FFF2-40B4-BE49-F238E27FC236}">
                <a16:creationId xmlns:a16="http://schemas.microsoft.com/office/drawing/2014/main" id="{34EEEE30-DD06-4241-9A54-A20E298BBAB8}"/>
              </a:ext>
            </a:extLst>
          </p:cNvPr>
          <p:cNvSpPr txBox="1"/>
          <p:nvPr/>
        </p:nvSpPr>
        <p:spPr>
          <a:xfrm>
            <a:off x="940592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5" name="パックマン" hidden="1">
            <a:extLst>
              <a:ext uri="{FF2B5EF4-FFF2-40B4-BE49-F238E27FC236}">
                <a16:creationId xmlns:a16="http://schemas.microsoft.com/office/drawing/2014/main" id="{8BF4E3C0-ED79-455F-859B-FFF0BD8BED78}"/>
              </a:ext>
            </a:extLst>
          </p:cNvPr>
          <p:cNvGrpSpPr/>
          <p:nvPr/>
        </p:nvGrpSpPr>
        <p:grpSpPr>
          <a:xfrm>
            <a:off x="595936" y="565796"/>
            <a:ext cx="2556839" cy="2556000"/>
            <a:chOff x="595936" y="565796"/>
            <a:chExt cx="2556839" cy="2556000"/>
          </a:xfrm>
        </p:grpSpPr>
        <p:sp>
          <p:nvSpPr>
            <p:cNvPr id="38" name="円">
              <a:extLst>
                <a:ext uri="{FF2B5EF4-FFF2-40B4-BE49-F238E27FC236}">
                  <a16:creationId xmlns:a16="http://schemas.microsoft.com/office/drawing/2014/main" id="{E54BE7C0-E12C-4738-9891-45D33994A07E}"/>
                </a:ext>
              </a:extLst>
            </p:cNvPr>
            <p:cNvSpPr/>
            <p:nvPr/>
          </p:nvSpPr>
          <p:spPr>
            <a:xfrm flipV="1">
              <a:off x="595936" y="565796"/>
              <a:ext cx="2556000" cy="2556000"/>
            </a:xfrm>
            <a:prstGeom prst="pie">
              <a:avLst/>
            </a:prstGeom>
            <a:solidFill>
              <a:srgbClr val="A6DB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円弧下">
              <a:extLst>
                <a:ext uri="{FF2B5EF4-FFF2-40B4-BE49-F238E27FC236}">
                  <a16:creationId xmlns:a16="http://schemas.microsoft.com/office/drawing/2014/main" id="{713E81DC-90DD-4206-B302-82097A5020DD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16208482"/>
                <a:gd name="adj2" fmla="val 44088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直角">
              <a:extLst>
                <a:ext uri="{FF2B5EF4-FFF2-40B4-BE49-F238E27FC236}">
                  <a16:creationId xmlns:a16="http://schemas.microsoft.com/office/drawing/2014/main" id="{A41CE12B-5D55-4743-8729-CFCEEB2E85CA}"/>
                </a:ext>
              </a:extLst>
            </p:cNvPr>
            <p:cNvSpPr/>
            <p:nvPr/>
          </p:nvSpPr>
          <p:spPr>
            <a:xfrm>
              <a:off x="1874865" y="1842119"/>
              <a:ext cx="172171" cy="17217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" name="実線">
              <a:extLst>
                <a:ext uri="{FF2B5EF4-FFF2-40B4-BE49-F238E27FC236}">
                  <a16:creationId xmlns:a16="http://schemas.microsoft.com/office/drawing/2014/main" id="{3D141454-16A4-4175-B17F-4F6231B418B2}"/>
                </a:ext>
              </a:extLst>
            </p:cNvPr>
            <p:cNvCxnSpPr>
              <a:cxnSpLocks/>
            </p:cNvCxnSpPr>
            <p:nvPr/>
          </p:nvCxnSpPr>
          <p:spPr>
            <a:xfrm>
              <a:off x="1871781" y="1843805"/>
              <a:ext cx="12809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半径/直径下" hidden="1">
              <a:extLst>
                <a:ext uri="{FF2B5EF4-FFF2-40B4-BE49-F238E27FC236}">
                  <a16:creationId xmlns:a16="http://schemas.microsoft.com/office/drawing/2014/main" id="{4DBF2293-BB61-4325-AB74-6F14D0D0D8D1}"/>
                </a:ext>
              </a:extLst>
            </p:cNvPr>
            <p:cNvSpPr/>
            <p:nvPr/>
          </p:nvSpPr>
          <p:spPr>
            <a:xfrm>
              <a:off x="940592" y="2094408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2" name="半径/直径上">
              <a:extLst>
                <a:ext uri="{FF2B5EF4-FFF2-40B4-BE49-F238E27FC236}">
                  <a16:creationId xmlns:a16="http://schemas.microsoft.com/office/drawing/2014/main" id="{5F67DBEA-E896-499B-BBA3-A1C27BB2F536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3" name="中心点">
              <a:extLst>
                <a:ext uri="{FF2B5EF4-FFF2-40B4-BE49-F238E27FC236}">
                  <a16:creationId xmlns:a16="http://schemas.microsoft.com/office/drawing/2014/main" id="{4D92789C-555D-475A-AD24-660F067AF9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2" name="扇形" hidden="1">
            <a:extLst>
              <a:ext uri="{FF2B5EF4-FFF2-40B4-BE49-F238E27FC236}">
                <a16:creationId xmlns:a16="http://schemas.microsoft.com/office/drawing/2014/main" id="{B7A994A9-5178-4F8D-B7E4-D8EEA4FE80AB}"/>
              </a:ext>
            </a:extLst>
          </p:cNvPr>
          <p:cNvGrpSpPr/>
          <p:nvPr/>
        </p:nvGrpSpPr>
        <p:grpSpPr>
          <a:xfrm>
            <a:off x="595936" y="565795"/>
            <a:ext cx="2556839" cy="2556000"/>
            <a:chOff x="595936" y="565795"/>
            <a:chExt cx="2556839" cy="2556000"/>
          </a:xfrm>
        </p:grpSpPr>
        <p:sp>
          <p:nvSpPr>
            <p:cNvPr id="45" name="円">
              <a:extLst>
                <a:ext uri="{FF2B5EF4-FFF2-40B4-BE49-F238E27FC236}">
                  <a16:creationId xmlns:a16="http://schemas.microsoft.com/office/drawing/2014/main" id="{5E4A1D89-9ECE-4241-88F1-61CCA26B487D}"/>
                </a:ext>
              </a:extLst>
            </p:cNvPr>
            <p:cNvSpPr/>
            <p:nvPr/>
          </p:nvSpPr>
          <p:spPr>
            <a:xfrm rot="16200000" flipV="1">
              <a:off x="595936" y="565795"/>
              <a:ext cx="2556000" cy="2556000"/>
            </a:xfrm>
            <a:prstGeom prst="pie">
              <a:avLst>
                <a:gd name="adj1" fmla="val 10797157"/>
                <a:gd name="adj2" fmla="val 16200000"/>
              </a:avLst>
            </a:prstGeom>
            <a:solidFill>
              <a:srgbClr val="A6DB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円弧下">
              <a:extLst>
                <a:ext uri="{FF2B5EF4-FFF2-40B4-BE49-F238E27FC236}">
                  <a16:creationId xmlns:a16="http://schemas.microsoft.com/office/drawing/2014/main" id="{926DC368-7E70-4697-AF84-9F177717DB7F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9898"/>
                <a:gd name="adj2" fmla="val 16185560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直角">
              <a:extLst>
                <a:ext uri="{FF2B5EF4-FFF2-40B4-BE49-F238E27FC236}">
                  <a16:creationId xmlns:a16="http://schemas.microsoft.com/office/drawing/2014/main" id="{47D05C61-FB43-4077-A503-C9C7AA3738C7}"/>
                </a:ext>
              </a:extLst>
            </p:cNvPr>
            <p:cNvSpPr/>
            <p:nvPr/>
          </p:nvSpPr>
          <p:spPr>
            <a:xfrm>
              <a:off x="1874865" y="1842119"/>
              <a:ext cx="172171" cy="17217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7" name="実線">
              <a:extLst>
                <a:ext uri="{FF2B5EF4-FFF2-40B4-BE49-F238E27FC236}">
                  <a16:creationId xmlns:a16="http://schemas.microsoft.com/office/drawing/2014/main" id="{63C442F4-8E84-4576-AD9E-529C868A89D2}"/>
                </a:ext>
              </a:extLst>
            </p:cNvPr>
            <p:cNvCxnSpPr>
              <a:cxnSpLocks/>
            </p:cNvCxnSpPr>
            <p:nvPr/>
          </p:nvCxnSpPr>
          <p:spPr>
            <a:xfrm>
              <a:off x="1871781" y="1843805"/>
              <a:ext cx="12809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半径/直径下">
              <a:extLst>
                <a:ext uri="{FF2B5EF4-FFF2-40B4-BE49-F238E27FC236}">
                  <a16:creationId xmlns:a16="http://schemas.microsoft.com/office/drawing/2014/main" id="{CD19C60A-EA12-4EEA-B36B-C9940BE4D4F1}"/>
                </a:ext>
              </a:extLst>
            </p:cNvPr>
            <p:cNvSpPr/>
            <p:nvPr/>
          </p:nvSpPr>
          <p:spPr>
            <a:xfrm>
              <a:off x="940592" y="2094408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9" name="半径/直径上">
              <a:extLst>
                <a:ext uri="{FF2B5EF4-FFF2-40B4-BE49-F238E27FC236}">
                  <a16:creationId xmlns:a16="http://schemas.microsoft.com/office/drawing/2014/main" id="{04334E45-F781-4D2A-8FC5-0C928F869FB7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0" name="中心点">
              <a:extLst>
                <a:ext uri="{FF2B5EF4-FFF2-40B4-BE49-F238E27FC236}">
                  <a16:creationId xmlns:a16="http://schemas.microsoft.com/office/drawing/2014/main" id="{0199A5A2-41FD-4EDA-A315-081F2C9BAF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半円" hidden="1">
            <a:extLst>
              <a:ext uri="{FF2B5EF4-FFF2-40B4-BE49-F238E27FC236}">
                <a16:creationId xmlns:a16="http://schemas.microsoft.com/office/drawing/2014/main" id="{736F2E7E-AC0A-4571-A6E9-8143642CDE18}"/>
              </a:ext>
            </a:extLst>
          </p:cNvPr>
          <p:cNvGrpSpPr/>
          <p:nvPr/>
        </p:nvGrpSpPr>
        <p:grpSpPr>
          <a:xfrm>
            <a:off x="596774" y="565797"/>
            <a:ext cx="2556001" cy="2556000"/>
            <a:chOff x="596774" y="565797"/>
            <a:chExt cx="2556001" cy="2556000"/>
          </a:xfrm>
        </p:grpSpPr>
        <p:sp>
          <p:nvSpPr>
            <p:cNvPr id="11" name="円">
              <a:extLst>
                <a:ext uri="{FF2B5EF4-FFF2-40B4-BE49-F238E27FC236}">
                  <a16:creationId xmlns:a16="http://schemas.microsoft.com/office/drawing/2014/main" id="{C3772F69-0623-465B-B815-B9A508885FA1}"/>
                </a:ext>
              </a:extLst>
            </p:cNvPr>
            <p:cNvSpPr/>
            <p:nvPr/>
          </p:nvSpPr>
          <p:spPr>
            <a:xfrm>
              <a:off x="596774" y="565797"/>
              <a:ext cx="2556000" cy="2556000"/>
            </a:xfrm>
            <a:prstGeom prst="pie">
              <a:avLst>
                <a:gd name="adj1" fmla="val 10798342"/>
                <a:gd name="adj2" fmla="val 21597066"/>
              </a:avLst>
            </a:prstGeom>
            <a:solidFill>
              <a:srgbClr val="A6DBFF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円弧下">
              <a:extLst>
                <a:ext uri="{FF2B5EF4-FFF2-40B4-BE49-F238E27FC236}">
                  <a16:creationId xmlns:a16="http://schemas.microsoft.com/office/drawing/2014/main" id="{FC3D685F-21B2-4DAC-8F0D-AA97CA5F5D4F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10754399"/>
                <a:gd name="adj2" fmla="val 44088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円弧上">
              <a:extLst>
                <a:ext uri="{FF2B5EF4-FFF2-40B4-BE49-F238E27FC236}">
                  <a16:creationId xmlns:a16="http://schemas.microsoft.com/office/drawing/2014/main" id="{9E2E6912-A09A-41F8-B797-DB02084E1577}"/>
                </a:ext>
              </a:extLst>
            </p:cNvPr>
            <p:cNvSpPr/>
            <p:nvPr/>
          </p:nvSpPr>
          <p:spPr>
            <a:xfrm>
              <a:off x="596775" y="565805"/>
              <a:ext cx="2556000" cy="2555992"/>
            </a:xfrm>
            <a:prstGeom prst="arc">
              <a:avLst>
                <a:gd name="adj1" fmla="val 10754399"/>
                <a:gd name="adj2" fmla="val 44088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" name="実線">
              <a:extLst>
                <a:ext uri="{FF2B5EF4-FFF2-40B4-BE49-F238E27FC236}">
                  <a16:creationId xmlns:a16="http://schemas.microsoft.com/office/drawing/2014/main" id="{5411A8B6-D5F7-40FC-AA21-76A8F8E7E07E}"/>
                </a:ext>
              </a:extLst>
            </p:cNvPr>
            <p:cNvCxnSpPr>
              <a:cxnSpLocks/>
            </p:cNvCxnSpPr>
            <p:nvPr/>
          </p:nvCxnSpPr>
          <p:spPr>
            <a:xfrm>
              <a:off x="596774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半径/直径">
              <a:extLst>
                <a:ext uri="{FF2B5EF4-FFF2-40B4-BE49-F238E27FC236}">
                  <a16:creationId xmlns:a16="http://schemas.microsoft.com/office/drawing/2014/main" id="{3425C4DB-D843-4D20-BDA6-650037DDC8A3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中心点">
              <a:extLst>
                <a:ext uri="{FF2B5EF4-FFF2-40B4-BE49-F238E27FC236}">
                  <a16:creationId xmlns:a16="http://schemas.microsoft.com/office/drawing/2014/main" id="{368673CB-B14D-43A6-A173-29B2A73F3F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9" name="半円">
            <a:extLst>
              <a:ext uri="{FF2B5EF4-FFF2-40B4-BE49-F238E27FC236}">
                <a16:creationId xmlns:a16="http://schemas.microsoft.com/office/drawing/2014/main" id="{8C9EFC19-5E9A-422D-9D19-D9F48FAA7ED5}"/>
              </a:ext>
            </a:extLst>
          </p:cNvPr>
          <p:cNvGrpSpPr/>
          <p:nvPr/>
        </p:nvGrpSpPr>
        <p:grpSpPr>
          <a:xfrm>
            <a:off x="596774" y="565797"/>
            <a:ext cx="2556001" cy="2556000"/>
            <a:chOff x="596774" y="565797"/>
            <a:chExt cx="2556001" cy="2556000"/>
          </a:xfrm>
        </p:grpSpPr>
        <p:sp>
          <p:nvSpPr>
            <p:cNvPr id="60" name="円">
              <a:extLst>
                <a:ext uri="{FF2B5EF4-FFF2-40B4-BE49-F238E27FC236}">
                  <a16:creationId xmlns:a16="http://schemas.microsoft.com/office/drawing/2014/main" id="{35516F93-5EBB-4D93-93E3-F69A92B1158A}"/>
                </a:ext>
              </a:extLst>
            </p:cNvPr>
            <p:cNvSpPr/>
            <p:nvPr/>
          </p:nvSpPr>
          <p:spPr>
            <a:xfrm>
              <a:off x="596774" y="565797"/>
              <a:ext cx="2556000" cy="2556000"/>
            </a:xfrm>
            <a:prstGeom prst="pie">
              <a:avLst>
                <a:gd name="adj1" fmla="val 10798342"/>
                <a:gd name="adj2" fmla="val 21597066"/>
              </a:avLst>
            </a:prstGeom>
            <a:solidFill>
              <a:srgbClr val="A6DBFF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4" name="円弧下">
              <a:extLst>
                <a:ext uri="{FF2B5EF4-FFF2-40B4-BE49-F238E27FC236}">
                  <a16:creationId xmlns:a16="http://schemas.microsoft.com/office/drawing/2014/main" id="{351D5CF1-FC77-4A98-8C7D-75875BC0B285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10754399"/>
                <a:gd name="adj2" fmla="val 44088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円弧上">
              <a:extLst>
                <a:ext uri="{FF2B5EF4-FFF2-40B4-BE49-F238E27FC236}">
                  <a16:creationId xmlns:a16="http://schemas.microsoft.com/office/drawing/2014/main" id="{7C8C7BDC-1DFD-4868-B40C-341837527937}"/>
                </a:ext>
              </a:extLst>
            </p:cNvPr>
            <p:cNvSpPr/>
            <p:nvPr/>
          </p:nvSpPr>
          <p:spPr>
            <a:xfrm>
              <a:off x="596775" y="565805"/>
              <a:ext cx="2556000" cy="2555992"/>
            </a:xfrm>
            <a:prstGeom prst="arc">
              <a:avLst>
                <a:gd name="adj1" fmla="val 10754399"/>
                <a:gd name="adj2" fmla="val 44088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6" name="実線">
              <a:extLst>
                <a:ext uri="{FF2B5EF4-FFF2-40B4-BE49-F238E27FC236}">
                  <a16:creationId xmlns:a16="http://schemas.microsoft.com/office/drawing/2014/main" id="{99CCDFBB-8287-46D9-870D-BAE66F753715}"/>
                </a:ext>
              </a:extLst>
            </p:cNvPr>
            <p:cNvCxnSpPr>
              <a:cxnSpLocks/>
            </p:cNvCxnSpPr>
            <p:nvPr/>
          </p:nvCxnSpPr>
          <p:spPr>
            <a:xfrm>
              <a:off x="596774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半径/直径">
              <a:extLst>
                <a:ext uri="{FF2B5EF4-FFF2-40B4-BE49-F238E27FC236}">
                  <a16:creationId xmlns:a16="http://schemas.microsoft.com/office/drawing/2014/main" id="{4CEC211D-2FE6-4AF6-91ED-D1C6E1F590D9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8" name="中心点">
              <a:extLst>
                <a:ext uri="{FF2B5EF4-FFF2-40B4-BE49-F238E27FC236}">
                  <a16:creationId xmlns:a16="http://schemas.microsoft.com/office/drawing/2014/main" id="{0CB75453-8FD7-4BDF-B359-DBA8F09C53F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9" name="問題">
            <a:extLst>
              <a:ext uri="{FF2B5EF4-FFF2-40B4-BE49-F238E27FC236}">
                <a16:creationId xmlns:a16="http://schemas.microsoft.com/office/drawing/2014/main" id="{8E73B09E-04BB-4DA5-8495-3F257DF181B4}"/>
              </a:ext>
            </a:extLst>
          </p:cNvPr>
          <p:cNvSpPr txBox="1"/>
          <p:nvPr/>
        </p:nvSpPr>
        <p:spPr>
          <a:xfrm>
            <a:off x="3718560" y="919002"/>
            <a:ext cx="8307977" cy="1846234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r>
              <a:rPr lang="ja-JP" altLang="en-US" sz="7200" dirty="0">
                <a:latin typeface="Meiryo UI" panose="020B0604030504040204" pitchFamily="50" charset="-128"/>
                <a:ea typeface="Meiryo UI" panose="020B0604030504040204" pitchFamily="50" charset="-128"/>
              </a:rPr>
              <a:t>色をぬった部分の面積</a:t>
            </a:r>
          </a:p>
        </p:txBody>
      </p:sp>
      <p:sp>
        <p:nvSpPr>
          <p:cNvPr id="63" name="▢">
            <a:extLst>
              <a:ext uri="{FF2B5EF4-FFF2-40B4-BE49-F238E27FC236}">
                <a16:creationId xmlns:a16="http://schemas.microsoft.com/office/drawing/2014/main" id="{B03FCBD2-1BCB-4364-ABBB-A2F8D0750F58}"/>
              </a:ext>
            </a:extLst>
          </p:cNvPr>
          <p:cNvSpPr/>
          <p:nvPr/>
        </p:nvSpPr>
        <p:spPr>
          <a:xfrm>
            <a:off x="2857662" y="4362900"/>
            <a:ext cx="8852346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46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61" grpId="0"/>
      <p:bldP spid="62" grpId="0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解答">
            <a:extLst>
              <a:ext uri="{FF2B5EF4-FFF2-40B4-BE49-F238E27FC236}">
                <a16:creationId xmlns:a16="http://schemas.microsoft.com/office/drawing/2014/main" id="{38A81FBD-273D-436F-A9A6-88BEBEBCA664}"/>
              </a:ext>
            </a:extLst>
          </p:cNvPr>
          <p:cNvSpPr txBox="1"/>
          <p:nvPr/>
        </p:nvSpPr>
        <p:spPr>
          <a:xfrm>
            <a:off x="2870200" y="4445972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78.5cm</a:t>
            </a:r>
            <a:r>
              <a:rPr lang="en-US" altLang="ja-JP" sz="60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5" name="答え">
            <a:extLst>
              <a:ext uri="{FF2B5EF4-FFF2-40B4-BE49-F238E27FC236}">
                <a16:creationId xmlns:a16="http://schemas.microsoft.com/office/drawing/2014/main" id="{70AF5108-7159-4D92-AAC7-8B9FDC45FE24}"/>
              </a:ext>
            </a:extLst>
          </p:cNvPr>
          <p:cNvSpPr txBox="1"/>
          <p:nvPr/>
        </p:nvSpPr>
        <p:spPr>
          <a:xfrm>
            <a:off x="418065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式解答">
            <a:extLst>
              <a:ext uri="{FF2B5EF4-FFF2-40B4-BE49-F238E27FC236}">
                <a16:creationId xmlns:a16="http://schemas.microsoft.com/office/drawing/2014/main" id="{D8C0D4A3-7325-48BD-823D-8C53413BE4D2}"/>
              </a:ext>
            </a:extLst>
          </p:cNvPr>
          <p:cNvSpPr txBox="1"/>
          <p:nvPr/>
        </p:nvSpPr>
        <p:spPr>
          <a:xfrm>
            <a:off x="2921589" y="4445972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10×10×3.14÷4</a:t>
            </a:r>
          </a:p>
        </p:txBody>
      </p:sp>
      <p:sp>
        <p:nvSpPr>
          <p:cNvPr id="62" name="式">
            <a:extLst>
              <a:ext uri="{FF2B5EF4-FFF2-40B4-BE49-F238E27FC236}">
                <a16:creationId xmlns:a16="http://schemas.microsoft.com/office/drawing/2014/main" id="{34EEEE30-DD06-4241-9A54-A20E298BBAB8}"/>
              </a:ext>
            </a:extLst>
          </p:cNvPr>
          <p:cNvSpPr txBox="1"/>
          <p:nvPr/>
        </p:nvSpPr>
        <p:spPr>
          <a:xfrm>
            <a:off x="940592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74" name="扇形">
            <a:extLst>
              <a:ext uri="{FF2B5EF4-FFF2-40B4-BE49-F238E27FC236}">
                <a16:creationId xmlns:a16="http://schemas.microsoft.com/office/drawing/2014/main" id="{9EB681D8-4E93-4A37-B101-2ADDE1C0B228}"/>
              </a:ext>
            </a:extLst>
          </p:cNvPr>
          <p:cNvGrpSpPr/>
          <p:nvPr/>
        </p:nvGrpSpPr>
        <p:grpSpPr>
          <a:xfrm>
            <a:off x="590788" y="565795"/>
            <a:ext cx="2561987" cy="2556000"/>
            <a:chOff x="590788" y="565795"/>
            <a:chExt cx="2561987" cy="2556000"/>
          </a:xfrm>
        </p:grpSpPr>
        <p:sp>
          <p:nvSpPr>
            <p:cNvPr id="75" name="円">
              <a:extLst>
                <a:ext uri="{FF2B5EF4-FFF2-40B4-BE49-F238E27FC236}">
                  <a16:creationId xmlns:a16="http://schemas.microsoft.com/office/drawing/2014/main" id="{D677FD8D-5C80-46D4-95B3-4534F2AF9A07}"/>
                </a:ext>
              </a:extLst>
            </p:cNvPr>
            <p:cNvSpPr/>
            <p:nvPr/>
          </p:nvSpPr>
          <p:spPr>
            <a:xfrm rot="5400000" flipV="1">
              <a:off x="595936" y="565795"/>
              <a:ext cx="2556000" cy="2556000"/>
            </a:xfrm>
            <a:prstGeom prst="pie">
              <a:avLst>
                <a:gd name="adj1" fmla="val 10797157"/>
                <a:gd name="adj2" fmla="val 16200000"/>
              </a:avLst>
            </a:prstGeom>
            <a:solidFill>
              <a:srgbClr val="A6DB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6" name="円弧下">
              <a:extLst>
                <a:ext uri="{FF2B5EF4-FFF2-40B4-BE49-F238E27FC236}">
                  <a16:creationId xmlns:a16="http://schemas.microsoft.com/office/drawing/2014/main" id="{491908D8-5475-437C-B0BF-362B0AA3CFF4}"/>
                </a:ext>
              </a:extLst>
            </p:cNvPr>
            <p:cNvSpPr/>
            <p:nvPr/>
          </p:nvSpPr>
          <p:spPr>
            <a:xfrm rot="10800000" flipV="1">
              <a:off x="596775" y="565803"/>
              <a:ext cx="2556000" cy="2555992"/>
            </a:xfrm>
            <a:prstGeom prst="arc">
              <a:avLst>
                <a:gd name="adj1" fmla="val 9898"/>
                <a:gd name="adj2" fmla="val 16185560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直角">
              <a:extLst>
                <a:ext uri="{FF2B5EF4-FFF2-40B4-BE49-F238E27FC236}">
                  <a16:creationId xmlns:a16="http://schemas.microsoft.com/office/drawing/2014/main" id="{FDCD4E16-CE0D-4F3C-BCEC-7BC3B2CD1629}"/>
                </a:ext>
              </a:extLst>
            </p:cNvPr>
            <p:cNvSpPr/>
            <p:nvPr/>
          </p:nvSpPr>
          <p:spPr>
            <a:xfrm>
              <a:off x="1701287" y="1669105"/>
              <a:ext cx="172171" cy="17217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8" name="実線">
              <a:extLst>
                <a:ext uri="{FF2B5EF4-FFF2-40B4-BE49-F238E27FC236}">
                  <a16:creationId xmlns:a16="http://schemas.microsoft.com/office/drawing/2014/main" id="{25F9FA52-B24F-4C5A-B050-1530DE1B1517}"/>
                </a:ext>
              </a:extLst>
            </p:cNvPr>
            <p:cNvCxnSpPr>
              <a:cxnSpLocks/>
            </p:cNvCxnSpPr>
            <p:nvPr/>
          </p:nvCxnSpPr>
          <p:spPr>
            <a:xfrm>
              <a:off x="590788" y="1843805"/>
              <a:ext cx="12809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半径/直径下">
              <a:extLst>
                <a:ext uri="{FF2B5EF4-FFF2-40B4-BE49-F238E27FC236}">
                  <a16:creationId xmlns:a16="http://schemas.microsoft.com/office/drawing/2014/main" id="{8DC143F0-9469-4FEB-A7DE-3097A7EBB4C6}"/>
                </a:ext>
              </a:extLst>
            </p:cNvPr>
            <p:cNvSpPr/>
            <p:nvPr/>
          </p:nvSpPr>
          <p:spPr>
            <a:xfrm>
              <a:off x="940592" y="2094408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0" name="半径/直径上" hidden="1">
              <a:extLst>
                <a:ext uri="{FF2B5EF4-FFF2-40B4-BE49-F238E27FC236}">
                  <a16:creationId xmlns:a16="http://schemas.microsoft.com/office/drawing/2014/main" id="{6891B8B4-5E10-4C4E-9986-E115B06780CF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1" name="中心点">
              <a:extLst>
                <a:ext uri="{FF2B5EF4-FFF2-40B4-BE49-F238E27FC236}">
                  <a16:creationId xmlns:a16="http://schemas.microsoft.com/office/drawing/2014/main" id="{3358454C-CFB1-4BB4-876A-B192C38067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9" name="問題">
            <a:extLst>
              <a:ext uri="{FF2B5EF4-FFF2-40B4-BE49-F238E27FC236}">
                <a16:creationId xmlns:a16="http://schemas.microsoft.com/office/drawing/2014/main" id="{8E73B09E-04BB-4DA5-8495-3F257DF181B4}"/>
              </a:ext>
            </a:extLst>
          </p:cNvPr>
          <p:cNvSpPr txBox="1"/>
          <p:nvPr/>
        </p:nvSpPr>
        <p:spPr>
          <a:xfrm>
            <a:off x="3718560" y="919002"/>
            <a:ext cx="8307977" cy="1846234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r>
              <a:rPr lang="ja-JP" altLang="en-US" sz="7200" dirty="0">
                <a:latin typeface="Meiryo UI" panose="020B0604030504040204" pitchFamily="50" charset="-128"/>
                <a:ea typeface="Meiryo UI" panose="020B0604030504040204" pitchFamily="50" charset="-128"/>
              </a:rPr>
              <a:t>色をぬった部分の面積</a:t>
            </a:r>
          </a:p>
        </p:txBody>
      </p:sp>
      <p:sp>
        <p:nvSpPr>
          <p:cNvPr id="63" name="▢">
            <a:extLst>
              <a:ext uri="{FF2B5EF4-FFF2-40B4-BE49-F238E27FC236}">
                <a16:creationId xmlns:a16="http://schemas.microsoft.com/office/drawing/2014/main" id="{B03FCBD2-1BCB-4364-ABBB-A2F8D0750F58}"/>
              </a:ext>
            </a:extLst>
          </p:cNvPr>
          <p:cNvSpPr/>
          <p:nvPr/>
        </p:nvSpPr>
        <p:spPr>
          <a:xfrm>
            <a:off x="2776298" y="4306676"/>
            <a:ext cx="8852346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21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61" grpId="0"/>
      <p:bldP spid="62" grpId="0"/>
      <p:bldP spid="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解答">
            <a:extLst>
              <a:ext uri="{FF2B5EF4-FFF2-40B4-BE49-F238E27FC236}">
                <a16:creationId xmlns:a16="http://schemas.microsoft.com/office/drawing/2014/main" id="{38A81FBD-273D-436F-A9A6-88BEBEBCA664}"/>
              </a:ext>
            </a:extLst>
          </p:cNvPr>
          <p:cNvSpPr txBox="1"/>
          <p:nvPr/>
        </p:nvSpPr>
        <p:spPr>
          <a:xfrm>
            <a:off x="2870200" y="4445972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7.065cm</a:t>
            </a:r>
            <a:r>
              <a:rPr lang="en-US" altLang="ja-JP" sz="60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5" name="答え">
            <a:extLst>
              <a:ext uri="{FF2B5EF4-FFF2-40B4-BE49-F238E27FC236}">
                <a16:creationId xmlns:a16="http://schemas.microsoft.com/office/drawing/2014/main" id="{70AF5108-7159-4D92-AAC7-8B9FDC45FE24}"/>
              </a:ext>
            </a:extLst>
          </p:cNvPr>
          <p:cNvSpPr txBox="1"/>
          <p:nvPr/>
        </p:nvSpPr>
        <p:spPr>
          <a:xfrm>
            <a:off x="418065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式解答">
            <a:extLst>
              <a:ext uri="{FF2B5EF4-FFF2-40B4-BE49-F238E27FC236}">
                <a16:creationId xmlns:a16="http://schemas.microsoft.com/office/drawing/2014/main" id="{D8C0D4A3-7325-48BD-823D-8C53413BE4D2}"/>
              </a:ext>
            </a:extLst>
          </p:cNvPr>
          <p:cNvSpPr txBox="1"/>
          <p:nvPr/>
        </p:nvSpPr>
        <p:spPr>
          <a:xfrm>
            <a:off x="2964102" y="4399328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1.5×1.5×3.14</a:t>
            </a:r>
          </a:p>
        </p:txBody>
      </p:sp>
      <p:sp>
        <p:nvSpPr>
          <p:cNvPr id="62" name="式">
            <a:extLst>
              <a:ext uri="{FF2B5EF4-FFF2-40B4-BE49-F238E27FC236}">
                <a16:creationId xmlns:a16="http://schemas.microsoft.com/office/drawing/2014/main" id="{34EEEE30-DD06-4241-9A54-A20E298BBAB8}"/>
              </a:ext>
            </a:extLst>
          </p:cNvPr>
          <p:cNvSpPr txBox="1"/>
          <p:nvPr/>
        </p:nvSpPr>
        <p:spPr>
          <a:xfrm>
            <a:off x="940592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9" name="真円">
            <a:extLst>
              <a:ext uri="{FF2B5EF4-FFF2-40B4-BE49-F238E27FC236}">
                <a16:creationId xmlns:a16="http://schemas.microsoft.com/office/drawing/2014/main" id="{3BC10E7D-E9D0-44D0-A658-A55AC8E18C9D}"/>
              </a:ext>
            </a:extLst>
          </p:cNvPr>
          <p:cNvGrpSpPr/>
          <p:nvPr/>
        </p:nvGrpSpPr>
        <p:grpSpPr>
          <a:xfrm>
            <a:off x="598554" y="566738"/>
            <a:ext cx="2555060" cy="2555060"/>
            <a:chOff x="598554" y="566738"/>
            <a:chExt cx="2555060" cy="2555060"/>
          </a:xfrm>
        </p:grpSpPr>
        <p:sp>
          <p:nvSpPr>
            <p:cNvPr id="60" name="円">
              <a:extLst>
                <a:ext uri="{FF2B5EF4-FFF2-40B4-BE49-F238E27FC236}">
                  <a16:creationId xmlns:a16="http://schemas.microsoft.com/office/drawing/2014/main" id="{4779702E-2633-4675-95F7-78434E74346F}"/>
                </a:ext>
              </a:extLst>
            </p:cNvPr>
            <p:cNvSpPr/>
            <p:nvPr/>
          </p:nvSpPr>
          <p:spPr>
            <a:xfrm>
              <a:off x="598554" y="566738"/>
              <a:ext cx="2555060" cy="2555060"/>
            </a:xfrm>
            <a:prstGeom prst="ellipse">
              <a:avLst/>
            </a:prstGeom>
            <a:solidFill>
              <a:srgbClr val="A6DB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4" name="破線">
              <a:extLst>
                <a:ext uri="{FF2B5EF4-FFF2-40B4-BE49-F238E27FC236}">
                  <a16:creationId xmlns:a16="http://schemas.microsoft.com/office/drawing/2014/main" id="{DA5EAD78-B0CB-4592-9B02-35E1226B2EC7}"/>
                </a:ext>
              </a:extLst>
            </p:cNvPr>
            <p:cNvCxnSpPr>
              <a:cxnSpLocks/>
              <a:stCxn id="60" idx="2"/>
              <a:endCxn id="60" idx="6"/>
            </p:cNvCxnSpPr>
            <p:nvPr/>
          </p:nvCxnSpPr>
          <p:spPr>
            <a:xfrm>
              <a:off x="598554" y="1844268"/>
              <a:ext cx="255506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半径/直径">
              <a:extLst>
                <a:ext uri="{FF2B5EF4-FFF2-40B4-BE49-F238E27FC236}">
                  <a16:creationId xmlns:a16="http://schemas.microsoft.com/office/drawing/2014/main" id="{39C79EAB-C085-4D53-99A1-CED8877417B3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6" name="中心点">
              <a:extLst>
                <a:ext uri="{FF2B5EF4-FFF2-40B4-BE49-F238E27FC236}">
                  <a16:creationId xmlns:a16="http://schemas.microsoft.com/office/drawing/2014/main" id="{4527F75B-C510-44DF-BBB9-C84F1E43FE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6" name="問題">
            <a:extLst>
              <a:ext uri="{FF2B5EF4-FFF2-40B4-BE49-F238E27FC236}">
                <a16:creationId xmlns:a16="http://schemas.microsoft.com/office/drawing/2014/main" id="{E5F3D85F-2268-4185-BD55-27D7B98BA891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直径が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3cm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63" name="▢">
            <a:extLst>
              <a:ext uri="{FF2B5EF4-FFF2-40B4-BE49-F238E27FC236}">
                <a16:creationId xmlns:a16="http://schemas.microsoft.com/office/drawing/2014/main" id="{B03FCBD2-1BCB-4364-ABBB-A2F8D0750F58}"/>
              </a:ext>
            </a:extLst>
          </p:cNvPr>
          <p:cNvSpPr/>
          <p:nvPr/>
        </p:nvSpPr>
        <p:spPr>
          <a:xfrm>
            <a:off x="2870200" y="4399327"/>
            <a:ext cx="8852346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69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61" grpId="0"/>
      <p:bldP spid="62" grpId="0"/>
      <p:bldP spid="6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解答">
            <a:extLst>
              <a:ext uri="{FF2B5EF4-FFF2-40B4-BE49-F238E27FC236}">
                <a16:creationId xmlns:a16="http://schemas.microsoft.com/office/drawing/2014/main" id="{38A81FBD-273D-436F-A9A6-88BEBEBCA664}"/>
              </a:ext>
            </a:extLst>
          </p:cNvPr>
          <p:cNvSpPr txBox="1"/>
          <p:nvPr/>
        </p:nvSpPr>
        <p:spPr>
          <a:xfrm>
            <a:off x="2870200" y="4445972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706.5m</a:t>
            </a:r>
            <a:r>
              <a:rPr lang="en-US" altLang="ja-JP" sz="60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5" name="答え">
            <a:extLst>
              <a:ext uri="{FF2B5EF4-FFF2-40B4-BE49-F238E27FC236}">
                <a16:creationId xmlns:a16="http://schemas.microsoft.com/office/drawing/2014/main" id="{70AF5108-7159-4D92-AAC7-8B9FDC45FE24}"/>
              </a:ext>
            </a:extLst>
          </p:cNvPr>
          <p:cNvSpPr txBox="1"/>
          <p:nvPr/>
        </p:nvSpPr>
        <p:spPr>
          <a:xfrm>
            <a:off x="418065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式解答">
            <a:extLst>
              <a:ext uri="{FF2B5EF4-FFF2-40B4-BE49-F238E27FC236}">
                <a16:creationId xmlns:a16="http://schemas.microsoft.com/office/drawing/2014/main" id="{D8C0D4A3-7325-48BD-823D-8C53413BE4D2}"/>
              </a:ext>
            </a:extLst>
          </p:cNvPr>
          <p:cNvSpPr txBox="1"/>
          <p:nvPr/>
        </p:nvSpPr>
        <p:spPr>
          <a:xfrm>
            <a:off x="2921589" y="4409283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30×30×3.14÷4</a:t>
            </a:r>
          </a:p>
        </p:txBody>
      </p:sp>
      <p:sp>
        <p:nvSpPr>
          <p:cNvPr id="62" name="式">
            <a:extLst>
              <a:ext uri="{FF2B5EF4-FFF2-40B4-BE49-F238E27FC236}">
                <a16:creationId xmlns:a16="http://schemas.microsoft.com/office/drawing/2014/main" id="{34EEEE30-DD06-4241-9A54-A20E298BBAB8}"/>
              </a:ext>
            </a:extLst>
          </p:cNvPr>
          <p:cNvSpPr txBox="1"/>
          <p:nvPr/>
        </p:nvSpPr>
        <p:spPr>
          <a:xfrm>
            <a:off x="940592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6" name="扇形">
            <a:extLst>
              <a:ext uri="{FF2B5EF4-FFF2-40B4-BE49-F238E27FC236}">
                <a16:creationId xmlns:a16="http://schemas.microsoft.com/office/drawing/2014/main" id="{1917D3A4-0221-477A-A2F1-CA9E5DB92FE3}"/>
              </a:ext>
            </a:extLst>
          </p:cNvPr>
          <p:cNvGrpSpPr/>
          <p:nvPr/>
        </p:nvGrpSpPr>
        <p:grpSpPr>
          <a:xfrm>
            <a:off x="595936" y="565795"/>
            <a:ext cx="2773963" cy="2556000"/>
            <a:chOff x="595936" y="565795"/>
            <a:chExt cx="2773963" cy="2556000"/>
          </a:xfrm>
        </p:grpSpPr>
        <p:sp>
          <p:nvSpPr>
            <p:cNvPr id="17" name="円">
              <a:extLst>
                <a:ext uri="{FF2B5EF4-FFF2-40B4-BE49-F238E27FC236}">
                  <a16:creationId xmlns:a16="http://schemas.microsoft.com/office/drawing/2014/main" id="{393A8A58-2413-418B-BE80-532FB39A5B5F}"/>
                </a:ext>
              </a:extLst>
            </p:cNvPr>
            <p:cNvSpPr/>
            <p:nvPr/>
          </p:nvSpPr>
          <p:spPr>
            <a:xfrm rot="16200000" flipV="1">
              <a:off x="595936" y="565795"/>
              <a:ext cx="2556000" cy="2556000"/>
            </a:xfrm>
            <a:prstGeom prst="pie">
              <a:avLst>
                <a:gd name="adj1" fmla="val 10797157"/>
                <a:gd name="adj2" fmla="val 16200000"/>
              </a:avLst>
            </a:prstGeom>
            <a:solidFill>
              <a:srgbClr val="A6DB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円弧下">
              <a:extLst>
                <a:ext uri="{FF2B5EF4-FFF2-40B4-BE49-F238E27FC236}">
                  <a16:creationId xmlns:a16="http://schemas.microsoft.com/office/drawing/2014/main" id="{12E83625-DEE3-40B3-A2B1-FE73BF2D4F90}"/>
                </a:ext>
              </a:extLst>
            </p:cNvPr>
            <p:cNvSpPr/>
            <p:nvPr/>
          </p:nvSpPr>
          <p:spPr>
            <a:xfrm flipV="1">
              <a:off x="596775" y="565803"/>
              <a:ext cx="2556000" cy="2555992"/>
            </a:xfrm>
            <a:prstGeom prst="arc">
              <a:avLst>
                <a:gd name="adj1" fmla="val 9898"/>
                <a:gd name="adj2" fmla="val 16185560"/>
              </a:avLst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直角">
              <a:extLst>
                <a:ext uri="{FF2B5EF4-FFF2-40B4-BE49-F238E27FC236}">
                  <a16:creationId xmlns:a16="http://schemas.microsoft.com/office/drawing/2014/main" id="{27F45468-CA4F-448F-9ED7-C6C7C2C3ADCA}"/>
                </a:ext>
              </a:extLst>
            </p:cNvPr>
            <p:cNvSpPr/>
            <p:nvPr/>
          </p:nvSpPr>
          <p:spPr>
            <a:xfrm>
              <a:off x="1874865" y="1842119"/>
              <a:ext cx="172171" cy="17217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0" name="実線">
              <a:extLst>
                <a:ext uri="{FF2B5EF4-FFF2-40B4-BE49-F238E27FC236}">
                  <a16:creationId xmlns:a16="http://schemas.microsoft.com/office/drawing/2014/main" id="{D3B1B484-55DE-4286-B54A-7B9D45519486}"/>
                </a:ext>
              </a:extLst>
            </p:cNvPr>
            <p:cNvCxnSpPr>
              <a:cxnSpLocks/>
            </p:cNvCxnSpPr>
            <p:nvPr/>
          </p:nvCxnSpPr>
          <p:spPr>
            <a:xfrm>
              <a:off x="1871781" y="1843805"/>
              <a:ext cx="128099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半径/直径下" hidden="1">
              <a:extLst>
                <a:ext uri="{FF2B5EF4-FFF2-40B4-BE49-F238E27FC236}">
                  <a16:creationId xmlns:a16="http://schemas.microsoft.com/office/drawing/2014/main" id="{73F609AF-EA49-4B9C-B88B-195E02B34150}"/>
                </a:ext>
              </a:extLst>
            </p:cNvPr>
            <p:cNvSpPr/>
            <p:nvPr/>
          </p:nvSpPr>
          <p:spPr>
            <a:xfrm>
              <a:off x="940592" y="2094408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半径/直径上">
              <a:extLst>
                <a:ext uri="{FF2B5EF4-FFF2-40B4-BE49-F238E27FC236}">
                  <a16:creationId xmlns:a16="http://schemas.microsoft.com/office/drawing/2014/main" id="{420CE0E4-74FD-40A7-91E2-92739821C68B}"/>
                </a:ext>
              </a:extLst>
            </p:cNvPr>
            <p:cNvSpPr/>
            <p:nvPr/>
          </p:nvSpPr>
          <p:spPr>
            <a:xfrm>
              <a:off x="1507520" y="1267581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30m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" name="中心点">
              <a:extLst>
                <a:ext uri="{FF2B5EF4-FFF2-40B4-BE49-F238E27FC236}">
                  <a16:creationId xmlns:a16="http://schemas.microsoft.com/office/drawing/2014/main" id="{0A174C37-6887-496C-80FA-C3779477D1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9" name="問題">
            <a:extLst>
              <a:ext uri="{FF2B5EF4-FFF2-40B4-BE49-F238E27FC236}">
                <a16:creationId xmlns:a16="http://schemas.microsoft.com/office/drawing/2014/main" id="{8E73B09E-04BB-4DA5-8495-3F257DF181B4}"/>
              </a:ext>
            </a:extLst>
          </p:cNvPr>
          <p:cNvSpPr txBox="1"/>
          <p:nvPr/>
        </p:nvSpPr>
        <p:spPr>
          <a:xfrm>
            <a:off x="3718560" y="919002"/>
            <a:ext cx="8307977" cy="1846234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r>
              <a:rPr lang="ja-JP" altLang="en-US" sz="7200" dirty="0">
                <a:latin typeface="Meiryo UI" panose="020B0604030504040204" pitchFamily="50" charset="-128"/>
                <a:ea typeface="Meiryo UI" panose="020B0604030504040204" pitchFamily="50" charset="-128"/>
              </a:rPr>
              <a:t>色をぬった部分の面積</a:t>
            </a:r>
          </a:p>
        </p:txBody>
      </p:sp>
      <p:sp>
        <p:nvSpPr>
          <p:cNvPr id="63" name="▢">
            <a:extLst>
              <a:ext uri="{FF2B5EF4-FFF2-40B4-BE49-F238E27FC236}">
                <a16:creationId xmlns:a16="http://schemas.microsoft.com/office/drawing/2014/main" id="{B03FCBD2-1BCB-4364-ABBB-A2F8D0750F58}"/>
              </a:ext>
            </a:extLst>
          </p:cNvPr>
          <p:cNvSpPr/>
          <p:nvPr/>
        </p:nvSpPr>
        <p:spPr>
          <a:xfrm>
            <a:off x="2776298" y="4409282"/>
            <a:ext cx="8852346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13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61" grpId="0"/>
      <p:bldP spid="62" grpId="0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解答">
            <a:extLst>
              <a:ext uri="{FF2B5EF4-FFF2-40B4-BE49-F238E27FC236}">
                <a16:creationId xmlns:a16="http://schemas.microsoft.com/office/drawing/2014/main" id="{38A81FBD-273D-436F-A9A6-88BEBEBCA664}"/>
              </a:ext>
            </a:extLst>
          </p:cNvPr>
          <p:cNvSpPr txBox="1"/>
          <p:nvPr/>
        </p:nvSpPr>
        <p:spPr>
          <a:xfrm>
            <a:off x="2870200" y="4445972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76.93m</a:t>
            </a:r>
            <a:r>
              <a:rPr lang="en-US" altLang="ja-JP" sz="6000" baseline="80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35" name="答え">
            <a:extLst>
              <a:ext uri="{FF2B5EF4-FFF2-40B4-BE49-F238E27FC236}">
                <a16:creationId xmlns:a16="http://schemas.microsoft.com/office/drawing/2014/main" id="{70AF5108-7159-4D92-AAC7-8B9FDC45FE24}"/>
              </a:ext>
            </a:extLst>
          </p:cNvPr>
          <p:cNvSpPr txBox="1"/>
          <p:nvPr/>
        </p:nvSpPr>
        <p:spPr>
          <a:xfrm>
            <a:off x="418065" y="4445972"/>
            <a:ext cx="2358233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式解答">
            <a:extLst>
              <a:ext uri="{FF2B5EF4-FFF2-40B4-BE49-F238E27FC236}">
                <a16:creationId xmlns:a16="http://schemas.microsoft.com/office/drawing/2014/main" id="{D8C0D4A3-7325-48BD-823D-8C53413BE4D2}"/>
              </a:ext>
            </a:extLst>
          </p:cNvPr>
          <p:cNvSpPr txBox="1"/>
          <p:nvPr/>
        </p:nvSpPr>
        <p:spPr>
          <a:xfrm>
            <a:off x="2921589" y="4429897"/>
            <a:ext cx="8852346" cy="1136446"/>
          </a:xfrm>
          <a:prstGeom prst="rect">
            <a:avLst/>
          </a:prstGeom>
          <a:noFill/>
          <a:ln>
            <a:noFill/>
          </a:ln>
        </p:spPr>
        <p:txBody>
          <a:bodyPr wrap="none" tIns="288000" rtlCol="0" anchor="ctr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7×7×3.14÷2</a:t>
            </a:r>
          </a:p>
        </p:txBody>
      </p:sp>
      <p:sp>
        <p:nvSpPr>
          <p:cNvPr id="62" name="式">
            <a:extLst>
              <a:ext uri="{FF2B5EF4-FFF2-40B4-BE49-F238E27FC236}">
                <a16:creationId xmlns:a16="http://schemas.microsoft.com/office/drawing/2014/main" id="{34EEEE30-DD06-4241-9A54-A20E298BBAB8}"/>
              </a:ext>
            </a:extLst>
          </p:cNvPr>
          <p:cNvSpPr txBox="1"/>
          <p:nvPr/>
        </p:nvSpPr>
        <p:spPr>
          <a:xfrm>
            <a:off x="940592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4" name="太極図">
            <a:extLst>
              <a:ext uri="{FF2B5EF4-FFF2-40B4-BE49-F238E27FC236}">
                <a16:creationId xmlns:a16="http://schemas.microsoft.com/office/drawing/2014/main" id="{C786A520-13CD-4FBF-8BC7-5334166C6593}"/>
              </a:ext>
            </a:extLst>
          </p:cNvPr>
          <p:cNvGrpSpPr/>
          <p:nvPr/>
        </p:nvGrpSpPr>
        <p:grpSpPr>
          <a:xfrm>
            <a:off x="596775" y="566735"/>
            <a:ext cx="2813572" cy="2555060"/>
            <a:chOff x="596775" y="566735"/>
            <a:chExt cx="2813572" cy="2555060"/>
          </a:xfrm>
        </p:grpSpPr>
        <p:sp>
          <p:nvSpPr>
            <p:cNvPr id="25" name="円弧右">
              <a:extLst>
                <a:ext uri="{FF2B5EF4-FFF2-40B4-BE49-F238E27FC236}">
                  <a16:creationId xmlns:a16="http://schemas.microsoft.com/office/drawing/2014/main" id="{27ED0AAD-9ADC-411D-962B-D0F6134520EF}"/>
                </a:ext>
              </a:extLst>
            </p:cNvPr>
            <p:cNvSpPr/>
            <p:nvPr/>
          </p:nvSpPr>
          <p:spPr>
            <a:xfrm flipV="1">
              <a:off x="1875196" y="1210880"/>
              <a:ext cx="1274573" cy="1274569"/>
            </a:xfrm>
            <a:prstGeom prst="arc">
              <a:avLst>
                <a:gd name="adj1" fmla="val 10754399"/>
                <a:gd name="adj2" fmla="val 44088"/>
              </a:avLst>
            </a:prstGeom>
            <a:solidFill>
              <a:srgbClr val="A6DBFF"/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弧上">
              <a:extLst>
                <a:ext uri="{FF2B5EF4-FFF2-40B4-BE49-F238E27FC236}">
                  <a16:creationId xmlns:a16="http://schemas.microsoft.com/office/drawing/2014/main" id="{1412A855-5929-4EE7-894D-6F89BC244429}"/>
                </a:ext>
              </a:extLst>
            </p:cNvPr>
            <p:cNvSpPr/>
            <p:nvPr/>
          </p:nvSpPr>
          <p:spPr>
            <a:xfrm>
              <a:off x="596775" y="566735"/>
              <a:ext cx="2553619" cy="2555060"/>
            </a:xfrm>
            <a:prstGeom prst="arc">
              <a:avLst>
                <a:gd name="adj1" fmla="val 10786414"/>
                <a:gd name="adj2" fmla="val 25467"/>
              </a:avLst>
            </a:prstGeom>
            <a:solidFill>
              <a:srgbClr val="A6DBFF"/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弧左">
              <a:extLst>
                <a:ext uri="{FF2B5EF4-FFF2-40B4-BE49-F238E27FC236}">
                  <a16:creationId xmlns:a16="http://schemas.microsoft.com/office/drawing/2014/main" id="{C1E33F3F-9B24-4B65-A970-F6D6F0BE451E}"/>
                </a:ext>
              </a:extLst>
            </p:cNvPr>
            <p:cNvSpPr/>
            <p:nvPr/>
          </p:nvSpPr>
          <p:spPr>
            <a:xfrm>
              <a:off x="597090" y="1210880"/>
              <a:ext cx="1274573" cy="1274569"/>
            </a:xfrm>
            <a:prstGeom prst="arc">
              <a:avLst>
                <a:gd name="adj1" fmla="val 10735676"/>
                <a:gd name="adj2" fmla="val 4408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" name="破線">
              <a:extLst>
                <a:ext uri="{FF2B5EF4-FFF2-40B4-BE49-F238E27FC236}">
                  <a16:creationId xmlns:a16="http://schemas.microsoft.com/office/drawing/2014/main" id="{14C9E7E4-F72E-40B9-8E63-9AC9EF417A5A}"/>
                </a:ext>
              </a:extLst>
            </p:cNvPr>
            <p:cNvCxnSpPr>
              <a:cxnSpLocks/>
            </p:cNvCxnSpPr>
            <p:nvPr/>
          </p:nvCxnSpPr>
          <p:spPr>
            <a:xfrm>
              <a:off x="598554" y="1844268"/>
              <a:ext cx="255506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中心点">
              <a:extLst>
                <a:ext uri="{FF2B5EF4-FFF2-40B4-BE49-F238E27FC236}">
                  <a16:creationId xmlns:a16="http://schemas.microsoft.com/office/drawing/2014/main" id="{C3846B67-A20C-4134-9A77-CD1100603F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24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半径/直径上">
              <a:extLst>
                <a:ext uri="{FF2B5EF4-FFF2-40B4-BE49-F238E27FC236}">
                  <a16:creationId xmlns:a16="http://schemas.microsoft.com/office/drawing/2014/main" id="{751680AE-B404-4224-B868-D90AE441292A}"/>
                </a:ext>
              </a:extLst>
            </p:cNvPr>
            <p:cNvSpPr/>
            <p:nvPr/>
          </p:nvSpPr>
          <p:spPr>
            <a:xfrm>
              <a:off x="1547968" y="12916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7m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9" name="問題">
            <a:extLst>
              <a:ext uri="{FF2B5EF4-FFF2-40B4-BE49-F238E27FC236}">
                <a16:creationId xmlns:a16="http://schemas.microsoft.com/office/drawing/2014/main" id="{8E73B09E-04BB-4DA5-8495-3F257DF181B4}"/>
              </a:ext>
            </a:extLst>
          </p:cNvPr>
          <p:cNvSpPr txBox="1"/>
          <p:nvPr/>
        </p:nvSpPr>
        <p:spPr>
          <a:xfrm>
            <a:off x="3718560" y="919002"/>
            <a:ext cx="8307977" cy="1846234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r>
              <a:rPr lang="ja-JP" altLang="en-US" sz="7200" dirty="0">
                <a:latin typeface="Meiryo UI" panose="020B0604030504040204" pitchFamily="50" charset="-128"/>
                <a:ea typeface="Meiryo UI" panose="020B0604030504040204" pitchFamily="50" charset="-128"/>
              </a:rPr>
              <a:t>色をぬった部分の面積</a:t>
            </a:r>
          </a:p>
        </p:txBody>
      </p:sp>
      <p:sp>
        <p:nvSpPr>
          <p:cNvPr id="63" name="▢">
            <a:extLst>
              <a:ext uri="{FF2B5EF4-FFF2-40B4-BE49-F238E27FC236}">
                <a16:creationId xmlns:a16="http://schemas.microsoft.com/office/drawing/2014/main" id="{B03FCBD2-1BCB-4364-ABBB-A2F8D0750F58}"/>
              </a:ext>
            </a:extLst>
          </p:cNvPr>
          <p:cNvSpPr/>
          <p:nvPr/>
        </p:nvSpPr>
        <p:spPr>
          <a:xfrm>
            <a:off x="2876296" y="4413822"/>
            <a:ext cx="8852346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98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5" grpId="0"/>
      <p:bldP spid="61" grpId="0"/>
      <p:bldP spid="62" grpId="0"/>
      <p:bldP spid="6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4380</TotalTime>
  <Words>128</Words>
  <Application>Microsoft Office PowerPoint</Application>
  <PresentationFormat>ワイド画面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HGPｺﾞｼｯｸM</vt:lpstr>
      <vt:lpstr>Meiryo UI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面積</dc:title>
  <dc:creator>colas@edu-c.local</dc:creator>
  <cp:lastModifiedBy>坂本 博紀</cp:lastModifiedBy>
  <cp:revision>340</cp:revision>
  <dcterms:created xsi:type="dcterms:W3CDTF">2019-12-03T00:44:33Z</dcterms:created>
  <dcterms:modified xsi:type="dcterms:W3CDTF">2023-01-26T02:33:01Z</dcterms:modified>
</cp:coreProperties>
</file>