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256" r:id="rId2"/>
    <p:sldId id="315" r:id="rId3"/>
    <p:sldId id="295" r:id="rId4"/>
    <p:sldId id="301" r:id="rId5"/>
    <p:sldId id="317" r:id="rId6"/>
    <p:sldId id="328" r:id="rId7"/>
    <p:sldId id="329" r:id="rId8"/>
    <p:sldId id="330" r:id="rId9"/>
    <p:sldId id="331" r:id="rId10"/>
    <p:sldId id="332" r:id="rId11"/>
    <p:sldId id="333" r:id="rId12"/>
    <p:sldId id="334" r:id="rId13"/>
    <p:sldId id="326" r:id="rId14"/>
    <p:sldId id="335" r:id="rId1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0000"/>
    <a:srgbClr val="A6DBFF"/>
    <a:srgbClr val="9BE0FF"/>
    <a:srgbClr val="69D1FF"/>
    <a:srgbClr val="FFCCFF"/>
    <a:srgbClr val="FF9B9B"/>
    <a:srgbClr val="FF8585"/>
    <a:srgbClr val="FF7575"/>
    <a:srgbClr val="8EEE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284" autoAdjust="0"/>
    <p:restoredTop sz="96730" autoAdjust="0"/>
  </p:normalViewPr>
  <p:slideViewPr>
    <p:cSldViewPr snapToGrid="0">
      <p:cViewPr varScale="1">
        <p:scale>
          <a:sx n="105" d="100"/>
          <a:sy n="105" d="100"/>
        </p:scale>
        <p:origin x="378" y="96"/>
      </p:cViewPr>
      <p:guideLst>
        <p:guide pos="3840"/>
        <p:guide orient="horz" pos="216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-50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DC6010-7BCE-4F6B-9F46-43E998EDC08C}" type="datetimeFigureOut">
              <a:rPr kumimoji="1" lang="ja-JP" altLang="en-US" smtClean="0"/>
              <a:t>2023/1/26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79D0DB-0906-49CD-AD8F-82FDA3866A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1180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2023/1/26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2023/1/26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2023/1/26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2023/1/26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2023/1/26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2023/1/26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2023/1/26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521067"/>
            <a:ext cx="12192000" cy="3815861"/>
          </a:xfrm>
          <a:prstGeom prst="rect">
            <a:avLst/>
          </a:prstGeom>
          <a:solidFill>
            <a:srgbClr val="9BE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0" y="2319911"/>
            <a:ext cx="12192000" cy="2218172"/>
          </a:xfrm>
          <a:prstGeom prst="rect">
            <a:avLst/>
          </a:prstGeom>
        </p:spPr>
        <p:txBody>
          <a:bodyPr wrap="none" tIns="46800" bIns="46800" anchor="ctr" anchorCtr="0">
            <a:noAutofit/>
          </a:bodyPr>
          <a:lstStyle/>
          <a:p>
            <a:pPr algn="ctr">
              <a:lnSpc>
                <a:spcPts val="20000"/>
              </a:lnSpc>
            </a:pPr>
            <a:r>
              <a:rPr lang="ja-JP" altLang="en-US" sz="13800" b="1">
                <a:ln w="38100">
                  <a:solidFill>
                    <a:schemeClr val="tx2">
                      <a:lumMod val="60000"/>
                      <a:lumOff val="40000"/>
                    </a:schemeClr>
                  </a:solidFill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円周</a:t>
            </a:r>
            <a:endParaRPr lang="ja-JP" altLang="en-US" sz="13800" dirty="0">
              <a:ln w="38100">
                <a:solidFill>
                  <a:schemeClr val="tx2">
                    <a:lumMod val="60000"/>
                    <a:lumOff val="40000"/>
                  </a:schemeClr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2336078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解答">
            <a:extLst>
              <a:ext uri="{FF2B5EF4-FFF2-40B4-BE49-F238E27FC236}">
                <a16:creationId xmlns:a16="http://schemas.microsoft.com/office/drawing/2014/main" id="{1AB693CF-0CEE-46A4-A43A-ACFF62E0B88C}"/>
              </a:ext>
            </a:extLst>
          </p:cNvPr>
          <p:cNvSpPr txBox="1"/>
          <p:nvPr/>
        </p:nvSpPr>
        <p:spPr>
          <a:xfrm>
            <a:off x="4773614" y="4445972"/>
            <a:ext cx="6950521" cy="113644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noAutofit/>
          </a:bodyPr>
          <a:lstStyle/>
          <a:p>
            <a:pPr algn="r"/>
            <a:r>
              <a:rPr lang="en-US" altLang="ja-JP" sz="8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43.96</a:t>
            </a:r>
            <a:r>
              <a:rPr lang="ja-JP" altLang="en-US" sz="8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ｍ</a:t>
            </a:r>
            <a:endParaRPr lang="en-US" altLang="ja-JP" sz="8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答え">
            <a:extLst>
              <a:ext uri="{FF2B5EF4-FFF2-40B4-BE49-F238E27FC236}">
                <a16:creationId xmlns:a16="http://schemas.microsoft.com/office/drawing/2014/main" id="{94C2BB18-BDEE-4CC8-A6C5-BECAAF500089}"/>
              </a:ext>
            </a:extLst>
          </p:cNvPr>
          <p:cNvSpPr txBox="1"/>
          <p:nvPr/>
        </p:nvSpPr>
        <p:spPr>
          <a:xfrm>
            <a:off x="1690880" y="4445972"/>
            <a:ext cx="2556000" cy="113644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noAutofit/>
          </a:bodyPr>
          <a:lstStyle/>
          <a:p>
            <a:r>
              <a:rPr lang="ja-JP" altLang="en-US" sz="8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答え</a:t>
            </a:r>
            <a:endParaRPr kumimoji="1" lang="en-US" altLang="ja-JP" sz="8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式解答">
            <a:extLst>
              <a:ext uri="{FF2B5EF4-FFF2-40B4-BE49-F238E27FC236}">
                <a16:creationId xmlns:a16="http://schemas.microsoft.com/office/drawing/2014/main" id="{380844E7-8084-41DA-AB60-E4C161B5A5AE}"/>
              </a:ext>
            </a:extLst>
          </p:cNvPr>
          <p:cNvSpPr txBox="1"/>
          <p:nvPr/>
        </p:nvSpPr>
        <p:spPr>
          <a:xfrm>
            <a:off x="4767804" y="4445972"/>
            <a:ext cx="6950521" cy="113644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noAutofit/>
          </a:bodyPr>
          <a:lstStyle/>
          <a:p>
            <a:pPr algn="r"/>
            <a:r>
              <a:rPr lang="en-US" altLang="ja-JP" sz="8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7×2×3.14</a:t>
            </a:r>
          </a:p>
        </p:txBody>
      </p:sp>
      <p:sp>
        <p:nvSpPr>
          <p:cNvPr id="13" name="式">
            <a:extLst>
              <a:ext uri="{FF2B5EF4-FFF2-40B4-BE49-F238E27FC236}">
                <a16:creationId xmlns:a16="http://schemas.microsoft.com/office/drawing/2014/main" id="{4C7AAB41-48D2-4391-93A6-5425B593791C}"/>
              </a:ext>
            </a:extLst>
          </p:cNvPr>
          <p:cNvSpPr txBox="1"/>
          <p:nvPr/>
        </p:nvSpPr>
        <p:spPr>
          <a:xfrm>
            <a:off x="2933700" y="4445972"/>
            <a:ext cx="1313180" cy="113644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noAutofit/>
          </a:bodyPr>
          <a:lstStyle/>
          <a:p>
            <a:r>
              <a:rPr kumimoji="1" lang="ja-JP" altLang="en-US" sz="8800">
                <a:latin typeface="メイリオ" panose="020B0604030504040204" pitchFamily="50" charset="-128"/>
                <a:ea typeface="メイリオ" panose="020B0604030504040204" pitchFamily="50" charset="-128"/>
              </a:rPr>
              <a:t>式</a:t>
            </a:r>
            <a:endParaRPr kumimoji="1" lang="en-US" altLang="ja-JP" sz="8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15" name="円の面積">
            <a:extLst>
              <a:ext uri="{FF2B5EF4-FFF2-40B4-BE49-F238E27FC236}">
                <a16:creationId xmlns:a16="http://schemas.microsoft.com/office/drawing/2014/main" id="{68135E74-DCD6-4441-9BF7-04C935DCE58A}"/>
              </a:ext>
            </a:extLst>
          </p:cNvPr>
          <p:cNvGrpSpPr/>
          <p:nvPr/>
        </p:nvGrpSpPr>
        <p:grpSpPr>
          <a:xfrm>
            <a:off x="596774" y="565805"/>
            <a:ext cx="2556000" cy="2556000"/>
            <a:chOff x="377697" y="565805"/>
            <a:chExt cx="2556000" cy="2556000"/>
          </a:xfrm>
        </p:grpSpPr>
        <p:sp>
          <p:nvSpPr>
            <p:cNvPr id="17" name="円">
              <a:extLst>
                <a:ext uri="{FF2B5EF4-FFF2-40B4-BE49-F238E27FC236}">
                  <a16:creationId xmlns:a16="http://schemas.microsoft.com/office/drawing/2014/main" id="{8CB45E4D-334C-4DFA-AC9B-8E8F6F96846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77697" y="565805"/>
              <a:ext cx="2556000" cy="2556000"/>
            </a:xfrm>
            <a:prstGeom prst="ellipse">
              <a:avLst/>
            </a:prstGeom>
            <a:noFill/>
            <a:ln w="635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8" name="破線">
              <a:extLst>
                <a:ext uri="{FF2B5EF4-FFF2-40B4-BE49-F238E27FC236}">
                  <a16:creationId xmlns:a16="http://schemas.microsoft.com/office/drawing/2014/main" id="{E8E66595-3CD2-435D-80D3-8797BD006122}"/>
                </a:ext>
              </a:extLst>
            </p:cNvPr>
            <p:cNvCxnSpPr>
              <a:cxnSpLocks/>
              <a:stCxn id="17" idx="2"/>
              <a:endCxn id="19" idx="2"/>
            </p:cNvCxnSpPr>
            <p:nvPr/>
          </p:nvCxnSpPr>
          <p:spPr>
            <a:xfrm>
              <a:off x="377697" y="1843805"/>
              <a:ext cx="1229083" cy="0"/>
            </a:xfrm>
            <a:prstGeom prst="line">
              <a:avLst/>
            </a:prstGeom>
            <a:ln w="381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中心点">
              <a:extLst>
                <a:ext uri="{FF2B5EF4-FFF2-40B4-BE49-F238E27FC236}">
                  <a16:creationId xmlns:a16="http://schemas.microsoft.com/office/drawing/2014/main" id="{5D5BBF92-A929-4907-8A95-32330434C25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606780" y="1794890"/>
              <a:ext cx="97829" cy="9782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半径/直径">
              <a:extLst>
                <a:ext uri="{FF2B5EF4-FFF2-40B4-BE49-F238E27FC236}">
                  <a16:creationId xmlns:a16="http://schemas.microsoft.com/office/drawing/2014/main" id="{08DAADB3-1124-4385-B090-45F40F72CF0D}"/>
                </a:ext>
              </a:extLst>
            </p:cNvPr>
            <p:cNvSpPr/>
            <p:nvPr/>
          </p:nvSpPr>
          <p:spPr>
            <a:xfrm>
              <a:off x="721518" y="1139257"/>
              <a:ext cx="1862379" cy="502851"/>
            </a:xfrm>
            <a:prstGeom prst="rect">
              <a:avLst/>
            </a:prstGeom>
          </p:spPr>
          <p:txBody>
            <a:bodyPr wrap="none" lIns="0" tIns="0" rIns="0" bIns="0" anchor="ctr">
              <a:noAutofit/>
            </a:bodyPr>
            <a:lstStyle/>
            <a:p>
              <a:pPr algn="ctr"/>
              <a:r>
                <a:rPr lang="en-US" altLang="ja-JP" sz="40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7m</a:t>
              </a:r>
              <a:endParaRPr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2" name="問題">
            <a:extLst>
              <a:ext uri="{FF2B5EF4-FFF2-40B4-BE49-F238E27FC236}">
                <a16:creationId xmlns:a16="http://schemas.microsoft.com/office/drawing/2014/main" id="{96CC3742-9B50-4080-855E-D63EC3B5CEEA}"/>
              </a:ext>
            </a:extLst>
          </p:cNvPr>
          <p:cNvSpPr txBox="1"/>
          <p:nvPr/>
        </p:nvSpPr>
        <p:spPr>
          <a:xfrm>
            <a:off x="3670300" y="1256598"/>
            <a:ext cx="8151143" cy="1136446"/>
          </a:xfrm>
          <a:prstGeom prst="rect">
            <a:avLst/>
          </a:prstGeom>
          <a:noFill/>
        </p:spPr>
        <p:txBody>
          <a:bodyPr wrap="square" tIns="46800" bIns="46800" rtlCol="0" anchor="ctr">
            <a:noAutofit/>
          </a:bodyPr>
          <a:lstStyle/>
          <a:p>
            <a:pPr algn="r"/>
            <a:r>
              <a:rPr lang="ja-JP" altLang="en-US" sz="8000" dirty="0">
                <a:latin typeface="Meiryo UI" panose="020B0604030504040204" pitchFamily="50" charset="-128"/>
                <a:ea typeface="Meiryo UI" panose="020B0604030504040204" pitchFamily="50" charset="-128"/>
              </a:rPr>
              <a:t>半径が</a:t>
            </a:r>
            <a:r>
              <a:rPr lang="en-US" altLang="ja-JP" sz="8000" dirty="0">
                <a:latin typeface="Meiryo UI" panose="020B0604030504040204" pitchFamily="50" charset="-128"/>
                <a:ea typeface="Meiryo UI" panose="020B0604030504040204" pitchFamily="50" charset="-128"/>
              </a:rPr>
              <a:t>7m</a:t>
            </a:r>
            <a:r>
              <a:rPr lang="ja-JP" altLang="en-US" sz="8000" dirty="0">
                <a:latin typeface="Meiryo UI" panose="020B0604030504040204" pitchFamily="50" charset="-128"/>
                <a:ea typeface="Meiryo UI" panose="020B0604030504040204" pitchFamily="50" charset="-128"/>
              </a:rPr>
              <a:t>の円</a:t>
            </a:r>
          </a:p>
        </p:txBody>
      </p:sp>
      <p:sp>
        <p:nvSpPr>
          <p:cNvPr id="23" name="▢">
            <a:extLst>
              <a:ext uri="{FF2B5EF4-FFF2-40B4-BE49-F238E27FC236}">
                <a16:creationId xmlns:a16="http://schemas.microsoft.com/office/drawing/2014/main" id="{C4D364BF-2EA6-4956-A7A4-D8CBFFE6F65A}"/>
              </a:ext>
            </a:extLst>
          </p:cNvPr>
          <p:cNvSpPr/>
          <p:nvPr/>
        </p:nvSpPr>
        <p:spPr>
          <a:xfrm>
            <a:off x="4767804" y="4464957"/>
            <a:ext cx="6962139" cy="1136447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6878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1" grpId="0" animBg="1"/>
      <p:bldP spid="12" grpId="0" animBg="1"/>
      <p:bldP spid="13" grpId="0" animBg="1"/>
      <p:bldP spid="2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解答">
            <a:extLst>
              <a:ext uri="{FF2B5EF4-FFF2-40B4-BE49-F238E27FC236}">
                <a16:creationId xmlns:a16="http://schemas.microsoft.com/office/drawing/2014/main" id="{1AB693CF-0CEE-46A4-A43A-ACFF62E0B88C}"/>
              </a:ext>
            </a:extLst>
          </p:cNvPr>
          <p:cNvSpPr txBox="1"/>
          <p:nvPr/>
        </p:nvSpPr>
        <p:spPr>
          <a:xfrm>
            <a:off x="4773614" y="4445972"/>
            <a:ext cx="6950521" cy="113644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noAutofit/>
          </a:bodyPr>
          <a:lstStyle/>
          <a:p>
            <a:pPr algn="r"/>
            <a:r>
              <a:rPr lang="en-US" altLang="ja-JP" sz="8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28.26cm</a:t>
            </a:r>
          </a:p>
        </p:txBody>
      </p:sp>
      <p:sp>
        <p:nvSpPr>
          <p:cNvPr id="21" name="答え">
            <a:extLst>
              <a:ext uri="{FF2B5EF4-FFF2-40B4-BE49-F238E27FC236}">
                <a16:creationId xmlns:a16="http://schemas.microsoft.com/office/drawing/2014/main" id="{94C2BB18-BDEE-4CC8-A6C5-BECAAF500089}"/>
              </a:ext>
            </a:extLst>
          </p:cNvPr>
          <p:cNvSpPr txBox="1"/>
          <p:nvPr/>
        </p:nvSpPr>
        <p:spPr>
          <a:xfrm>
            <a:off x="1690880" y="4445972"/>
            <a:ext cx="2556000" cy="113644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noAutofit/>
          </a:bodyPr>
          <a:lstStyle/>
          <a:p>
            <a:r>
              <a:rPr lang="ja-JP" altLang="en-US" sz="8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答え</a:t>
            </a:r>
            <a:endParaRPr kumimoji="1" lang="en-US" altLang="ja-JP" sz="8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式解答">
            <a:extLst>
              <a:ext uri="{FF2B5EF4-FFF2-40B4-BE49-F238E27FC236}">
                <a16:creationId xmlns:a16="http://schemas.microsoft.com/office/drawing/2014/main" id="{380844E7-8084-41DA-AB60-E4C161B5A5AE}"/>
              </a:ext>
            </a:extLst>
          </p:cNvPr>
          <p:cNvSpPr txBox="1"/>
          <p:nvPr/>
        </p:nvSpPr>
        <p:spPr>
          <a:xfrm>
            <a:off x="4761996" y="4473001"/>
            <a:ext cx="6950521" cy="113644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noAutofit/>
          </a:bodyPr>
          <a:lstStyle/>
          <a:p>
            <a:pPr algn="r"/>
            <a:r>
              <a:rPr lang="en-US" altLang="ja-JP" sz="8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4.5×2×3.14</a:t>
            </a:r>
          </a:p>
        </p:txBody>
      </p:sp>
      <p:sp>
        <p:nvSpPr>
          <p:cNvPr id="13" name="式">
            <a:extLst>
              <a:ext uri="{FF2B5EF4-FFF2-40B4-BE49-F238E27FC236}">
                <a16:creationId xmlns:a16="http://schemas.microsoft.com/office/drawing/2014/main" id="{4C7AAB41-48D2-4391-93A6-5425B593791C}"/>
              </a:ext>
            </a:extLst>
          </p:cNvPr>
          <p:cNvSpPr txBox="1"/>
          <p:nvPr/>
        </p:nvSpPr>
        <p:spPr>
          <a:xfrm>
            <a:off x="2933700" y="4445972"/>
            <a:ext cx="1313180" cy="113644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noAutofit/>
          </a:bodyPr>
          <a:lstStyle/>
          <a:p>
            <a:r>
              <a:rPr kumimoji="1" lang="ja-JP" altLang="en-US" sz="8800">
                <a:latin typeface="メイリオ" panose="020B0604030504040204" pitchFamily="50" charset="-128"/>
                <a:ea typeface="メイリオ" panose="020B0604030504040204" pitchFamily="50" charset="-128"/>
              </a:rPr>
              <a:t>式</a:t>
            </a:r>
            <a:endParaRPr kumimoji="1" lang="en-US" altLang="ja-JP" sz="8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16" name="円の面積">
            <a:extLst>
              <a:ext uri="{FF2B5EF4-FFF2-40B4-BE49-F238E27FC236}">
                <a16:creationId xmlns:a16="http://schemas.microsoft.com/office/drawing/2014/main" id="{21C5FBE8-AFDC-4973-9365-7BEE94A8405A}"/>
              </a:ext>
            </a:extLst>
          </p:cNvPr>
          <p:cNvGrpSpPr/>
          <p:nvPr/>
        </p:nvGrpSpPr>
        <p:grpSpPr>
          <a:xfrm>
            <a:off x="596774" y="565805"/>
            <a:ext cx="2556000" cy="2556000"/>
            <a:chOff x="377697" y="565805"/>
            <a:chExt cx="2556000" cy="2556000"/>
          </a:xfrm>
        </p:grpSpPr>
        <p:sp>
          <p:nvSpPr>
            <p:cNvPr id="24" name="円">
              <a:extLst>
                <a:ext uri="{FF2B5EF4-FFF2-40B4-BE49-F238E27FC236}">
                  <a16:creationId xmlns:a16="http://schemas.microsoft.com/office/drawing/2014/main" id="{30F46AFA-B518-4100-A1D9-A41A932EEC6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77697" y="565805"/>
              <a:ext cx="2556000" cy="2556000"/>
            </a:xfrm>
            <a:prstGeom prst="ellipse">
              <a:avLst/>
            </a:prstGeom>
            <a:noFill/>
            <a:ln w="635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5" name="破線">
              <a:extLst>
                <a:ext uri="{FF2B5EF4-FFF2-40B4-BE49-F238E27FC236}">
                  <a16:creationId xmlns:a16="http://schemas.microsoft.com/office/drawing/2014/main" id="{ECDDADF4-5B86-4D77-9E16-3A523F7E5613}"/>
                </a:ext>
              </a:extLst>
            </p:cNvPr>
            <p:cNvCxnSpPr>
              <a:cxnSpLocks/>
              <a:stCxn id="24" idx="2"/>
              <a:endCxn id="26" idx="2"/>
            </p:cNvCxnSpPr>
            <p:nvPr/>
          </p:nvCxnSpPr>
          <p:spPr>
            <a:xfrm>
              <a:off x="377697" y="1843805"/>
              <a:ext cx="1229083" cy="0"/>
            </a:xfrm>
            <a:prstGeom prst="line">
              <a:avLst/>
            </a:prstGeom>
            <a:ln w="381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中心点">
              <a:extLst>
                <a:ext uri="{FF2B5EF4-FFF2-40B4-BE49-F238E27FC236}">
                  <a16:creationId xmlns:a16="http://schemas.microsoft.com/office/drawing/2014/main" id="{0583B227-F481-4819-98F3-55F75328AC5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606780" y="1794890"/>
              <a:ext cx="97829" cy="9782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半径/直径">
              <a:extLst>
                <a:ext uri="{FF2B5EF4-FFF2-40B4-BE49-F238E27FC236}">
                  <a16:creationId xmlns:a16="http://schemas.microsoft.com/office/drawing/2014/main" id="{CEBFABEC-3FEC-4A8F-A5CD-22B68A3753F9}"/>
                </a:ext>
              </a:extLst>
            </p:cNvPr>
            <p:cNvSpPr/>
            <p:nvPr/>
          </p:nvSpPr>
          <p:spPr>
            <a:xfrm>
              <a:off x="721518" y="1139257"/>
              <a:ext cx="1862379" cy="502851"/>
            </a:xfrm>
            <a:prstGeom prst="rect">
              <a:avLst/>
            </a:prstGeom>
          </p:spPr>
          <p:txBody>
            <a:bodyPr wrap="none" lIns="0" tIns="0" rIns="0" bIns="0" anchor="ctr">
              <a:noAutofit/>
            </a:bodyPr>
            <a:lstStyle/>
            <a:p>
              <a:pPr algn="ctr"/>
              <a:r>
                <a:rPr lang="en-US" altLang="ja-JP" sz="40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4.5cm</a:t>
              </a:r>
              <a:endParaRPr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8" name="問題">
            <a:extLst>
              <a:ext uri="{FF2B5EF4-FFF2-40B4-BE49-F238E27FC236}">
                <a16:creationId xmlns:a16="http://schemas.microsoft.com/office/drawing/2014/main" id="{7157D6DC-1491-41F8-9E4D-ED69E94F9984}"/>
              </a:ext>
            </a:extLst>
          </p:cNvPr>
          <p:cNvSpPr txBox="1"/>
          <p:nvPr/>
        </p:nvSpPr>
        <p:spPr>
          <a:xfrm>
            <a:off x="3670300" y="1256598"/>
            <a:ext cx="8151143" cy="1136446"/>
          </a:xfrm>
          <a:prstGeom prst="rect">
            <a:avLst/>
          </a:prstGeom>
          <a:noFill/>
        </p:spPr>
        <p:txBody>
          <a:bodyPr wrap="square" tIns="46800" bIns="46800" rtlCol="0" anchor="ctr">
            <a:noAutofit/>
          </a:bodyPr>
          <a:lstStyle/>
          <a:p>
            <a:pPr algn="r"/>
            <a:r>
              <a:rPr lang="ja-JP" altLang="en-US" sz="8000" dirty="0">
                <a:latin typeface="Meiryo UI" panose="020B0604030504040204" pitchFamily="50" charset="-128"/>
                <a:ea typeface="Meiryo UI" panose="020B0604030504040204" pitchFamily="50" charset="-128"/>
              </a:rPr>
              <a:t>半径が</a:t>
            </a:r>
            <a:r>
              <a:rPr lang="en-US" altLang="ja-JP" sz="8000" dirty="0">
                <a:latin typeface="Meiryo UI" panose="020B0604030504040204" pitchFamily="50" charset="-128"/>
                <a:ea typeface="Meiryo UI" panose="020B0604030504040204" pitchFamily="50" charset="-128"/>
              </a:rPr>
              <a:t>4.5cm</a:t>
            </a:r>
            <a:r>
              <a:rPr lang="ja-JP" altLang="en-US" sz="8000" dirty="0">
                <a:latin typeface="Meiryo UI" panose="020B0604030504040204" pitchFamily="50" charset="-128"/>
                <a:ea typeface="Meiryo UI" panose="020B0604030504040204" pitchFamily="50" charset="-128"/>
              </a:rPr>
              <a:t>の円</a:t>
            </a:r>
          </a:p>
        </p:txBody>
      </p:sp>
      <p:sp>
        <p:nvSpPr>
          <p:cNvPr id="23" name="▢">
            <a:extLst>
              <a:ext uri="{FF2B5EF4-FFF2-40B4-BE49-F238E27FC236}">
                <a16:creationId xmlns:a16="http://schemas.microsoft.com/office/drawing/2014/main" id="{C4D364BF-2EA6-4956-A7A4-D8CBFFE6F65A}"/>
              </a:ext>
            </a:extLst>
          </p:cNvPr>
          <p:cNvSpPr/>
          <p:nvPr/>
        </p:nvSpPr>
        <p:spPr>
          <a:xfrm>
            <a:off x="4773614" y="4418943"/>
            <a:ext cx="6962139" cy="1136447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5034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1" grpId="0" animBg="1"/>
      <p:bldP spid="12" grpId="0" animBg="1"/>
      <p:bldP spid="13" grpId="0" animBg="1"/>
      <p:bldP spid="2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解答">
            <a:extLst>
              <a:ext uri="{FF2B5EF4-FFF2-40B4-BE49-F238E27FC236}">
                <a16:creationId xmlns:a16="http://schemas.microsoft.com/office/drawing/2014/main" id="{1AB693CF-0CEE-46A4-A43A-ACFF62E0B88C}"/>
              </a:ext>
            </a:extLst>
          </p:cNvPr>
          <p:cNvSpPr txBox="1"/>
          <p:nvPr/>
        </p:nvSpPr>
        <p:spPr>
          <a:xfrm>
            <a:off x="4773614" y="4445972"/>
            <a:ext cx="6950521" cy="113644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noAutofit/>
          </a:bodyPr>
          <a:lstStyle/>
          <a:p>
            <a:pPr algn="r"/>
            <a:r>
              <a:rPr lang="en-US" altLang="ja-JP" sz="8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4.71</a:t>
            </a:r>
            <a:r>
              <a:rPr lang="ja-JP" altLang="en-US" sz="8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ｍ</a:t>
            </a:r>
            <a:endParaRPr lang="en-US" altLang="ja-JP" sz="8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答え">
            <a:extLst>
              <a:ext uri="{FF2B5EF4-FFF2-40B4-BE49-F238E27FC236}">
                <a16:creationId xmlns:a16="http://schemas.microsoft.com/office/drawing/2014/main" id="{94C2BB18-BDEE-4CC8-A6C5-BECAAF500089}"/>
              </a:ext>
            </a:extLst>
          </p:cNvPr>
          <p:cNvSpPr txBox="1"/>
          <p:nvPr/>
        </p:nvSpPr>
        <p:spPr>
          <a:xfrm>
            <a:off x="1690880" y="4445972"/>
            <a:ext cx="2556000" cy="113644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noAutofit/>
          </a:bodyPr>
          <a:lstStyle/>
          <a:p>
            <a:r>
              <a:rPr lang="ja-JP" altLang="en-US" sz="8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答え</a:t>
            </a:r>
            <a:endParaRPr kumimoji="1" lang="en-US" altLang="ja-JP" sz="8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式解答">
            <a:extLst>
              <a:ext uri="{FF2B5EF4-FFF2-40B4-BE49-F238E27FC236}">
                <a16:creationId xmlns:a16="http://schemas.microsoft.com/office/drawing/2014/main" id="{380844E7-8084-41DA-AB60-E4C161B5A5AE}"/>
              </a:ext>
            </a:extLst>
          </p:cNvPr>
          <p:cNvSpPr txBox="1"/>
          <p:nvPr/>
        </p:nvSpPr>
        <p:spPr>
          <a:xfrm>
            <a:off x="4870922" y="4445972"/>
            <a:ext cx="6950521" cy="113644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noAutofit/>
          </a:bodyPr>
          <a:lstStyle/>
          <a:p>
            <a:pPr algn="r"/>
            <a:r>
              <a:rPr lang="en-US" altLang="ja-JP" sz="8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1.5×3.14</a:t>
            </a:r>
          </a:p>
        </p:txBody>
      </p:sp>
      <p:sp>
        <p:nvSpPr>
          <p:cNvPr id="13" name="式">
            <a:extLst>
              <a:ext uri="{FF2B5EF4-FFF2-40B4-BE49-F238E27FC236}">
                <a16:creationId xmlns:a16="http://schemas.microsoft.com/office/drawing/2014/main" id="{4C7AAB41-48D2-4391-93A6-5425B593791C}"/>
              </a:ext>
            </a:extLst>
          </p:cNvPr>
          <p:cNvSpPr txBox="1"/>
          <p:nvPr/>
        </p:nvSpPr>
        <p:spPr>
          <a:xfrm>
            <a:off x="2933700" y="4445972"/>
            <a:ext cx="1313180" cy="113644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noAutofit/>
          </a:bodyPr>
          <a:lstStyle/>
          <a:p>
            <a:r>
              <a:rPr kumimoji="1" lang="ja-JP" altLang="en-US" sz="8800">
                <a:latin typeface="メイリオ" panose="020B0604030504040204" pitchFamily="50" charset="-128"/>
                <a:ea typeface="メイリオ" panose="020B0604030504040204" pitchFamily="50" charset="-128"/>
              </a:rPr>
              <a:t>式</a:t>
            </a:r>
            <a:endParaRPr kumimoji="1" lang="en-US" altLang="ja-JP" sz="8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15" name="円の面積">
            <a:extLst>
              <a:ext uri="{FF2B5EF4-FFF2-40B4-BE49-F238E27FC236}">
                <a16:creationId xmlns:a16="http://schemas.microsoft.com/office/drawing/2014/main" id="{2C7CD806-0D01-489D-B150-838CC43DDDA2}"/>
              </a:ext>
            </a:extLst>
          </p:cNvPr>
          <p:cNvGrpSpPr/>
          <p:nvPr/>
        </p:nvGrpSpPr>
        <p:grpSpPr>
          <a:xfrm>
            <a:off x="596774" y="565805"/>
            <a:ext cx="2556000" cy="2556000"/>
            <a:chOff x="377700" y="565805"/>
            <a:chExt cx="2556000" cy="2556000"/>
          </a:xfrm>
        </p:grpSpPr>
        <p:sp>
          <p:nvSpPr>
            <p:cNvPr id="17" name="円">
              <a:extLst>
                <a:ext uri="{FF2B5EF4-FFF2-40B4-BE49-F238E27FC236}">
                  <a16:creationId xmlns:a16="http://schemas.microsoft.com/office/drawing/2014/main" id="{307DFD86-4AB4-4FEC-9C69-3F6E3F25540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77700" y="565805"/>
              <a:ext cx="2556000" cy="2556000"/>
            </a:xfrm>
            <a:prstGeom prst="ellipse">
              <a:avLst/>
            </a:prstGeom>
            <a:noFill/>
            <a:ln w="635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8" name="破線">
              <a:extLst>
                <a:ext uri="{FF2B5EF4-FFF2-40B4-BE49-F238E27FC236}">
                  <a16:creationId xmlns:a16="http://schemas.microsoft.com/office/drawing/2014/main" id="{0B3FD61A-0508-480D-A1A3-E85689AB3B52}"/>
                </a:ext>
              </a:extLst>
            </p:cNvPr>
            <p:cNvCxnSpPr>
              <a:cxnSpLocks/>
              <a:stCxn id="17" idx="2"/>
              <a:endCxn id="17" idx="6"/>
            </p:cNvCxnSpPr>
            <p:nvPr/>
          </p:nvCxnSpPr>
          <p:spPr>
            <a:xfrm>
              <a:off x="377700" y="1843805"/>
              <a:ext cx="2556000" cy="0"/>
            </a:xfrm>
            <a:prstGeom prst="line">
              <a:avLst/>
            </a:prstGeom>
            <a:ln w="381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中心点">
              <a:extLst>
                <a:ext uri="{FF2B5EF4-FFF2-40B4-BE49-F238E27FC236}">
                  <a16:creationId xmlns:a16="http://schemas.microsoft.com/office/drawing/2014/main" id="{EB315D23-0B88-4D8D-9867-AF00A84E07B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606783" y="1794890"/>
              <a:ext cx="97829" cy="9782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半径/直径">
              <a:extLst>
                <a:ext uri="{FF2B5EF4-FFF2-40B4-BE49-F238E27FC236}">
                  <a16:creationId xmlns:a16="http://schemas.microsoft.com/office/drawing/2014/main" id="{E2AE7B91-61F5-4900-8AD0-221ACB97CF61}"/>
                </a:ext>
              </a:extLst>
            </p:cNvPr>
            <p:cNvSpPr/>
            <p:nvPr/>
          </p:nvSpPr>
          <p:spPr>
            <a:xfrm>
              <a:off x="721518" y="1139257"/>
              <a:ext cx="1862379" cy="502851"/>
            </a:xfrm>
            <a:prstGeom prst="rect">
              <a:avLst/>
            </a:prstGeom>
          </p:spPr>
          <p:txBody>
            <a:bodyPr wrap="none" lIns="0" tIns="0" rIns="0" bIns="0" anchor="ctr">
              <a:noAutofit/>
            </a:bodyPr>
            <a:lstStyle/>
            <a:p>
              <a:pPr algn="ctr"/>
              <a:r>
                <a:rPr lang="en-US" altLang="ja-JP" sz="40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1.5m</a:t>
              </a:r>
              <a:endParaRPr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2" name="問題">
            <a:extLst>
              <a:ext uri="{FF2B5EF4-FFF2-40B4-BE49-F238E27FC236}">
                <a16:creationId xmlns:a16="http://schemas.microsoft.com/office/drawing/2014/main" id="{85D94F6F-D48E-41D7-AC24-DF2924A2F56A}"/>
              </a:ext>
            </a:extLst>
          </p:cNvPr>
          <p:cNvSpPr txBox="1"/>
          <p:nvPr/>
        </p:nvSpPr>
        <p:spPr>
          <a:xfrm>
            <a:off x="3670300" y="1256598"/>
            <a:ext cx="8151143" cy="1136446"/>
          </a:xfrm>
          <a:prstGeom prst="rect">
            <a:avLst/>
          </a:prstGeom>
          <a:noFill/>
        </p:spPr>
        <p:txBody>
          <a:bodyPr wrap="square" tIns="46800" bIns="46800" rtlCol="0" anchor="ctr">
            <a:noAutofit/>
          </a:bodyPr>
          <a:lstStyle/>
          <a:p>
            <a:pPr algn="r"/>
            <a:r>
              <a:rPr kumimoji="1" lang="ja-JP" altLang="en-US" sz="8000" dirty="0">
                <a:latin typeface="Meiryo UI" panose="020B0604030504040204" pitchFamily="50" charset="-128"/>
                <a:ea typeface="Meiryo UI" panose="020B0604030504040204" pitchFamily="50" charset="-128"/>
              </a:rPr>
              <a:t>直径が</a:t>
            </a:r>
            <a:r>
              <a:rPr kumimoji="1" lang="en-US" altLang="ja-JP" sz="80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en-US" altLang="ja-JP" sz="8000" dirty="0">
                <a:latin typeface="Meiryo UI" panose="020B0604030504040204" pitchFamily="50" charset="-128"/>
                <a:ea typeface="Meiryo UI" panose="020B0604030504040204" pitchFamily="50" charset="-128"/>
              </a:rPr>
              <a:t>.5</a:t>
            </a:r>
            <a:r>
              <a:rPr kumimoji="1" lang="en-US" altLang="ja-JP" sz="8000" dirty="0">
                <a:latin typeface="Meiryo UI" panose="020B0604030504040204" pitchFamily="50" charset="-128"/>
                <a:ea typeface="Meiryo UI" panose="020B0604030504040204" pitchFamily="50" charset="-128"/>
              </a:rPr>
              <a:t>m</a:t>
            </a:r>
            <a:r>
              <a:rPr kumimoji="1" lang="ja-JP" altLang="en-US" sz="8000" dirty="0">
                <a:latin typeface="Meiryo UI" panose="020B0604030504040204" pitchFamily="50" charset="-128"/>
                <a:ea typeface="Meiryo UI" panose="020B0604030504040204" pitchFamily="50" charset="-128"/>
              </a:rPr>
              <a:t>の円</a:t>
            </a:r>
          </a:p>
        </p:txBody>
      </p:sp>
      <p:sp>
        <p:nvSpPr>
          <p:cNvPr id="23" name="▢">
            <a:extLst>
              <a:ext uri="{FF2B5EF4-FFF2-40B4-BE49-F238E27FC236}">
                <a16:creationId xmlns:a16="http://schemas.microsoft.com/office/drawing/2014/main" id="{C4D364BF-2EA6-4956-A7A4-D8CBFFE6F65A}"/>
              </a:ext>
            </a:extLst>
          </p:cNvPr>
          <p:cNvSpPr/>
          <p:nvPr/>
        </p:nvSpPr>
        <p:spPr>
          <a:xfrm>
            <a:off x="4810650" y="4463656"/>
            <a:ext cx="6962139" cy="1136447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3404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1" grpId="0" animBg="1"/>
      <p:bldP spid="12" grpId="0" animBg="1"/>
      <p:bldP spid="13" grpId="0" animBg="1"/>
      <p:bldP spid="2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解答">
            <a:extLst>
              <a:ext uri="{FF2B5EF4-FFF2-40B4-BE49-F238E27FC236}">
                <a16:creationId xmlns:a16="http://schemas.microsoft.com/office/drawing/2014/main" id="{4D453F9F-93BD-4FBD-92B2-644571D254FD}"/>
              </a:ext>
            </a:extLst>
          </p:cNvPr>
          <p:cNvSpPr txBox="1"/>
          <p:nvPr/>
        </p:nvSpPr>
        <p:spPr>
          <a:xfrm>
            <a:off x="2933700" y="4445970"/>
            <a:ext cx="8792021" cy="113644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noAutofit/>
          </a:bodyPr>
          <a:lstStyle/>
          <a:p>
            <a:pPr algn="r"/>
            <a:r>
              <a:rPr lang="en-US" altLang="ja-JP" sz="8800">
                <a:latin typeface="メイリオ" panose="020B0604030504040204" pitchFamily="50" charset="-128"/>
                <a:ea typeface="メイリオ" panose="020B0604030504040204" pitchFamily="50" charset="-128"/>
              </a:rPr>
              <a:t>25.7cm</a:t>
            </a:r>
            <a:endParaRPr lang="en-US" altLang="ja-JP" sz="8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答え">
            <a:extLst>
              <a:ext uri="{FF2B5EF4-FFF2-40B4-BE49-F238E27FC236}">
                <a16:creationId xmlns:a16="http://schemas.microsoft.com/office/drawing/2014/main" id="{94C2BB18-BDEE-4CC8-A6C5-BECAAF500089}"/>
              </a:ext>
            </a:extLst>
          </p:cNvPr>
          <p:cNvSpPr txBox="1"/>
          <p:nvPr/>
        </p:nvSpPr>
        <p:spPr>
          <a:xfrm>
            <a:off x="1169267" y="4445972"/>
            <a:ext cx="2556000" cy="113644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noAutofit/>
          </a:bodyPr>
          <a:lstStyle/>
          <a:p>
            <a:r>
              <a:rPr lang="ja-JP" altLang="en-US" sz="8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答え</a:t>
            </a:r>
            <a:endParaRPr kumimoji="1" lang="en-US" altLang="ja-JP" sz="8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8" name="式解答">
            <a:extLst>
              <a:ext uri="{FF2B5EF4-FFF2-40B4-BE49-F238E27FC236}">
                <a16:creationId xmlns:a16="http://schemas.microsoft.com/office/drawing/2014/main" id="{13878D0C-9BF0-4466-8BED-FD2B4D7E07D9}"/>
              </a:ext>
            </a:extLst>
          </p:cNvPr>
          <p:cNvSpPr txBox="1"/>
          <p:nvPr/>
        </p:nvSpPr>
        <p:spPr>
          <a:xfrm>
            <a:off x="2933700" y="4445972"/>
            <a:ext cx="8792021" cy="113644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noAutofit/>
          </a:bodyPr>
          <a:lstStyle/>
          <a:p>
            <a:pPr algn="r"/>
            <a:r>
              <a:rPr lang="en-US" altLang="ja-JP" sz="8800">
                <a:latin typeface="メイリオ" panose="020B0604030504040204" pitchFamily="50" charset="-128"/>
                <a:ea typeface="メイリオ" panose="020B0604030504040204" pitchFamily="50" charset="-128"/>
              </a:rPr>
              <a:t>10×3.14÷2+10</a:t>
            </a:r>
            <a:endParaRPr lang="en-US" altLang="ja-JP" sz="8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9" name="式">
            <a:extLst>
              <a:ext uri="{FF2B5EF4-FFF2-40B4-BE49-F238E27FC236}">
                <a16:creationId xmlns:a16="http://schemas.microsoft.com/office/drawing/2014/main" id="{E5616AC5-D20A-43F9-B829-81689F49FD62}"/>
              </a:ext>
            </a:extLst>
          </p:cNvPr>
          <p:cNvSpPr txBox="1"/>
          <p:nvPr/>
        </p:nvSpPr>
        <p:spPr>
          <a:xfrm>
            <a:off x="1169267" y="4445972"/>
            <a:ext cx="1313180" cy="113644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noAutofit/>
          </a:bodyPr>
          <a:lstStyle/>
          <a:p>
            <a:r>
              <a:rPr kumimoji="1" lang="ja-JP" altLang="en-US" sz="8800">
                <a:latin typeface="メイリオ" panose="020B0604030504040204" pitchFamily="50" charset="-128"/>
                <a:ea typeface="メイリオ" panose="020B0604030504040204" pitchFamily="50" charset="-128"/>
              </a:rPr>
              <a:t>式</a:t>
            </a:r>
            <a:endParaRPr kumimoji="1" lang="en-US" altLang="ja-JP" sz="8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" name="円の面積">
            <a:extLst>
              <a:ext uri="{FF2B5EF4-FFF2-40B4-BE49-F238E27FC236}">
                <a16:creationId xmlns:a16="http://schemas.microsoft.com/office/drawing/2014/main" id="{044D4C8B-0BFC-40C2-B8CD-3090E3E7D331}"/>
              </a:ext>
            </a:extLst>
          </p:cNvPr>
          <p:cNvGrpSpPr/>
          <p:nvPr/>
        </p:nvGrpSpPr>
        <p:grpSpPr>
          <a:xfrm>
            <a:off x="569340" y="565804"/>
            <a:ext cx="2592000" cy="2556001"/>
            <a:chOff x="569340" y="565804"/>
            <a:chExt cx="2592000" cy="2556001"/>
          </a:xfrm>
        </p:grpSpPr>
        <p:sp>
          <p:nvSpPr>
            <p:cNvPr id="15" name="円">
              <a:extLst>
                <a:ext uri="{FF2B5EF4-FFF2-40B4-BE49-F238E27FC236}">
                  <a16:creationId xmlns:a16="http://schemas.microsoft.com/office/drawing/2014/main" id="{D097DF83-0173-494D-AF6E-CDA9DC75F1F2}"/>
                </a:ext>
              </a:extLst>
            </p:cNvPr>
            <p:cNvSpPr/>
            <p:nvPr/>
          </p:nvSpPr>
          <p:spPr>
            <a:xfrm>
              <a:off x="596773" y="565804"/>
              <a:ext cx="2556001" cy="2556001"/>
            </a:xfrm>
            <a:prstGeom prst="arc">
              <a:avLst>
                <a:gd name="adj1" fmla="val 10753450"/>
                <a:gd name="adj2" fmla="val 43380"/>
              </a:avLst>
            </a:prstGeom>
            <a:ln w="635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cxnSp>
          <p:nvCxnSpPr>
            <p:cNvPr id="16" name="破線">
              <a:extLst>
                <a:ext uri="{FF2B5EF4-FFF2-40B4-BE49-F238E27FC236}">
                  <a16:creationId xmlns:a16="http://schemas.microsoft.com/office/drawing/2014/main" id="{EE71DFD8-5F2C-4AF3-91D6-DC18AA777E7F}"/>
                </a:ext>
              </a:extLst>
            </p:cNvPr>
            <p:cNvCxnSpPr>
              <a:cxnSpLocks/>
            </p:cNvCxnSpPr>
            <p:nvPr/>
          </p:nvCxnSpPr>
          <p:spPr>
            <a:xfrm>
              <a:off x="596774" y="1843805"/>
              <a:ext cx="2556000" cy="0"/>
            </a:xfrm>
            <a:prstGeom prst="line">
              <a:avLst/>
            </a:prstGeom>
            <a:ln w="381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中心点">
              <a:extLst>
                <a:ext uri="{FF2B5EF4-FFF2-40B4-BE49-F238E27FC236}">
                  <a16:creationId xmlns:a16="http://schemas.microsoft.com/office/drawing/2014/main" id="{85585E2D-D66C-4AD0-802F-A232D077886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825857" y="1794890"/>
              <a:ext cx="97829" cy="9782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半径/直径">
              <a:extLst>
                <a:ext uri="{FF2B5EF4-FFF2-40B4-BE49-F238E27FC236}">
                  <a16:creationId xmlns:a16="http://schemas.microsoft.com/office/drawing/2014/main" id="{6D8863D3-2100-4A53-8613-921760AE41C8}"/>
                </a:ext>
              </a:extLst>
            </p:cNvPr>
            <p:cNvSpPr/>
            <p:nvPr/>
          </p:nvSpPr>
          <p:spPr>
            <a:xfrm>
              <a:off x="940592" y="1139257"/>
              <a:ext cx="1862379" cy="502851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anchor="ctr">
              <a:noAutofit/>
            </a:bodyPr>
            <a:lstStyle/>
            <a:p>
              <a:pPr algn="ctr"/>
              <a:r>
                <a:rPr lang="en-US" altLang="ja-JP" sz="40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10cm</a:t>
              </a:r>
              <a:endParaRPr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cxnSp>
          <p:nvCxnSpPr>
            <p:cNvPr id="27" name="直線">
              <a:extLst>
                <a:ext uri="{FF2B5EF4-FFF2-40B4-BE49-F238E27FC236}">
                  <a16:creationId xmlns:a16="http://schemas.microsoft.com/office/drawing/2014/main" id="{1674C1BF-0BF2-4CC3-A434-949BD1F45EE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9340" y="1829026"/>
              <a:ext cx="2592000" cy="14778"/>
            </a:xfrm>
            <a:prstGeom prst="line">
              <a:avLst/>
            </a:prstGeom>
            <a:ln w="635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問題">
            <a:extLst>
              <a:ext uri="{FF2B5EF4-FFF2-40B4-BE49-F238E27FC236}">
                <a16:creationId xmlns:a16="http://schemas.microsoft.com/office/drawing/2014/main" id="{4EA211FF-1E6C-42E8-BE72-D03AC97CE8BB}"/>
              </a:ext>
            </a:extLst>
          </p:cNvPr>
          <p:cNvSpPr txBox="1"/>
          <p:nvPr/>
        </p:nvSpPr>
        <p:spPr>
          <a:xfrm>
            <a:off x="3670300" y="1256598"/>
            <a:ext cx="8151143" cy="1136446"/>
          </a:xfrm>
          <a:prstGeom prst="rect">
            <a:avLst/>
          </a:prstGeom>
          <a:noFill/>
          <a:ln>
            <a:noFill/>
          </a:ln>
        </p:spPr>
        <p:txBody>
          <a:bodyPr wrap="square" tIns="46800" bIns="46800" rtlCol="0" anchor="ctr">
            <a:noAutofit/>
          </a:bodyPr>
          <a:lstStyle/>
          <a:p>
            <a:pPr algn="r"/>
            <a:r>
              <a:rPr lang="ja-JP" altLang="en-US" sz="8000">
                <a:latin typeface="Meiryo UI" panose="020B0604030504040204" pitchFamily="50" charset="-128"/>
                <a:ea typeface="Meiryo UI" panose="020B0604030504040204" pitchFamily="50" charset="-128"/>
              </a:rPr>
              <a:t>赤の部分の長さ</a:t>
            </a:r>
            <a:endParaRPr kumimoji="1" lang="ja-JP" altLang="en-US" sz="8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▢">
            <a:extLst>
              <a:ext uri="{FF2B5EF4-FFF2-40B4-BE49-F238E27FC236}">
                <a16:creationId xmlns:a16="http://schemas.microsoft.com/office/drawing/2014/main" id="{05AB4737-33B4-4151-9EDA-2C9DC1546E2D}"/>
              </a:ext>
            </a:extLst>
          </p:cNvPr>
          <p:cNvSpPr/>
          <p:nvPr/>
        </p:nvSpPr>
        <p:spPr>
          <a:xfrm>
            <a:off x="2921362" y="4445972"/>
            <a:ext cx="8792021" cy="1136447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7003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1" grpId="0" animBg="1"/>
      <p:bldP spid="28" grpId="0"/>
      <p:bldP spid="29" grpId="0"/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解答">
            <a:extLst>
              <a:ext uri="{FF2B5EF4-FFF2-40B4-BE49-F238E27FC236}">
                <a16:creationId xmlns:a16="http://schemas.microsoft.com/office/drawing/2014/main" id="{4D453F9F-93BD-4FBD-92B2-644571D254FD}"/>
              </a:ext>
            </a:extLst>
          </p:cNvPr>
          <p:cNvSpPr txBox="1"/>
          <p:nvPr/>
        </p:nvSpPr>
        <p:spPr>
          <a:xfrm>
            <a:off x="2933700" y="4445970"/>
            <a:ext cx="8792021" cy="113644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noAutofit/>
          </a:bodyPr>
          <a:lstStyle/>
          <a:p>
            <a:pPr algn="r"/>
            <a:r>
              <a:rPr lang="en-US" altLang="ja-JP" sz="8800">
                <a:latin typeface="メイリオ" panose="020B0604030504040204" pitchFamily="50" charset="-128"/>
                <a:ea typeface="メイリオ" panose="020B0604030504040204" pitchFamily="50" charset="-128"/>
              </a:rPr>
              <a:t>35.7cm</a:t>
            </a:r>
            <a:endParaRPr lang="en-US" altLang="ja-JP" sz="8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答え">
            <a:extLst>
              <a:ext uri="{FF2B5EF4-FFF2-40B4-BE49-F238E27FC236}">
                <a16:creationId xmlns:a16="http://schemas.microsoft.com/office/drawing/2014/main" id="{94C2BB18-BDEE-4CC8-A6C5-BECAAF500089}"/>
              </a:ext>
            </a:extLst>
          </p:cNvPr>
          <p:cNvSpPr txBox="1"/>
          <p:nvPr/>
        </p:nvSpPr>
        <p:spPr>
          <a:xfrm>
            <a:off x="1169267" y="4445972"/>
            <a:ext cx="2556000" cy="113644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noAutofit/>
          </a:bodyPr>
          <a:lstStyle/>
          <a:p>
            <a:r>
              <a:rPr lang="ja-JP" altLang="en-US" sz="8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答え</a:t>
            </a:r>
            <a:endParaRPr kumimoji="1" lang="en-US" altLang="ja-JP" sz="8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8" name="式解答">
            <a:extLst>
              <a:ext uri="{FF2B5EF4-FFF2-40B4-BE49-F238E27FC236}">
                <a16:creationId xmlns:a16="http://schemas.microsoft.com/office/drawing/2014/main" id="{13878D0C-9BF0-4466-8BED-FD2B4D7E07D9}"/>
              </a:ext>
            </a:extLst>
          </p:cNvPr>
          <p:cNvSpPr txBox="1"/>
          <p:nvPr/>
        </p:nvSpPr>
        <p:spPr>
          <a:xfrm>
            <a:off x="2933700" y="4445972"/>
            <a:ext cx="8792021" cy="113644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noAutofit/>
          </a:bodyPr>
          <a:lstStyle/>
          <a:p>
            <a:pPr algn="r"/>
            <a:r>
              <a:rPr lang="en-US" altLang="ja-JP" sz="8800">
                <a:latin typeface="メイリオ" panose="020B0604030504040204" pitchFamily="50" charset="-128"/>
                <a:ea typeface="メイリオ" panose="020B0604030504040204" pitchFamily="50" charset="-128"/>
              </a:rPr>
              <a:t>20×3.14÷4+20</a:t>
            </a:r>
            <a:endParaRPr lang="en-US" altLang="ja-JP" sz="8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9" name="式">
            <a:extLst>
              <a:ext uri="{FF2B5EF4-FFF2-40B4-BE49-F238E27FC236}">
                <a16:creationId xmlns:a16="http://schemas.microsoft.com/office/drawing/2014/main" id="{E5616AC5-D20A-43F9-B829-81689F49FD62}"/>
              </a:ext>
            </a:extLst>
          </p:cNvPr>
          <p:cNvSpPr txBox="1"/>
          <p:nvPr/>
        </p:nvSpPr>
        <p:spPr>
          <a:xfrm>
            <a:off x="1169267" y="4445972"/>
            <a:ext cx="1313180" cy="113644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noAutofit/>
          </a:bodyPr>
          <a:lstStyle/>
          <a:p>
            <a:r>
              <a:rPr kumimoji="1" lang="ja-JP" altLang="en-US" sz="8800">
                <a:latin typeface="メイリオ" panose="020B0604030504040204" pitchFamily="50" charset="-128"/>
                <a:ea typeface="メイリオ" panose="020B0604030504040204" pitchFamily="50" charset="-128"/>
              </a:rPr>
              <a:t>式</a:t>
            </a:r>
            <a:endParaRPr kumimoji="1" lang="en-US" altLang="ja-JP" sz="8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19" name="円の面積">
            <a:extLst>
              <a:ext uri="{FF2B5EF4-FFF2-40B4-BE49-F238E27FC236}">
                <a16:creationId xmlns:a16="http://schemas.microsoft.com/office/drawing/2014/main" id="{5BC1A98A-50C2-410A-BBA6-4C195EACFBB3}"/>
              </a:ext>
            </a:extLst>
          </p:cNvPr>
          <p:cNvGrpSpPr/>
          <p:nvPr/>
        </p:nvGrpSpPr>
        <p:grpSpPr>
          <a:xfrm>
            <a:off x="596773" y="529352"/>
            <a:ext cx="2831153" cy="2592453"/>
            <a:chOff x="596773" y="529352"/>
            <a:chExt cx="2831153" cy="2592453"/>
          </a:xfrm>
        </p:grpSpPr>
        <p:sp>
          <p:nvSpPr>
            <p:cNvPr id="20" name="かっこ">
              <a:extLst>
                <a:ext uri="{FF2B5EF4-FFF2-40B4-BE49-F238E27FC236}">
                  <a16:creationId xmlns:a16="http://schemas.microsoft.com/office/drawing/2014/main" id="{A16E7204-CB3C-4024-9905-302A98BE38C3}"/>
                </a:ext>
              </a:extLst>
            </p:cNvPr>
            <p:cNvSpPr/>
            <p:nvPr/>
          </p:nvSpPr>
          <p:spPr>
            <a:xfrm rot="16200000">
              <a:off x="2353675" y="1410917"/>
              <a:ext cx="313963" cy="1284238"/>
            </a:xfrm>
            <a:prstGeom prst="leftBracket">
              <a:avLst>
                <a:gd name="adj" fmla="val 282103"/>
              </a:avLst>
            </a:prstGeom>
            <a:noFill/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円">
              <a:extLst>
                <a:ext uri="{FF2B5EF4-FFF2-40B4-BE49-F238E27FC236}">
                  <a16:creationId xmlns:a16="http://schemas.microsoft.com/office/drawing/2014/main" id="{37CA19BD-96DC-4FB6-92ED-BE6A3DEA9697}"/>
                </a:ext>
              </a:extLst>
            </p:cNvPr>
            <p:cNvSpPr/>
            <p:nvPr/>
          </p:nvSpPr>
          <p:spPr>
            <a:xfrm>
              <a:off x="596773" y="565804"/>
              <a:ext cx="2556001" cy="2556001"/>
            </a:xfrm>
            <a:prstGeom prst="arc">
              <a:avLst>
                <a:gd name="adj1" fmla="val 16152024"/>
                <a:gd name="adj2" fmla="val 44473"/>
              </a:avLst>
            </a:prstGeom>
            <a:ln w="635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3" name="破線2">
              <a:extLst>
                <a:ext uri="{FF2B5EF4-FFF2-40B4-BE49-F238E27FC236}">
                  <a16:creationId xmlns:a16="http://schemas.microsoft.com/office/drawing/2014/main" id="{6827ECF9-7974-47A5-BBB8-2C198B3C25D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888331" y="1843804"/>
              <a:ext cx="1297221" cy="0"/>
            </a:xfrm>
            <a:prstGeom prst="line">
              <a:avLst/>
            </a:prstGeom>
            <a:ln w="381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破線1">
              <a:extLst>
                <a:ext uri="{FF2B5EF4-FFF2-40B4-BE49-F238E27FC236}">
                  <a16:creationId xmlns:a16="http://schemas.microsoft.com/office/drawing/2014/main" id="{5CDC0B0F-06D5-4211-A179-87BF1C98B2AA}"/>
                </a:ext>
              </a:extLst>
            </p:cNvPr>
            <p:cNvCxnSpPr>
              <a:cxnSpLocks/>
            </p:cNvCxnSpPr>
            <p:nvPr/>
          </p:nvCxnSpPr>
          <p:spPr>
            <a:xfrm>
              <a:off x="1876425" y="535781"/>
              <a:ext cx="0" cy="1330249"/>
            </a:xfrm>
            <a:prstGeom prst="line">
              <a:avLst/>
            </a:prstGeom>
            <a:ln w="381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中心点">
              <a:extLst>
                <a:ext uri="{FF2B5EF4-FFF2-40B4-BE49-F238E27FC236}">
                  <a16:creationId xmlns:a16="http://schemas.microsoft.com/office/drawing/2014/main" id="{F036DBEA-1890-4B6D-B103-B59A33BF7CB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825857" y="1794890"/>
              <a:ext cx="97829" cy="9782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半径/直径">
              <a:extLst>
                <a:ext uri="{FF2B5EF4-FFF2-40B4-BE49-F238E27FC236}">
                  <a16:creationId xmlns:a16="http://schemas.microsoft.com/office/drawing/2014/main" id="{E612F8DE-7734-4ECC-900F-CAEC79418EB0}"/>
                </a:ext>
              </a:extLst>
            </p:cNvPr>
            <p:cNvSpPr/>
            <p:nvPr/>
          </p:nvSpPr>
          <p:spPr>
            <a:xfrm>
              <a:off x="1565547" y="2061265"/>
              <a:ext cx="1862379" cy="502851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anchor="ctr">
              <a:noAutofit/>
            </a:bodyPr>
            <a:lstStyle/>
            <a:p>
              <a:pPr algn="ctr"/>
              <a:r>
                <a:rPr lang="en-US" altLang="ja-JP" sz="40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10cm</a:t>
              </a:r>
              <a:endParaRPr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cxnSp>
          <p:nvCxnSpPr>
            <p:cNvPr id="31" name="横線">
              <a:extLst>
                <a:ext uri="{FF2B5EF4-FFF2-40B4-BE49-F238E27FC236}">
                  <a16:creationId xmlns:a16="http://schemas.microsoft.com/office/drawing/2014/main" id="{1572348B-CE1D-4ACE-97CC-7920AE111F4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825857" y="1831342"/>
              <a:ext cx="1332000" cy="3319"/>
            </a:xfrm>
            <a:prstGeom prst="line">
              <a:avLst/>
            </a:prstGeom>
            <a:ln w="635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縦線">
              <a:extLst>
                <a:ext uri="{FF2B5EF4-FFF2-40B4-BE49-F238E27FC236}">
                  <a16:creationId xmlns:a16="http://schemas.microsoft.com/office/drawing/2014/main" id="{ED5313C3-93B6-40ED-BB7E-B92E64F3542F}"/>
                </a:ext>
              </a:extLst>
            </p:cNvPr>
            <p:cNvCxnSpPr>
              <a:cxnSpLocks/>
            </p:cNvCxnSpPr>
            <p:nvPr/>
          </p:nvCxnSpPr>
          <p:spPr>
            <a:xfrm>
              <a:off x="1866083" y="529352"/>
              <a:ext cx="17833" cy="1296000"/>
            </a:xfrm>
            <a:prstGeom prst="line">
              <a:avLst/>
            </a:prstGeom>
            <a:ln w="635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問題">
            <a:extLst>
              <a:ext uri="{FF2B5EF4-FFF2-40B4-BE49-F238E27FC236}">
                <a16:creationId xmlns:a16="http://schemas.microsoft.com/office/drawing/2014/main" id="{AD2C23BC-7A91-4CCD-B86D-00BFF8F58C17}"/>
              </a:ext>
            </a:extLst>
          </p:cNvPr>
          <p:cNvSpPr txBox="1"/>
          <p:nvPr/>
        </p:nvSpPr>
        <p:spPr>
          <a:xfrm>
            <a:off x="3670300" y="1256598"/>
            <a:ext cx="8151143" cy="1136446"/>
          </a:xfrm>
          <a:prstGeom prst="rect">
            <a:avLst/>
          </a:prstGeom>
          <a:noFill/>
        </p:spPr>
        <p:txBody>
          <a:bodyPr wrap="square" tIns="46800" bIns="46800" rtlCol="0" anchor="ctr">
            <a:noAutofit/>
          </a:bodyPr>
          <a:lstStyle/>
          <a:p>
            <a:pPr algn="r"/>
            <a:r>
              <a:rPr lang="ja-JP" altLang="en-US" sz="8000">
                <a:latin typeface="Meiryo UI" panose="020B0604030504040204" pitchFamily="50" charset="-128"/>
                <a:ea typeface="Meiryo UI" panose="020B0604030504040204" pitchFamily="50" charset="-128"/>
              </a:rPr>
              <a:t>赤の部分の長さ</a:t>
            </a:r>
            <a:endParaRPr kumimoji="1" lang="ja-JP" altLang="en-US" sz="8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▢">
            <a:extLst>
              <a:ext uri="{FF2B5EF4-FFF2-40B4-BE49-F238E27FC236}">
                <a16:creationId xmlns:a16="http://schemas.microsoft.com/office/drawing/2014/main" id="{05AB4737-33B4-4151-9EDA-2C9DC1546E2D}"/>
              </a:ext>
            </a:extLst>
          </p:cNvPr>
          <p:cNvSpPr/>
          <p:nvPr/>
        </p:nvSpPr>
        <p:spPr>
          <a:xfrm>
            <a:off x="2921362" y="4445972"/>
            <a:ext cx="8792021" cy="1136447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745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1" grpId="0" animBg="1"/>
      <p:bldP spid="28" grpId="0"/>
      <p:bldP spid="29" grpId="0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3030ADC-E0D6-4903-A0FF-7F447181FA35}"/>
              </a:ext>
            </a:extLst>
          </p:cNvPr>
          <p:cNvSpPr/>
          <p:nvPr/>
        </p:nvSpPr>
        <p:spPr>
          <a:xfrm>
            <a:off x="1841325" y="1888681"/>
            <a:ext cx="8509349" cy="2554545"/>
          </a:xfrm>
          <a:prstGeom prst="rect">
            <a:avLst/>
          </a:prstGeom>
          <a:ln>
            <a:noFill/>
          </a:ln>
        </p:spPr>
        <p:txBody>
          <a:bodyPr wrap="square">
            <a:noAutofit/>
          </a:bodyPr>
          <a:lstStyle/>
          <a:p>
            <a:pPr algn="ctr"/>
            <a:r>
              <a:rPr lang="ja-JP" altLang="en-US" sz="8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円周や</a:t>
            </a:r>
            <a:r>
              <a:rPr lang="ja-JP" altLang="en-US" sz="8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周りの</a:t>
            </a:r>
            <a:endParaRPr lang="en-US" altLang="ja-JP" sz="800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ja-JP" altLang="en-US" sz="8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長さ</a:t>
            </a:r>
            <a:r>
              <a:rPr lang="ja-JP" altLang="en-US" sz="8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を求めましょう。</a:t>
            </a:r>
          </a:p>
        </p:txBody>
      </p:sp>
    </p:spTree>
    <p:extLst>
      <p:ext uri="{BB962C8B-B14F-4D97-AF65-F5344CB8AC3E}">
        <p14:creationId xmlns:p14="http://schemas.microsoft.com/office/powerpoint/2010/main" val="4050785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円周率">
            <a:extLst>
              <a:ext uri="{FF2B5EF4-FFF2-40B4-BE49-F238E27FC236}">
                <a16:creationId xmlns:a16="http://schemas.microsoft.com/office/drawing/2014/main" id="{482246D1-B380-825C-4ED0-7F0D0ABEDB12}"/>
              </a:ext>
            </a:extLst>
          </p:cNvPr>
          <p:cNvSpPr txBox="1"/>
          <p:nvPr/>
        </p:nvSpPr>
        <p:spPr>
          <a:xfrm>
            <a:off x="3864512" y="5026729"/>
            <a:ext cx="7671368" cy="1831271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r>
              <a:rPr lang="ja-JP" altLang="en-US" sz="9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円周率＝</a:t>
            </a:r>
            <a:r>
              <a:rPr lang="en-US" altLang="ja-JP" sz="9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3.14</a:t>
            </a:r>
            <a:endParaRPr kumimoji="1" lang="ja-JP" altLang="en-US" sz="9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4" name="問題">
            <a:extLst>
              <a:ext uri="{FF2B5EF4-FFF2-40B4-BE49-F238E27FC236}">
                <a16:creationId xmlns:a16="http://schemas.microsoft.com/office/drawing/2014/main" id="{422640B3-191A-29E0-B83D-E5D4D4D02BDE}"/>
              </a:ext>
            </a:extLst>
          </p:cNvPr>
          <p:cNvSpPr txBox="1"/>
          <p:nvPr/>
        </p:nvSpPr>
        <p:spPr>
          <a:xfrm>
            <a:off x="656120" y="2329732"/>
            <a:ext cx="10879760" cy="1831271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r>
              <a:rPr lang="ja-JP" altLang="en-US" sz="9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円周＝直径</a:t>
            </a:r>
            <a:r>
              <a:rPr lang="en-US" altLang="ja-JP" sz="9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×</a:t>
            </a:r>
            <a:r>
              <a:rPr lang="ja-JP" altLang="en-US" sz="9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円周率</a:t>
            </a:r>
            <a:endParaRPr kumimoji="1" lang="ja-JP" altLang="en-US" sz="9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5" name="▢">
            <a:extLst>
              <a:ext uri="{FF2B5EF4-FFF2-40B4-BE49-F238E27FC236}">
                <a16:creationId xmlns:a16="http://schemas.microsoft.com/office/drawing/2014/main" id="{783E4FF1-C52F-81BB-0F55-3D5F0796A4BC}"/>
              </a:ext>
            </a:extLst>
          </p:cNvPr>
          <p:cNvSpPr/>
          <p:nvPr/>
        </p:nvSpPr>
        <p:spPr>
          <a:xfrm>
            <a:off x="4395398" y="2298243"/>
            <a:ext cx="7140482" cy="180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0058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円周率">
            <a:extLst>
              <a:ext uri="{FF2B5EF4-FFF2-40B4-BE49-F238E27FC236}">
                <a16:creationId xmlns:a16="http://schemas.microsoft.com/office/drawing/2014/main" id="{6444D491-AA4C-494F-9397-03BB6A95222F}"/>
              </a:ext>
            </a:extLst>
          </p:cNvPr>
          <p:cNvSpPr txBox="1"/>
          <p:nvPr/>
        </p:nvSpPr>
        <p:spPr>
          <a:xfrm>
            <a:off x="4202715" y="5026729"/>
            <a:ext cx="7671368" cy="1831271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r>
              <a:rPr lang="ja-JP" altLang="en-US" sz="9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円周率＝</a:t>
            </a:r>
            <a:r>
              <a:rPr lang="en-US" altLang="ja-JP" sz="9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3.14</a:t>
            </a:r>
            <a:endParaRPr kumimoji="1" lang="ja-JP" altLang="en-US" sz="9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4" name="問題">
            <a:extLst>
              <a:ext uri="{FF2B5EF4-FFF2-40B4-BE49-F238E27FC236}">
                <a16:creationId xmlns:a16="http://schemas.microsoft.com/office/drawing/2014/main" id="{422640B3-191A-29E0-B83D-E5D4D4D02BDE}"/>
              </a:ext>
            </a:extLst>
          </p:cNvPr>
          <p:cNvSpPr txBox="1"/>
          <p:nvPr/>
        </p:nvSpPr>
        <p:spPr>
          <a:xfrm>
            <a:off x="235132" y="2329732"/>
            <a:ext cx="11556166" cy="1831271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r>
              <a:rPr lang="ja-JP" altLang="en-US" sz="8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円周＝半径</a:t>
            </a:r>
            <a:r>
              <a:rPr lang="en-US" altLang="ja-JP" sz="8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×2×</a:t>
            </a:r>
            <a:r>
              <a:rPr lang="ja-JP" altLang="en-US" sz="8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円周率</a:t>
            </a:r>
            <a:endParaRPr kumimoji="1" lang="ja-JP" altLang="en-US" sz="88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6" name="▢">
            <a:extLst>
              <a:ext uri="{FF2B5EF4-FFF2-40B4-BE49-F238E27FC236}">
                <a16:creationId xmlns:a16="http://schemas.microsoft.com/office/drawing/2014/main" id="{2571D0DC-64CB-498E-9B57-00D3B344FBC5}"/>
              </a:ext>
            </a:extLst>
          </p:cNvPr>
          <p:cNvSpPr/>
          <p:nvPr/>
        </p:nvSpPr>
        <p:spPr>
          <a:xfrm>
            <a:off x="3644664" y="2361003"/>
            <a:ext cx="8229419" cy="180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1668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解答">
            <a:extLst>
              <a:ext uri="{FF2B5EF4-FFF2-40B4-BE49-F238E27FC236}">
                <a16:creationId xmlns:a16="http://schemas.microsoft.com/office/drawing/2014/main" id="{1AB693CF-0CEE-46A4-A43A-ACFF62E0B88C}"/>
              </a:ext>
            </a:extLst>
          </p:cNvPr>
          <p:cNvSpPr txBox="1"/>
          <p:nvPr/>
        </p:nvSpPr>
        <p:spPr>
          <a:xfrm>
            <a:off x="4773614" y="4445972"/>
            <a:ext cx="6950521" cy="113644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noAutofit/>
          </a:bodyPr>
          <a:lstStyle/>
          <a:p>
            <a:pPr algn="r"/>
            <a:r>
              <a:rPr lang="en-US" altLang="ja-JP" sz="8800">
                <a:latin typeface="メイリオ" panose="020B0604030504040204" pitchFamily="50" charset="-128"/>
                <a:ea typeface="メイリオ" panose="020B0604030504040204" pitchFamily="50" charset="-128"/>
              </a:rPr>
              <a:t>31.4cm</a:t>
            </a:r>
            <a:endParaRPr lang="en-US" altLang="ja-JP" sz="8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答え">
            <a:extLst>
              <a:ext uri="{FF2B5EF4-FFF2-40B4-BE49-F238E27FC236}">
                <a16:creationId xmlns:a16="http://schemas.microsoft.com/office/drawing/2014/main" id="{94C2BB18-BDEE-4CC8-A6C5-BECAAF500089}"/>
              </a:ext>
            </a:extLst>
          </p:cNvPr>
          <p:cNvSpPr txBox="1"/>
          <p:nvPr/>
        </p:nvSpPr>
        <p:spPr>
          <a:xfrm>
            <a:off x="1690880" y="4445972"/>
            <a:ext cx="2556000" cy="113644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noAutofit/>
          </a:bodyPr>
          <a:lstStyle/>
          <a:p>
            <a:r>
              <a:rPr lang="ja-JP" altLang="en-US" sz="8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答え</a:t>
            </a:r>
            <a:endParaRPr kumimoji="1" lang="en-US" altLang="ja-JP" sz="8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式解答">
            <a:extLst>
              <a:ext uri="{FF2B5EF4-FFF2-40B4-BE49-F238E27FC236}">
                <a16:creationId xmlns:a16="http://schemas.microsoft.com/office/drawing/2014/main" id="{380844E7-8084-41DA-AB60-E4C161B5A5AE}"/>
              </a:ext>
            </a:extLst>
          </p:cNvPr>
          <p:cNvSpPr txBox="1"/>
          <p:nvPr/>
        </p:nvSpPr>
        <p:spPr>
          <a:xfrm>
            <a:off x="4773614" y="4445972"/>
            <a:ext cx="6950521" cy="113644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noAutofit/>
          </a:bodyPr>
          <a:lstStyle/>
          <a:p>
            <a:pPr algn="r"/>
            <a:r>
              <a:rPr lang="en-US" altLang="ja-JP" sz="8800">
                <a:latin typeface="メイリオ" panose="020B0604030504040204" pitchFamily="50" charset="-128"/>
                <a:ea typeface="メイリオ" panose="020B0604030504040204" pitchFamily="50" charset="-128"/>
              </a:rPr>
              <a:t>10×3.14</a:t>
            </a:r>
            <a:endParaRPr lang="en-US" altLang="ja-JP" sz="8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式">
            <a:extLst>
              <a:ext uri="{FF2B5EF4-FFF2-40B4-BE49-F238E27FC236}">
                <a16:creationId xmlns:a16="http://schemas.microsoft.com/office/drawing/2014/main" id="{4C7AAB41-48D2-4391-93A6-5425B593791C}"/>
              </a:ext>
            </a:extLst>
          </p:cNvPr>
          <p:cNvSpPr txBox="1"/>
          <p:nvPr/>
        </p:nvSpPr>
        <p:spPr>
          <a:xfrm>
            <a:off x="2933700" y="4445972"/>
            <a:ext cx="1313180" cy="113644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noAutofit/>
          </a:bodyPr>
          <a:lstStyle/>
          <a:p>
            <a:r>
              <a:rPr kumimoji="1" lang="ja-JP" altLang="en-US" sz="8800">
                <a:latin typeface="メイリオ" panose="020B0604030504040204" pitchFamily="50" charset="-128"/>
                <a:ea typeface="メイリオ" panose="020B0604030504040204" pitchFamily="50" charset="-128"/>
              </a:rPr>
              <a:t>式</a:t>
            </a:r>
            <a:endParaRPr kumimoji="1" lang="en-US" altLang="ja-JP" sz="8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4" name="円の面積">
            <a:extLst>
              <a:ext uri="{FF2B5EF4-FFF2-40B4-BE49-F238E27FC236}">
                <a16:creationId xmlns:a16="http://schemas.microsoft.com/office/drawing/2014/main" id="{913C430F-823E-4727-9134-7D5A3E9ED5F6}"/>
              </a:ext>
            </a:extLst>
          </p:cNvPr>
          <p:cNvGrpSpPr/>
          <p:nvPr/>
        </p:nvGrpSpPr>
        <p:grpSpPr>
          <a:xfrm>
            <a:off x="596774" y="565805"/>
            <a:ext cx="2556000" cy="2556000"/>
            <a:chOff x="377700" y="565805"/>
            <a:chExt cx="2556000" cy="2556000"/>
          </a:xfrm>
        </p:grpSpPr>
        <p:sp>
          <p:nvSpPr>
            <p:cNvPr id="25" name="円">
              <a:extLst>
                <a:ext uri="{FF2B5EF4-FFF2-40B4-BE49-F238E27FC236}">
                  <a16:creationId xmlns:a16="http://schemas.microsoft.com/office/drawing/2014/main" id="{954C3671-A65C-4C87-8ABB-1683F76FC9C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77700" y="565805"/>
              <a:ext cx="2556000" cy="2556000"/>
            </a:xfrm>
            <a:prstGeom prst="ellipse">
              <a:avLst/>
            </a:prstGeom>
            <a:noFill/>
            <a:ln w="635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6" name="破線">
              <a:extLst>
                <a:ext uri="{FF2B5EF4-FFF2-40B4-BE49-F238E27FC236}">
                  <a16:creationId xmlns:a16="http://schemas.microsoft.com/office/drawing/2014/main" id="{3421CD5A-047B-4A26-9760-0B56F5FC0245}"/>
                </a:ext>
              </a:extLst>
            </p:cNvPr>
            <p:cNvCxnSpPr>
              <a:cxnSpLocks/>
              <a:stCxn id="25" idx="2"/>
              <a:endCxn id="25" idx="6"/>
            </p:cNvCxnSpPr>
            <p:nvPr/>
          </p:nvCxnSpPr>
          <p:spPr>
            <a:xfrm>
              <a:off x="377700" y="1843805"/>
              <a:ext cx="2556000" cy="0"/>
            </a:xfrm>
            <a:prstGeom prst="line">
              <a:avLst/>
            </a:prstGeom>
            <a:ln w="381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中心点">
              <a:extLst>
                <a:ext uri="{FF2B5EF4-FFF2-40B4-BE49-F238E27FC236}">
                  <a16:creationId xmlns:a16="http://schemas.microsoft.com/office/drawing/2014/main" id="{47380BA1-460E-4753-A4B7-3C50D584925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606783" y="1794890"/>
              <a:ext cx="97829" cy="9782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半径/直径">
              <a:extLst>
                <a:ext uri="{FF2B5EF4-FFF2-40B4-BE49-F238E27FC236}">
                  <a16:creationId xmlns:a16="http://schemas.microsoft.com/office/drawing/2014/main" id="{D17472BC-D95C-4AFC-A0B8-03F960A99EE2}"/>
                </a:ext>
              </a:extLst>
            </p:cNvPr>
            <p:cNvSpPr/>
            <p:nvPr/>
          </p:nvSpPr>
          <p:spPr>
            <a:xfrm>
              <a:off x="721518" y="1139257"/>
              <a:ext cx="1862379" cy="502851"/>
            </a:xfrm>
            <a:prstGeom prst="rect">
              <a:avLst/>
            </a:prstGeom>
          </p:spPr>
          <p:txBody>
            <a:bodyPr wrap="none" lIns="0" tIns="0" rIns="0" bIns="0" anchor="ctr">
              <a:noAutofit/>
            </a:bodyPr>
            <a:lstStyle/>
            <a:p>
              <a:pPr algn="ctr"/>
              <a:r>
                <a:rPr lang="en-US" altLang="ja-JP" sz="4000">
                  <a:latin typeface="Meiryo UI" panose="020B0604030504040204" pitchFamily="50" charset="-128"/>
                  <a:ea typeface="Meiryo UI" panose="020B0604030504040204" pitchFamily="50" charset="-128"/>
                </a:rPr>
                <a:t>10cm</a:t>
              </a:r>
              <a:endParaRPr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6" name="問題">
            <a:extLst>
              <a:ext uri="{FF2B5EF4-FFF2-40B4-BE49-F238E27FC236}">
                <a16:creationId xmlns:a16="http://schemas.microsoft.com/office/drawing/2014/main" id="{BB132AC1-7595-43EB-A95A-765E22830058}"/>
              </a:ext>
            </a:extLst>
          </p:cNvPr>
          <p:cNvSpPr txBox="1"/>
          <p:nvPr/>
        </p:nvSpPr>
        <p:spPr>
          <a:xfrm>
            <a:off x="3670300" y="1256598"/>
            <a:ext cx="8151143" cy="1136446"/>
          </a:xfrm>
          <a:prstGeom prst="rect">
            <a:avLst/>
          </a:prstGeom>
          <a:noFill/>
        </p:spPr>
        <p:txBody>
          <a:bodyPr wrap="square" tIns="46800" bIns="46800" rtlCol="0" anchor="ctr">
            <a:noAutofit/>
          </a:bodyPr>
          <a:lstStyle/>
          <a:p>
            <a:pPr algn="r"/>
            <a:r>
              <a:rPr lang="ja-JP" altLang="en-US" sz="8000" dirty="0">
                <a:latin typeface="Meiryo UI" panose="020B0604030504040204" pitchFamily="50" charset="-128"/>
                <a:ea typeface="Meiryo UI" panose="020B0604030504040204" pitchFamily="50" charset="-128"/>
              </a:rPr>
              <a:t>直径が</a:t>
            </a:r>
            <a:r>
              <a:rPr lang="en-US" altLang="ja-JP" sz="8000" dirty="0">
                <a:latin typeface="Meiryo UI" panose="020B0604030504040204" pitchFamily="50" charset="-128"/>
                <a:ea typeface="Meiryo UI" panose="020B0604030504040204" pitchFamily="50" charset="-128"/>
              </a:rPr>
              <a:t>10cm</a:t>
            </a:r>
            <a:r>
              <a:rPr lang="ja-JP" altLang="en-US" sz="8000" dirty="0">
                <a:latin typeface="Meiryo UI" panose="020B0604030504040204" pitchFamily="50" charset="-128"/>
                <a:ea typeface="Meiryo UI" panose="020B0604030504040204" pitchFamily="50" charset="-128"/>
              </a:rPr>
              <a:t>の円</a:t>
            </a:r>
          </a:p>
        </p:txBody>
      </p:sp>
      <p:sp>
        <p:nvSpPr>
          <p:cNvPr id="11" name="▢">
            <a:extLst>
              <a:ext uri="{FF2B5EF4-FFF2-40B4-BE49-F238E27FC236}">
                <a16:creationId xmlns:a16="http://schemas.microsoft.com/office/drawing/2014/main" id="{05AB4737-33B4-4151-9EDA-2C9DC1546E2D}"/>
              </a:ext>
            </a:extLst>
          </p:cNvPr>
          <p:cNvSpPr/>
          <p:nvPr/>
        </p:nvSpPr>
        <p:spPr>
          <a:xfrm>
            <a:off x="4751244" y="4445972"/>
            <a:ext cx="6962139" cy="1136447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4931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1" grpId="0" animBg="1"/>
      <p:bldP spid="12" grpId="0" animBg="1"/>
      <p:bldP spid="13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解答">
            <a:extLst>
              <a:ext uri="{FF2B5EF4-FFF2-40B4-BE49-F238E27FC236}">
                <a16:creationId xmlns:a16="http://schemas.microsoft.com/office/drawing/2014/main" id="{1AB693CF-0CEE-46A4-A43A-ACFF62E0B88C}"/>
              </a:ext>
            </a:extLst>
          </p:cNvPr>
          <p:cNvSpPr txBox="1"/>
          <p:nvPr/>
        </p:nvSpPr>
        <p:spPr>
          <a:xfrm>
            <a:off x="4773614" y="4445972"/>
            <a:ext cx="6950521" cy="113644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noAutofit/>
          </a:bodyPr>
          <a:lstStyle/>
          <a:p>
            <a:pPr algn="r"/>
            <a:r>
              <a:rPr lang="en-US" altLang="ja-JP" sz="8800">
                <a:latin typeface="メイリオ" panose="020B0604030504040204" pitchFamily="50" charset="-128"/>
                <a:ea typeface="メイリオ" panose="020B0604030504040204" pitchFamily="50" charset="-128"/>
              </a:rPr>
              <a:t>62.8cm</a:t>
            </a:r>
          </a:p>
          <a:p>
            <a:pPr algn="r"/>
            <a:endParaRPr lang="en-US" altLang="ja-JP" sz="8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答え">
            <a:extLst>
              <a:ext uri="{FF2B5EF4-FFF2-40B4-BE49-F238E27FC236}">
                <a16:creationId xmlns:a16="http://schemas.microsoft.com/office/drawing/2014/main" id="{94C2BB18-BDEE-4CC8-A6C5-BECAAF500089}"/>
              </a:ext>
            </a:extLst>
          </p:cNvPr>
          <p:cNvSpPr txBox="1"/>
          <p:nvPr/>
        </p:nvSpPr>
        <p:spPr>
          <a:xfrm>
            <a:off x="1690880" y="4445972"/>
            <a:ext cx="2556000" cy="113644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noAutofit/>
          </a:bodyPr>
          <a:lstStyle/>
          <a:p>
            <a:r>
              <a:rPr lang="ja-JP" altLang="en-US" sz="8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答え</a:t>
            </a:r>
            <a:endParaRPr kumimoji="1" lang="en-US" altLang="ja-JP" sz="8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式解答">
            <a:extLst>
              <a:ext uri="{FF2B5EF4-FFF2-40B4-BE49-F238E27FC236}">
                <a16:creationId xmlns:a16="http://schemas.microsoft.com/office/drawing/2014/main" id="{380844E7-8084-41DA-AB60-E4C161B5A5AE}"/>
              </a:ext>
            </a:extLst>
          </p:cNvPr>
          <p:cNvSpPr txBox="1"/>
          <p:nvPr/>
        </p:nvSpPr>
        <p:spPr>
          <a:xfrm>
            <a:off x="4773614" y="4445972"/>
            <a:ext cx="6950521" cy="113644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noAutofit/>
          </a:bodyPr>
          <a:lstStyle/>
          <a:p>
            <a:pPr algn="r"/>
            <a:r>
              <a:rPr lang="en-US" altLang="ja-JP" sz="8800">
                <a:latin typeface="メイリオ" panose="020B0604030504040204" pitchFamily="50" charset="-128"/>
                <a:ea typeface="メイリオ" panose="020B0604030504040204" pitchFamily="50" charset="-128"/>
              </a:rPr>
              <a:t>10×2×3.14</a:t>
            </a:r>
            <a:endParaRPr lang="en-US" altLang="ja-JP" sz="8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式">
            <a:extLst>
              <a:ext uri="{FF2B5EF4-FFF2-40B4-BE49-F238E27FC236}">
                <a16:creationId xmlns:a16="http://schemas.microsoft.com/office/drawing/2014/main" id="{4C7AAB41-48D2-4391-93A6-5425B593791C}"/>
              </a:ext>
            </a:extLst>
          </p:cNvPr>
          <p:cNvSpPr txBox="1"/>
          <p:nvPr/>
        </p:nvSpPr>
        <p:spPr>
          <a:xfrm>
            <a:off x="2933700" y="4445972"/>
            <a:ext cx="1313180" cy="113644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noAutofit/>
          </a:bodyPr>
          <a:lstStyle/>
          <a:p>
            <a:r>
              <a:rPr kumimoji="1" lang="ja-JP" altLang="en-US" sz="8800">
                <a:latin typeface="メイリオ" panose="020B0604030504040204" pitchFamily="50" charset="-128"/>
                <a:ea typeface="メイリオ" panose="020B0604030504040204" pitchFamily="50" charset="-128"/>
              </a:rPr>
              <a:t>式</a:t>
            </a:r>
            <a:endParaRPr kumimoji="1" lang="en-US" altLang="ja-JP" sz="8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15" name="円の面積">
            <a:extLst>
              <a:ext uri="{FF2B5EF4-FFF2-40B4-BE49-F238E27FC236}">
                <a16:creationId xmlns:a16="http://schemas.microsoft.com/office/drawing/2014/main" id="{CAC73EFF-AFC0-4024-A993-338D0855E461}"/>
              </a:ext>
            </a:extLst>
          </p:cNvPr>
          <p:cNvGrpSpPr/>
          <p:nvPr/>
        </p:nvGrpSpPr>
        <p:grpSpPr>
          <a:xfrm>
            <a:off x="596774" y="565805"/>
            <a:ext cx="2556000" cy="2556000"/>
            <a:chOff x="377697" y="565805"/>
            <a:chExt cx="2556000" cy="2556000"/>
          </a:xfrm>
        </p:grpSpPr>
        <p:sp>
          <p:nvSpPr>
            <p:cNvPr id="17" name="円">
              <a:extLst>
                <a:ext uri="{FF2B5EF4-FFF2-40B4-BE49-F238E27FC236}">
                  <a16:creationId xmlns:a16="http://schemas.microsoft.com/office/drawing/2014/main" id="{F0CF2FDB-CDA7-4961-8D99-14BE4ABDE99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77697" y="565805"/>
              <a:ext cx="2556000" cy="2556000"/>
            </a:xfrm>
            <a:prstGeom prst="ellipse">
              <a:avLst/>
            </a:prstGeom>
            <a:noFill/>
            <a:ln w="635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8" name="破線">
              <a:extLst>
                <a:ext uri="{FF2B5EF4-FFF2-40B4-BE49-F238E27FC236}">
                  <a16:creationId xmlns:a16="http://schemas.microsoft.com/office/drawing/2014/main" id="{4A4DCBBC-DBC5-4E4A-85E1-55A7FF7F691D}"/>
                </a:ext>
              </a:extLst>
            </p:cNvPr>
            <p:cNvCxnSpPr>
              <a:cxnSpLocks/>
              <a:stCxn id="17" idx="2"/>
              <a:endCxn id="19" idx="2"/>
            </p:cNvCxnSpPr>
            <p:nvPr/>
          </p:nvCxnSpPr>
          <p:spPr>
            <a:xfrm>
              <a:off x="377697" y="1843805"/>
              <a:ext cx="1229083" cy="0"/>
            </a:xfrm>
            <a:prstGeom prst="line">
              <a:avLst/>
            </a:prstGeom>
            <a:ln w="381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中心点">
              <a:extLst>
                <a:ext uri="{FF2B5EF4-FFF2-40B4-BE49-F238E27FC236}">
                  <a16:creationId xmlns:a16="http://schemas.microsoft.com/office/drawing/2014/main" id="{F145F20C-A2BD-42C1-A441-4258FC42BC0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606780" y="1794890"/>
              <a:ext cx="97829" cy="9782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半径/直径">
              <a:extLst>
                <a:ext uri="{FF2B5EF4-FFF2-40B4-BE49-F238E27FC236}">
                  <a16:creationId xmlns:a16="http://schemas.microsoft.com/office/drawing/2014/main" id="{8E0EE980-89FA-496B-8F1C-E74D35469373}"/>
                </a:ext>
              </a:extLst>
            </p:cNvPr>
            <p:cNvSpPr/>
            <p:nvPr/>
          </p:nvSpPr>
          <p:spPr>
            <a:xfrm>
              <a:off x="721518" y="1139257"/>
              <a:ext cx="1862379" cy="502851"/>
            </a:xfrm>
            <a:prstGeom prst="rect">
              <a:avLst/>
            </a:prstGeom>
          </p:spPr>
          <p:txBody>
            <a:bodyPr wrap="none" lIns="0" tIns="0" rIns="0" bIns="0" anchor="ctr">
              <a:noAutofit/>
            </a:bodyPr>
            <a:lstStyle/>
            <a:p>
              <a:pPr algn="ctr"/>
              <a:r>
                <a:rPr lang="en-US" altLang="ja-JP" sz="4000">
                  <a:latin typeface="Meiryo UI" panose="020B0604030504040204" pitchFamily="50" charset="-128"/>
                  <a:ea typeface="Meiryo UI" panose="020B0604030504040204" pitchFamily="50" charset="-128"/>
                </a:rPr>
                <a:t>10cm</a:t>
              </a:r>
              <a:endParaRPr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2" name="問題">
            <a:extLst>
              <a:ext uri="{FF2B5EF4-FFF2-40B4-BE49-F238E27FC236}">
                <a16:creationId xmlns:a16="http://schemas.microsoft.com/office/drawing/2014/main" id="{51CE1FA2-B003-4463-AD86-F608F2ABDCE1}"/>
              </a:ext>
            </a:extLst>
          </p:cNvPr>
          <p:cNvSpPr txBox="1"/>
          <p:nvPr/>
        </p:nvSpPr>
        <p:spPr>
          <a:xfrm>
            <a:off x="3670300" y="1256598"/>
            <a:ext cx="8151143" cy="1136446"/>
          </a:xfrm>
          <a:prstGeom prst="rect">
            <a:avLst/>
          </a:prstGeom>
          <a:noFill/>
        </p:spPr>
        <p:txBody>
          <a:bodyPr wrap="square" tIns="46800" bIns="46800" rtlCol="0" anchor="ctr">
            <a:noAutofit/>
          </a:bodyPr>
          <a:lstStyle/>
          <a:p>
            <a:pPr algn="r"/>
            <a:r>
              <a:rPr lang="ja-JP" altLang="en-US" sz="8000">
                <a:latin typeface="Meiryo UI" panose="020B0604030504040204" pitchFamily="50" charset="-128"/>
                <a:ea typeface="Meiryo UI" panose="020B0604030504040204" pitchFamily="50" charset="-128"/>
              </a:rPr>
              <a:t>半径</a:t>
            </a:r>
            <a:r>
              <a:rPr lang="ja-JP" altLang="en-US" sz="8000" dirty="0">
                <a:latin typeface="Meiryo UI" panose="020B0604030504040204" pitchFamily="50" charset="-128"/>
                <a:ea typeface="Meiryo UI" panose="020B0604030504040204" pitchFamily="50" charset="-128"/>
              </a:rPr>
              <a:t>が</a:t>
            </a:r>
            <a:r>
              <a:rPr lang="en-US" altLang="ja-JP" sz="8000" dirty="0">
                <a:latin typeface="Meiryo UI" panose="020B0604030504040204" pitchFamily="50" charset="-128"/>
                <a:ea typeface="Meiryo UI" panose="020B0604030504040204" pitchFamily="50" charset="-128"/>
              </a:rPr>
              <a:t>10cm</a:t>
            </a:r>
            <a:r>
              <a:rPr lang="ja-JP" altLang="en-US" sz="8000" dirty="0">
                <a:latin typeface="Meiryo UI" panose="020B0604030504040204" pitchFamily="50" charset="-128"/>
                <a:ea typeface="Meiryo UI" panose="020B0604030504040204" pitchFamily="50" charset="-128"/>
              </a:rPr>
              <a:t>の円</a:t>
            </a:r>
          </a:p>
        </p:txBody>
      </p:sp>
      <p:sp>
        <p:nvSpPr>
          <p:cNvPr id="23" name="▢">
            <a:extLst>
              <a:ext uri="{FF2B5EF4-FFF2-40B4-BE49-F238E27FC236}">
                <a16:creationId xmlns:a16="http://schemas.microsoft.com/office/drawing/2014/main" id="{C4D364BF-2EA6-4956-A7A4-D8CBFFE6F65A}"/>
              </a:ext>
            </a:extLst>
          </p:cNvPr>
          <p:cNvSpPr/>
          <p:nvPr/>
        </p:nvSpPr>
        <p:spPr>
          <a:xfrm>
            <a:off x="4751244" y="4445972"/>
            <a:ext cx="6962139" cy="1136447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111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1" grpId="0" animBg="1"/>
      <p:bldP spid="12" grpId="0" animBg="1"/>
      <p:bldP spid="13" grpId="0" animBg="1"/>
      <p:bldP spid="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解答">
            <a:extLst>
              <a:ext uri="{FF2B5EF4-FFF2-40B4-BE49-F238E27FC236}">
                <a16:creationId xmlns:a16="http://schemas.microsoft.com/office/drawing/2014/main" id="{1AB693CF-0CEE-46A4-A43A-ACFF62E0B88C}"/>
              </a:ext>
            </a:extLst>
          </p:cNvPr>
          <p:cNvSpPr txBox="1"/>
          <p:nvPr/>
        </p:nvSpPr>
        <p:spPr>
          <a:xfrm>
            <a:off x="4773614" y="4445972"/>
            <a:ext cx="6950521" cy="113644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noAutofit/>
          </a:bodyPr>
          <a:lstStyle/>
          <a:p>
            <a:pPr algn="r"/>
            <a:r>
              <a:rPr lang="en-US" altLang="ja-JP" sz="8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7.85cm</a:t>
            </a:r>
          </a:p>
        </p:txBody>
      </p:sp>
      <p:sp>
        <p:nvSpPr>
          <p:cNvPr id="21" name="答え">
            <a:extLst>
              <a:ext uri="{FF2B5EF4-FFF2-40B4-BE49-F238E27FC236}">
                <a16:creationId xmlns:a16="http://schemas.microsoft.com/office/drawing/2014/main" id="{94C2BB18-BDEE-4CC8-A6C5-BECAAF500089}"/>
              </a:ext>
            </a:extLst>
          </p:cNvPr>
          <p:cNvSpPr txBox="1"/>
          <p:nvPr/>
        </p:nvSpPr>
        <p:spPr>
          <a:xfrm>
            <a:off x="1690880" y="4445972"/>
            <a:ext cx="2556000" cy="113644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noAutofit/>
          </a:bodyPr>
          <a:lstStyle/>
          <a:p>
            <a:r>
              <a:rPr lang="ja-JP" altLang="en-US" sz="8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答え</a:t>
            </a:r>
            <a:endParaRPr kumimoji="1" lang="en-US" altLang="ja-JP" sz="8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式解答">
            <a:extLst>
              <a:ext uri="{FF2B5EF4-FFF2-40B4-BE49-F238E27FC236}">
                <a16:creationId xmlns:a16="http://schemas.microsoft.com/office/drawing/2014/main" id="{380844E7-8084-41DA-AB60-E4C161B5A5AE}"/>
              </a:ext>
            </a:extLst>
          </p:cNvPr>
          <p:cNvSpPr txBox="1"/>
          <p:nvPr/>
        </p:nvSpPr>
        <p:spPr>
          <a:xfrm>
            <a:off x="4773614" y="4445972"/>
            <a:ext cx="6950521" cy="113644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noAutofit/>
          </a:bodyPr>
          <a:lstStyle/>
          <a:p>
            <a:pPr algn="r"/>
            <a:r>
              <a:rPr lang="en-US" altLang="ja-JP" sz="8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2.5×3.14</a:t>
            </a:r>
          </a:p>
        </p:txBody>
      </p:sp>
      <p:sp>
        <p:nvSpPr>
          <p:cNvPr id="13" name="式">
            <a:extLst>
              <a:ext uri="{FF2B5EF4-FFF2-40B4-BE49-F238E27FC236}">
                <a16:creationId xmlns:a16="http://schemas.microsoft.com/office/drawing/2014/main" id="{4C7AAB41-48D2-4391-93A6-5425B593791C}"/>
              </a:ext>
            </a:extLst>
          </p:cNvPr>
          <p:cNvSpPr txBox="1"/>
          <p:nvPr/>
        </p:nvSpPr>
        <p:spPr>
          <a:xfrm>
            <a:off x="2933700" y="4445972"/>
            <a:ext cx="1313180" cy="113644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noAutofit/>
          </a:bodyPr>
          <a:lstStyle/>
          <a:p>
            <a:r>
              <a:rPr kumimoji="1" lang="ja-JP" altLang="en-US" sz="8800">
                <a:latin typeface="メイリオ" panose="020B0604030504040204" pitchFamily="50" charset="-128"/>
                <a:ea typeface="メイリオ" panose="020B0604030504040204" pitchFamily="50" charset="-128"/>
              </a:rPr>
              <a:t>式</a:t>
            </a:r>
            <a:endParaRPr kumimoji="1" lang="en-US" altLang="ja-JP" sz="8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16" name="円の面積">
            <a:extLst>
              <a:ext uri="{FF2B5EF4-FFF2-40B4-BE49-F238E27FC236}">
                <a16:creationId xmlns:a16="http://schemas.microsoft.com/office/drawing/2014/main" id="{53B7D806-B51D-4C93-B6FE-ED2AD349A8C3}"/>
              </a:ext>
            </a:extLst>
          </p:cNvPr>
          <p:cNvGrpSpPr/>
          <p:nvPr/>
        </p:nvGrpSpPr>
        <p:grpSpPr>
          <a:xfrm>
            <a:off x="596774" y="565805"/>
            <a:ext cx="2556000" cy="2556000"/>
            <a:chOff x="377700" y="565805"/>
            <a:chExt cx="2556000" cy="2556000"/>
          </a:xfrm>
        </p:grpSpPr>
        <p:sp>
          <p:nvSpPr>
            <p:cNvPr id="24" name="円">
              <a:extLst>
                <a:ext uri="{FF2B5EF4-FFF2-40B4-BE49-F238E27FC236}">
                  <a16:creationId xmlns:a16="http://schemas.microsoft.com/office/drawing/2014/main" id="{B406CCDF-5043-49BC-BD07-F31DA1E6F12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77700" y="565805"/>
              <a:ext cx="2556000" cy="2556000"/>
            </a:xfrm>
            <a:prstGeom prst="ellipse">
              <a:avLst/>
            </a:prstGeom>
            <a:noFill/>
            <a:ln w="635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5" name="破線">
              <a:extLst>
                <a:ext uri="{FF2B5EF4-FFF2-40B4-BE49-F238E27FC236}">
                  <a16:creationId xmlns:a16="http://schemas.microsoft.com/office/drawing/2014/main" id="{8BA388BF-E49E-4448-AA76-5DE9C09511F1}"/>
                </a:ext>
              </a:extLst>
            </p:cNvPr>
            <p:cNvCxnSpPr>
              <a:cxnSpLocks/>
              <a:stCxn id="24" idx="2"/>
              <a:endCxn id="24" idx="6"/>
            </p:cNvCxnSpPr>
            <p:nvPr/>
          </p:nvCxnSpPr>
          <p:spPr>
            <a:xfrm>
              <a:off x="377700" y="1843805"/>
              <a:ext cx="2556000" cy="0"/>
            </a:xfrm>
            <a:prstGeom prst="line">
              <a:avLst/>
            </a:prstGeom>
            <a:ln w="381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中心点">
              <a:extLst>
                <a:ext uri="{FF2B5EF4-FFF2-40B4-BE49-F238E27FC236}">
                  <a16:creationId xmlns:a16="http://schemas.microsoft.com/office/drawing/2014/main" id="{533E6C81-9A9D-4279-969D-5EB0F3883E6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606783" y="1794890"/>
              <a:ext cx="97829" cy="9782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半径/直径">
              <a:extLst>
                <a:ext uri="{FF2B5EF4-FFF2-40B4-BE49-F238E27FC236}">
                  <a16:creationId xmlns:a16="http://schemas.microsoft.com/office/drawing/2014/main" id="{354E0177-6038-406F-B233-952270BFD85E}"/>
                </a:ext>
              </a:extLst>
            </p:cNvPr>
            <p:cNvSpPr/>
            <p:nvPr/>
          </p:nvSpPr>
          <p:spPr>
            <a:xfrm>
              <a:off x="721518" y="1139257"/>
              <a:ext cx="1862379" cy="502851"/>
            </a:xfrm>
            <a:prstGeom prst="rect">
              <a:avLst/>
            </a:prstGeom>
          </p:spPr>
          <p:txBody>
            <a:bodyPr wrap="none" lIns="0" tIns="0" rIns="0" bIns="0" anchor="ctr">
              <a:noAutofit/>
            </a:bodyPr>
            <a:lstStyle/>
            <a:p>
              <a:pPr algn="ctr"/>
              <a:r>
                <a:rPr lang="en-US" altLang="ja-JP" sz="40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2.5cm</a:t>
              </a:r>
              <a:endParaRPr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8" name="問題">
            <a:extLst>
              <a:ext uri="{FF2B5EF4-FFF2-40B4-BE49-F238E27FC236}">
                <a16:creationId xmlns:a16="http://schemas.microsoft.com/office/drawing/2014/main" id="{92346D1A-F9FB-4CD4-81CE-0D4F8758AC77}"/>
              </a:ext>
            </a:extLst>
          </p:cNvPr>
          <p:cNvSpPr txBox="1"/>
          <p:nvPr/>
        </p:nvSpPr>
        <p:spPr>
          <a:xfrm>
            <a:off x="3670300" y="1256598"/>
            <a:ext cx="8151143" cy="1136446"/>
          </a:xfrm>
          <a:prstGeom prst="rect">
            <a:avLst/>
          </a:prstGeom>
          <a:noFill/>
        </p:spPr>
        <p:txBody>
          <a:bodyPr wrap="square" tIns="46800" bIns="46800" rtlCol="0" anchor="ctr">
            <a:noAutofit/>
          </a:bodyPr>
          <a:lstStyle/>
          <a:p>
            <a:pPr algn="r"/>
            <a:r>
              <a:rPr lang="ja-JP" altLang="en-US" sz="8000" dirty="0">
                <a:latin typeface="Meiryo UI" panose="020B0604030504040204" pitchFamily="50" charset="-128"/>
                <a:ea typeface="Meiryo UI" panose="020B0604030504040204" pitchFamily="50" charset="-128"/>
              </a:rPr>
              <a:t>直径が</a:t>
            </a:r>
            <a:r>
              <a:rPr lang="en-US" altLang="ja-JP" sz="8000" dirty="0">
                <a:latin typeface="Meiryo UI" panose="020B0604030504040204" pitchFamily="50" charset="-128"/>
                <a:ea typeface="Meiryo UI" panose="020B0604030504040204" pitchFamily="50" charset="-128"/>
              </a:rPr>
              <a:t>2.5cm</a:t>
            </a:r>
            <a:r>
              <a:rPr lang="ja-JP" altLang="en-US" sz="8000" dirty="0">
                <a:latin typeface="Meiryo UI" panose="020B0604030504040204" pitchFamily="50" charset="-128"/>
                <a:ea typeface="Meiryo UI" panose="020B0604030504040204" pitchFamily="50" charset="-128"/>
              </a:rPr>
              <a:t>の円</a:t>
            </a:r>
          </a:p>
        </p:txBody>
      </p:sp>
      <p:sp>
        <p:nvSpPr>
          <p:cNvPr id="23" name="▢">
            <a:extLst>
              <a:ext uri="{FF2B5EF4-FFF2-40B4-BE49-F238E27FC236}">
                <a16:creationId xmlns:a16="http://schemas.microsoft.com/office/drawing/2014/main" id="{C4D364BF-2EA6-4956-A7A4-D8CBFFE6F65A}"/>
              </a:ext>
            </a:extLst>
          </p:cNvPr>
          <p:cNvSpPr/>
          <p:nvPr/>
        </p:nvSpPr>
        <p:spPr>
          <a:xfrm>
            <a:off x="4687951" y="4468658"/>
            <a:ext cx="6962139" cy="1136447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7854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1" grpId="0" animBg="1"/>
      <p:bldP spid="12" grpId="0" animBg="1"/>
      <p:bldP spid="13" grpId="0" animBg="1"/>
      <p:bldP spid="2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解答">
            <a:extLst>
              <a:ext uri="{FF2B5EF4-FFF2-40B4-BE49-F238E27FC236}">
                <a16:creationId xmlns:a16="http://schemas.microsoft.com/office/drawing/2014/main" id="{1AB693CF-0CEE-46A4-A43A-ACFF62E0B88C}"/>
              </a:ext>
            </a:extLst>
          </p:cNvPr>
          <p:cNvSpPr txBox="1"/>
          <p:nvPr/>
        </p:nvSpPr>
        <p:spPr>
          <a:xfrm>
            <a:off x="4773614" y="4445972"/>
            <a:ext cx="6950521" cy="113644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noAutofit/>
          </a:bodyPr>
          <a:lstStyle/>
          <a:p>
            <a:pPr algn="r"/>
            <a:r>
              <a:rPr lang="en-US" altLang="ja-JP" sz="8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75.36</a:t>
            </a:r>
            <a:r>
              <a:rPr lang="ja-JP" altLang="en-US" sz="8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ｍ</a:t>
            </a:r>
            <a:endParaRPr lang="en-US" altLang="ja-JP" sz="8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答え">
            <a:extLst>
              <a:ext uri="{FF2B5EF4-FFF2-40B4-BE49-F238E27FC236}">
                <a16:creationId xmlns:a16="http://schemas.microsoft.com/office/drawing/2014/main" id="{94C2BB18-BDEE-4CC8-A6C5-BECAAF500089}"/>
              </a:ext>
            </a:extLst>
          </p:cNvPr>
          <p:cNvSpPr txBox="1"/>
          <p:nvPr/>
        </p:nvSpPr>
        <p:spPr>
          <a:xfrm>
            <a:off x="1690880" y="4445972"/>
            <a:ext cx="2556000" cy="113644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noAutofit/>
          </a:bodyPr>
          <a:lstStyle/>
          <a:p>
            <a:r>
              <a:rPr lang="ja-JP" altLang="en-US" sz="8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答え</a:t>
            </a:r>
            <a:endParaRPr kumimoji="1" lang="en-US" altLang="ja-JP" sz="8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式解答">
            <a:extLst>
              <a:ext uri="{FF2B5EF4-FFF2-40B4-BE49-F238E27FC236}">
                <a16:creationId xmlns:a16="http://schemas.microsoft.com/office/drawing/2014/main" id="{380844E7-8084-41DA-AB60-E4C161B5A5AE}"/>
              </a:ext>
            </a:extLst>
          </p:cNvPr>
          <p:cNvSpPr txBox="1"/>
          <p:nvPr/>
        </p:nvSpPr>
        <p:spPr>
          <a:xfrm>
            <a:off x="4773614" y="4418790"/>
            <a:ext cx="6950521" cy="113644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noAutofit/>
          </a:bodyPr>
          <a:lstStyle/>
          <a:p>
            <a:pPr algn="r"/>
            <a:r>
              <a:rPr lang="en-US" altLang="ja-JP" sz="8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24×3.14</a:t>
            </a:r>
          </a:p>
        </p:txBody>
      </p:sp>
      <p:sp>
        <p:nvSpPr>
          <p:cNvPr id="13" name="式">
            <a:extLst>
              <a:ext uri="{FF2B5EF4-FFF2-40B4-BE49-F238E27FC236}">
                <a16:creationId xmlns:a16="http://schemas.microsoft.com/office/drawing/2014/main" id="{4C7AAB41-48D2-4391-93A6-5425B593791C}"/>
              </a:ext>
            </a:extLst>
          </p:cNvPr>
          <p:cNvSpPr txBox="1"/>
          <p:nvPr/>
        </p:nvSpPr>
        <p:spPr>
          <a:xfrm>
            <a:off x="2933700" y="4445972"/>
            <a:ext cx="1313180" cy="113644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noAutofit/>
          </a:bodyPr>
          <a:lstStyle/>
          <a:p>
            <a:r>
              <a:rPr kumimoji="1" lang="ja-JP" altLang="en-US" sz="8800">
                <a:latin typeface="メイリオ" panose="020B0604030504040204" pitchFamily="50" charset="-128"/>
                <a:ea typeface="メイリオ" panose="020B0604030504040204" pitchFamily="50" charset="-128"/>
              </a:rPr>
              <a:t>式</a:t>
            </a:r>
            <a:endParaRPr kumimoji="1" lang="en-US" altLang="ja-JP" sz="8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15" name="円の面積">
            <a:extLst>
              <a:ext uri="{FF2B5EF4-FFF2-40B4-BE49-F238E27FC236}">
                <a16:creationId xmlns:a16="http://schemas.microsoft.com/office/drawing/2014/main" id="{E77E0E2A-1151-4980-A2FB-2A50484613E6}"/>
              </a:ext>
            </a:extLst>
          </p:cNvPr>
          <p:cNvGrpSpPr/>
          <p:nvPr/>
        </p:nvGrpSpPr>
        <p:grpSpPr>
          <a:xfrm>
            <a:off x="596774" y="565805"/>
            <a:ext cx="2556000" cy="2556000"/>
            <a:chOff x="377700" y="565805"/>
            <a:chExt cx="2556000" cy="2556000"/>
          </a:xfrm>
        </p:grpSpPr>
        <p:sp>
          <p:nvSpPr>
            <p:cNvPr id="17" name="円">
              <a:extLst>
                <a:ext uri="{FF2B5EF4-FFF2-40B4-BE49-F238E27FC236}">
                  <a16:creationId xmlns:a16="http://schemas.microsoft.com/office/drawing/2014/main" id="{C3255554-C8AE-4093-BDA6-7AF15EA0DFE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77700" y="565805"/>
              <a:ext cx="2556000" cy="2556000"/>
            </a:xfrm>
            <a:prstGeom prst="ellipse">
              <a:avLst/>
            </a:prstGeom>
            <a:noFill/>
            <a:ln w="635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8" name="破線">
              <a:extLst>
                <a:ext uri="{FF2B5EF4-FFF2-40B4-BE49-F238E27FC236}">
                  <a16:creationId xmlns:a16="http://schemas.microsoft.com/office/drawing/2014/main" id="{6E3CDB43-7DAD-43FE-8028-9AF9E3F70611}"/>
                </a:ext>
              </a:extLst>
            </p:cNvPr>
            <p:cNvCxnSpPr>
              <a:cxnSpLocks/>
              <a:stCxn id="17" idx="2"/>
              <a:endCxn id="17" idx="6"/>
            </p:cNvCxnSpPr>
            <p:nvPr/>
          </p:nvCxnSpPr>
          <p:spPr>
            <a:xfrm>
              <a:off x="377700" y="1843805"/>
              <a:ext cx="2556000" cy="0"/>
            </a:xfrm>
            <a:prstGeom prst="line">
              <a:avLst/>
            </a:prstGeom>
            <a:ln w="381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中心点">
              <a:extLst>
                <a:ext uri="{FF2B5EF4-FFF2-40B4-BE49-F238E27FC236}">
                  <a16:creationId xmlns:a16="http://schemas.microsoft.com/office/drawing/2014/main" id="{A4CC53C5-D899-40F3-B674-E20AE5B5D6B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606783" y="1794890"/>
              <a:ext cx="97829" cy="9782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半径/直径">
              <a:extLst>
                <a:ext uri="{FF2B5EF4-FFF2-40B4-BE49-F238E27FC236}">
                  <a16:creationId xmlns:a16="http://schemas.microsoft.com/office/drawing/2014/main" id="{824B807B-E1DA-4F6D-80D2-AF1F03240F83}"/>
                </a:ext>
              </a:extLst>
            </p:cNvPr>
            <p:cNvSpPr/>
            <p:nvPr/>
          </p:nvSpPr>
          <p:spPr>
            <a:xfrm>
              <a:off x="721518" y="1139257"/>
              <a:ext cx="1862379" cy="502851"/>
            </a:xfrm>
            <a:prstGeom prst="rect">
              <a:avLst/>
            </a:prstGeom>
          </p:spPr>
          <p:txBody>
            <a:bodyPr wrap="none" lIns="0" tIns="0" rIns="0" bIns="0" anchor="ctr">
              <a:noAutofit/>
            </a:bodyPr>
            <a:lstStyle/>
            <a:p>
              <a:pPr algn="ctr"/>
              <a:r>
                <a:rPr lang="en-US" altLang="ja-JP" sz="40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24m</a:t>
              </a:r>
              <a:endParaRPr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2" name="問題">
            <a:extLst>
              <a:ext uri="{FF2B5EF4-FFF2-40B4-BE49-F238E27FC236}">
                <a16:creationId xmlns:a16="http://schemas.microsoft.com/office/drawing/2014/main" id="{FBC4EEEC-26C3-4AF5-96B5-BACDDAA84EE0}"/>
              </a:ext>
            </a:extLst>
          </p:cNvPr>
          <p:cNvSpPr txBox="1"/>
          <p:nvPr/>
        </p:nvSpPr>
        <p:spPr>
          <a:xfrm>
            <a:off x="3670300" y="1256598"/>
            <a:ext cx="8151143" cy="1136446"/>
          </a:xfrm>
          <a:prstGeom prst="rect">
            <a:avLst/>
          </a:prstGeom>
          <a:noFill/>
        </p:spPr>
        <p:txBody>
          <a:bodyPr wrap="square" tIns="46800" bIns="46800" rtlCol="0" anchor="ctr">
            <a:noAutofit/>
          </a:bodyPr>
          <a:lstStyle/>
          <a:p>
            <a:pPr algn="r"/>
            <a:r>
              <a:rPr lang="ja-JP" altLang="en-US" sz="8000" dirty="0">
                <a:latin typeface="Meiryo UI" panose="020B0604030504040204" pitchFamily="50" charset="-128"/>
                <a:ea typeface="Meiryo UI" panose="020B0604030504040204" pitchFamily="50" charset="-128"/>
              </a:rPr>
              <a:t>直径が</a:t>
            </a:r>
            <a:r>
              <a:rPr lang="en-US" altLang="ja-JP" sz="8000" dirty="0">
                <a:latin typeface="Meiryo UI" panose="020B0604030504040204" pitchFamily="50" charset="-128"/>
                <a:ea typeface="Meiryo UI" panose="020B0604030504040204" pitchFamily="50" charset="-128"/>
              </a:rPr>
              <a:t>24m</a:t>
            </a:r>
            <a:r>
              <a:rPr lang="ja-JP" altLang="en-US" sz="8000" dirty="0">
                <a:latin typeface="Meiryo UI" panose="020B0604030504040204" pitchFamily="50" charset="-128"/>
                <a:ea typeface="Meiryo UI" panose="020B0604030504040204" pitchFamily="50" charset="-128"/>
              </a:rPr>
              <a:t>の円</a:t>
            </a:r>
          </a:p>
        </p:txBody>
      </p:sp>
      <p:sp>
        <p:nvSpPr>
          <p:cNvPr id="23" name="▢">
            <a:extLst>
              <a:ext uri="{FF2B5EF4-FFF2-40B4-BE49-F238E27FC236}">
                <a16:creationId xmlns:a16="http://schemas.microsoft.com/office/drawing/2014/main" id="{C4D364BF-2EA6-4956-A7A4-D8CBFFE6F65A}"/>
              </a:ext>
            </a:extLst>
          </p:cNvPr>
          <p:cNvSpPr/>
          <p:nvPr/>
        </p:nvSpPr>
        <p:spPr>
          <a:xfrm>
            <a:off x="4687236" y="4385914"/>
            <a:ext cx="6962139" cy="1136447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3755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1" grpId="0" animBg="1"/>
      <p:bldP spid="12" grpId="0" animBg="1"/>
      <p:bldP spid="13" grpId="0" animBg="1"/>
      <p:bldP spid="2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解答">
            <a:extLst>
              <a:ext uri="{FF2B5EF4-FFF2-40B4-BE49-F238E27FC236}">
                <a16:creationId xmlns:a16="http://schemas.microsoft.com/office/drawing/2014/main" id="{1AB693CF-0CEE-46A4-A43A-ACFF62E0B88C}"/>
              </a:ext>
            </a:extLst>
          </p:cNvPr>
          <p:cNvSpPr txBox="1"/>
          <p:nvPr/>
        </p:nvSpPr>
        <p:spPr>
          <a:xfrm>
            <a:off x="4773614" y="4445972"/>
            <a:ext cx="6950521" cy="113644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noAutofit/>
          </a:bodyPr>
          <a:lstStyle/>
          <a:p>
            <a:pPr algn="r"/>
            <a:r>
              <a:rPr lang="en-US" altLang="ja-JP" sz="8800">
                <a:latin typeface="メイリオ" panose="020B0604030504040204" pitchFamily="50" charset="-128"/>
                <a:ea typeface="メイリオ" panose="020B0604030504040204" pitchFamily="50" charset="-128"/>
              </a:rPr>
              <a:t>94.2c</a:t>
            </a:r>
            <a:r>
              <a:rPr lang="ja-JP" altLang="en-US" sz="8800">
                <a:latin typeface="メイリオ" panose="020B0604030504040204" pitchFamily="50" charset="-128"/>
                <a:ea typeface="メイリオ" panose="020B0604030504040204" pitchFamily="50" charset="-128"/>
              </a:rPr>
              <a:t>ｍ</a:t>
            </a:r>
            <a:endParaRPr lang="en-US" altLang="ja-JP" sz="8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答え">
            <a:extLst>
              <a:ext uri="{FF2B5EF4-FFF2-40B4-BE49-F238E27FC236}">
                <a16:creationId xmlns:a16="http://schemas.microsoft.com/office/drawing/2014/main" id="{94C2BB18-BDEE-4CC8-A6C5-BECAAF500089}"/>
              </a:ext>
            </a:extLst>
          </p:cNvPr>
          <p:cNvSpPr txBox="1"/>
          <p:nvPr/>
        </p:nvSpPr>
        <p:spPr>
          <a:xfrm>
            <a:off x="1690880" y="4445972"/>
            <a:ext cx="2556000" cy="113644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noAutofit/>
          </a:bodyPr>
          <a:lstStyle/>
          <a:p>
            <a:r>
              <a:rPr lang="ja-JP" altLang="en-US" sz="8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答え</a:t>
            </a:r>
            <a:endParaRPr kumimoji="1" lang="en-US" altLang="ja-JP" sz="8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式解答">
            <a:extLst>
              <a:ext uri="{FF2B5EF4-FFF2-40B4-BE49-F238E27FC236}">
                <a16:creationId xmlns:a16="http://schemas.microsoft.com/office/drawing/2014/main" id="{380844E7-8084-41DA-AB60-E4C161B5A5AE}"/>
              </a:ext>
            </a:extLst>
          </p:cNvPr>
          <p:cNvSpPr txBox="1"/>
          <p:nvPr/>
        </p:nvSpPr>
        <p:spPr>
          <a:xfrm>
            <a:off x="4773614" y="4445972"/>
            <a:ext cx="6950521" cy="113644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noAutofit/>
          </a:bodyPr>
          <a:lstStyle/>
          <a:p>
            <a:pPr algn="r"/>
            <a:r>
              <a:rPr lang="en-US" altLang="ja-JP" sz="8800">
                <a:latin typeface="メイリオ" panose="020B0604030504040204" pitchFamily="50" charset="-128"/>
                <a:ea typeface="メイリオ" panose="020B0604030504040204" pitchFamily="50" charset="-128"/>
              </a:rPr>
              <a:t>15×2×3.14</a:t>
            </a:r>
            <a:endParaRPr lang="en-US" altLang="ja-JP" sz="8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式">
            <a:extLst>
              <a:ext uri="{FF2B5EF4-FFF2-40B4-BE49-F238E27FC236}">
                <a16:creationId xmlns:a16="http://schemas.microsoft.com/office/drawing/2014/main" id="{4C7AAB41-48D2-4391-93A6-5425B593791C}"/>
              </a:ext>
            </a:extLst>
          </p:cNvPr>
          <p:cNvSpPr txBox="1"/>
          <p:nvPr/>
        </p:nvSpPr>
        <p:spPr>
          <a:xfrm>
            <a:off x="2933700" y="4445972"/>
            <a:ext cx="1313180" cy="113644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noAutofit/>
          </a:bodyPr>
          <a:lstStyle/>
          <a:p>
            <a:r>
              <a:rPr kumimoji="1" lang="ja-JP" altLang="en-US" sz="8800">
                <a:latin typeface="メイリオ" panose="020B0604030504040204" pitchFamily="50" charset="-128"/>
                <a:ea typeface="メイリオ" panose="020B0604030504040204" pitchFamily="50" charset="-128"/>
              </a:rPr>
              <a:t>式</a:t>
            </a:r>
            <a:endParaRPr kumimoji="1" lang="en-US" altLang="ja-JP" sz="8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4" name="円の面積">
            <a:extLst>
              <a:ext uri="{FF2B5EF4-FFF2-40B4-BE49-F238E27FC236}">
                <a16:creationId xmlns:a16="http://schemas.microsoft.com/office/drawing/2014/main" id="{F9749D9C-5BE6-4315-BBA2-97B0B1DF2C8A}"/>
              </a:ext>
            </a:extLst>
          </p:cNvPr>
          <p:cNvGrpSpPr/>
          <p:nvPr/>
        </p:nvGrpSpPr>
        <p:grpSpPr>
          <a:xfrm>
            <a:off x="596774" y="565805"/>
            <a:ext cx="2556000" cy="2556000"/>
            <a:chOff x="377697" y="565805"/>
            <a:chExt cx="2556000" cy="2556000"/>
          </a:xfrm>
        </p:grpSpPr>
        <p:sp>
          <p:nvSpPr>
            <p:cNvPr id="25" name="円">
              <a:extLst>
                <a:ext uri="{FF2B5EF4-FFF2-40B4-BE49-F238E27FC236}">
                  <a16:creationId xmlns:a16="http://schemas.microsoft.com/office/drawing/2014/main" id="{26915647-4A82-4FE7-B1E9-F9E073C35F4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77697" y="565805"/>
              <a:ext cx="2556000" cy="2556000"/>
            </a:xfrm>
            <a:prstGeom prst="ellipse">
              <a:avLst/>
            </a:prstGeom>
            <a:noFill/>
            <a:ln w="635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6" name="破線">
              <a:extLst>
                <a:ext uri="{FF2B5EF4-FFF2-40B4-BE49-F238E27FC236}">
                  <a16:creationId xmlns:a16="http://schemas.microsoft.com/office/drawing/2014/main" id="{1482DF44-26B4-454B-8D25-37F15DB9CAB0}"/>
                </a:ext>
              </a:extLst>
            </p:cNvPr>
            <p:cNvCxnSpPr>
              <a:cxnSpLocks/>
              <a:stCxn id="25" idx="2"/>
              <a:endCxn id="27" idx="2"/>
            </p:cNvCxnSpPr>
            <p:nvPr/>
          </p:nvCxnSpPr>
          <p:spPr>
            <a:xfrm>
              <a:off x="377697" y="1843805"/>
              <a:ext cx="1229083" cy="0"/>
            </a:xfrm>
            <a:prstGeom prst="line">
              <a:avLst/>
            </a:prstGeom>
            <a:ln w="381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中心点">
              <a:extLst>
                <a:ext uri="{FF2B5EF4-FFF2-40B4-BE49-F238E27FC236}">
                  <a16:creationId xmlns:a16="http://schemas.microsoft.com/office/drawing/2014/main" id="{C7FF70E3-8A54-4BB2-9700-281C5F38890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606780" y="1794890"/>
              <a:ext cx="97829" cy="9782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半径/直径">
              <a:extLst>
                <a:ext uri="{FF2B5EF4-FFF2-40B4-BE49-F238E27FC236}">
                  <a16:creationId xmlns:a16="http://schemas.microsoft.com/office/drawing/2014/main" id="{44E19014-548F-4973-84E3-995C3EB97AF2}"/>
                </a:ext>
              </a:extLst>
            </p:cNvPr>
            <p:cNvSpPr/>
            <p:nvPr/>
          </p:nvSpPr>
          <p:spPr>
            <a:xfrm>
              <a:off x="721518" y="1139257"/>
              <a:ext cx="1862379" cy="502851"/>
            </a:xfrm>
            <a:prstGeom prst="rect">
              <a:avLst/>
            </a:prstGeom>
          </p:spPr>
          <p:txBody>
            <a:bodyPr wrap="none" lIns="0" tIns="0" rIns="0" bIns="0" anchor="ctr">
              <a:noAutofit/>
            </a:bodyPr>
            <a:lstStyle/>
            <a:p>
              <a:pPr algn="ctr"/>
              <a:r>
                <a:rPr lang="en-US" altLang="ja-JP" sz="4000">
                  <a:latin typeface="Meiryo UI" panose="020B0604030504040204" pitchFamily="50" charset="-128"/>
                  <a:ea typeface="Meiryo UI" panose="020B0604030504040204" pitchFamily="50" charset="-128"/>
                </a:rPr>
                <a:t>15cm</a:t>
              </a:r>
              <a:endParaRPr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6" name="問題">
            <a:extLst>
              <a:ext uri="{FF2B5EF4-FFF2-40B4-BE49-F238E27FC236}">
                <a16:creationId xmlns:a16="http://schemas.microsoft.com/office/drawing/2014/main" id="{9D8CF5A7-E8E8-42DB-91DC-E667E83111E2}"/>
              </a:ext>
            </a:extLst>
          </p:cNvPr>
          <p:cNvSpPr txBox="1"/>
          <p:nvPr/>
        </p:nvSpPr>
        <p:spPr>
          <a:xfrm>
            <a:off x="3670300" y="1256598"/>
            <a:ext cx="8151143" cy="1136446"/>
          </a:xfrm>
          <a:prstGeom prst="rect">
            <a:avLst/>
          </a:prstGeom>
          <a:noFill/>
        </p:spPr>
        <p:txBody>
          <a:bodyPr wrap="square" tIns="46800" bIns="46800" rtlCol="0" anchor="ctr">
            <a:noAutofit/>
          </a:bodyPr>
          <a:lstStyle/>
          <a:p>
            <a:pPr algn="r"/>
            <a:r>
              <a:rPr lang="ja-JP" altLang="en-US" sz="8000">
                <a:latin typeface="Meiryo UI" panose="020B0604030504040204" pitchFamily="50" charset="-128"/>
                <a:ea typeface="Meiryo UI" panose="020B0604030504040204" pitchFamily="50" charset="-128"/>
              </a:rPr>
              <a:t>半径が</a:t>
            </a:r>
            <a:r>
              <a:rPr lang="en-US" altLang="ja-JP" sz="8000">
                <a:latin typeface="Meiryo UI" panose="020B0604030504040204" pitchFamily="50" charset="-128"/>
                <a:ea typeface="Meiryo UI" panose="020B0604030504040204" pitchFamily="50" charset="-128"/>
              </a:rPr>
              <a:t>15cm</a:t>
            </a:r>
            <a:r>
              <a:rPr lang="ja-JP" altLang="en-US" sz="8000">
                <a:latin typeface="Meiryo UI" panose="020B0604030504040204" pitchFamily="50" charset="-128"/>
                <a:ea typeface="Meiryo UI" panose="020B0604030504040204" pitchFamily="50" charset="-128"/>
              </a:rPr>
              <a:t>の円</a:t>
            </a:r>
            <a:endParaRPr lang="ja-JP" altLang="en-US" sz="8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3" name="▢">
            <a:extLst>
              <a:ext uri="{FF2B5EF4-FFF2-40B4-BE49-F238E27FC236}">
                <a16:creationId xmlns:a16="http://schemas.microsoft.com/office/drawing/2014/main" id="{C4D364BF-2EA6-4956-A7A4-D8CBFFE6F65A}"/>
              </a:ext>
            </a:extLst>
          </p:cNvPr>
          <p:cNvSpPr/>
          <p:nvPr/>
        </p:nvSpPr>
        <p:spPr>
          <a:xfrm>
            <a:off x="4751244" y="4445972"/>
            <a:ext cx="6962139" cy="1136447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5979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1" grpId="0" animBg="1"/>
      <p:bldP spid="12" grpId="0" animBg="1"/>
      <p:bldP spid="13" grpId="0" animBg="1"/>
      <p:bldP spid="23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4040</TotalTime>
  <Words>131</Words>
  <Application>Microsoft Office PowerPoint</Application>
  <PresentationFormat>ワイド画面</PresentationFormat>
  <Paragraphs>67</Paragraphs>
  <Slides>14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22" baseType="lpstr">
      <vt:lpstr>HGPｺﾞｼｯｸM</vt:lpstr>
      <vt:lpstr>Meiryo UI</vt:lpstr>
      <vt:lpstr>ＭＳ Ｐゴシック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円周</dc:title>
  <dc:creator>colas@edu-c.local</dc:creator>
  <cp:lastModifiedBy>坂本 博紀</cp:lastModifiedBy>
  <cp:revision>346</cp:revision>
  <dcterms:created xsi:type="dcterms:W3CDTF">2019-12-03T00:44:33Z</dcterms:created>
  <dcterms:modified xsi:type="dcterms:W3CDTF">2023-01-26T01:43:47Z</dcterms:modified>
</cp:coreProperties>
</file>