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15" r:id="rId3"/>
    <p:sldId id="295" r:id="rId4"/>
    <p:sldId id="301" r:id="rId5"/>
    <p:sldId id="31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26" r:id="rId14"/>
    <p:sldId id="335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A6DBFF"/>
    <a:srgbClr val="9BE0FF"/>
    <a:srgbClr val="69D1FF"/>
    <a:srgbClr val="FFCCFF"/>
    <a:srgbClr val="FF9B9B"/>
    <a:srgbClr val="FF8585"/>
    <a:srgbClr val="FF7575"/>
    <a:srgbClr val="8EE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4" autoAdjust="0"/>
    <p:restoredTop sz="96730" autoAdjust="0"/>
  </p:normalViewPr>
  <p:slideViewPr>
    <p:cSldViewPr snapToGrid="0">
      <p:cViewPr varScale="1">
        <p:scale>
          <a:sx n="105" d="100"/>
          <a:sy n="105" d="100"/>
        </p:scale>
        <p:origin x="378" y="96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円周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1AB693CF-0CEE-46A4-A43A-ACFF62E0B88C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43.96</a:t>
            </a:r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690880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式解答">
            <a:extLst>
              <a:ext uri="{FF2B5EF4-FFF2-40B4-BE49-F238E27FC236}">
                <a16:creationId xmlns:a16="http://schemas.microsoft.com/office/drawing/2014/main" id="{380844E7-8084-41DA-AB60-E4C161B5A5AE}"/>
              </a:ext>
            </a:extLst>
          </p:cNvPr>
          <p:cNvSpPr txBox="1"/>
          <p:nvPr/>
        </p:nvSpPr>
        <p:spPr>
          <a:xfrm>
            <a:off x="476780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7×2×3.14</a:t>
            </a:r>
          </a:p>
        </p:txBody>
      </p:sp>
      <p:sp>
        <p:nvSpPr>
          <p:cNvPr id="13" name="式">
            <a:extLst>
              <a:ext uri="{FF2B5EF4-FFF2-40B4-BE49-F238E27FC236}">
                <a16:creationId xmlns:a16="http://schemas.microsoft.com/office/drawing/2014/main" id="{4C7AAB41-48D2-4391-93A6-5425B593791C}"/>
              </a:ext>
            </a:extLst>
          </p:cNvPr>
          <p:cNvSpPr txBox="1"/>
          <p:nvPr/>
        </p:nvSpPr>
        <p:spPr>
          <a:xfrm>
            <a:off x="2933700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" name="円の面積">
            <a:extLst>
              <a:ext uri="{FF2B5EF4-FFF2-40B4-BE49-F238E27FC236}">
                <a16:creationId xmlns:a16="http://schemas.microsoft.com/office/drawing/2014/main" id="{68135E74-DCD6-4441-9BF7-04C935DCE58A}"/>
              </a:ext>
            </a:extLst>
          </p:cNvPr>
          <p:cNvGrpSpPr/>
          <p:nvPr/>
        </p:nvGrpSpPr>
        <p:grpSpPr>
          <a:xfrm>
            <a:off x="596774" y="565805"/>
            <a:ext cx="2556000" cy="2556000"/>
            <a:chOff x="377697" y="565805"/>
            <a:chExt cx="2556000" cy="2556000"/>
          </a:xfrm>
        </p:grpSpPr>
        <p:sp>
          <p:nvSpPr>
            <p:cNvPr id="17" name="円">
              <a:extLst>
                <a:ext uri="{FF2B5EF4-FFF2-40B4-BE49-F238E27FC236}">
                  <a16:creationId xmlns:a16="http://schemas.microsoft.com/office/drawing/2014/main" id="{8CB45E4D-334C-4DFA-AC9B-8E8F6F9684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697" y="565805"/>
              <a:ext cx="2556000" cy="25560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破線">
              <a:extLst>
                <a:ext uri="{FF2B5EF4-FFF2-40B4-BE49-F238E27FC236}">
                  <a16:creationId xmlns:a16="http://schemas.microsoft.com/office/drawing/2014/main" id="{E8E66595-3CD2-435D-80D3-8797BD006122}"/>
                </a:ext>
              </a:extLst>
            </p:cNvPr>
            <p:cNvCxnSpPr>
              <a:cxnSpLocks/>
              <a:stCxn id="17" idx="2"/>
              <a:endCxn id="19" idx="2"/>
            </p:cNvCxnSpPr>
            <p:nvPr/>
          </p:nvCxnSpPr>
          <p:spPr>
            <a:xfrm>
              <a:off x="377697" y="1843805"/>
              <a:ext cx="122908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中心点">
              <a:extLst>
                <a:ext uri="{FF2B5EF4-FFF2-40B4-BE49-F238E27FC236}">
                  <a16:creationId xmlns:a16="http://schemas.microsoft.com/office/drawing/2014/main" id="{5D5BBF92-A929-4907-8A95-32330434C2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06780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半径/直径">
              <a:extLst>
                <a:ext uri="{FF2B5EF4-FFF2-40B4-BE49-F238E27FC236}">
                  <a16:creationId xmlns:a16="http://schemas.microsoft.com/office/drawing/2014/main" id="{08DAADB3-1124-4385-B090-45F40F72CF0D}"/>
                </a:ext>
              </a:extLst>
            </p:cNvPr>
            <p:cNvSpPr/>
            <p:nvPr/>
          </p:nvSpPr>
          <p:spPr>
            <a:xfrm>
              <a:off x="721518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7m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問題">
            <a:extLst>
              <a:ext uri="{FF2B5EF4-FFF2-40B4-BE49-F238E27FC236}">
                <a16:creationId xmlns:a16="http://schemas.microsoft.com/office/drawing/2014/main" id="{96CC3742-9B50-4080-855E-D63EC3B5CEEA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半径が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7m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</a:p>
        </p:txBody>
      </p:sp>
      <p:sp>
        <p:nvSpPr>
          <p:cNvPr id="23" name="▢">
            <a:extLst>
              <a:ext uri="{FF2B5EF4-FFF2-40B4-BE49-F238E27FC236}">
                <a16:creationId xmlns:a16="http://schemas.microsoft.com/office/drawing/2014/main" id="{C4D364BF-2EA6-4956-A7A4-D8CBFFE6F65A}"/>
              </a:ext>
            </a:extLst>
          </p:cNvPr>
          <p:cNvSpPr/>
          <p:nvPr/>
        </p:nvSpPr>
        <p:spPr>
          <a:xfrm>
            <a:off x="4767804" y="4464957"/>
            <a:ext cx="6962139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87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  <p:bldP spid="13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1AB693CF-0CEE-46A4-A43A-ACFF62E0B88C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28.26cm</a:t>
            </a: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690880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式解答">
            <a:extLst>
              <a:ext uri="{FF2B5EF4-FFF2-40B4-BE49-F238E27FC236}">
                <a16:creationId xmlns:a16="http://schemas.microsoft.com/office/drawing/2014/main" id="{380844E7-8084-41DA-AB60-E4C161B5A5AE}"/>
              </a:ext>
            </a:extLst>
          </p:cNvPr>
          <p:cNvSpPr txBox="1"/>
          <p:nvPr/>
        </p:nvSpPr>
        <p:spPr>
          <a:xfrm>
            <a:off x="4761996" y="4473001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4.5×2×3.14</a:t>
            </a:r>
          </a:p>
        </p:txBody>
      </p:sp>
      <p:sp>
        <p:nvSpPr>
          <p:cNvPr id="13" name="式">
            <a:extLst>
              <a:ext uri="{FF2B5EF4-FFF2-40B4-BE49-F238E27FC236}">
                <a16:creationId xmlns:a16="http://schemas.microsoft.com/office/drawing/2014/main" id="{4C7AAB41-48D2-4391-93A6-5425B593791C}"/>
              </a:ext>
            </a:extLst>
          </p:cNvPr>
          <p:cNvSpPr txBox="1"/>
          <p:nvPr/>
        </p:nvSpPr>
        <p:spPr>
          <a:xfrm>
            <a:off x="2933700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円の面積">
            <a:extLst>
              <a:ext uri="{FF2B5EF4-FFF2-40B4-BE49-F238E27FC236}">
                <a16:creationId xmlns:a16="http://schemas.microsoft.com/office/drawing/2014/main" id="{21C5FBE8-AFDC-4973-9365-7BEE94A8405A}"/>
              </a:ext>
            </a:extLst>
          </p:cNvPr>
          <p:cNvGrpSpPr/>
          <p:nvPr/>
        </p:nvGrpSpPr>
        <p:grpSpPr>
          <a:xfrm>
            <a:off x="596774" y="565805"/>
            <a:ext cx="2556000" cy="2556000"/>
            <a:chOff x="377697" y="565805"/>
            <a:chExt cx="2556000" cy="2556000"/>
          </a:xfrm>
        </p:grpSpPr>
        <p:sp>
          <p:nvSpPr>
            <p:cNvPr id="24" name="円">
              <a:extLst>
                <a:ext uri="{FF2B5EF4-FFF2-40B4-BE49-F238E27FC236}">
                  <a16:creationId xmlns:a16="http://schemas.microsoft.com/office/drawing/2014/main" id="{30F46AFA-B518-4100-A1D9-A41A932EEC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697" y="565805"/>
              <a:ext cx="2556000" cy="25560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破線">
              <a:extLst>
                <a:ext uri="{FF2B5EF4-FFF2-40B4-BE49-F238E27FC236}">
                  <a16:creationId xmlns:a16="http://schemas.microsoft.com/office/drawing/2014/main" id="{ECDDADF4-5B86-4D77-9E16-3A523F7E5613}"/>
                </a:ext>
              </a:extLst>
            </p:cNvPr>
            <p:cNvCxnSpPr>
              <a:cxnSpLocks/>
              <a:stCxn id="24" idx="2"/>
              <a:endCxn id="26" idx="2"/>
            </p:cNvCxnSpPr>
            <p:nvPr/>
          </p:nvCxnSpPr>
          <p:spPr>
            <a:xfrm>
              <a:off x="377697" y="1843805"/>
              <a:ext cx="122908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中心点">
              <a:extLst>
                <a:ext uri="{FF2B5EF4-FFF2-40B4-BE49-F238E27FC236}">
                  <a16:creationId xmlns:a16="http://schemas.microsoft.com/office/drawing/2014/main" id="{0583B227-F481-4819-98F3-55F75328AC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06780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半径/直径">
              <a:extLst>
                <a:ext uri="{FF2B5EF4-FFF2-40B4-BE49-F238E27FC236}">
                  <a16:creationId xmlns:a16="http://schemas.microsoft.com/office/drawing/2014/main" id="{CEBFABEC-3FEC-4A8F-A5CD-22B68A3753F9}"/>
                </a:ext>
              </a:extLst>
            </p:cNvPr>
            <p:cNvSpPr/>
            <p:nvPr/>
          </p:nvSpPr>
          <p:spPr>
            <a:xfrm>
              <a:off x="721518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4.5cm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8" name="問題">
            <a:extLst>
              <a:ext uri="{FF2B5EF4-FFF2-40B4-BE49-F238E27FC236}">
                <a16:creationId xmlns:a16="http://schemas.microsoft.com/office/drawing/2014/main" id="{7157D6DC-1491-41F8-9E4D-ED69E94F9984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半径が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4.5cm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</a:p>
        </p:txBody>
      </p:sp>
      <p:sp>
        <p:nvSpPr>
          <p:cNvPr id="23" name="▢">
            <a:extLst>
              <a:ext uri="{FF2B5EF4-FFF2-40B4-BE49-F238E27FC236}">
                <a16:creationId xmlns:a16="http://schemas.microsoft.com/office/drawing/2014/main" id="{C4D364BF-2EA6-4956-A7A4-D8CBFFE6F65A}"/>
              </a:ext>
            </a:extLst>
          </p:cNvPr>
          <p:cNvSpPr/>
          <p:nvPr/>
        </p:nvSpPr>
        <p:spPr>
          <a:xfrm>
            <a:off x="4773614" y="4418943"/>
            <a:ext cx="6962139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03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  <p:bldP spid="13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1AB693CF-0CEE-46A4-A43A-ACFF62E0B88C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4.71</a:t>
            </a:r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690880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式解答">
            <a:extLst>
              <a:ext uri="{FF2B5EF4-FFF2-40B4-BE49-F238E27FC236}">
                <a16:creationId xmlns:a16="http://schemas.microsoft.com/office/drawing/2014/main" id="{380844E7-8084-41DA-AB60-E4C161B5A5AE}"/>
              </a:ext>
            </a:extLst>
          </p:cNvPr>
          <p:cNvSpPr txBox="1"/>
          <p:nvPr/>
        </p:nvSpPr>
        <p:spPr>
          <a:xfrm>
            <a:off x="4870922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1.5×3.14</a:t>
            </a:r>
          </a:p>
        </p:txBody>
      </p:sp>
      <p:sp>
        <p:nvSpPr>
          <p:cNvPr id="13" name="式">
            <a:extLst>
              <a:ext uri="{FF2B5EF4-FFF2-40B4-BE49-F238E27FC236}">
                <a16:creationId xmlns:a16="http://schemas.microsoft.com/office/drawing/2014/main" id="{4C7AAB41-48D2-4391-93A6-5425B593791C}"/>
              </a:ext>
            </a:extLst>
          </p:cNvPr>
          <p:cNvSpPr txBox="1"/>
          <p:nvPr/>
        </p:nvSpPr>
        <p:spPr>
          <a:xfrm>
            <a:off x="2933700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" name="円の面積">
            <a:extLst>
              <a:ext uri="{FF2B5EF4-FFF2-40B4-BE49-F238E27FC236}">
                <a16:creationId xmlns:a16="http://schemas.microsoft.com/office/drawing/2014/main" id="{2C7CD806-0D01-489D-B150-838CC43DDDA2}"/>
              </a:ext>
            </a:extLst>
          </p:cNvPr>
          <p:cNvGrpSpPr/>
          <p:nvPr/>
        </p:nvGrpSpPr>
        <p:grpSpPr>
          <a:xfrm>
            <a:off x="596774" y="565805"/>
            <a:ext cx="2556000" cy="2556000"/>
            <a:chOff x="377700" y="565805"/>
            <a:chExt cx="2556000" cy="2556000"/>
          </a:xfrm>
        </p:grpSpPr>
        <p:sp>
          <p:nvSpPr>
            <p:cNvPr id="17" name="円">
              <a:extLst>
                <a:ext uri="{FF2B5EF4-FFF2-40B4-BE49-F238E27FC236}">
                  <a16:creationId xmlns:a16="http://schemas.microsoft.com/office/drawing/2014/main" id="{307DFD86-4AB4-4FEC-9C69-3F6E3F2554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700" y="565805"/>
              <a:ext cx="2556000" cy="25560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破線">
              <a:extLst>
                <a:ext uri="{FF2B5EF4-FFF2-40B4-BE49-F238E27FC236}">
                  <a16:creationId xmlns:a16="http://schemas.microsoft.com/office/drawing/2014/main" id="{0B3FD61A-0508-480D-A1A3-E85689AB3B52}"/>
                </a:ext>
              </a:extLst>
            </p:cNvPr>
            <p:cNvCxnSpPr>
              <a:cxnSpLocks/>
              <a:stCxn id="17" idx="2"/>
              <a:endCxn id="17" idx="6"/>
            </p:cNvCxnSpPr>
            <p:nvPr/>
          </p:nvCxnSpPr>
          <p:spPr>
            <a:xfrm>
              <a:off x="377700" y="1843805"/>
              <a:ext cx="25560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中心点">
              <a:extLst>
                <a:ext uri="{FF2B5EF4-FFF2-40B4-BE49-F238E27FC236}">
                  <a16:creationId xmlns:a16="http://schemas.microsoft.com/office/drawing/2014/main" id="{EB315D23-0B88-4D8D-9867-AF00A84E07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06783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半径/直径">
              <a:extLst>
                <a:ext uri="{FF2B5EF4-FFF2-40B4-BE49-F238E27FC236}">
                  <a16:creationId xmlns:a16="http://schemas.microsoft.com/office/drawing/2014/main" id="{E2AE7B91-61F5-4900-8AD0-221ACB97CF61}"/>
                </a:ext>
              </a:extLst>
            </p:cNvPr>
            <p:cNvSpPr/>
            <p:nvPr/>
          </p:nvSpPr>
          <p:spPr>
            <a:xfrm>
              <a:off x="721518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1.5m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問題">
            <a:extLst>
              <a:ext uri="{FF2B5EF4-FFF2-40B4-BE49-F238E27FC236}">
                <a16:creationId xmlns:a16="http://schemas.microsoft.com/office/drawing/2014/main" id="{85D94F6F-D48E-41D7-AC24-DF2924A2F56A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kumimoji="1"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直径が</a:t>
            </a:r>
            <a:r>
              <a:rPr kumimoji="1"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.5</a:t>
            </a:r>
            <a:r>
              <a:rPr kumimoji="1"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kumimoji="1"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</a:p>
        </p:txBody>
      </p:sp>
      <p:sp>
        <p:nvSpPr>
          <p:cNvPr id="23" name="▢">
            <a:extLst>
              <a:ext uri="{FF2B5EF4-FFF2-40B4-BE49-F238E27FC236}">
                <a16:creationId xmlns:a16="http://schemas.microsoft.com/office/drawing/2014/main" id="{C4D364BF-2EA6-4956-A7A4-D8CBFFE6F65A}"/>
              </a:ext>
            </a:extLst>
          </p:cNvPr>
          <p:cNvSpPr/>
          <p:nvPr/>
        </p:nvSpPr>
        <p:spPr>
          <a:xfrm>
            <a:off x="4810650" y="4463656"/>
            <a:ext cx="6962139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0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  <p:bldP spid="13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4D453F9F-93BD-4FBD-92B2-644571D254FD}"/>
              </a:ext>
            </a:extLst>
          </p:cNvPr>
          <p:cNvSpPr txBox="1"/>
          <p:nvPr/>
        </p:nvSpPr>
        <p:spPr>
          <a:xfrm>
            <a:off x="2933700" y="4445970"/>
            <a:ext cx="87920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25.7cm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169267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式解答">
            <a:extLst>
              <a:ext uri="{FF2B5EF4-FFF2-40B4-BE49-F238E27FC236}">
                <a16:creationId xmlns:a16="http://schemas.microsoft.com/office/drawing/2014/main" id="{13878D0C-9BF0-4466-8BED-FD2B4D7E07D9}"/>
              </a:ext>
            </a:extLst>
          </p:cNvPr>
          <p:cNvSpPr txBox="1"/>
          <p:nvPr/>
        </p:nvSpPr>
        <p:spPr>
          <a:xfrm>
            <a:off x="2933700" y="4445972"/>
            <a:ext cx="87920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10×3.14÷2+10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式">
            <a:extLst>
              <a:ext uri="{FF2B5EF4-FFF2-40B4-BE49-F238E27FC236}">
                <a16:creationId xmlns:a16="http://schemas.microsoft.com/office/drawing/2014/main" id="{E5616AC5-D20A-43F9-B829-81689F49FD62}"/>
              </a:ext>
            </a:extLst>
          </p:cNvPr>
          <p:cNvSpPr txBox="1"/>
          <p:nvPr/>
        </p:nvSpPr>
        <p:spPr>
          <a:xfrm>
            <a:off x="1169267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円の面積">
            <a:extLst>
              <a:ext uri="{FF2B5EF4-FFF2-40B4-BE49-F238E27FC236}">
                <a16:creationId xmlns:a16="http://schemas.microsoft.com/office/drawing/2014/main" id="{044D4C8B-0BFC-40C2-B8CD-3090E3E7D331}"/>
              </a:ext>
            </a:extLst>
          </p:cNvPr>
          <p:cNvGrpSpPr/>
          <p:nvPr/>
        </p:nvGrpSpPr>
        <p:grpSpPr>
          <a:xfrm>
            <a:off x="569340" y="565804"/>
            <a:ext cx="2592000" cy="2556001"/>
            <a:chOff x="569340" y="565804"/>
            <a:chExt cx="2592000" cy="2556001"/>
          </a:xfrm>
        </p:grpSpPr>
        <p:sp>
          <p:nvSpPr>
            <p:cNvPr id="15" name="円">
              <a:extLst>
                <a:ext uri="{FF2B5EF4-FFF2-40B4-BE49-F238E27FC236}">
                  <a16:creationId xmlns:a16="http://schemas.microsoft.com/office/drawing/2014/main" id="{D097DF83-0173-494D-AF6E-CDA9DC75F1F2}"/>
                </a:ext>
              </a:extLst>
            </p:cNvPr>
            <p:cNvSpPr/>
            <p:nvPr/>
          </p:nvSpPr>
          <p:spPr>
            <a:xfrm>
              <a:off x="596773" y="565804"/>
              <a:ext cx="2556001" cy="2556001"/>
            </a:xfrm>
            <a:prstGeom prst="arc">
              <a:avLst>
                <a:gd name="adj1" fmla="val 10753450"/>
                <a:gd name="adj2" fmla="val 43380"/>
              </a:avLst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6" name="破線">
              <a:extLst>
                <a:ext uri="{FF2B5EF4-FFF2-40B4-BE49-F238E27FC236}">
                  <a16:creationId xmlns:a16="http://schemas.microsoft.com/office/drawing/2014/main" id="{EE71DFD8-5F2C-4AF3-91D6-DC18AA777E7F}"/>
                </a:ext>
              </a:extLst>
            </p:cNvPr>
            <p:cNvCxnSpPr>
              <a:cxnSpLocks/>
            </p:cNvCxnSpPr>
            <p:nvPr/>
          </p:nvCxnSpPr>
          <p:spPr>
            <a:xfrm>
              <a:off x="596774" y="1843805"/>
              <a:ext cx="25560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中心点">
              <a:extLst>
                <a:ext uri="{FF2B5EF4-FFF2-40B4-BE49-F238E27FC236}">
                  <a16:creationId xmlns:a16="http://schemas.microsoft.com/office/drawing/2014/main" id="{85585E2D-D66C-4AD0-802F-A232D07788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85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半径/直径">
              <a:extLst>
                <a:ext uri="{FF2B5EF4-FFF2-40B4-BE49-F238E27FC236}">
                  <a16:creationId xmlns:a16="http://schemas.microsoft.com/office/drawing/2014/main" id="{6D8863D3-2100-4A53-8613-921760AE41C8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7" name="直線">
              <a:extLst>
                <a:ext uri="{FF2B5EF4-FFF2-40B4-BE49-F238E27FC236}">
                  <a16:creationId xmlns:a16="http://schemas.microsoft.com/office/drawing/2014/main" id="{1674C1BF-0BF2-4CC3-A434-949BD1F45E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9340" y="1829026"/>
              <a:ext cx="2592000" cy="14778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問題">
            <a:extLst>
              <a:ext uri="{FF2B5EF4-FFF2-40B4-BE49-F238E27FC236}">
                <a16:creationId xmlns:a16="http://schemas.microsoft.com/office/drawing/2014/main" id="{4EA211FF-1E6C-42E8-BE72-D03AC97CE8BB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  <a:ln>
            <a:noFill/>
          </a:ln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赤の部分の長さ</a:t>
            </a:r>
            <a:endParaRPr kumimoji="1"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▢">
            <a:extLst>
              <a:ext uri="{FF2B5EF4-FFF2-40B4-BE49-F238E27FC236}">
                <a16:creationId xmlns:a16="http://schemas.microsoft.com/office/drawing/2014/main" id="{05AB4737-33B4-4151-9EDA-2C9DC1546E2D}"/>
              </a:ext>
            </a:extLst>
          </p:cNvPr>
          <p:cNvSpPr/>
          <p:nvPr/>
        </p:nvSpPr>
        <p:spPr>
          <a:xfrm>
            <a:off x="2921362" y="4445972"/>
            <a:ext cx="8792021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00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 animBg="1"/>
      <p:bldP spid="28" grpId="0"/>
      <p:bldP spid="2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4D453F9F-93BD-4FBD-92B2-644571D254FD}"/>
              </a:ext>
            </a:extLst>
          </p:cNvPr>
          <p:cNvSpPr txBox="1"/>
          <p:nvPr/>
        </p:nvSpPr>
        <p:spPr>
          <a:xfrm>
            <a:off x="2933700" y="4445970"/>
            <a:ext cx="87920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35.7cm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169267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式解答">
            <a:extLst>
              <a:ext uri="{FF2B5EF4-FFF2-40B4-BE49-F238E27FC236}">
                <a16:creationId xmlns:a16="http://schemas.microsoft.com/office/drawing/2014/main" id="{13878D0C-9BF0-4466-8BED-FD2B4D7E07D9}"/>
              </a:ext>
            </a:extLst>
          </p:cNvPr>
          <p:cNvSpPr txBox="1"/>
          <p:nvPr/>
        </p:nvSpPr>
        <p:spPr>
          <a:xfrm>
            <a:off x="2933700" y="4445972"/>
            <a:ext cx="87920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20×3.14÷4+20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式">
            <a:extLst>
              <a:ext uri="{FF2B5EF4-FFF2-40B4-BE49-F238E27FC236}">
                <a16:creationId xmlns:a16="http://schemas.microsoft.com/office/drawing/2014/main" id="{E5616AC5-D20A-43F9-B829-81689F49FD62}"/>
              </a:ext>
            </a:extLst>
          </p:cNvPr>
          <p:cNvSpPr txBox="1"/>
          <p:nvPr/>
        </p:nvSpPr>
        <p:spPr>
          <a:xfrm>
            <a:off x="1169267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円の面積">
            <a:extLst>
              <a:ext uri="{FF2B5EF4-FFF2-40B4-BE49-F238E27FC236}">
                <a16:creationId xmlns:a16="http://schemas.microsoft.com/office/drawing/2014/main" id="{5BC1A98A-50C2-410A-BBA6-4C195EACFBB3}"/>
              </a:ext>
            </a:extLst>
          </p:cNvPr>
          <p:cNvGrpSpPr/>
          <p:nvPr/>
        </p:nvGrpSpPr>
        <p:grpSpPr>
          <a:xfrm>
            <a:off x="596773" y="529352"/>
            <a:ext cx="2831153" cy="2592453"/>
            <a:chOff x="596773" y="529352"/>
            <a:chExt cx="2831153" cy="2592453"/>
          </a:xfrm>
        </p:grpSpPr>
        <p:sp>
          <p:nvSpPr>
            <p:cNvPr id="20" name="かっこ">
              <a:extLst>
                <a:ext uri="{FF2B5EF4-FFF2-40B4-BE49-F238E27FC236}">
                  <a16:creationId xmlns:a16="http://schemas.microsoft.com/office/drawing/2014/main" id="{A16E7204-CB3C-4024-9905-302A98BE38C3}"/>
                </a:ext>
              </a:extLst>
            </p:cNvPr>
            <p:cNvSpPr/>
            <p:nvPr/>
          </p:nvSpPr>
          <p:spPr>
            <a:xfrm rot="16200000">
              <a:off x="2353675" y="1410917"/>
              <a:ext cx="313963" cy="1284238"/>
            </a:xfrm>
            <a:prstGeom prst="leftBracket">
              <a:avLst>
                <a:gd name="adj" fmla="val 282103"/>
              </a:avLst>
            </a:pr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">
              <a:extLst>
                <a:ext uri="{FF2B5EF4-FFF2-40B4-BE49-F238E27FC236}">
                  <a16:creationId xmlns:a16="http://schemas.microsoft.com/office/drawing/2014/main" id="{37CA19BD-96DC-4FB6-92ED-BE6A3DEA9697}"/>
                </a:ext>
              </a:extLst>
            </p:cNvPr>
            <p:cNvSpPr/>
            <p:nvPr/>
          </p:nvSpPr>
          <p:spPr>
            <a:xfrm>
              <a:off x="596773" y="565804"/>
              <a:ext cx="2556001" cy="2556001"/>
            </a:xfrm>
            <a:prstGeom prst="arc">
              <a:avLst>
                <a:gd name="adj1" fmla="val 16152024"/>
                <a:gd name="adj2" fmla="val 44473"/>
              </a:avLst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破線2">
              <a:extLst>
                <a:ext uri="{FF2B5EF4-FFF2-40B4-BE49-F238E27FC236}">
                  <a16:creationId xmlns:a16="http://schemas.microsoft.com/office/drawing/2014/main" id="{6827ECF9-7974-47A5-BBB8-2C198B3C25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88331" y="1843804"/>
              <a:ext cx="129722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破線1">
              <a:extLst>
                <a:ext uri="{FF2B5EF4-FFF2-40B4-BE49-F238E27FC236}">
                  <a16:creationId xmlns:a16="http://schemas.microsoft.com/office/drawing/2014/main" id="{5CDC0B0F-06D5-4211-A179-87BF1C98B2AA}"/>
                </a:ext>
              </a:extLst>
            </p:cNvPr>
            <p:cNvCxnSpPr>
              <a:cxnSpLocks/>
            </p:cNvCxnSpPr>
            <p:nvPr/>
          </p:nvCxnSpPr>
          <p:spPr>
            <a:xfrm>
              <a:off x="1876425" y="535781"/>
              <a:ext cx="0" cy="1330249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中心点">
              <a:extLst>
                <a:ext uri="{FF2B5EF4-FFF2-40B4-BE49-F238E27FC236}">
                  <a16:creationId xmlns:a16="http://schemas.microsoft.com/office/drawing/2014/main" id="{F036DBEA-1890-4B6D-B103-B59A33BF7C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85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半径/直径">
              <a:extLst>
                <a:ext uri="{FF2B5EF4-FFF2-40B4-BE49-F238E27FC236}">
                  <a16:creationId xmlns:a16="http://schemas.microsoft.com/office/drawing/2014/main" id="{E612F8DE-7734-4ECC-900F-CAEC79418EB0}"/>
                </a:ext>
              </a:extLst>
            </p:cNvPr>
            <p:cNvSpPr/>
            <p:nvPr/>
          </p:nvSpPr>
          <p:spPr>
            <a:xfrm>
              <a:off x="1565547" y="2061265"/>
              <a:ext cx="1862379" cy="5028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1" name="横線">
              <a:extLst>
                <a:ext uri="{FF2B5EF4-FFF2-40B4-BE49-F238E27FC236}">
                  <a16:creationId xmlns:a16="http://schemas.microsoft.com/office/drawing/2014/main" id="{1572348B-CE1D-4ACE-97CC-7920AE111F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5857" y="1831342"/>
              <a:ext cx="1332000" cy="3319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縦線">
              <a:extLst>
                <a:ext uri="{FF2B5EF4-FFF2-40B4-BE49-F238E27FC236}">
                  <a16:creationId xmlns:a16="http://schemas.microsoft.com/office/drawing/2014/main" id="{ED5313C3-93B6-40ED-BB7E-B92E64F3542F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83" y="529352"/>
              <a:ext cx="17833" cy="12960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問題">
            <a:extLst>
              <a:ext uri="{FF2B5EF4-FFF2-40B4-BE49-F238E27FC236}">
                <a16:creationId xmlns:a16="http://schemas.microsoft.com/office/drawing/2014/main" id="{AD2C23BC-7A91-4CCD-B86D-00BFF8F58C17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赤の部分の長さ</a:t>
            </a:r>
            <a:endParaRPr kumimoji="1"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▢">
            <a:extLst>
              <a:ext uri="{FF2B5EF4-FFF2-40B4-BE49-F238E27FC236}">
                <a16:creationId xmlns:a16="http://schemas.microsoft.com/office/drawing/2014/main" id="{05AB4737-33B4-4151-9EDA-2C9DC1546E2D}"/>
              </a:ext>
            </a:extLst>
          </p:cNvPr>
          <p:cNvSpPr/>
          <p:nvPr/>
        </p:nvSpPr>
        <p:spPr>
          <a:xfrm>
            <a:off x="2921362" y="4445972"/>
            <a:ext cx="8792021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4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 animBg="1"/>
      <p:bldP spid="28" grpId="0"/>
      <p:bldP spid="2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3030ADC-E0D6-4903-A0FF-7F447181FA35}"/>
              </a:ext>
            </a:extLst>
          </p:cNvPr>
          <p:cNvSpPr/>
          <p:nvPr/>
        </p:nvSpPr>
        <p:spPr>
          <a:xfrm>
            <a:off x="1841325" y="1888681"/>
            <a:ext cx="8509349" cy="255454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ja-JP" altLang="en-US" sz="8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円周や</a:t>
            </a:r>
            <a:r>
              <a:rPr lang="ja-JP" altLang="en-US" sz="8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周りの</a:t>
            </a:r>
            <a:endParaRPr lang="en-US" altLang="ja-JP" sz="8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8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長さ</a:t>
            </a:r>
            <a:r>
              <a:rPr lang="ja-JP" altLang="en-US" sz="8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を求めましょう。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405078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周率">
            <a:extLst>
              <a:ext uri="{FF2B5EF4-FFF2-40B4-BE49-F238E27FC236}">
                <a16:creationId xmlns:a16="http://schemas.microsoft.com/office/drawing/2014/main" id="{482246D1-B380-825C-4ED0-7F0D0ABEDB12}"/>
              </a:ext>
            </a:extLst>
          </p:cNvPr>
          <p:cNvSpPr txBox="1"/>
          <p:nvPr/>
        </p:nvSpPr>
        <p:spPr>
          <a:xfrm>
            <a:off x="3864512" y="5026729"/>
            <a:ext cx="7671368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円周率＝</a:t>
            </a:r>
            <a:r>
              <a:rPr lang="en-US" altLang="ja-JP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3.14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問題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656120" y="2329732"/>
            <a:ext cx="10879760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円周＝直径</a:t>
            </a:r>
            <a:r>
              <a:rPr lang="en-US" altLang="ja-JP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円周率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▢">
            <a:extLst>
              <a:ext uri="{FF2B5EF4-FFF2-40B4-BE49-F238E27FC236}">
                <a16:creationId xmlns:a16="http://schemas.microsoft.com/office/drawing/2014/main" id="{783E4FF1-C52F-81BB-0F55-3D5F0796A4BC}"/>
              </a:ext>
            </a:extLst>
          </p:cNvPr>
          <p:cNvSpPr/>
          <p:nvPr/>
        </p:nvSpPr>
        <p:spPr>
          <a:xfrm>
            <a:off x="4395398" y="2298243"/>
            <a:ext cx="7140482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5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周率">
            <a:extLst>
              <a:ext uri="{FF2B5EF4-FFF2-40B4-BE49-F238E27FC236}">
                <a16:creationId xmlns:a16="http://schemas.microsoft.com/office/drawing/2014/main" id="{6444D491-AA4C-494F-9397-03BB6A95222F}"/>
              </a:ext>
            </a:extLst>
          </p:cNvPr>
          <p:cNvSpPr txBox="1"/>
          <p:nvPr/>
        </p:nvSpPr>
        <p:spPr>
          <a:xfrm>
            <a:off x="4202715" y="5026729"/>
            <a:ext cx="7671368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円周率＝</a:t>
            </a:r>
            <a:r>
              <a:rPr lang="en-US" altLang="ja-JP" sz="9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3.14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問題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235132" y="2329732"/>
            <a:ext cx="11556166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円周＝半径</a:t>
            </a:r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×2×</a:t>
            </a:r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円周率</a:t>
            </a:r>
            <a:endParaRPr kumimoji="1" lang="ja-JP" altLang="en-US" sz="8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▢">
            <a:extLst>
              <a:ext uri="{FF2B5EF4-FFF2-40B4-BE49-F238E27FC236}">
                <a16:creationId xmlns:a16="http://schemas.microsoft.com/office/drawing/2014/main" id="{2571D0DC-64CB-498E-9B57-00D3B344FBC5}"/>
              </a:ext>
            </a:extLst>
          </p:cNvPr>
          <p:cNvSpPr/>
          <p:nvPr/>
        </p:nvSpPr>
        <p:spPr>
          <a:xfrm>
            <a:off x="3644664" y="2361003"/>
            <a:ext cx="8229419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66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1AB693CF-0CEE-46A4-A43A-ACFF62E0B88C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31.4cm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690880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式解答">
            <a:extLst>
              <a:ext uri="{FF2B5EF4-FFF2-40B4-BE49-F238E27FC236}">
                <a16:creationId xmlns:a16="http://schemas.microsoft.com/office/drawing/2014/main" id="{380844E7-8084-41DA-AB60-E4C161B5A5AE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10×3.14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式">
            <a:extLst>
              <a:ext uri="{FF2B5EF4-FFF2-40B4-BE49-F238E27FC236}">
                <a16:creationId xmlns:a16="http://schemas.microsoft.com/office/drawing/2014/main" id="{4C7AAB41-48D2-4391-93A6-5425B593791C}"/>
              </a:ext>
            </a:extLst>
          </p:cNvPr>
          <p:cNvSpPr txBox="1"/>
          <p:nvPr/>
        </p:nvSpPr>
        <p:spPr>
          <a:xfrm>
            <a:off x="2933700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4" name="円の面積">
            <a:extLst>
              <a:ext uri="{FF2B5EF4-FFF2-40B4-BE49-F238E27FC236}">
                <a16:creationId xmlns:a16="http://schemas.microsoft.com/office/drawing/2014/main" id="{913C430F-823E-4727-9134-7D5A3E9ED5F6}"/>
              </a:ext>
            </a:extLst>
          </p:cNvPr>
          <p:cNvGrpSpPr/>
          <p:nvPr/>
        </p:nvGrpSpPr>
        <p:grpSpPr>
          <a:xfrm>
            <a:off x="596774" y="565805"/>
            <a:ext cx="2556000" cy="2556000"/>
            <a:chOff x="377700" y="565805"/>
            <a:chExt cx="2556000" cy="2556000"/>
          </a:xfrm>
        </p:grpSpPr>
        <p:sp>
          <p:nvSpPr>
            <p:cNvPr id="25" name="円">
              <a:extLst>
                <a:ext uri="{FF2B5EF4-FFF2-40B4-BE49-F238E27FC236}">
                  <a16:creationId xmlns:a16="http://schemas.microsoft.com/office/drawing/2014/main" id="{954C3671-A65C-4C87-8ABB-1683F76FC9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700" y="565805"/>
              <a:ext cx="2556000" cy="25560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破線">
              <a:extLst>
                <a:ext uri="{FF2B5EF4-FFF2-40B4-BE49-F238E27FC236}">
                  <a16:creationId xmlns:a16="http://schemas.microsoft.com/office/drawing/2014/main" id="{3421CD5A-047B-4A26-9760-0B56F5FC0245}"/>
                </a:ext>
              </a:extLst>
            </p:cNvPr>
            <p:cNvCxnSpPr>
              <a:cxnSpLocks/>
              <a:stCxn id="25" idx="2"/>
              <a:endCxn id="25" idx="6"/>
            </p:cNvCxnSpPr>
            <p:nvPr/>
          </p:nvCxnSpPr>
          <p:spPr>
            <a:xfrm>
              <a:off x="377700" y="1843805"/>
              <a:ext cx="25560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中心点">
              <a:extLst>
                <a:ext uri="{FF2B5EF4-FFF2-40B4-BE49-F238E27FC236}">
                  <a16:creationId xmlns:a16="http://schemas.microsoft.com/office/drawing/2014/main" id="{47380BA1-460E-4753-A4B7-3C50D58492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06783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半径/直径">
              <a:extLst>
                <a:ext uri="{FF2B5EF4-FFF2-40B4-BE49-F238E27FC236}">
                  <a16:creationId xmlns:a16="http://schemas.microsoft.com/office/drawing/2014/main" id="{D17472BC-D95C-4AFC-A0B8-03F960A99EE2}"/>
                </a:ext>
              </a:extLst>
            </p:cNvPr>
            <p:cNvSpPr/>
            <p:nvPr/>
          </p:nvSpPr>
          <p:spPr>
            <a:xfrm>
              <a:off x="721518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問題">
            <a:extLst>
              <a:ext uri="{FF2B5EF4-FFF2-40B4-BE49-F238E27FC236}">
                <a16:creationId xmlns:a16="http://schemas.microsoft.com/office/drawing/2014/main" id="{BB132AC1-7595-43EB-A95A-765E22830058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直径が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</a:p>
        </p:txBody>
      </p:sp>
      <p:sp>
        <p:nvSpPr>
          <p:cNvPr id="11" name="▢">
            <a:extLst>
              <a:ext uri="{FF2B5EF4-FFF2-40B4-BE49-F238E27FC236}">
                <a16:creationId xmlns:a16="http://schemas.microsoft.com/office/drawing/2014/main" id="{05AB4737-33B4-4151-9EDA-2C9DC1546E2D}"/>
              </a:ext>
            </a:extLst>
          </p:cNvPr>
          <p:cNvSpPr/>
          <p:nvPr/>
        </p:nvSpPr>
        <p:spPr>
          <a:xfrm>
            <a:off x="4751244" y="4445972"/>
            <a:ext cx="6962139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93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  <p:bldP spid="13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1AB693CF-0CEE-46A4-A43A-ACFF62E0B88C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62.8cm</a:t>
            </a:r>
          </a:p>
          <a:p>
            <a:pPr algn="r"/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690880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式解答">
            <a:extLst>
              <a:ext uri="{FF2B5EF4-FFF2-40B4-BE49-F238E27FC236}">
                <a16:creationId xmlns:a16="http://schemas.microsoft.com/office/drawing/2014/main" id="{380844E7-8084-41DA-AB60-E4C161B5A5AE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10×2×3.14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式">
            <a:extLst>
              <a:ext uri="{FF2B5EF4-FFF2-40B4-BE49-F238E27FC236}">
                <a16:creationId xmlns:a16="http://schemas.microsoft.com/office/drawing/2014/main" id="{4C7AAB41-48D2-4391-93A6-5425B593791C}"/>
              </a:ext>
            </a:extLst>
          </p:cNvPr>
          <p:cNvSpPr txBox="1"/>
          <p:nvPr/>
        </p:nvSpPr>
        <p:spPr>
          <a:xfrm>
            <a:off x="2933700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" name="円の面積">
            <a:extLst>
              <a:ext uri="{FF2B5EF4-FFF2-40B4-BE49-F238E27FC236}">
                <a16:creationId xmlns:a16="http://schemas.microsoft.com/office/drawing/2014/main" id="{CAC73EFF-AFC0-4024-A993-338D0855E461}"/>
              </a:ext>
            </a:extLst>
          </p:cNvPr>
          <p:cNvGrpSpPr/>
          <p:nvPr/>
        </p:nvGrpSpPr>
        <p:grpSpPr>
          <a:xfrm>
            <a:off x="596774" y="565805"/>
            <a:ext cx="2556000" cy="2556000"/>
            <a:chOff x="377697" y="565805"/>
            <a:chExt cx="2556000" cy="2556000"/>
          </a:xfrm>
        </p:grpSpPr>
        <p:sp>
          <p:nvSpPr>
            <p:cNvPr id="17" name="円">
              <a:extLst>
                <a:ext uri="{FF2B5EF4-FFF2-40B4-BE49-F238E27FC236}">
                  <a16:creationId xmlns:a16="http://schemas.microsoft.com/office/drawing/2014/main" id="{F0CF2FDB-CDA7-4961-8D99-14BE4ABDE9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697" y="565805"/>
              <a:ext cx="2556000" cy="25560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破線">
              <a:extLst>
                <a:ext uri="{FF2B5EF4-FFF2-40B4-BE49-F238E27FC236}">
                  <a16:creationId xmlns:a16="http://schemas.microsoft.com/office/drawing/2014/main" id="{4A4DCBBC-DBC5-4E4A-85E1-55A7FF7F691D}"/>
                </a:ext>
              </a:extLst>
            </p:cNvPr>
            <p:cNvCxnSpPr>
              <a:cxnSpLocks/>
              <a:stCxn id="17" idx="2"/>
              <a:endCxn id="19" idx="2"/>
            </p:cNvCxnSpPr>
            <p:nvPr/>
          </p:nvCxnSpPr>
          <p:spPr>
            <a:xfrm>
              <a:off x="377697" y="1843805"/>
              <a:ext cx="122908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中心点">
              <a:extLst>
                <a:ext uri="{FF2B5EF4-FFF2-40B4-BE49-F238E27FC236}">
                  <a16:creationId xmlns:a16="http://schemas.microsoft.com/office/drawing/2014/main" id="{F145F20C-A2BD-42C1-A441-4258FC42BC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06780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半径/直径">
              <a:extLst>
                <a:ext uri="{FF2B5EF4-FFF2-40B4-BE49-F238E27FC236}">
                  <a16:creationId xmlns:a16="http://schemas.microsoft.com/office/drawing/2014/main" id="{8E0EE980-89FA-496B-8F1C-E74D35469373}"/>
                </a:ext>
              </a:extLst>
            </p:cNvPr>
            <p:cNvSpPr/>
            <p:nvPr/>
          </p:nvSpPr>
          <p:spPr>
            <a:xfrm>
              <a:off x="721518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問題">
            <a:extLst>
              <a:ext uri="{FF2B5EF4-FFF2-40B4-BE49-F238E27FC236}">
                <a16:creationId xmlns:a16="http://schemas.microsoft.com/office/drawing/2014/main" id="{51CE1FA2-B003-4463-AD86-F608F2ABDCE1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半径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</a:p>
        </p:txBody>
      </p:sp>
      <p:sp>
        <p:nvSpPr>
          <p:cNvPr id="23" name="▢">
            <a:extLst>
              <a:ext uri="{FF2B5EF4-FFF2-40B4-BE49-F238E27FC236}">
                <a16:creationId xmlns:a16="http://schemas.microsoft.com/office/drawing/2014/main" id="{C4D364BF-2EA6-4956-A7A4-D8CBFFE6F65A}"/>
              </a:ext>
            </a:extLst>
          </p:cNvPr>
          <p:cNvSpPr/>
          <p:nvPr/>
        </p:nvSpPr>
        <p:spPr>
          <a:xfrm>
            <a:off x="4751244" y="4445972"/>
            <a:ext cx="6962139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  <p:bldP spid="13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1AB693CF-0CEE-46A4-A43A-ACFF62E0B88C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7.85cm</a:t>
            </a: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690880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式解答">
            <a:extLst>
              <a:ext uri="{FF2B5EF4-FFF2-40B4-BE49-F238E27FC236}">
                <a16:creationId xmlns:a16="http://schemas.microsoft.com/office/drawing/2014/main" id="{380844E7-8084-41DA-AB60-E4C161B5A5AE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2.5×3.14</a:t>
            </a:r>
          </a:p>
        </p:txBody>
      </p:sp>
      <p:sp>
        <p:nvSpPr>
          <p:cNvPr id="13" name="式">
            <a:extLst>
              <a:ext uri="{FF2B5EF4-FFF2-40B4-BE49-F238E27FC236}">
                <a16:creationId xmlns:a16="http://schemas.microsoft.com/office/drawing/2014/main" id="{4C7AAB41-48D2-4391-93A6-5425B593791C}"/>
              </a:ext>
            </a:extLst>
          </p:cNvPr>
          <p:cNvSpPr txBox="1"/>
          <p:nvPr/>
        </p:nvSpPr>
        <p:spPr>
          <a:xfrm>
            <a:off x="2933700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円の面積">
            <a:extLst>
              <a:ext uri="{FF2B5EF4-FFF2-40B4-BE49-F238E27FC236}">
                <a16:creationId xmlns:a16="http://schemas.microsoft.com/office/drawing/2014/main" id="{53B7D806-B51D-4C93-B6FE-ED2AD349A8C3}"/>
              </a:ext>
            </a:extLst>
          </p:cNvPr>
          <p:cNvGrpSpPr/>
          <p:nvPr/>
        </p:nvGrpSpPr>
        <p:grpSpPr>
          <a:xfrm>
            <a:off x="596774" y="565805"/>
            <a:ext cx="2556000" cy="2556000"/>
            <a:chOff x="377700" y="565805"/>
            <a:chExt cx="2556000" cy="2556000"/>
          </a:xfrm>
        </p:grpSpPr>
        <p:sp>
          <p:nvSpPr>
            <p:cNvPr id="24" name="円">
              <a:extLst>
                <a:ext uri="{FF2B5EF4-FFF2-40B4-BE49-F238E27FC236}">
                  <a16:creationId xmlns:a16="http://schemas.microsoft.com/office/drawing/2014/main" id="{B406CCDF-5043-49BC-BD07-F31DA1E6F1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700" y="565805"/>
              <a:ext cx="2556000" cy="25560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破線">
              <a:extLst>
                <a:ext uri="{FF2B5EF4-FFF2-40B4-BE49-F238E27FC236}">
                  <a16:creationId xmlns:a16="http://schemas.microsoft.com/office/drawing/2014/main" id="{8BA388BF-E49E-4448-AA76-5DE9C09511F1}"/>
                </a:ext>
              </a:extLst>
            </p:cNvPr>
            <p:cNvCxnSpPr>
              <a:cxnSpLocks/>
              <a:stCxn id="24" idx="2"/>
              <a:endCxn id="24" idx="6"/>
            </p:cNvCxnSpPr>
            <p:nvPr/>
          </p:nvCxnSpPr>
          <p:spPr>
            <a:xfrm>
              <a:off x="377700" y="1843805"/>
              <a:ext cx="25560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中心点">
              <a:extLst>
                <a:ext uri="{FF2B5EF4-FFF2-40B4-BE49-F238E27FC236}">
                  <a16:creationId xmlns:a16="http://schemas.microsoft.com/office/drawing/2014/main" id="{533E6C81-9A9D-4279-969D-5EB0F3883E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06783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半径/直径">
              <a:extLst>
                <a:ext uri="{FF2B5EF4-FFF2-40B4-BE49-F238E27FC236}">
                  <a16:creationId xmlns:a16="http://schemas.microsoft.com/office/drawing/2014/main" id="{354E0177-6038-406F-B233-952270BFD85E}"/>
                </a:ext>
              </a:extLst>
            </p:cNvPr>
            <p:cNvSpPr/>
            <p:nvPr/>
          </p:nvSpPr>
          <p:spPr>
            <a:xfrm>
              <a:off x="721518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2.5cm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8" name="問題">
            <a:extLst>
              <a:ext uri="{FF2B5EF4-FFF2-40B4-BE49-F238E27FC236}">
                <a16:creationId xmlns:a16="http://schemas.microsoft.com/office/drawing/2014/main" id="{92346D1A-F9FB-4CD4-81CE-0D4F8758AC77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直径が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2.5cm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</a:p>
        </p:txBody>
      </p:sp>
      <p:sp>
        <p:nvSpPr>
          <p:cNvPr id="23" name="▢">
            <a:extLst>
              <a:ext uri="{FF2B5EF4-FFF2-40B4-BE49-F238E27FC236}">
                <a16:creationId xmlns:a16="http://schemas.microsoft.com/office/drawing/2014/main" id="{C4D364BF-2EA6-4956-A7A4-D8CBFFE6F65A}"/>
              </a:ext>
            </a:extLst>
          </p:cNvPr>
          <p:cNvSpPr/>
          <p:nvPr/>
        </p:nvSpPr>
        <p:spPr>
          <a:xfrm>
            <a:off x="4687951" y="4468658"/>
            <a:ext cx="6962139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85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  <p:bldP spid="13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1AB693CF-0CEE-46A4-A43A-ACFF62E0B88C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75.36</a:t>
            </a:r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690880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式解答">
            <a:extLst>
              <a:ext uri="{FF2B5EF4-FFF2-40B4-BE49-F238E27FC236}">
                <a16:creationId xmlns:a16="http://schemas.microsoft.com/office/drawing/2014/main" id="{380844E7-8084-41DA-AB60-E4C161B5A5AE}"/>
              </a:ext>
            </a:extLst>
          </p:cNvPr>
          <p:cNvSpPr txBox="1"/>
          <p:nvPr/>
        </p:nvSpPr>
        <p:spPr>
          <a:xfrm>
            <a:off x="4773614" y="4418790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24×3.14</a:t>
            </a:r>
          </a:p>
        </p:txBody>
      </p:sp>
      <p:sp>
        <p:nvSpPr>
          <p:cNvPr id="13" name="式">
            <a:extLst>
              <a:ext uri="{FF2B5EF4-FFF2-40B4-BE49-F238E27FC236}">
                <a16:creationId xmlns:a16="http://schemas.microsoft.com/office/drawing/2014/main" id="{4C7AAB41-48D2-4391-93A6-5425B593791C}"/>
              </a:ext>
            </a:extLst>
          </p:cNvPr>
          <p:cNvSpPr txBox="1"/>
          <p:nvPr/>
        </p:nvSpPr>
        <p:spPr>
          <a:xfrm>
            <a:off x="2933700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" name="円の面積">
            <a:extLst>
              <a:ext uri="{FF2B5EF4-FFF2-40B4-BE49-F238E27FC236}">
                <a16:creationId xmlns:a16="http://schemas.microsoft.com/office/drawing/2014/main" id="{E77E0E2A-1151-4980-A2FB-2A50484613E6}"/>
              </a:ext>
            </a:extLst>
          </p:cNvPr>
          <p:cNvGrpSpPr/>
          <p:nvPr/>
        </p:nvGrpSpPr>
        <p:grpSpPr>
          <a:xfrm>
            <a:off x="596774" y="565805"/>
            <a:ext cx="2556000" cy="2556000"/>
            <a:chOff x="377700" y="565805"/>
            <a:chExt cx="2556000" cy="2556000"/>
          </a:xfrm>
        </p:grpSpPr>
        <p:sp>
          <p:nvSpPr>
            <p:cNvPr id="17" name="円">
              <a:extLst>
                <a:ext uri="{FF2B5EF4-FFF2-40B4-BE49-F238E27FC236}">
                  <a16:creationId xmlns:a16="http://schemas.microsoft.com/office/drawing/2014/main" id="{C3255554-C8AE-4093-BDA6-7AF15EA0DF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700" y="565805"/>
              <a:ext cx="2556000" cy="25560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破線">
              <a:extLst>
                <a:ext uri="{FF2B5EF4-FFF2-40B4-BE49-F238E27FC236}">
                  <a16:creationId xmlns:a16="http://schemas.microsoft.com/office/drawing/2014/main" id="{6E3CDB43-7DAD-43FE-8028-9AF9E3F70611}"/>
                </a:ext>
              </a:extLst>
            </p:cNvPr>
            <p:cNvCxnSpPr>
              <a:cxnSpLocks/>
              <a:stCxn id="17" idx="2"/>
              <a:endCxn id="17" idx="6"/>
            </p:cNvCxnSpPr>
            <p:nvPr/>
          </p:nvCxnSpPr>
          <p:spPr>
            <a:xfrm>
              <a:off x="377700" y="1843805"/>
              <a:ext cx="25560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中心点">
              <a:extLst>
                <a:ext uri="{FF2B5EF4-FFF2-40B4-BE49-F238E27FC236}">
                  <a16:creationId xmlns:a16="http://schemas.microsoft.com/office/drawing/2014/main" id="{A4CC53C5-D899-40F3-B674-E20AE5B5D6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06783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半径/直径">
              <a:extLst>
                <a:ext uri="{FF2B5EF4-FFF2-40B4-BE49-F238E27FC236}">
                  <a16:creationId xmlns:a16="http://schemas.microsoft.com/office/drawing/2014/main" id="{824B807B-E1DA-4F6D-80D2-AF1F03240F83}"/>
                </a:ext>
              </a:extLst>
            </p:cNvPr>
            <p:cNvSpPr/>
            <p:nvPr/>
          </p:nvSpPr>
          <p:spPr>
            <a:xfrm>
              <a:off x="721518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24m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問題">
            <a:extLst>
              <a:ext uri="{FF2B5EF4-FFF2-40B4-BE49-F238E27FC236}">
                <a16:creationId xmlns:a16="http://schemas.microsoft.com/office/drawing/2014/main" id="{FBC4EEEC-26C3-4AF5-96B5-BACDDAA84EE0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直径が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24m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</a:p>
        </p:txBody>
      </p:sp>
      <p:sp>
        <p:nvSpPr>
          <p:cNvPr id="23" name="▢">
            <a:extLst>
              <a:ext uri="{FF2B5EF4-FFF2-40B4-BE49-F238E27FC236}">
                <a16:creationId xmlns:a16="http://schemas.microsoft.com/office/drawing/2014/main" id="{C4D364BF-2EA6-4956-A7A4-D8CBFFE6F65A}"/>
              </a:ext>
            </a:extLst>
          </p:cNvPr>
          <p:cNvSpPr/>
          <p:nvPr/>
        </p:nvSpPr>
        <p:spPr>
          <a:xfrm>
            <a:off x="4687236" y="4385914"/>
            <a:ext cx="6962139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75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  <p:bldP spid="13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解答">
            <a:extLst>
              <a:ext uri="{FF2B5EF4-FFF2-40B4-BE49-F238E27FC236}">
                <a16:creationId xmlns:a16="http://schemas.microsoft.com/office/drawing/2014/main" id="{1AB693CF-0CEE-46A4-A43A-ACFF62E0B88C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94.2c</a:t>
            </a:r>
            <a:r>
              <a:rPr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答え">
            <a:extLst>
              <a:ext uri="{FF2B5EF4-FFF2-40B4-BE49-F238E27FC236}">
                <a16:creationId xmlns:a16="http://schemas.microsoft.com/office/drawing/2014/main" id="{94C2BB18-BDEE-4CC8-A6C5-BECAAF500089}"/>
              </a:ext>
            </a:extLst>
          </p:cNvPr>
          <p:cNvSpPr txBox="1"/>
          <p:nvPr/>
        </p:nvSpPr>
        <p:spPr>
          <a:xfrm>
            <a:off x="1690880" y="4445972"/>
            <a:ext cx="255600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式解答">
            <a:extLst>
              <a:ext uri="{FF2B5EF4-FFF2-40B4-BE49-F238E27FC236}">
                <a16:creationId xmlns:a16="http://schemas.microsoft.com/office/drawing/2014/main" id="{380844E7-8084-41DA-AB60-E4C161B5A5AE}"/>
              </a:ext>
            </a:extLst>
          </p:cNvPr>
          <p:cNvSpPr txBox="1"/>
          <p:nvPr/>
        </p:nvSpPr>
        <p:spPr>
          <a:xfrm>
            <a:off x="4773614" y="4445972"/>
            <a:ext cx="6950521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altLang="ja-JP" sz="8800">
                <a:latin typeface="メイリオ" panose="020B0604030504040204" pitchFamily="50" charset="-128"/>
                <a:ea typeface="メイリオ" panose="020B0604030504040204" pitchFamily="50" charset="-128"/>
              </a:rPr>
              <a:t>15×2×3.14</a:t>
            </a:r>
            <a:endParaRPr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式">
            <a:extLst>
              <a:ext uri="{FF2B5EF4-FFF2-40B4-BE49-F238E27FC236}">
                <a16:creationId xmlns:a16="http://schemas.microsoft.com/office/drawing/2014/main" id="{4C7AAB41-48D2-4391-93A6-5425B593791C}"/>
              </a:ext>
            </a:extLst>
          </p:cNvPr>
          <p:cNvSpPr txBox="1"/>
          <p:nvPr/>
        </p:nvSpPr>
        <p:spPr>
          <a:xfrm>
            <a:off x="2933700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4" name="円の面積">
            <a:extLst>
              <a:ext uri="{FF2B5EF4-FFF2-40B4-BE49-F238E27FC236}">
                <a16:creationId xmlns:a16="http://schemas.microsoft.com/office/drawing/2014/main" id="{F9749D9C-5BE6-4315-BBA2-97B0B1DF2C8A}"/>
              </a:ext>
            </a:extLst>
          </p:cNvPr>
          <p:cNvGrpSpPr/>
          <p:nvPr/>
        </p:nvGrpSpPr>
        <p:grpSpPr>
          <a:xfrm>
            <a:off x="596774" y="565805"/>
            <a:ext cx="2556000" cy="2556000"/>
            <a:chOff x="377697" y="565805"/>
            <a:chExt cx="2556000" cy="2556000"/>
          </a:xfrm>
        </p:grpSpPr>
        <p:sp>
          <p:nvSpPr>
            <p:cNvPr id="25" name="円">
              <a:extLst>
                <a:ext uri="{FF2B5EF4-FFF2-40B4-BE49-F238E27FC236}">
                  <a16:creationId xmlns:a16="http://schemas.microsoft.com/office/drawing/2014/main" id="{26915647-4A82-4FE7-B1E9-F9E073C35F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7697" y="565805"/>
              <a:ext cx="2556000" cy="25560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破線">
              <a:extLst>
                <a:ext uri="{FF2B5EF4-FFF2-40B4-BE49-F238E27FC236}">
                  <a16:creationId xmlns:a16="http://schemas.microsoft.com/office/drawing/2014/main" id="{1482DF44-26B4-454B-8D25-37F15DB9CAB0}"/>
                </a:ext>
              </a:extLst>
            </p:cNvPr>
            <p:cNvCxnSpPr>
              <a:cxnSpLocks/>
              <a:stCxn id="25" idx="2"/>
              <a:endCxn id="27" idx="2"/>
            </p:cNvCxnSpPr>
            <p:nvPr/>
          </p:nvCxnSpPr>
          <p:spPr>
            <a:xfrm>
              <a:off x="377697" y="1843805"/>
              <a:ext cx="122908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中心点">
              <a:extLst>
                <a:ext uri="{FF2B5EF4-FFF2-40B4-BE49-F238E27FC236}">
                  <a16:creationId xmlns:a16="http://schemas.microsoft.com/office/drawing/2014/main" id="{C7FF70E3-8A54-4BB2-9700-281C5F3889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06780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半径/直径">
              <a:extLst>
                <a:ext uri="{FF2B5EF4-FFF2-40B4-BE49-F238E27FC236}">
                  <a16:creationId xmlns:a16="http://schemas.microsoft.com/office/drawing/2014/main" id="{44E19014-548F-4973-84E3-995C3EB97AF2}"/>
                </a:ext>
              </a:extLst>
            </p:cNvPr>
            <p:cNvSpPr/>
            <p:nvPr/>
          </p:nvSpPr>
          <p:spPr>
            <a:xfrm>
              <a:off x="721518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15cm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問題">
            <a:extLst>
              <a:ext uri="{FF2B5EF4-FFF2-40B4-BE49-F238E27FC236}">
                <a16:creationId xmlns:a16="http://schemas.microsoft.com/office/drawing/2014/main" id="{9D8CF5A7-E8E8-42DB-91DC-E667E83111E2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半径が</a:t>
            </a:r>
            <a:r>
              <a:rPr lang="en-US" altLang="ja-JP" sz="8000">
                <a:latin typeface="Meiryo UI" panose="020B0604030504040204" pitchFamily="50" charset="-128"/>
                <a:ea typeface="Meiryo UI" panose="020B0604030504040204" pitchFamily="50" charset="-128"/>
              </a:rPr>
              <a:t>15cm</a:t>
            </a:r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  <a:endParaRPr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▢">
            <a:extLst>
              <a:ext uri="{FF2B5EF4-FFF2-40B4-BE49-F238E27FC236}">
                <a16:creationId xmlns:a16="http://schemas.microsoft.com/office/drawing/2014/main" id="{C4D364BF-2EA6-4956-A7A4-D8CBFFE6F65A}"/>
              </a:ext>
            </a:extLst>
          </p:cNvPr>
          <p:cNvSpPr/>
          <p:nvPr/>
        </p:nvSpPr>
        <p:spPr>
          <a:xfrm>
            <a:off x="4751244" y="4445972"/>
            <a:ext cx="6962139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9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  <p:bldP spid="13" grpId="0" animBg="1"/>
      <p:bldP spid="2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4040</TotalTime>
  <Words>131</Words>
  <Application>Microsoft Office PowerPoint</Application>
  <PresentationFormat>ワイド画面</PresentationFormat>
  <Paragraphs>67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HGPｺﾞｼｯｸM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円周</dc:title>
  <dc:creator>colas@edu-c.local</dc:creator>
  <cp:lastModifiedBy>坂本 博紀</cp:lastModifiedBy>
  <cp:revision>346</cp:revision>
  <dcterms:created xsi:type="dcterms:W3CDTF">2019-12-03T00:44:33Z</dcterms:created>
  <dcterms:modified xsi:type="dcterms:W3CDTF">2023-01-26T01:43:47Z</dcterms:modified>
</cp:coreProperties>
</file>