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  <p:sldMasterId id="2147483880" r:id="rId2"/>
  </p:sldMasterIdLst>
  <p:notesMasterIdLst>
    <p:notesMasterId r:id="rId24"/>
  </p:notesMasterIdLst>
  <p:sldIdLst>
    <p:sldId id="303" r:id="rId3"/>
    <p:sldId id="304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F74"/>
    <a:srgbClr val="ECC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 autoAdjust="0"/>
    <p:restoredTop sz="96730" autoAdjust="0"/>
  </p:normalViewPr>
  <p:slideViewPr>
    <p:cSldViewPr snapToGrid="0">
      <p:cViewPr>
        <p:scale>
          <a:sx n="120" d="100"/>
          <a:sy n="120" d="100"/>
        </p:scale>
        <p:origin x="1830" y="16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E7044-D069-43F4-A45A-55C308A2956B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EBC80-037F-47C0-B582-DFA5BA53A4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91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210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「有終」は最後を全うする意。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101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「優柔」ははっきりとしないこと、ぐずぐずしている様。「不断」は決断できないこと。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7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「備え有れば患い無し」と訓読する。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610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漢書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翟方進伝。「勇猛」は勇ましく力強い意、「果敢」は決断力の強い意。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39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漢書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翟方進伝。「勇猛」は勇ましく力強い意、「果敢」は決断力の強い意。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295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「悠悠」はゆったりと落ち着いた様、のんびりと余裕のある様子。「自適」は自分の思うままに楽しむこと。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945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「油断」は気を緩めることや注意を怠る意。油断は大失敗を招くから、どんなものより恐るべき敵として気をつけよという言葉。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972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「意を用いること周く到る」と訓読する。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701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136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礼記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儒行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/『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論語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学而。聖徳太子が定めたとされる「十七条憲法」の第一条にある語。人と人とが和合することの重要性をいう語。「用和爲貴」とも書く。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196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『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史記</a:t>
            </a:r>
            <a:r>
              <a:rPr lang="en-US" altLang="ja-JP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』</a:t>
            </a: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高祖紀。前漢の初代皇帝、劉邦が王になったときには「殺人は死刑、傷害と窃盗は罰する」という三つの法を制定することを民に約束した故事から。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4492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「余裕」はゆったりとした様、精神的にゆとりがあって落ち着いている意。「綽綽」は落ち着いていて、慌てることがない意。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39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「唯一」はたった一つだけ、「無二」は二つとない意。唯一を強調した言い方。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50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釈迦が誕生した直後に七歩歩いた後、天と地を指して言ったとされる言葉。本来は過去七仏の毘婆尸仏が誕生した際に言った言葉とされる。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51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「勇往」は勇ましく行くこと、「邁進」はひたすら前に進むこと。「勇み往き、邁め進む」と訓読する。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85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933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「凜凜」は勇ましい様、勢いが盛んな様子。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3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視覚的に認識できるものとできないもの。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53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「不言実行」を捩ってできた語。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EBC80-037F-47C0-B582-DFA5BA53A4A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9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87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9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77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6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04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18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66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30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86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637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976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33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0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599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72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78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7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493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50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59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8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84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6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kumimoji="1"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CF3B-4E65-4650-8CB4-A4E4745AE482}" type="datetimeFigureOut">
              <a:rPr kumimoji="1" lang="ja-JP" altLang="en-US" smtClean="0"/>
              <a:t>2022/1/31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4FAFE-9565-4E10-90C0-D529DF2121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78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6600"/>
              <a:t>四字熟語</a:t>
            </a:r>
            <a:endParaRPr kumimoji="1" lang="ja-JP" altLang="en-US" sz="66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4800">
                <a:latin typeface="+mj-ea"/>
                <a:ea typeface="+mj-ea"/>
              </a:rPr>
              <a:t>や行　い編</a:t>
            </a:r>
            <a:endParaRPr lang="ja-JP" altLang="en-US" sz="4800" dirty="0">
              <a:latin typeface="+mj-ea"/>
              <a:ea typeface="+mj-ea"/>
            </a:endParaRPr>
          </a:p>
        </p:txBody>
      </p:sp>
      <p:pic>
        <p:nvPicPr>
          <p:cNvPr id="8" name="パソコンを使うロボット">
            <a:extLst>
              <a:ext uri="{FF2B5EF4-FFF2-40B4-BE49-F238E27FC236}">
                <a16:creationId xmlns:a16="http://schemas.microsoft.com/office/drawing/2014/main" id="{6F422D28-9B23-4480-9A43-2C0FA0B703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6" y="4129921"/>
            <a:ext cx="2019038" cy="2019038"/>
          </a:xfrm>
          <a:prstGeom prst="rect">
            <a:avLst/>
          </a:prstGeom>
        </p:spPr>
      </p:pic>
      <p:pic>
        <p:nvPicPr>
          <p:cNvPr id="5" name="解説をする茶トラの猫">
            <a:extLst>
              <a:ext uri="{FF2B5EF4-FFF2-40B4-BE49-F238E27FC236}">
                <a16:creationId xmlns:a16="http://schemas.microsoft.com/office/drawing/2014/main" id="{FAAB96A8-77BA-40CC-AC98-C923A4734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162" y="773725"/>
            <a:ext cx="1879200" cy="18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口にしたことは必ず実行すること。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有言実行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こう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じっ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げん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38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物事を最後までしっかりやり遂げ、立派な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結果を残すこと。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「有終完美（ゆうしゅうかんび）」ともいう。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有終之美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び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しゅう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8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いつまでもぐずぐずしてはっきりとせず、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決断力に欠けること。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優柔不断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だん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ふ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じゅう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0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日頃から十分に準備をしておけば、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万一の際でも困らないという意味。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有備無患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び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8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勇ましくて力強く、決断力のある様。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思い切りの良いこと。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「剛毅果断（ごうきかだん）」、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「勇猛果断（ゆうもうかだん）」ともいう。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勇猛果敢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18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勇ましくて力強く、決断力のある様。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思い切りの良いこと。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「剛毅果断（ごうきかだん）」、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「勇猛果断（ゆうもうかだん）」ともいう。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勇猛果敢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か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もう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4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世間のことに煩わされることなく、心静かに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のんびりと思いのまま暮らすこと。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「悠悠」は「優遊」、「優游」とも書く。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また、「逍遥自在（しょうようじざい）」、「悠然自得（ゆうぜんじとく）」ともいう。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悠悠自適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てき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じ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46DD168A-7390-422F-8933-A167DACE9A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20" y="4414537"/>
            <a:ext cx="2409211" cy="24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気を緩めて注意を怠ると、失敗の原因となる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ので警戒せよという戒め。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「伏寇在側（ふくこうざいそく）」、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「油断強敵（ゆだんきょうてき）」ともいう。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油断大敵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てき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たい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だん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0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準備に手抜かりがなく、気配りが隅々まで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行き届いていること。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用意周到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しゅう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13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見かけと中身が一致していないこと。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実質が伴わないこと。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また、良品に見せかけて粗悪品を売る例え。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羊頭を懸けて狗肉を売る。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羊頭狗肉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にく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く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とう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0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ja-JP" altLang="en-US" sz="5400"/>
              <a:t>四字の熟語</a:t>
            </a:r>
            <a:endParaRPr kumimoji="1" lang="ja-JP" altLang="en-US" sz="5400" dirty="0"/>
          </a:p>
        </p:txBody>
      </p:sp>
      <p:sp>
        <p:nvSpPr>
          <p:cNvPr id="6" name="縦書きテキスト プレースホルダー 2">
            <a:extLst>
              <a:ext uri="{FF2B5EF4-FFF2-40B4-BE49-F238E27FC236}">
                <a16:creationId xmlns:a16="http://schemas.microsoft.com/office/drawing/2014/main" id="{B88B715D-63B2-464A-8CDA-69409EC81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や</a:t>
            </a:r>
            <a:r>
              <a:rPr lang="ja-JP" altLang="en-US" sz="4800">
                <a:solidFill>
                  <a:schemeClr val="tx1"/>
                </a:solidFill>
                <a:latin typeface="+mj-ea"/>
                <a:ea typeface="+mj-ea"/>
              </a:rPr>
              <a:t>行の四字熟語</a:t>
            </a:r>
            <a:r>
              <a:rPr lang="ja-JP" altLang="en-US" sz="4800">
                <a:latin typeface="+mj-ea"/>
                <a:ea typeface="+mj-ea"/>
              </a:rPr>
              <a:t>と</a:t>
            </a:r>
            <a:endParaRPr lang="en-US" altLang="ja-JP" sz="480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4800">
                <a:latin typeface="+mj-ea"/>
                <a:ea typeface="+mj-ea"/>
              </a:rPr>
              <a:t>その</a:t>
            </a:r>
            <a:r>
              <a:rPr lang="ja-JP" altLang="en-US" sz="4800">
                <a:solidFill>
                  <a:srgbClr val="FF0000"/>
                </a:solidFill>
                <a:latin typeface="+mj-ea"/>
                <a:ea typeface="+mj-ea"/>
              </a:rPr>
              <a:t>意味</a:t>
            </a:r>
            <a:r>
              <a:rPr lang="ja-JP" altLang="en-US" sz="4800">
                <a:latin typeface="+mj-ea"/>
                <a:ea typeface="+mj-ea"/>
              </a:rPr>
              <a:t>を知ろう。</a:t>
            </a:r>
            <a:endParaRPr lang="ja-JP" alt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2117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人と人が仲良くすることことが最も重要であるということ。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何事も調和が大切であるということ。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和を用て貴しと為す。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用和為貴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わ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1F98F4A4-7A3A-4178-8629-1361D6994A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89" y="4448789"/>
            <a:ext cx="2409211" cy="24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2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ゆったりとして落ち着いている様子。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「余裕綽々」とも書く。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余裕綽綽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しゃく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しゃく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よ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3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漢の劉邦が作り、民衆に約束した三つの法律。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簡単な法律の総称。また、物事を行う際に、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事前に決めておく簡単な規則などのこと。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約法三章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しょう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さん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ほう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やく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05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世界にただ一つしかないこと。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この世に二つとないもの。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他に並ぶものがなく、同類のものがないこと。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「無二無三（むにむさん）」、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「唯一不二（ゆいいつふじ）」ともいう。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唯一無二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に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いつ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ゆい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11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この世で自分ほど偉い者はいないと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自惚れること。独り善がり。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「天上天下唯我独尊」の省略。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唯我独尊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そん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どく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が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ゆい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0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目的や目標に向かって、恐れることなく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ひたすら真っ直ぐ突き進むこと。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「猪突猛進（ちょとつもうしん）」、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「勇往猛進（ゆうおうもうしん）」ともいう。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勇往邁進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しん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まい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おう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3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害ばかりで得るものが何もないこと。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悪影響ばかり出現し、何の利益や得にも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ならないこと。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「無益有害（むえきゆうがい）」ともいう。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有害無益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えき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がい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失敗や危険を恐れず顧みず、気力に溢れて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勇ましい様子。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「凜凜」は「凛凛」「凜々」などとも書く。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勇気凜凜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りん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りん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き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4F64C6B1-9E1E-418D-892B-4A39CB46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2087">
            <a:off x="7312371" y="5210018"/>
            <a:ext cx="1777385" cy="151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解説">
            <a:extLst>
              <a:ext uri="{FF2B5EF4-FFF2-40B4-BE49-F238E27FC236}">
                <a16:creationId xmlns:a16="http://schemas.microsoft.com/office/drawing/2014/main" id="{E57CBE44-41DB-4683-921B-0E18A2C5B999}"/>
              </a:ext>
            </a:extLst>
          </p:cNvPr>
          <p:cNvSpPr txBox="1"/>
          <p:nvPr/>
        </p:nvSpPr>
        <p:spPr>
          <a:xfrm>
            <a:off x="0" y="249344"/>
            <a:ext cx="2549111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noAutofit/>
          </a:bodyPr>
          <a:lstStyle/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形が有るものと無いもの。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目に見えるものと見えないもの。</a:t>
            </a:r>
            <a:endParaRPr lang="en-US" altLang="ja-JP" sz="240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defRPr/>
            </a:pPr>
            <a:r>
              <a:rPr lang="ja-JP" altLang="en-US" sz="24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物質的なものと精神的なもの。</a:t>
            </a:r>
          </a:p>
        </p:txBody>
      </p:sp>
      <p:sp>
        <p:nvSpPr>
          <p:cNvPr id="9" name="【意味】">
            <a:extLst>
              <a:ext uri="{FF2B5EF4-FFF2-40B4-BE49-F238E27FC236}">
                <a16:creationId xmlns:a16="http://schemas.microsoft.com/office/drawing/2014/main" id="{E04FB967-3553-4C9C-A981-2C3C58EBCD99}"/>
              </a:ext>
            </a:extLst>
          </p:cNvPr>
          <p:cNvSpPr txBox="1"/>
          <p:nvPr/>
        </p:nvSpPr>
        <p:spPr>
          <a:xfrm>
            <a:off x="2606255" y="249344"/>
            <a:ext cx="553998" cy="6608656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 anchor="ctr">
            <a:noAutofit/>
          </a:bodyPr>
          <a:lstStyle/>
          <a:p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【</a:t>
            </a:r>
            <a:r>
              <a:rPr lang="ja-JP" altLang="en-US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意味</a:t>
            </a:r>
            <a:r>
              <a:rPr lang="en-US" altLang="ja-JP" sz="28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】</a:t>
            </a:r>
          </a:p>
        </p:txBody>
      </p:sp>
      <p:sp>
        <p:nvSpPr>
          <p:cNvPr id="8" name="四字熟語">
            <a:extLst>
              <a:ext uri="{FF2B5EF4-FFF2-40B4-BE49-F238E27FC236}">
                <a16:creationId xmlns:a16="http://schemas.microsoft.com/office/drawing/2014/main" id="{42005CD9-F147-4041-8E86-DC1024A68DF5}"/>
              </a:ext>
            </a:extLst>
          </p:cNvPr>
          <p:cNvSpPr/>
          <p:nvPr/>
        </p:nvSpPr>
        <p:spPr>
          <a:xfrm>
            <a:off x="3925669" y="249345"/>
            <a:ext cx="1292662" cy="6480000"/>
          </a:xfrm>
          <a:prstGeom prst="rect">
            <a:avLst/>
          </a:prstGeom>
          <a:ln>
            <a:noFill/>
          </a:ln>
        </p:spPr>
        <p:txBody>
          <a:bodyPr vert="eaVert" wrap="square">
            <a:spAutoFit/>
          </a:bodyPr>
          <a:lstStyle/>
          <a:p>
            <a:pPr lvl="0">
              <a:defRPr/>
            </a:pPr>
            <a:r>
              <a:rPr lang="ja-JP" altLang="en-US" sz="720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有形無形</a:t>
            </a:r>
          </a:p>
        </p:txBody>
      </p:sp>
      <p:grpSp>
        <p:nvGrpSpPr>
          <p:cNvPr id="17" name="読み">
            <a:extLst>
              <a:ext uri="{FF2B5EF4-FFF2-40B4-BE49-F238E27FC236}">
                <a16:creationId xmlns:a16="http://schemas.microsoft.com/office/drawing/2014/main" id="{2BF484A0-DDA7-4047-9D6A-7153A5827C24}"/>
              </a:ext>
            </a:extLst>
          </p:cNvPr>
          <p:cNvGrpSpPr/>
          <p:nvPr/>
        </p:nvGrpSpPr>
        <p:grpSpPr>
          <a:xfrm>
            <a:off x="4930559" y="210867"/>
            <a:ext cx="554471" cy="3826526"/>
            <a:chOff x="4932843" y="210867"/>
            <a:chExt cx="554471" cy="3826526"/>
          </a:xfrm>
        </p:grpSpPr>
        <p:sp>
          <p:nvSpPr>
            <p:cNvPr id="18" name="四">
              <a:extLst>
                <a:ext uri="{FF2B5EF4-FFF2-40B4-BE49-F238E27FC236}">
                  <a16:creationId xmlns:a16="http://schemas.microsoft.com/office/drawing/2014/main" id="{E6B443BD-BFB1-4429-A0DE-BEDCF49B9FD7}"/>
                </a:ext>
              </a:extLst>
            </p:cNvPr>
            <p:cNvSpPr txBox="1"/>
            <p:nvPr/>
          </p:nvSpPr>
          <p:spPr>
            <a:xfrm>
              <a:off x="4932843" y="2954551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けい</a:t>
              </a:r>
            </a:p>
          </p:txBody>
        </p:sp>
        <p:sp>
          <p:nvSpPr>
            <p:cNvPr id="19" name="三">
              <a:extLst>
                <a:ext uri="{FF2B5EF4-FFF2-40B4-BE49-F238E27FC236}">
                  <a16:creationId xmlns:a16="http://schemas.microsoft.com/office/drawing/2014/main" id="{B2B8D4B7-D99B-4DAE-8049-3C7053751EA7}"/>
                </a:ext>
              </a:extLst>
            </p:cNvPr>
            <p:cNvSpPr txBox="1"/>
            <p:nvPr/>
          </p:nvSpPr>
          <p:spPr>
            <a:xfrm>
              <a:off x="4932843" y="20390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む</a:t>
              </a:r>
            </a:p>
          </p:txBody>
        </p:sp>
        <p:sp>
          <p:nvSpPr>
            <p:cNvPr id="20" name="三の" hidden="1">
              <a:extLst>
                <a:ext uri="{FF2B5EF4-FFF2-40B4-BE49-F238E27FC236}">
                  <a16:creationId xmlns:a16="http://schemas.microsoft.com/office/drawing/2014/main" id="{4E3C2EA3-C8DE-420A-A3E2-0C12226BED5A}"/>
                </a:ext>
              </a:extLst>
            </p:cNvPr>
            <p:cNvSpPr txBox="1"/>
            <p:nvPr/>
          </p:nvSpPr>
          <p:spPr>
            <a:xfrm>
              <a:off x="4933316" y="2940836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1" name="二">
              <a:extLst>
                <a:ext uri="{FF2B5EF4-FFF2-40B4-BE49-F238E27FC236}">
                  <a16:creationId xmlns:a16="http://schemas.microsoft.com/office/drawing/2014/main" id="{0CFBA932-5E6E-4C30-A453-C98C183C6019}"/>
                </a:ext>
              </a:extLst>
            </p:cNvPr>
            <p:cNvSpPr txBox="1"/>
            <p:nvPr/>
          </p:nvSpPr>
          <p:spPr>
            <a:xfrm>
              <a:off x="4932843" y="1124610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けい</a:t>
              </a:r>
            </a:p>
          </p:txBody>
        </p:sp>
        <p:sp>
          <p:nvSpPr>
            <p:cNvPr id="22" name="二の" hidden="1">
              <a:extLst>
                <a:ext uri="{FF2B5EF4-FFF2-40B4-BE49-F238E27FC236}">
                  <a16:creationId xmlns:a16="http://schemas.microsoft.com/office/drawing/2014/main" id="{D0FEECFF-8116-4BB9-B84C-4792A2516733}"/>
                </a:ext>
              </a:extLst>
            </p:cNvPr>
            <p:cNvSpPr txBox="1"/>
            <p:nvPr/>
          </p:nvSpPr>
          <p:spPr>
            <a:xfrm>
              <a:off x="4933316" y="2025944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  <p:sp>
          <p:nvSpPr>
            <p:cNvPr id="23" name="一">
              <a:extLst>
                <a:ext uri="{FF2B5EF4-FFF2-40B4-BE49-F238E27FC236}">
                  <a16:creationId xmlns:a16="http://schemas.microsoft.com/office/drawing/2014/main" id="{795BC3DB-41CC-40C2-A159-EBA1CB6D2665}"/>
                </a:ext>
              </a:extLst>
            </p:cNvPr>
            <p:cNvSpPr txBox="1"/>
            <p:nvPr/>
          </p:nvSpPr>
          <p:spPr>
            <a:xfrm>
              <a:off x="4932843" y="210867"/>
              <a:ext cx="553998" cy="108284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ゆう</a:t>
              </a:r>
            </a:p>
          </p:txBody>
        </p:sp>
        <p:sp>
          <p:nvSpPr>
            <p:cNvPr id="24" name="一の" hidden="1">
              <a:extLst>
                <a:ext uri="{FF2B5EF4-FFF2-40B4-BE49-F238E27FC236}">
                  <a16:creationId xmlns:a16="http://schemas.microsoft.com/office/drawing/2014/main" id="{A1EF4A64-B5DF-4763-BF1C-B710414C57D7}"/>
                </a:ext>
              </a:extLst>
            </p:cNvPr>
            <p:cNvSpPr txBox="1"/>
            <p:nvPr/>
          </p:nvSpPr>
          <p:spPr>
            <a:xfrm>
              <a:off x="4933316" y="1111052"/>
              <a:ext cx="553998" cy="1836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defRPr/>
              </a:pPr>
              <a:r>
                <a:rPr lang="ja-JP" altLang="en-US" sz="2400">
                  <a:solidFill>
                    <a:srgbClr val="FF0000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44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オーガニック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オーガニック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オーガニック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21400</TotalTime>
  <Words>1248</Words>
  <Application>Microsoft Office PowerPoint</Application>
  <PresentationFormat>画面に合わせる (4:3)</PresentationFormat>
  <Paragraphs>273</Paragraphs>
  <Slides>21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ＭＳ Ｐゴシック</vt:lpstr>
      <vt:lpstr>ＭＳ Ｐ明朝</vt:lpstr>
      <vt:lpstr>UD デジタル 教科書体 NK-B</vt:lpstr>
      <vt:lpstr>UD デジタル 教科書体 N-R</vt:lpstr>
      <vt:lpstr>小塚ゴシック Pro M</vt:lpstr>
      <vt:lpstr>游ゴシック</vt:lpstr>
      <vt:lpstr>游ゴシック Light</vt:lpstr>
      <vt:lpstr>Arial</vt:lpstr>
      <vt:lpstr>Garamond</vt:lpstr>
      <vt:lpstr>オーガニック</vt:lpstr>
      <vt:lpstr>Office テーマ</vt:lpstr>
      <vt:lpstr>四字熟語</vt:lpstr>
      <vt:lpstr>四字の熟語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四字熟語</dc:title>
  <dc:creator>colas</dc:creator>
  <cp:lastModifiedBy>colas@edu-c.local</cp:lastModifiedBy>
  <cp:revision>1063</cp:revision>
  <dcterms:created xsi:type="dcterms:W3CDTF">2017-10-03T04:20:59Z</dcterms:created>
  <dcterms:modified xsi:type="dcterms:W3CDTF">2022-01-31T01:25:55Z</dcterms:modified>
</cp:coreProperties>
</file>