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59"/>
  </p:notesMasterIdLst>
  <p:sldIdLst>
    <p:sldId id="583" r:id="rId3"/>
    <p:sldId id="354" r:id="rId4"/>
    <p:sldId id="584" r:id="rId5"/>
    <p:sldId id="413" r:id="rId6"/>
    <p:sldId id="515" r:id="rId7"/>
    <p:sldId id="516" r:id="rId8"/>
    <p:sldId id="414" r:id="rId9"/>
    <p:sldId id="415" r:id="rId10"/>
    <p:sldId id="517" r:id="rId11"/>
    <p:sldId id="416" r:id="rId12"/>
    <p:sldId id="417" r:id="rId13"/>
    <p:sldId id="418" r:id="rId14"/>
    <p:sldId id="419" r:id="rId15"/>
    <p:sldId id="420" r:id="rId16"/>
    <p:sldId id="421" r:id="rId17"/>
    <p:sldId id="518" r:id="rId18"/>
    <p:sldId id="422" r:id="rId19"/>
    <p:sldId id="519" r:id="rId20"/>
    <p:sldId id="423" r:id="rId21"/>
    <p:sldId id="581" r:id="rId22"/>
    <p:sldId id="424" r:id="rId23"/>
    <p:sldId id="520" r:id="rId24"/>
    <p:sldId id="425" r:id="rId25"/>
    <p:sldId id="426" r:id="rId26"/>
    <p:sldId id="521" r:id="rId27"/>
    <p:sldId id="427" r:id="rId28"/>
    <p:sldId id="585" r:id="rId29"/>
    <p:sldId id="428" r:id="rId30"/>
    <p:sldId id="523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446" r:id="rId49"/>
    <p:sldId id="524" r:id="rId50"/>
    <p:sldId id="447" r:id="rId51"/>
    <p:sldId id="448" r:id="rId52"/>
    <p:sldId id="525" r:id="rId53"/>
    <p:sldId id="449" r:id="rId54"/>
    <p:sldId id="526" r:id="rId55"/>
    <p:sldId id="492" r:id="rId56"/>
    <p:sldId id="450" r:id="rId57"/>
    <p:sldId id="527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CE1126"/>
    <a:srgbClr val="28166F"/>
    <a:srgbClr val="00295F"/>
    <a:srgbClr val="002D62"/>
    <a:srgbClr val="FCD116"/>
    <a:srgbClr val="66CCFF"/>
    <a:srgbClr val="00B9E4"/>
    <a:srgbClr val="005BBB"/>
    <a:srgbClr val="003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5" autoAdjust="0"/>
    <p:restoredTop sz="94645" autoAdjust="0"/>
  </p:normalViewPr>
  <p:slideViewPr>
    <p:cSldViewPr snapToGrid="0">
      <p:cViewPr varScale="1">
        <p:scale>
          <a:sx n="120" d="100"/>
          <a:sy n="120" d="100"/>
        </p:scale>
        <p:origin x="1494" y="102"/>
      </p:cViewPr>
      <p:guideLst/>
    </p:cSldViewPr>
  </p:slideViewPr>
  <p:outlineViewPr>
    <p:cViewPr>
      <p:scale>
        <a:sx n="33" d="100"/>
        <a:sy n="33" d="100"/>
      </p:scale>
      <p:origin x="0" y="-36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4B47F-F568-426C-8EFB-2F5DBAED69F0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90E0B-8402-4DD8-9F12-7D0D7D6FD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2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月に「スワジランド王国」から「エスワティニ王国」に変更された。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DFC82-51C3-4A2F-AB74-BCC2C9A2968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62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35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3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65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68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50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431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18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689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955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7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883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151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130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57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29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62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49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1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5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69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43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87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microsoft.com/office/2007/relationships/hdphoto" Target="../media/hdphoto3.wdp"/><Relationship Id="rId2" Type="http://schemas.openxmlformats.org/officeDocument/2006/relationships/image" Target="../media/image7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1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2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2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image" Target="../media/image33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4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2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image" Target="../media/image33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image" Target="../media/image37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9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3" Type="http://schemas.openxmlformats.org/officeDocument/2006/relationships/image" Target="../media/image8.jpeg"/><Relationship Id="rId21" Type="http://schemas.openxmlformats.org/officeDocument/2006/relationships/image" Target="../media/image42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image" Target="../media/image43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18" Type="http://schemas.openxmlformats.org/officeDocument/2006/relationships/image" Target="../media/image26.png"/><Relationship Id="rId3" Type="http://schemas.openxmlformats.org/officeDocument/2006/relationships/image" Target="../media/image7.png"/><Relationship Id="rId21" Type="http://schemas.openxmlformats.org/officeDocument/2006/relationships/image" Target="../media/image4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3.png"/><Relationship Id="rId23" Type="http://schemas.openxmlformats.org/officeDocument/2006/relationships/image" Target="../media/image45.jpeg"/><Relationship Id="rId10" Type="http://schemas.openxmlformats.org/officeDocument/2006/relationships/image" Target="../media/image14.png"/><Relationship Id="rId19" Type="http://schemas.openxmlformats.org/officeDocument/2006/relationships/image" Target="../media/image36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22.png"/><Relationship Id="rId2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microsoft.com/office/2007/relationships/hdphoto" Target="../media/hdphoto5.wdp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49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microsoft.com/office/2007/relationships/hdphoto" Target="../media/hdphoto6.wdp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1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3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33" Type="http://schemas.microsoft.com/office/2007/relationships/hdphoto" Target="../media/hdphoto7.wdp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32" Type="http://schemas.openxmlformats.org/officeDocument/2006/relationships/image" Target="../media/image62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33" Type="http://schemas.microsoft.com/office/2007/relationships/hdphoto" Target="../media/hdphoto8.wdp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32" Type="http://schemas.openxmlformats.org/officeDocument/2006/relationships/image" Target="../media/image64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33" Type="http://schemas.openxmlformats.org/officeDocument/2006/relationships/image" Target="../media/image6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32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33" Type="http://schemas.openxmlformats.org/officeDocument/2006/relationships/image" Target="../media/image6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32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32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34" Type="http://schemas.openxmlformats.org/officeDocument/2006/relationships/image" Target="../media/image69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33" Type="http://schemas.openxmlformats.org/officeDocument/2006/relationships/image" Target="../media/image68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32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34" Type="http://schemas.openxmlformats.org/officeDocument/2006/relationships/image" Target="../media/image69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33" Type="http://schemas.openxmlformats.org/officeDocument/2006/relationships/image" Target="../media/image68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32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Relationship Id="rId35" Type="http://schemas.openxmlformats.org/officeDocument/2006/relationships/image" Target="../media/image70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34" Type="http://schemas.openxmlformats.org/officeDocument/2006/relationships/image" Target="../media/image69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33" Type="http://schemas.openxmlformats.org/officeDocument/2006/relationships/image" Target="../media/image68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32" Type="http://schemas.openxmlformats.org/officeDocument/2006/relationships/image" Target="../media/image65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Relationship Id="rId35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34" Type="http://schemas.openxmlformats.org/officeDocument/2006/relationships/image" Target="../media/image69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33" Type="http://schemas.openxmlformats.org/officeDocument/2006/relationships/image" Target="../media/image68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32" Type="http://schemas.openxmlformats.org/officeDocument/2006/relationships/image" Target="../media/image65.png"/><Relationship Id="rId37" Type="http://schemas.openxmlformats.org/officeDocument/2006/relationships/image" Target="../media/image73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36" Type="http://schemas.openxmlformats.org/officeDocument/2006/relationships/image" Target="../media/image72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Relationship Id="rId35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34" Type="http://schemas.openxmlformats.org/officeDocument/2006/relationships/image" Target="../media/image69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33" Type="http://schemas.openxmlformats.org/officeDocument/2006/relationships/image" Target="../media/image68.png"/><Relationship Id="rId38" Type="http://schemas.openxmlformats.org/officeDocument/2006/relationships/image" Target="../media/image75.jpe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32" Type="http://schemas.openxmlformats.org/officeDocument/2006/relationships/image" Target="../media/image65.png"/><Relationship Id="rId37" Type="http://schemas.openxmlformats.org/officeDocument/2006/relationships/image" Target="../media/image74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36" Type="http://schemas.openxmlformats.org/officeDocument/2006/relationships/image" Target="../media/image72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Relationship Id="rId35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34" Type="http://schemas.openxmlformats.org/officeDocument/2006/relationships/image" Target="../media/image69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33" Type="http://schemas.openxmlformats.org/officeDocument/2006/relationships/image" Target="../media/image68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32" Type="http://schemas.openxmlformats.org/officeDocument/2006/relationships/image" Target="../media/image65.png"/><Relationship Id="rId37" Type="http://schemas.openxmlformats.org/officeDocument/2006/relationships/image" Target="../media/image74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36" Type="http://schemas.openxmlformats.org/officeDocument/2006/relationships/image" Target="../media/image72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Relationship Id="rId35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9" Type="http://schemas.openxmlformats.org/officeDocument/2006/relationships/image" Target="../media/image76.jpeg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34" Type="http://schemas.openxmlformats.org/officeDocument/2006/relationships/image" Target="../media/image69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33" Type="http://schemas.openxmlformats.org/officeDocument/2006/relationships/image" Target="../media/image68.png"/><Relationship Id="rId38" Type="http://schemas.openxmlformats.org/officeDocument/2006/relationships/image" Target="../media/image75.jpe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32" Type="http://schemas.openxmlformats.org/officeDocument/2006/relationships/image" Target="../media/image65.png"/><Relationship Id="rId37" Type="http://schemas.openxmlformats.org/officeDocument/2006/relationships/image" Target="../media/image74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36" Type="http://schemas.openxmlformats.org/officeDocument/2006/relationships/image" Target="../media/image72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Relationship Id="rId35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9" Type="http://schemas.microsoft.com/office/2007/relationships/hdphoto" Target="../media/hdphoto9.wdp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34" Type="http://schemas.openxmlformats.org/officeDocument/2006/relationships/image" Target="../media/image69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33" Type="http://schemas.openxmlformats.org/officeDocument/2006/relationships/image" Target="../media/image68.png"/><Relationship Id="rId38" Type="http://schemas.openxmlformats.org/officeDocument/2006/relationships/image" Target="../media/image78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32" Type="http://schemas.openxmlformats.org/officeDocument/2006/relationships/image" Target="../media/image65.png"/><Relationship Id="rId37" Type="http://schemas.openxmlformats.org/officeDocument/2006/relationships/image" Target="../media/image74.png"/><Relationship Id="rId40" Type="http://schemas.openxmlformats.org/officeDocument/2006/relationships/image" Target="../media/image79.jpe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36" Type="http://schemas.openxmlformats.org/officeDocument/2006/relationships/image" Target="../media/image72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Relationship Id="rId35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36.png"/><Relationship Id="rId26" Type="http://schemas.openxmlformats.org/officeDocument/2006/relationships/image" Target="../media/image54.png"/><Relationship Id="rId39" Type="http://schemas.microsoft.com/office/2007/relationships/hdphoto" Target="../media/hdphoto9.wdp"/><Relationship Id="rId3" Type="http://schemas.openxmlformats.org/officeDocument/2006/relationships/image" Target="../media/image8.jpeg"/><Relationship Id="rId21" Type="http://schemas.openxmlformats.org/officeDocument/2006/relationships/image" Target="../media/image44.png"/><Relationship Id="rId34" Type="http://schemas.openxmlformats.org/officeDocument/2006/relationships/image" Target="../media/image69.png"/><Relationship Id="rId42" Type="http://schemas.openxmlformats.org/officeDocument/2006/relationships/image" Target="../media/image81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5" Type="http://schemas.openxmlformats.org/officeDocument/2006/relationships/image" Target="../media/image52.png"/><Relationship Id="rId33" Type="http://schemas.openxmlformats.org/officeDocument/2006/relationships/image" Target="../media/image68.png"/><Relationship Id="rId38" Type="http://schemas.openxmlformats.org/officeDocument/2006/relationships/image" Target="../media/image78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41.png"/><Relationship Id="rId29" Type="http://schemas.openxmlformats.org/officeDocument/2006/relationships/image" Target="../media/image59.png"/><Relationship Id="rId41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50.png"/><Relationship Id="rId32" Type="http://schemas.openxmlformats.org/officeDocument/2006/relationships/image" Target="../media/image65.png"/><Relationship Id="rId37" Type="http://schemas.openxmlformats.org/officeDocument/2006/relationships/image" Target="../media/image74.png"/><Relationship Id="rId40" Type="http://schemas.openxmlformats.org/officeDocument/2006/relationships/image" Target="../media/image79.jpe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23" Type="http://schemas.openxmlformats.org/officeDocument/2006/relationships/image" Target="../media/image48.png"/><Relationship Id="rId28" Type="http://schemas.openxmlformats.org/officeDocument/2006/relationships/image" Target="../media/image56.png"/><Relationship Id="rId36" Type="http://schemas.openxmlformats.org/officeDocument/2006/relationships/image" Target="../media/image72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31" Type="http://schemas.openxmlformats.org/officeDocument/2006/relationships/image" Target="../media/image6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46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Relationship Id="rId35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6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5.png"/><Relationship Id="rId19" Type="http://schemas.openxmlformats.org/officeDocument/2006/relationships/image" Target="../media/image28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84930"/>
            <a:ext cx="9144000" cy="1305098"/>
          </a:xfrm>
        </p:spPr>
        <p:txBody>
          <a:bodyPr wrap="square">
            <a:normAutofit fontScale="90000"/>
          </a:bodyPr>
          <a:lstStyle/>
          <a:p>
            <a:pPr algn="ctr"/>
            <a:r>
              <a:rPr lang="ja-JP" altLang="en-US" sz="7200" dirty="0"/>
              <a:t>国旗分かる</a:t>
            </a:r>
            <a:r>
              <a:rPr lang="ja-JP" altLang="en-US" sz="7200"/>
              <a:t>かな？</a:t>
            </a:r>
            <a:r>
              <a:rPr lang="ja-JP" altLang="en-US" sz="3100"/>
              <a:t>アフリカ編</a:t>
            </a:r>
            <a:endParaRPr lang="ja-JP" altLang="en-US" sz="31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31767" y="1852124"/>
            <a:ext cx="7830589" cy="2259334"/>
          </a:xfrm>
        </p:spPr>
        <p:txBody>
          <a:bodyPr/>
          <a:lstStyle/>
          <a:p>
            <a:pPr algn="l"/>
            <a:r>
              <a:rPr kumimoji="1" lang="ja-JP" altLang="en-US" sz="3600" dirty="0">
                <a:solidFill>
                  <a:schemeClr val="tx1"/>
                </a:solidFill>
              </a:rPr>
              <a:t>教</a:t>
            </a:r>
            <a:r>
              <a:rPr kumimoji="1" lang="en-US" altLang="ja-JP" sz="3600" dirty="0">
                <a:solidFill>
                  <a:schemeClr val="tx1"/>
                </a:solidFill>
              </a:rPr>
              <a:t>	</a:t>
            </a:r>
            <a:r>
              <a:rPr kumimoji="1" lang="ja-JP" altLang="en-US" sz="3600" dirty="0">
                <a:solidFill>
                  <a:schemeClr val="tx1"/>
                </a:solidFill>
              </a:rPr>
              <a:t>科</a:t>
            </a:r>
            <a:r>
              <a:rPr kumimoji="1" lang="en-US" altLang="ja-JP" sz="3600" dirty="0">
                <a:solidFill>
                  <a:schemeClr val="tx1"/>
                </a:solidFill>
              </a:rPr>
              <a:t>	</a:t>
            </a:r>
            <a:r>
              <a:rPr kumimoji="1" lang="ja-JP" altLang="en-US" sz="3600" dirty="0">
                <a:solidFill>
                  <a:schemeClr val="tx1"/>
                </a:solidFill>
              </a:rPr>
              <a:t>：社会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学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ja-JP" altLang="en-US" sz="3600" dirty="0">
                <a:solidFill>
                  <a:schemeClr val="tx1"/>
                </a:solidFill>
              </a:rPr>
              <a:t>年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ja-JP" altLang="en-US" sz="3600">
                <a:solidFill>
                  <a:schemeClr val="tx1"/>
                </a:solidFill>
              </a:rPr>
              <a:t>：小学</a:t>
            </a:r>
            <a:r>
              <a:rPr lang="ja-JP" altLang="en-US" sz="3600"/>
              <a:t>５</a:t>
            </a:r>
            <a:r>
              <a:rPr lang="ja-JP" altLang="en-US" sz="3600">
                <a:solidFill>
                  <a:schemeClr val="tx1"/>
                </a:solidFill>
              </a:rPr>
              <a:t>年生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algn="l"/>
            <a:endParaRPr kumimoji="1" lang="en-US" altLang="ja-JP" sz="1050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3300" dirty="0">
                <a:solidFill>
                  <a:schemeClr val="tx1"/>
                </a:solidFill>
              </a:rPr>
              <a:t>・国旗を見て正しい国名を答えましょう。</a:t>
            </a:r>
            <a:endParaRPr lang="en-US" altLang="ja-JP" sz="3300" dirty="0">
              <a:solidFill>
                <a:schemeClr val="tx1"/>
              </a:solidFill>
            </a:endParaRPr>
          </a:p>
          <a:p>
            <a:pPr algn="l"/>
            <a:endParaRPr lang="en-US" altLang="ja-JP" dirty="0"/>
          </a:p>
          <a:p>
            <a:pPr algn="l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/>
          </a:p>
          <a:p>
            <a:pPr algn="r"/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CCB02F-25CB-4AB2-B4FA-C7612197F32B}"/>
              </a:ext>
            </a:extLst>
          </p:cNvPr>
          <p:cNvSpPr txBox="1"/>
          <p:nvPr/>
        </p:nvSpPr>
        <p:spPr>
          <a:xfrm>
            <a:off x="5400675" y="6133291"/>
            <a:ext cx="306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solidFill>
                  <a:schemeClr val="bg1">
                    <a:lumMod val="50000"/>
                  </a:schemeClr>
                </a:solidFill>
              </a:rPr>
              <a:t>日本が承認していない国も出題する</a:t>
            </a:r>
            <a:endParaRPr kumimoji="1" lang="en-US" altLang="ja-JP" sz="90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1" lang="ja-JP" altLang="en-US" sz="900">
                <a:solidFill>
                  <a:schemeClr val="bg1">
                    <a:lumMod val="50000"/>
                  </a:schemeClr>
                </a:solidFill>
              </a:rPr>
              <a:t>ヨーロッパには</a:t>
            </a:r>
            <a:r>
              <a:rPr kumimoji="1" lang="en-US" altLang="ja-JP" sz="900">
                <a:solidFill>
                  <a:schemeClr val="bg1">
                    <a:lumMod val="50000"/>
                  </a:schemeClr>
                </a:solidFill>
              </a:rPr>
              <a:t>NIS</a:t>
            </a:r>
            <a:r>
              <a:rPr kumimoji="1" lang="ja-JP" altLang="en-US" sz="900">
                <a:solidFill>
                  <a:schemeClr val="bg1">
                    <a:lumMod val="50000"/>
                  </a:schemeClr>
                </a:solidFill>
              </a:rPr>
              <a:t>諸国も含める</a:t>
            </a:r>
            <a:endParaRPr kumimoji="1" lang="en-US" altLang="ja-JP" sz="9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sz="900">
                <a:solidFill>
                  <a:schemeClr val="bg1">
                    <a:lumMod val="50000"/>
                  </a:schemeClr>
                </a:solidFill>
              </a:rPr>
              <a:t>表示される国旗は実際の色や比率等が異なる場合がある</a:t>
            </a:r>
            <a:endParaRPr lang="en-US" altLang="ja-JP" sz="9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sz="900">
                <a:solidFill>
                  <a:schemeClr val="bg1">
                    <a:lumMod val="50000"/>
                  </a:schemeClr>
                </a:solidFill>
              </a:rPr>
              <a:t>国旗と国名は</a:t>
            </a:r>
            <a:r>
              <a:rPr lang="en-US" altLang="ja-JP" sz="900">
                <a:solidFill>
                  <a:schemeClr val="bg1">
                    <a:lumMod val="50000"/>
                  </a:schemeClr>
                </a:solidFill>
              </a:rPr>
              <a:t>2019</a:t>
            </a:r>
            <a:r>
              <a:rPr lang="ja-JP" altLang="en-US" sz="900">
                <a:solidFill>
                  <a:schemeClr val="bg1">
                    <a:lumMod val="50000"/>
                  </a:schemeClr>
                </a:solidFill>
              </a:rPr>
              <a:t>年</a:t>
            </a:r>
            <a:r>
              <a:rPr lang="en-US" altLang="ja-JP" sz="90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ja-JP" altLang="en-US" sz="900">
                <a:solidFill>
                  <a:schemeClr val="bg1">
                    <a:lumMod val="50000"/>
                  </a:schemeClr>
                </a:solidFill>
              </a:rPr>
              <a:t>月現在の外務省のものによる</a:t>
            </a:r>
            <a:endParaRPr lang="en-US" altLang="ja-JP" sz="9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勉強会のイラスト（黒人）">
            <a:extLst>
              <a:ext uri="{FF2B5EF4-FFF2-40B4-BE49-F238E27FC236}">
                <a16:creationId xmlns:a16="http://schemas.microsoft.com/office/drawing/2014/main" id="{8B040705-8582-4629-933D-F2A3561A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29" y="1560170"/>
            <a:ext cx="2326371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2.bp.blogspot.com/-3BjcJgshUfo/V-xj68Q5enI/AAAAAAAA-Ik/7APxh7q8dgMwjIkt_BJB4N3VeElIgfH7wCLcB/s800/earth_africa_europe.png">
            <a:extLst>
              <a:ext uri="{FF2B5EF4-FFF2-40B4-BE49-F238E27FC236}">
                <a16:creationId xmlns:a16="http://schemas.microsoft.com/office/drawing/2014/main" id="{CE0FADEE-EB68-40D1-8321-D92A6918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6" y="4556553"/>
            <a:ext cx="2260800" cy="22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57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カーボヴェルデ共和国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タイトル 2">
            <a:extLst>
              <a:ext uri="{FF2B5EF4-FFF2-40B4-BE49-F238E27FC236}">
                <a16:creationId xmlns:a16="http://schemas.microsoft.com/office/drawing/2014/main" id="{965857AE-0C0E-4436-A9AB-1BCB7E33AB25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97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ガボン共和国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タイトル 2">
            <a:extLst>
              <a:ext uri="{FF2B5EF4-FFF2-40B4-BE49-F238E27FC236}">
                <a16:creationId xmlns:a16="http://schemas.microsoft.com/office/drawing/2014/main" id="{6A0464BC-E20F-4F30-B2F6-DACFB68275B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5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カメルーン共和国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カメルー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タイトル 2">
            <a:extLst>
              <a:ext uri="{FF2B5EF4-FFF2-40B4-BE49-F238E27FC236}">
                <a16:creationId xmlns:a16="http://schemas.microsoft.com/office/drawing/2014/main" id="{4EF44B4E-E6E8-41B7-8673-6337A81A212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92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ガンビア共和国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カメルーン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ガンビア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タイトル 2">
            <a:extLst>
              <a:ext uri="{FF2B5EF4-FFF2-40B4-BE49-F238E27FC236}">
                <a16:creationId xmlns:a16="http://schemas.microsoft.com/office/drawing/2014/main" id="{2B911E20-F03B-4D77-A0B7-A88CAC715D1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7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ギニア共和国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ギニア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2">
            <a:extLst>
              <a:ext uri="{FF2B5EF4-FFF2-40B4-BE49-F238E27FC236}">
                <a16:creationId xmlns:a16="http://schemas.microsoft.com/office/drawing/2014/main" id="{7EB2C405-B2C1-454F-A85A-EAF9E6082A8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19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ギニアビサウ共和国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ギニアビサウ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2">
            <a:extLst>
              <a:ext uri="{FF2B5EF4-FFF2-40B4-BE49-F238E27FC236}">
                <a16:creationId xmlns:a16="http://schemas.microsoft.com/office/drawing/2014/main" id="{B4F699F3-A1AE-42AB-BC5F-9CF70A44D93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19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ケニア共和国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ギニアビサウ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ケニア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タイトル 2">
            <a:extLst>
              <a:ext uri="{FF2B5EF4-FFF2-40B4-BE49-F238E27FC236}">
                <a16:creationId xmlns:a16="http://schemas.microsoft.com/office/drawing/2014/main" id="{F91C73B1-EF3A-439D-BFFD-96454E79B87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64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コートジボワール共和国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コートジボワール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2">
            <a:extLst>
              <a:ext uri="{FF2B5EF4-FFF2-40B4-BE49-F238E27FC236}">
                <a16:creationId xmlns:a16="http://schemas.microsoft.com/office/drawing/2014/main" id="{965EF6D3-8B74-4E01-B50B-12D58143901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0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れんごう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コモロ連合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ギニアビサウ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ケニア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コモロ連合の国旗画像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3"/>
            <a:ext cx="53928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1872250" y="1539902"/>
            <a:ext cx="5399887" cy="3600000"/>
            <a:chOff x="1872250" y="1539902"/>
            <a:chExt cx="5399887" cy="3600000"/>
          </a:xfrm>
        </p:grpSpPr>
        <p:sp>
          <p:nvSpPr>
            <p:cNvPr id="32" name="正方形/長方形 31"/>
            <p:cNvSpPr/>
            <p:nvPr/>
          </p:nvSpPr>
          <p:spPr>
            <a:xfrm>
              <a:off x="1872251" y="2416794"/>
              <a:ext cx="5399886" cy="909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877582" y="1551900"/>
              <a:ext cx="5392343" cy="865032"/>
            </a:xfrm>
            <a:prstGeom prst="rect">
              <a:avLst/>
            </a:prstGeom>
            <a:solidFill>
              <a:srgbClr val="FFC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872250" y="3326911"/>
              <a:ext cx="5399887" cy="8900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875370" y="4216995"/>
              <a:ext cx="5396767" cy="92290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二等辺三角形 8"/>
            <p:cNvSpPr/>
            <p:nvPr/>
          </p:nvSpPr>
          <p:spPr>
            <a:xfrm rot="5400000">
              <a:off x="1370830" y="2041323"/>
              <a:ext cx="3599999" cy="2597158"/>
            </a:xfrm>
            <a:prstGeom prst="triangle">
              <a:avLst>
                <a:gd name="adj" fmla="val 50248"/>
              </a:avLst>
            </a:prstGeom>
            <a:solidFill>
              <a:srgbClr val="3D8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楕円 10"/>
            <p:cNvSpPr/>
            <p:nvPr/>
          </p:nvSpPr>
          <p:spPr>
            <a:xfrm>
              <a:off x="2072103" y="2586037"/>
              <a:ext cx="1545016" cy="1524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楕円 25"/>
            <p:cNvSpPr/>
            <p:nvPr/>
          </p:nvSpPr>
          <p:spPr>
            <a:xfrm>
              <a:off x="2450721" y="2645569"/>
              <a:ext cx="1363130" cy="1412082"/>
            </a:xfrm>
            <a:prstGeom prst="ellipse">
              <a:avLst/>
            </a:prstGeom>
            <a:solidFill>
              <a:srgbClr val="3D8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星 5 11"/>
            <p:cNvSpPr/>
            <p:nvPr/>
          </p:nvSpPr>
          <p:spPr>
            <a:xfrm>
              <a:off x="2883692" y="2714625"/>
              <a:ext cx="290514" cy="28367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星 5 27"/>
            <p:cNvSpPr/>
            <p:nvPr/>
          </p:nvSpPr>
          <p:spPr>
            <a:xfrm>
              <a:off x="2883692" y="3043232"/>
              <a:ext cx="290514" cy="28367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星 5 28"/>
            <p:cNvSpPr/>
            <p:nvPr/>
          </p:nvSpPr>
          <p:spPr>
            <a:xfrm>
              <a:off x="2883692" y="3363211"/>
              <a:ext cx="290514" cy="28367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星 5 29"/>
            <p:cNvSpPr/>
            <p:nvPr/>
          </p:nvSpPr>
          <p:spPr>
            <a:xfrm>
              <a:off x="2883692" y="3680659"/>
              <a:ext cx="290514" cy="28367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871792" y="1539901"/>
            <a:ext cx="5400344" cy="3600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タイトル 2">
            <a:extLst>
              <a:ext uri="{FF2B5EF4-FFF2-40B4-BE49-F238E27FC236}">
                <a16:creationId xmlns:a16="http://schemas.microsoft.com/office/drawing/2014/main" id="{264A38D7-7E8C-42DE-A26F-DFBEACF1AB0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34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コンゴ共和国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2">
            <a:extLst>
              <a:ext uri="{FF2B5EF4-FFF2-40B4-BE49-F238E27FC236}">
                <a16:creationId xmlns:a16="http://schemas.microsoft.com/office/drawing/2014/main" id="{E9B2770E-28D4-4499-A784-508E105E86D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418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4370" y="1472354"/>
            <a:ext cx="7795259" cy="2734733"/>
          </a:xfrm>
        </p:spPr>
        <p:txBody>
          <a:bodyPr wrap="square"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ja-JP" altLang="en-US" sz="7600" b="1" dirty="0"/>
              <a:t>正しい国旗の国名を答えましょう。</a:t>
            </a:r>
            <a:endParaRPr kumimoji="1" lang="ja-JP" altLang="en-US" sz="7600" b="1" dirty="0"/>
          </a:p>
        </p:txBody>
      </p:sp>
    </p:spTree>
    <p:extLst>
      <p:ext uri="{BB962C8B-B14F-4D97-AF65-F5344CB8AC3E}">
        <p14:creationId xmlns:p14="http://schemas.microsoft.com/office/powerpoint/2010/main" val="208813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みんしゅきょうわこく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コンゴ民主共和国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コンゴ民主共和国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直角三角形 5"/>
          <p:cNvSpPr/>
          <p:nvPr/>
        </p:nvSpPr>
        <p:spPr>
          <a:xfrm rot="5400000">
            <a:off x="3063591" y="348102"/>
            <a:ext cx="2677421" cy="5061026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星 5 8"/>
          <p:cNvSpPr/>
          <p:nvPr/>
        </p:nvSpPr>
        <p:spPr>
          <a:xfrm>
            <a:off x="2061557" y="1712422"/>
            <a:ext cx="1285701" cy="125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直角三角形 25"/>
          <p:cNvSpPr/>
          <p:nvPr/>
        </p:nvSpPr>
        <p:spPr>
          <a:xfrm rot="5400000" flipH="1" flipV="1">
            <a:off x="3402530" y="1270680"/>
            <a:ext cx="2677421" cy="5061026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タイトル 2">
            <a:extLst>
              <a:ext uri="{FF2B5EF4-FFF2-40B4-BE49-F238E27FC236}">
                <a16:creationId xmlns:a16="http://schemas.microsoft.com/office/drawing/2014/main" id="{15ECA3B8-D9B2-4B93-94D8-72BD3314FA7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53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みんしゅきょうわこく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サントメ・プリンシペ民主共和国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タイトル 2">
            <a:extLst>
              <a:ext uri="{FF2B5EF4-FFF2-40B4-BE49-F238E27FC236}">
                <a16:creationId xmlns:a16="http://schemas.microsoft.com/office/drawing/2014/main" id="{C1FB6ECA-92C6-4319-A6BC-89F1D47389F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05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ザンビア共和国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ザンビアの国旗画像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2">
            <a:extLst>
              <a:ext uri="{FF2B5EF4-FFF2-40B4-BE49-F238E27FC236}">
                <a16:creationId xmlns:a16="http://schemas.microsoft.com/office/drawing/2014/main" id="{E19D8824-5722-4E8F-BC17-A054A102B0C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588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シエラレオネ共和国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タイトル 2">
            <a:extLst>
              <a:ext uri="{FF2B5EF4-FFF2-40B4-BE49-F238E27FC236}">
                <a16:creationId xmlns:a16="http://schemas.microsoft.com/office/drawing/2014/main" id="{2CAB2213-022F-489F-96A8-B794A3593EB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20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ジブチ共和国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ジブチ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593571" y="2901142"/>
            <a:ext cx="739915" cy="814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星 5 5"/>
          <p:cNvSpPr/>
          <p:nvPr/>
        </p:nvSpPr>
        <p:spPr>
          <a:xfrm>
            <a:off x="2684929" y="3006424"/>
            <a:ext cx="648557" cy="62902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タイトル 2">
            <a:extLst>
              <a:ext uri="{FF2B5EF4-FFF2-40B4-BE49-F238E27FC236}">
                <a16:creationId xmlns:a16="http://schemas.microsoft.com/office/drawing/2014/main" id="{2F4213CB-2BB2-451B-9DB6-62E52C5C64C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17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ジンバブエ共和国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593571" y="2901142"/>
            <a:ext cx="739915" cy="814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星 5 5"/>
          <p:cNvSpPr/>
          <p:nvPr/>
        </p:nvSpPr>
        <p:spPr>
          <a:xfrm>
            <a:off x="2684929" y="3006424"/>
            <a:ext cx="648557" cy="62902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Picture 2" descr="ジンバブエ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タイトル 2">
            <a:extLst>
              <a:ext uri="{FF2B5EF4-FFF2-40B4-BE49-F238E27FC236}">
                <a16:creationId xmlns:a16="http://schemas.microsoft.com/office/drawing/2014/main" id="{3086424E-5993-45A9-BE7E-1ED5A6B67A8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22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スーダン共和国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タイトル 2">
            <a:extLst>
              <a:ext uri="{FF2B5EF4-FFF2-40B4-BE49-F238E27FC236}">
                <a16:creationId xmlns:a16="http://schemas.microsoft.com/office/drawing/2014/main" id="{492AA4A2-286E-416C-A183-0FB727E2A6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868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　</a:t>
            </a:r>
            <a:r>
              <a:rPr kumimoji="1"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おう</a:t>
            </a:r>
            <a:r>
              <a:rPr kumimoji="1" lang="ja-JP" altLang="en-US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こく</a:t>
            </a:r>
          </a:p>
          <a:p>
            <a:pPr algn="ctr"/>
            <a:r>
              <a:rPr kumimoji="1" lang="ja-JP" altLang="en-US" sz="40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エスワティニ王国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スワジランドの国旗画像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タイトル 2">
            <a:extLst>
              <a:ext uri="{FF2B5EF4-FFF2-40B4-BE49-F238E27FC236}">
                <a16:creationId xmlns:a16="http://schemas.microsoft.com/office/drawing/2014/main" id="{D81B2DE1-83D3-414A-B450-98B96E88DF3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次の国旗の国は何でしょう？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90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セーシェル共和国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タイトル 2">
            <a:extLst>
              <a:ext uri="{FF2B5EF4-FFF2-40B4-BE49-F238E27FC236}">
                <a16:creationId xmlns:a16="http://schemas.microsoft.com/office/drawing/2014/main" id="{65AF8117-7A6D-4E3D-AA2D-015F1A44957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04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せきどう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赤道ギニア共和国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ファイル:Flag of Equatorial Guinea.svg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タイトル 2">
            <a:extLst>
              <a:ext uri="{FF2B5EF4-FFF2-40B4-BE49-F238E27FC236}">
                <a16:creationId xmlns:a16="http://schemas.microsoft.com/office/drawing/2014/main" id="{8DA970D3-3ED5-45FA-AA66-AD9B324A4DF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26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みんしゅじんみんきょうわこく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アルジェリア民主人民共和国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台湾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アルジェリ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A7EB8285-D9AE-47A1-805A-51EC35CBAA8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558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セネガル共和国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solidFill>
            <a:srgbClr val="008C4A"/>
          </a:solidFill>
          <a:extLst/>
        </p:spPr>
      </p:pic>
      <p:sp>
        <p:nvSpPr>
          <p:cNvPr id="6" name="星 5 5"/>
          <p:cNvSpPr/>
          <p:nvPr/>
        </p:nvSpPr>
        <p:spPr>
          <a:xfrm>
            <a:off x="4229100" y="2962275"/>
            <a:ext cx="695325" cy="695325"/>
          </a:xfrm>
          <a:prstGeom prst="star5">
            <a:avLst/>
          </a:prstGeom>
          <a:solidFill>
            <a:srgbClr val="008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タイトル 2">
            <a:extLst>
              <a:ext uri="{FF2B5EF4-FFF2-40B4-BE49-F238E27FC236}">
                <a16:creationId xmlns:a16="http://schemas.microsoft.com/office/drawing/2014/main" id="{B3CF6E5D-35EA-40A3-9F1F-7C0CC8D3DE7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れんぽう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ソマリア連邦共和国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星 5 6"/>
          <p:cNvSpPr/>
          <p:nvPr/>
        </p:nvSpPr>
        <p:spPr>
          <a:xfrm>
            <a:off x="3884182" y="2667000"/>
            <a:ext cx="1297417" cy="12287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タイトル 2">
            <a:extLst>
              <a:ext uri="{FF2B5EF4-FFF2-40B4-BE49-F238E27FC236}">
                <a16:creationId xmlns:a16="http://schemas.microsoft.com/office/drawing/2014/main" id="{5E97AC9A-F805-4EB5-A6D5-86CE42074A5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40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れんごうきょうわこく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タンザニア連合共和国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タイトル 2">
            <a:extLst>
              <a:ext uri="{FF2B5EF4-FFF2-40B4-BE49-F238E27FC236}">
                <a16:creationId xmlns:a16="http://schemas.microsoft.com/office/drawing/2014/main" id="{300E0D0F-C3EA-43E9-98F2-9DA2351A7A5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18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チャド共和国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ファイル:Flag of Chad.svg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タイトル 2">
            <a:extLst>
              <a:ext uri="{FF2B5EF4-FFF2-40B4-BE49-F238E27FC236}">
                <a16:creationId xmlns:a16="http://schemas.microsoft.com/office/drawing/2014/main" id="{4749359F-912E-43E5-82B5-4B96E3534BD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82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ちゅうおう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中央アフリカ共和国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星 5 5"/>
          <p:cNvSpPr/>
          <p:nvPr/>
        </p:nvSpPr>
        <p:spPr>
          <a:xfrm>
            <a:off x="2562225" y="1566473"/>
            <a:ext cx="893007" cy="846944"/>
          </a:xfrm>
          <a:prstGeom prst="star5">
            <a:avLst/>
          </a:prstGeom>
          <a:solidFill>
            <a:srgbClr val="FE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タイトル 2">
            <a:extLst>
              <a:ext uri="{FF2B5EF4-FFF2-40B4-BE49-F238E27FC236}">
                <a16:creationId xmlns:a16="http://schemas.microsoft.com/office/drawing/2014/main" id="{CEACDB65-9FA7-47F7-8BBC-3EF0B9EF39A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79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チュニジア共和国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タイトル 2">
            <a:extLst>
              <a:ext uri="{FF2B5EF4-FFF2-40B4-BE49-F238E27FC236}">
                <a16:creationId xmlns:a16="http://schemas.microsoft.com/office/drawing/2014/main" id="{EF77E58D-8619-486A-A19F-73CBEC9C6C4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28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トーゴ共和国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トーゴ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フローチャート: 処理 43"/>
          <p:cNvSpPr/>
          <p:nvPr/>
        </p:nvSpPr>
        <p:spPr>
          <a:xfrm>
            <a:off x="1875371" y="2982821"/>
            <a:ext cx="5392800" cy="724995"/>
          </a:xfrm>
          <a:prstGeom prst="flowChartProcess">
            <a:avLst/>
          </a:prstGeom>
          <a:solidFill>
            <a:srgbClr val="008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875371" y="1537656"/>
            <a:ext cx="5392800" cy="3604494"/>
            <a:chOff x="1875371" y="1537656"/>
            <a:chExt cx="5392800" cy="3604494"/>
          </a:xfrm>
        </p:grpSpPr>
        <p:sp>
          <p:nvSpPr>
            <p:cNvPr id="14" name="フローチャート: 処理 13"/>
            <p:cNvSpPr/>
            <p:nvPr/>
          </p:nvSpPr>
          <p:spPr>
            <a:xfrm>
              <a:off x="1875371" y="1537656"/>
              <a:ext cx="5392800" cy="732365"/>
            </a:xfrm>
            <a:prstGeom prst="flowChartProcess">
              <a:avLst/>
            </a:prstGeom>
            <a:solidFill>
              <a:srgbClr val="006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フローチャート: 処理 39"/>
            <p:cNvSpPr/>
            <p:nvPr/>
          </p:nvSpPr>
          <p:spPr>
            <a:xfrm>
              <a:off x="1875371" y="3706354"/>
              <a:ext cx="5392800" cy="724995"/>
            </a:xfrm>
            <a:prstGeom prst="flowChartProcess">
              <a:avLst/>
            </a:prstGeom>
            <a:solidFill>
              <a:srgbClr val="FE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フローチャート: 処理 40"/>
            <p:cNvSpPr/>
            <p:nvPr/>
          </p:nvSpPr>
          <p:spPr>
            <a:xfrm>
              <a:off x="1875371" y="4417155"/>
              <a:ext cx="5392800" cy="724995"/>
            </a:xfrm>
            <a:prstGeom prst="flowChartProcess">
              <a:avLst/>
            </a:prstGeom>
            <a:solidFill>
              <a:srgbClr val="006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フローチャート: 処理 42"/>
            <p:cNvSpPr/>
            <p:nvPr/>
          </p:nvSpPr>
          <p:spPr>
            <a:xfrm>
              <a:off x="1875371" y="2260677"/>
              <a:ext cx="5392800" cy="724995"/>
            </a:xfrm>
            <a:prstGeom prst="flowChartProcess">
              <a:avLst/>
            </a:prstGeom>
            <a:solidFill>
              <a:srgbClr val="FE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フローチャート: 処理 44"/>
            <p:cNvSpPr/>
            <p:nvPr/>
          </p:nvSpPr>
          <p:spPr>
            <a:xfrm>
              <a:off x="1875371" y="2986977"/>
              <a:ext cx="5392800" cy="724995"/>
            </a:xfrm>
            <a:prstGeom prst="flowChartProcess">
              <a:avLst/>
            </a:prstGeom>
            <a:solidFill>
              <a:srgbClr val="006A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875371" y="1537656"/>
              <a:ext cx="2166093" cy="2174316"/>
            </a:xfrm>
            <a:prstGeom prst="rect">
              <a:avLst/>
            </a:prstGeom>
            <a:solidFill>
              <a:srgbClr val="D21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星 5 8"/>
            <p:cNvSpPr/>
            <p:nvPr/>
          </p:nvSpPr>
          <p:spPr>
            <a:xfrm>
              <a:off x="2389734" y="2113108"/>
              <a:ext cx="1098817" cy="1029661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2" name="タイトル 2">
            <a:extLst>
              <a:ext uri="{FF2B5EF4-FFF2-40B4-BE49-F238E27FC236}">
                <a16:creationId xmlns:a16="http://schemas.microsoft.com/office/drawing/2014/main" id="{8B17A150-5EB7-4399-BF9D-0B829CEAEFC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37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   れんぽう 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ナイジェリア連邦共和国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ナイジェリ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タイトル 2">
            <a:extLst>
              <a:ext uri="{FF2B5EF4-FFF2-40B4-BE49-F238E27FC236}">
                <a16:creationId xmlns:a16="http://schemas.microsoft.com/office/drawing/2014/main" id="{3FA98B67-1AF5-4471-A093-E296B5193F1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5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ナミビア共和国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1871334" y="1539904"/>
            <a:ext cx="5416939" cy="3599999"/>
            <a:chOff x="1871334" y="1539904"/>
            <a:chExt cx="5416939" cy="3599999"/>
          </a:xfrm>
        </p:grpSpPr>
        <p:sp>
          <p:nvSpPr>
            <p:cNvPr id="13" name="直角三角形 12"/>
            <p:cNvSpPr/>
            <p:nvPr/>
          </p:nvSpPr>
          <p:spPr>
            <a:xfrm rot="5400000">
              <a:off x="2581172" y="830066"/>
              <a:ext cx="2948428" cy="4368103"/>
            </a:xfrm>
            <a:prstGeom prst="rtTriangle">
              <a:avLst/>
            </a:prstGeom>
            <a:solidFill>
              <a:srgbClr val="003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星 12 8"/>
            <p:cNvSpPr/>
            <p:nvPr/>
          </p:nvSpPr>
          <p:spPr>
            <a:xfrm>
              <a:off x="2299349" y="1915568"/>
              <a:ext cx="1234773" cy="1234773"/>
            </a:xfrm>
            <a:prstGeom prst="star12">
              <a:avLst>
                <a:gd name="adj" fmla="val 33932"/>
              </a:avLst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楕円 10"/>
            <p:cNvSpPr/>
            <p:nvPr/>
          </p:nvSpPr>
          <p:spPr>
            <a:xfrm>
              <a:off x="2535548" y="2156673"/>
              <a:ext cx="750464" cy="755831"/>
            </a:xfrm>
            <a:prstGeom prst="ellipse">
              <a:avLst/>
            </a:prstGeom>
            <a:solidFill>
              <a:srgbClr val="0035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楕円 9"/>
            <p:cNvSpPr/>
            <p:nvPr/>
          </p:nvSpPr>
          <p:spPr>
            <a:xfrm>
              <a:off x="2588862" y="2208724"/>
              <a:ext cx="649790" cy="654696"/>
            </a:xfrm>
            <a:prstGeom prst="ellipse">
              <a:avLst/>
            </a:prstGeom>
            <a:solidFill>
              <a:srgbClr val="FF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直角三角形 37"/>
            <p:cNvSpPr/>
            <p:nvPr/>
          </p:nvSpPr>
          <p:spPr>
            <a:xfrm rot="5400000" flipH="1" flipV="1">
              <a:off x="3630008" y="1481637"/>
              <a:ext cx="2948428" cy="4368103"/>
            </a:xfrm>
            <a:prstGeom prst="rtTriangle">
              <a:avLst/>
            </a:prstGeom>
            <a:solidFill>
              <a:srgbClr val="009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39" name="タイトル 2">
            <a:extLst>
              <a:ext uri="{FF2B5EF4-FFF2-40B4-BE49-F238E27FC236}">
                <a16:creationId xmlns:a16="http://schemas.microsoft.com/office/drawing/2014/main" id="{654F06E1-C8E0-4305-BFB1-1F4716B0FE1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93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ニジェール共和国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タイトル 2">
            <a:extLst>
              <a:ext uri="{FF2B5EF4-FFF2-40B4-BE49-F238E27FC236}">
                <a16:creationId xmlns:a16="http://schemas.microsoft.com/office/drawing/2014/main" id="{96EA3E28-97CB-4E8B-8C0E-F079E1735DD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98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アンゴラ共和国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FD315874-DDDD-4950-B38C-98F994B504F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830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ブルキナファソ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ブルキナファソ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875371" y="1539903"/>
            <a:ext cx="5392800" cy="18064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875371" y="3327079"/>
            <a:ext cx="5392800" cy="1806412"/>
          </a:xfrm>
          <a:prstGeom prst="rect">
            <a:avLst/>
          </a:prstGeom>
          <a:solidFill>
            <a:srgbClr val="008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星 5 9"/>
          <p:cNvSpPr/>
          <p:nvPr/>
        </p:nvSpPr>
        <p:spPr>
          <a:xfrm>
            <a:off x="3744789" y="2470826"/>
            <a:ext cx="1654062" cy="157588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タイトル 2">
            <a:extLst>
              <a:ext uri="{FF2B5EF4-FFF2-40B4-BE49-F238E27FC236}">
                <a16:creationId xmlns:a16="http://schemas.microsoft.com/office/drawing/2014/main" id="{9AEE0734-C2D9-4C12-9ED1-793BA69A6B8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090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ブルンジ共和国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ブルキナファソ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ブルンジ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0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タイトル 2">
            <a:extLst>
              <a:ext uri="{FF2B5EF4-FFF2-40B4-BE49-F238E27FC236}">
                <a16:creationId xmlns:a16="http://schemas.microsoft.com/office/drawing/2014/main" id="{E4EBAB80-EF10-4B69-AD77-414980BAEA4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86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ベナン共和国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タイトル 2">
            <a:extLst>
              <a:ext uri="{FF2B5EF4-FFF2-40B4-BE49-F238E27FC236}">
                <a16:creationId xmlns:a16="http://schemas.microsoft.com/office/drawing/2014/main" id="{6F9F879D-106F-4993-AF7D-5212AC9C2345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038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ボツワナ共和国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タイトル 2">
            <a:extLst>
              <a:ext uri="{FF2B5EF4-FFF2-40B4-BE49-F238E27FC236}">
                <a16:creationId xmlns:a16="http://schemas.microsoft.com/office/drawing/2014/main" id="{3C3D44F1-D1A9-40B2-ABC3-8B4755068B5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259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マダガスカル共和国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マダガスカル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2">
            <a:extLst>
              <a:ext uri="{FF2B5EF4-FFF2-40B4-BE49-F238E27FC236}">
                <a16:creationId xmlns:a16="http://schemas.microsoft.com/office/drawing/2014/main" id="{A2F262B1-D543-4684-9E3C-2DAA8D169AC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97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マラウイ共和国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マラウイ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タイトル 2">
            <a:extLst>
              <a:ext uri="{FF2B5EF4-FFF2-40B4-BE49-F238E27FC236}">
                <a16:creationId xmlns:a16="http://schemas.microsoft.com/office/drawing/2014/main" id="{6C2CA6DE-D25C-4FD7-99B0-EBC9C41069D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125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マリ共和国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グループ化 35"/>
          <p:cNvGrpSpPr/>
          <p:nvPr/>
        </p:nvGrpSpPr>
        <p:grpSpPr>
          <a:xfrm>
            <a:off x="1875371" y="1539903"/>
            <a:ext cx="5393258" cy="3600000"/>
            <a:chOff x="1871335" y="1539903"/>
            <a:chExt cx="5393258" cy="3600000"/>
          </a:xfrm>
        </p:grpSpPr>
        <p:sp>
          <p:nvSpPr>
            <p:cNvPr id="37" name="正方形/長方形 36"/>
            <p:cNvSpPr/>
            <p:nvPr/>
          </p:nvSpPr>
          <p:spPr>
            <a:xfrm>
              <a:off x="1871335" y="1539903"/>
              <a:ext cx="1810078" cy="3600000"/>
            </a:xfrm>
            <a:prstGeom prst="rect">
              <a:avLst/>
            </a:prstGeom>
            <a:solidFill>
              <a:srgbClr val="14B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681413" y="1539903"/>
              <a:ext cx="1793805" cy="3600000"/>
            </a:xfrm>
            <a:prstGeom prst="rect">
              <a:avLst/>
            </a:prstGeom>
            <a:solidFill>
              <a:srgbClr val="FCD1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475219" y="1539903"/>
              <a:ext cx="1789374" cy="3600000"/>
            </a:xfrm>
            <a:prstGeom prst="rect">
              <a:avLst/>
            </a:prstGeom>
            <a:solidFill>
              <a:srgbClr val="CE1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0" name="タイトル 2">
            <a:extLst>
              <a:ext uri="{FF2B5EF4-FFF2-40B4-BE49-F238E27FC236}">
                <a16:creationId xmlns:a16="http://schemas.microsoft.com/office/drawing/2014/main" id="{C181C013-5870-42ED-8108-48946979F5A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89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  みなみ     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南アフリカ共和国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タイトル 2">
            <a:extLst>
              <a:ext uri="{FF2B5EF4-FFF2-40B4-BE49-F238E27FC236}">
                <a16:creationId xmlns:a16="http://schemas.microsoft.com/office/drawing/2014/main" id="{44E1BC80-7839-46FB-84A6-AA2860336B2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621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  みなみ    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南スーダン共和国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南スーダンの国旗画像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タイトル 2">
            <a:extLst>
              <a:ext uri="{FF2B5EF4-FFF2-40B4-BE49-F238E27FC236}">
                <a16:creationId xmlns:a16="http://schemas.microsoft.com/office/drawing/2014/main" id="{7C71EB63-6A19-4554-95B2-FB4D2A44B29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30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モーリシャス共和国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タイトル 2">
            <a:extLst>
              <a:ext uri="{FF2B5EF4-FFF2-40B4-BE49-F238E27FC236}">
                <a16:creationId xmlns:a16="http://schemas.microsoft.com/office/drawing/2014/main" id="{201AC38F-063E-4EBC-9126-A4DB4114732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8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ウガンダ共和国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ウガンダの国旗画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F39AAED9-D8EF-40A5-A75F-9FAFEC07F0B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36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モーリタニア・イスラム共和国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1" name="Picture 2" descr="モーリタニアの旗"/>
          <p:cNvPicPr>
            <a:picLocks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タイトル 2">
            <a:extLst>
              <a:ext uri="{FF2B5EF4-FFF2-40B4-BE49-F238E27FC236}">
                <a16:creationId xmlns:a16="http://schemas.microsoft.com/office/drawing/2014/main" id="{E522A37B-BAA4-4D1B-AEFF-89D521C69BB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84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モザンビーク共和国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モザンビークの国旗画像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タイトル 2">
            <a:extLst>
              <a:ext uri="{FF2B5EF4-FFF2-40B4-BE49-F238E27FC236}">
                <a16:creationId xmlns:a16="http://schemas.microsoft.com/office/drawing/2014/main" id="{E81E2984-1425-424D-B29A-0C53C6A9FCBA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87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おうこく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モロッコ王国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タイトル 2">
            <a:extLst>
              <a:ext uri="{FF2B5EF4-FFF2-40B4-BE49-F238E27FC236}">
                <a16:creationId xmlns:a16="http://schemas.microsoft.com/office/drawing/2014/main" id="{F497FC4E-0AAD-45D8-B5E0-51C383348A7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93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リビア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モザンビークの国旗画像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リビアの国旗画像"/>
          <p:cNvPicPr>
            <a:picLocks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1874913" y="1536277"/>
            <a:ext cx="5392800" cy="3602719"/>
            <a:chOff x="1874913" y="1536277"/>
            <a:chExt cx="5392800" cy="3602719"/>
          </a:xfrm>
        </p:grpSpPr>
        <p:sp>
          <p:nvSpPr>
            <p:cNvPr id="13" name="正方形/長方形 12"/>
            <p:cNvSpPr/>
            <p:nvPr/>
          </p:nvSpPr>
          <p:spPr>
            <a:xfrm>
              <a:off x="1874913" y="1536277"/>
              <a:ext cx="5392800" cy="889833"/>
            </a:xfrm>
            <a:prstGeom prst="rect">
              <a:avLst/>
            </a:prstGeom>
            <a:solidFill>
              <a:srgbClr val="FF00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1874913" y="4249163"/>
              <a:ext cx="5392800" cy="889833"/>
            </a:xfrm>
            <a:prstGeom prst="rect">
              <a:avLst/>
            </a:prstGeom>
            <a:solidFill>
              <a:srgbClr val="008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74913" y="2426110"/>
              <a:ext cx="5392800" cy="1821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楕円 13"/>
            <p:cNvSpPr/>
            <p:nvPr/>
          </p:nvSpPr>
          <p:spPr>
            <a:xfrm>
              <a:off x="3917542" y="2861187"/>
              <a:ext cx="956800" cy="929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楕円 47"/>
            <p:cNvSpPr/>
            <p:nvPr/>
          </p:nvSpPr>
          <p:spPr>
            <a:xfrm>
              <a:off x="4107425" y="2955487"/>
              <a:ext cx="825909" cy="7633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星 5 15"/>
            <p:cNvSpPr/>
            <p:nvPr/>
          </p:nvSpPr>
          <p:spPr>
            <a:xfrm rot="20516870">
              <a:off x="4672321" y="2996696"/>
              <a:ext cx="613454" cy="587694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9" name="タイトル 2">
            <a:extLst>
              <a:ext uri="{FF2B5EF4-FFF2-40B4-BE49-F238E27FC236}">
                <a16:creationId xmlns:a16="http://schemas.microsoft.com/office/drawing/2014/main" id="{56F1B692-7502-43CE-AE6E-A8B19DBA7BD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31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リベリア共和国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リベ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星 5 3"/>
          <p:cNvSpPr/>
          <p:nvPr/>
        </p:nvSpPr>
        <p:spPr>
          <a:xfrm>
            <a:off x="2276274" y="1916350"/>
            <a:ext cx="836578" cy="83657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タイトル 2">
            <a:extLst>
              <a:ext uri="{FF2B5EF4-FFF2-40B4-BE49-F238E27FC236}">
                <a16:creationId xmlns:a16="http://schemas.microsoft.com/office/drawing/2014/main" id="{EFB0323E-F7B2-4BA6-A5BE-8068769DAD9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95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ルワンダ共和国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ルワンダ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タイトル 2">
            <a:extLst>
              <a:ext uri="{FF2B5EF4-FFF2-40B4-BE49-F238E27FC236}">
                <a16:creationId xmlns:a16="http://schemas.microsoft.com/office/drawing/2014/main" id="{8718B112-25EA-436F-B883-7E2BDF7E9CF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28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おうこく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レソト王国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ルワンダ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レソト王国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8090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レソトの旗"/>
          <p:cNvPicPr>
            <a:picLocks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55" y="1536277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1D83E05D-5388-4383-A569-EB35AF7F3FD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870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エジプト・アラブ共和国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ウガンダの国旗画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エジプトの国旗画像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7512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1874914" y="1536276"/>
            <a:ext cx="5392800" cy="3601862"/>
            <a:chOff x="1874914" y="1536276"/>
            <a:chExt cx="5392800" cy="3601862"/>
          </a:xfrm>
        </p:grpSpPr>
        <p:sp>
          <p:nvSpPr>
            <p:cNvPr id="19" name="正方形/長方形 18"/>
            <p:cNvSpPr/>
            <p:nvPr/>
          </p:nvSpPr>
          <p:spPr>
            <a:xfrm>
              <a:off x="1874914" y="1536276"/>
              <a:ext cx="5392800" cy="12164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874914" y="3931215"/>
              <a:ext cx="5392800" cy="12069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1" name="タイトル 2">
            <a:extLst>
              <a:ext uri="{FF2B5EF4-FFF2-40B4-BE49-F238E27FC236}">
                <a16:creationId xmlns:a16="http://schemas.microsoft.com/office/drawing/2014/main" id="{92608A0A-A0BC-46AE-BB63-2947432C8C6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299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れんぽう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みんしゅきょうわこく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エチオピア連邦民主共和国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3F571EAD-D705-4185-9E1D-9B8E632D09CC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58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エリトリア国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タイトル 2">
            <a:extLst>
              <a:ext uri="{FF2B5EF4-FFF2-40B4-BE49-F238E27FC236}">
                <a16:creationId xmlns:a16="http://schemas.microsoft.com/office/drawing/2014/main" id="{CE174888-B03A-4E16-A1EB-6EE676A4316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97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ガーナ共和国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カメルーン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ガーナの国旗画像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グループ化 25"/>
          <p:cNvGrpSpPr/>
          <p:nvPr/>
        </p:nvGrpSpPr>
        <p:grpSpPr>
          <a:xfrm>
            <a:off x="1874914" y="1536276"/>
            <a:ext cx="5392800" cy="3601862"/>
            <a:chOff x="1874914" y="1536276"/>
            <a:chExt cx="5392800" cy="3601862"/>
          </a:xfrm>
        </p:grpSpPr>
        <p:sp>
          <p:nvSpPr>
            <p:cNvPr id="27" name="正方形/長方形 26"/>
            <p:cNvSpPr/>
            <p:nvPr/>
          </p:nvSpPr>
          <p:spPr>
            <a:xfrm>
              <a:off x="1874914" y="1536276"/>
              <a:ext cx="5392800" cy="12164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1874914" y="3931215"/>
              <a:ext cx="5392800" cy="1206923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1874914" y="2752724"/>
              <a:ext cx="5392800" cy="1206923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0" name="星 5 9"/>
          <p:cNvSpPr/>
          <p:nvPr/>
        </p:nvSpPr>
        <p:spPr>
          <a:xfrm>
            <a:off x="3933826" y="2752724"/>
            <a:ext cx="1238250" cy="1176725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タイトル 2">
            <a:extLst>
              <a:ext uri="{FF2B5EF4-FFF2-40B4-BE49-F238E27FC236}">
                <a16:creationId xmlns:a16="http://schemas.microsoft.com/office/drawing/2014/main" id="{92E60EFF-3CC9-499B-A68E-5B57477D4B9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29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6036</TotalTime>
  <Words>1467</Words>
  <Application>Microsoft Office PowerPoint</Application>
  <PresentationFormat>画面に合わせる (4:3)</PresentationFormat>
  <Paragraphs>180</Paragraphs>
  <Slides>56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56</vt:i4>
      </vt:variant>
    </vt:vector>
  </HeadingPairs>
  <TitlesOfParts>
    <vt:vector size="68" baseType="lpstr">
      <vt:lpstr>HG明朝B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Rockwell</vt:lpstr>
      <vt:lpstr>Rockwell Condensed</vt:lpstr>
      <vt:lpstr>Wingdings</vt:lpstr>
      <vt:lpstr>Office テーマ</vt:lpstr>
      <vt:lpstr>木版活字</vt:lpstr>
      <vt:lpstr>国旗分かるかな？アフリカ編</vt:lpstr>
      <vt:lpstr>正しい国旗の国名を答えましょう。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小学校地図記号</dc:title>
  <dc:creator>colas</dc:creator>
  <cp:lastModifiedBy>colas@edu-c.local</cp:lastModifiedBy>
  <cp:revision>452</cp:revision>
  <dcterms:created xsi:type="dcterms:W3CDTF">2017-09-11T23:49:32Z</dcterms:created>
  <dcterms:modified xsi:type="dcterms:W3CDTF">2021-03-08T00:52:03Z</dcterms:modified>
</cp:coreProperties>
</file>