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  <p:sldMasterId id="2147483880" r:id="rId2"/>
  </p:sldMasterIdLst>
  <p:notesMasterIdLst>
    <p:notesMasterId r:id="rId12"/>
  </p:notesMasterIdLst>
  <p:sldIdLst>
    <p:sldId id="303" r:id="rId3"/>
    <p:sldId id="368" r:id="rId4"/>
    <p:sldId id="444" r:id="rId5"/>
    <p:sldId id="362" r:id="rId6"/>
    <p:sldId id="445" r:id="rId7"/>
    <p:sldId id="425" r:id="rId8"/>
    <p:sldId id="446" r:id="rId9"/>
    <p:sldId id="448" r:id="rId10"/>
    <p:sldId id="44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3" autoAdjust="0"/>
    <p:restoredTop sz="96730" autoAdjust="0"/>
  </p:normalViewPr>
  <p:slideViewPr>
    <p:cSldViewPr snapToGrid="0">
      <p:cViewPr varScale="1">
        <p:scale>
          <a:sx n="123" d="100"/>
          <a:sy n="123" d="100"/>
        </p:scale>
        <p:origin x="1506" y="10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E7044-D069-43F4-A45A-55C308A2956B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EBC80-037F-47C0-B582-DFA5BA53A4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0919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諺は俚諺（りげん）ともいう。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BC80-037F-47C0-B582-DFA5BA53A4A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6020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1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BC80-037F-47C0-B582-DFA5BA53A4A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9878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BC80-037F-47C0-B582-DFA5BA53A4A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4276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100">
                <a:effectLst/>
              </a:rPr>
              <a:t>『</a:t>
            </a:r>
            <a:r>
              <a:rPr lang="ja-JP" altLang="en-US" sz="1100">
                <a:effectLst/>
              </a:rPr>
              <a:t>戦国策</a:t>
            </a:r>
            <a:r>
              <a:rPr lang="en-US" altLang="ja-JP" sz="1100">
                <a:effectLst/>
              </a:rPr>
              <a:t>』</a:t>
            </a:r>
            <a:r>
              <a:rPr lang="ja-JP" altLang="en-US" sz="1100">
                <a:effectLst/>
              </a:rPr>
              <a:t>燕策</a:t>
            </a:r>
            <a:endParaRPr lang="en-US" altLang="ja-JP" sz="11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BC80-037F-47C0-B582-DFA5BA53A4A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5862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2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BC80-037F-47C0-B582-DFA5BA53A4A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763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1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BC80-037F-47C0-B582-DFA5BA53A4A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3595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2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BC80-037F-47C0-B582-DFA5BA53A4A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0259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1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以和為貴。協力・協調・協和が大事であるといった意味の語。十七条憲法の第一条に見られ聖徳太子の言葉とされる。読み方や意味は諸説ある。</a:t>
            </a:r>
            <a:endParaRPr lang="en-US" altLang="ja-JP" sz="11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BC80-037F-47C0-B582-DFA5BA53A4A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081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A04BCF3B-4E65-4650-8CB4-A4E4745AE48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980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4878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796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805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6772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265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166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3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043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86506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91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0301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073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9545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4491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35645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17034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640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4161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54139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429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8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4933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50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359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585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84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6636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4BCF3B-4E65-4650-8CB4-A4E4745AE48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438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  <p:sldLayoutId id="21474838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CF3B-4E65-4650-8CB4-A4E4745AE48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633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/>
        <p:txBody>
          <a:bodyPr>
            <a:normAutofit/>
          </a:bodyPr>
          <a:lstStyle/>
          <a:p>
            <a:r>
              <a:rPr lang="ja-JP" altLang="en-US" sz="6600"/>
              <a:t>ことわざ</a:t>
            </a:r>
            <a:endParaRPr kumimoji="1" lang="ja-JP" altLang="en-US" sz="660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ja-JP" altLang="en-US" sz="4800">
                <a:latin typeface="+mj-ea"/>
                <a:ea typeface="+mj-ea"/>
              </a:rPr>
              <a:t>わ行編</a:t>
            </a:r>
            <a:endParaRPr lang="ja-JP" altLang="en-US" sz="4800" dirty="0">
              <a:latin typeface="+mj-ea"/>
              <a:ea typeface="+mj-ea"/>
            </a:endParaRPr>
          </a:p>
        </p:txBody>
      </p:sp>
      <p:pic>
        <p:nvPicPr>
          <p:cNvPr id="1026" name="Picture 2" descr="https://2.bp.blogspot.com/-Ffe_mhRhVLc/UZ2VEe_VrcI/AAAAAAAATt0/LRPXYM8sdqM/s800/kyosyu_girl.png">
            <a:extLst>
              <a:ext uri="{FF2B5EF4-FFF2-40B4-BE49-F238E27FC236}">
                <a16:creationId xmlns:a16="http://schemas.microsoft.com/office/drawing/2014/main" id="{4EE271E4-B30F-46E6-A7D9-3EEDCC462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796" y="4238904"/>
            <a:ext cx="1305653" cy="16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2.bp.blogspot.com/-WZDpwP1Zg0c/UZ2VEErPIaI/AAAAAAAATtw/Rqs2PaN-xJ0/s800/kyosyu_boy.png">
            <a:extLst>
              <a:ext uri="{FF2B5EF4-FFF2-40B4-BE49-F238E27FC236}">
                <a16:creationId xmlns:a16="http://schemas.microsoft.com/office/drawing/2014/main" id="{307DBCE7-A746-4BCF-A081-3EED2D831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67" y="888772"/>
            <a:ext cx="1181145" cy="164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30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/>
        <p:txBody>
          <a:bodyPr>
            <a:normAutofit/>
          </a:bodyPr>
          <a:lstStyle/>
          <a:p>
            <a:r>
              <a:rPr kumimoji="1" lang="ja-JP" altLang="en-US" sz="5400"/>
              <a:t>教訓と知識</a:t>
            </a:r>
            <a:endParaRPr kumimoji="1" lang="ja-JP" altLang="en-US" sz="5400" dirty="0"/>
          </a:p>
        </p:txBody>
      </p:sp>
      <p:sp>
        <p:nvSpPr>
          <p:cNvPr id="6" name="縦書きテキスト プレースホルダー 2">
            <a:extLst>
              <a:ext uri="{FF2B5EF4-FFF2-40B4-BE49-F238E27FC236}">
                <a16:creationId xmlns:a16="http://schemas.microsoft.com/office/drawing/2014/main" id="{B88B715D-63B2-464A-8CDA-69409EC81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4800">
                <a:solidFill>
                  <a:srgbClr val="FF0000"/>
                </a:solidFill>
                <a:latin typeface="+mj-ea"/>
                <a:ea typeface="+mj-ea"/>
              </a:rPr>
              <a:t>わ</a:t>
            </a:r>
            <a:r>
              <a:rPr lang="ja-JP" altLang="en-US" sz="4800">
                <a:solidFill>
                  <a:schemeClr val="tx1"/>
                </a:solidFill>
                <a:latin typeface="+mj-ea"/>
                <a:ea typeface="+mj-ea"/>
              </a:rPr>
              <a:t>行の</a:t>
            </a:r>
            <a:r>
              <a:rPr lang="ja-JP" altLang="en-US" sz="4800">
                <a:solidFill>
                  <a:srgbClr val="FF0000"/>
                </a:solidFill>
                <a:latin typeface="+mj-ea"/>
                <a:ea typeface="+mj-ea"/>
              </a:rPr>
              <a:t>ことわざ</a:t>
            </a:r>
            <a:r>
              <a:rPr lang="ja-JP" altLang="en-US" sz="4800">
                <a:latin typeface="+mj-ea"/>
                <a:ea typeface="+mj-ea"/>
              </a:rPr>
              <a:t>と</a:t>
            </a:r>
            <a:endParaRPr lang="en-US" altLang="ja-JP" sz="480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800">
                <a:latin typeface="+mj-ea"/>
                <a:ea typeface="+mj-ea"/>
              </a:rPr>
              <a:t>その</a:t>
            </a:r>
            <a:r>
              <a:rPr lang="ja-JP" altLang="en-US" sz="4800">
                <a:solidFill>
                  <a:srgbClr val="FF0000"/>
                </a:solidFill>
                <a:latin typeface="+mj-ea"/>
                <a:ea typeface="+mj-ea"/>
              </a:rPr>
              <a:t>意味</a:t>
            </a:r>
            <a:r>
              <a:rPr lang="ja-JP" altLang="en-US" sz="4800">
                <a:latin typeface="+mj-ea"/>
                <a:ea typeface="+mj-ea"/>
              </a:rPr>
              <a:t>を知ろう。</a:t>
            </a:r>
            <a:endParaRPr lang="ja-JP" altLang="en-US" sz="4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66620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7CC8E7-0E18-4821-A191-C1A981C8CC38}"/>
              </a:ext>
            </a:extLst>
          </p:cNvPr>
          <p:cNvSpPr txBox="1"/>
          <p:nvPr/>
        </p:nvSpPr>
        <p:spPr>
          <a:xfrm>
            <a:off x="0" y="249344"/>
            <a:ext cx="3188825" cy="64800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noAutofit/>
          </a:bodyPr>
          <a:lstStyle/>
          <a:p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【</a:t>
            </a:r>
            <a:r>
              <a:rPr lang="ja-JP" altLang="en-US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意味</a:t>
            </a:r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】</a:t>
            </a:r>
          </a:p>
          <a:p>
            <a:endParaRPr lang="en-US" altLang="ja-JP" sz="140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  <a:p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若木が将来どんな大木に育つのかわからないように、若者も将来どのようになるのかは分からないので、馬鹿にしないで敬意を表して接すべきだということ。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1026" name="Picture 2" descr="被り笠のイラスト">
            <a:extLst>
              <a:ext uri="{FF2B5EF4-FFF2-40B4-BE49-F238E27FC236}">
                <a16:creationId xmlns:a16="http://schemas.microsoft.com/office/drawing/2014/main" id="{B2AB8F1F-D5D5-4FCA-90D6-96AB8B173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034" y="4658627"/>
            <a:ext cx="2183954" cy="179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79E4EB8-5E01-45EC-AC71-443F4580C624}"/>
              </a:ext>
            </a:extLst>
          </p:cNvPr>
          <p:cNvSpPr/>
          <p:nvPr/>
        </p:nvSpPr>
        <p:spPr>
          <a:xfrm>
            <a:off x="4110335" y="249345"/>
            <a:ext cx="1015663" cy="648000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r>
              <a:rPr lang="ja-JP" altLang="en-US" sz="54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若木の下で笠を脱げ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FE1BECB-3189-4F8A-B1CA-4C789ED58405}"/>
              </a:ext>
            </a:extLst>
          </p:cNvPr>
          <p:cNvSpPr txBox="1"/>
          <p:nvPr/>
        </p:nvSpPr>
        <p:spPr>
          <a:xfrm>
            <a:off x="4818221" y="249344"/>
            <a:ext cx="615553" cy="64800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ja-JP" altLang="en-US" sz="280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わか　ぎ　　　　した　　　かさ　　　　 ぬ</a:t>
            </a:r>
          </a:p>
        </p:txBody>
      </p:sp>
    </p:spTree>
    <p:extLst>
      <p:ext uri="{BB962C8B-B14F-4D97-AF65-F5344CB8AC3E}">
        <p14:creationId xmlns:p14="http://schemas.microsoft.com/office/powerpoint/2010/main" val="76420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7CC8E7-0E18-4821-A191-C1A981C8CC38}"/>
              </a:ext>
            </a:extLst>
          </p:cNvPr>
          <p:cNvSpPr txBox="1"/>
          <p:nvPr/>
        </p:nvSpPr>
        <p:spPr>
          <a:xfrm>
            <a:off x="0" y="249344"/>
            <a:ext cx="3188825" cy="64800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noAutofit/>
          </a:bodyPr>
          <a:lstStyle/>
          <a:p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【</a:t>
            </a:r>
            <a:r>
              <a:rPr lang="ja-JP" altLang="en-US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意味</a:t>
            </a:r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】</a:t>
            </a:r>
          </a:p>
          <a:p>
            <a:endParaRPr lang="en-US" altLang="ja-JP" sz="140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  <a:p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他人の痛みや苦しみを自分の痛みに置き換え、相手を思いやることが大事だという教え。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4CC80E4-F1F4-4039-8187-3391FEB8E972}"/>
              </a:ext>
            </a:extLst>
          </p:cNvPr>
          <p:cNvSpPr/>
          <p:nvPr/>
        </p:nvSpPr>
        <p:spPr>
          <a:xfrm>
            <a:off x="4399245" y="249345"/>
            <a:ext cx="1107996" cy="648000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r>
              <a:rPr lang="ja-JP" altLang="en-US" sz="6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我が身を抓って</a:t>
            </a:r>
            <a:endParaRPr lang="en-US" altLang="ja-JP" sz="6000" b="1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CC0D1AA-9939-4CE4-A869-3CF8B6DD7FA6}"/>
              </a:ext>
            </a:extLst>
          </p:cNvPr>
          <p:cNvSpPr/>
          <p:nvPr/>
        </p:nvSpPr>
        <p:spPr>
          <a:xfrm>
            <a:off x="3212768" y="249345"/>
            <a:ext cx="1107996" cy="648000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r>
              <a:rPr lang="ja-JP" altLang="en-US" sz="6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人の痛さを知れ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A7FA2DB-D641-4F6A-9F5A-88F22030862E}"/>
              </a:ext>
            </a:extLst>
          </p:cNvPr>
          <p:cNvSpPr txBox="1"/>
          <p:nvPr/>
        </p:nvSpPr>
        <p:spPr>
          <a:xfrm>
            <a:off x="5208423" y="249106"/>
            <a:ext cx="677108" cy="64800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ja-JP" altLang="en-US" sz="320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わ         み　　　  つね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F8A6134-C3C3-4B94-9709-F42483442F38}"/>
              </a:ext>
            </a:extLst>
          </p:cNvPr>
          <p:cNvSpPr txBox="1"/>
          <p:nvPr/>
        </p:nvSpPr>
        <p:spPr>
          <a:xfrm>
            <a:off x="3958267" y="249106"/>
            <a:ext cx="677108" cy="64800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ja-JP" altLang="en-US" sz="320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ひと　  　いた　　　　　　　 し</a:t>
            </a:r>
          </a:p>
        </p:txBody>
      </p:sp>
    </p:spTree>
    <p:extLst>
      <p:ext uri="{BB962C8B-B14F-4D97-AF65-F5344CB8AC3E}">
        <p14:creationId xmlns:p14="http://schemas.microsoft.com/office/powerpoint/2010/main" val="7004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7CC8E7-0E18-4821-A191-C1A981C8CC38}"/>
              </a:ext>
            </a:extLst>
          </p:cNvPr>
          <p:cNvSpPr txBox="1"/>
          <p:nvPr/>
        </p:nvSpPr>
        <p:spPr>
          <a:xfrm>
            <a:off x="0" y="249344"/>
            <a:ext cx="3188825" cy="64800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noAutofit/>
          </a:bodyPr>
          <a:lstStyle/>
          <a:p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【</a:t>
            </a:r>
            <a:r>
              <a:rPr lang="ja-JP" altLang="en-US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意味</a:t>
            </a:r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】</a:t>
            </a:r>
          </a:p>
          <a:p>
            <a:endParaRPr lang="en-US" altLang="ja-JP" sz="140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  <a:p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自分の身にふりかかった災難を上手く利用し、逆に自分の有利になるよう工夫すること。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B94C8C5-9631-4F0C-BCFC-3B85BEA5C3F6}"/>
              </a:ext>
            </a:extLst>
          </p:cNvPr>
          <p:cNvSpPr/>
          <p:nvPr/>
        </p:nvSpPr>
        <p:spPr>
          <a:xfrm>
            <a:off x="4110335" y="249345"/>
            <a:ext cx="1015663" cy="648000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r>
              <a:rPr lang="ja-JP" altLang="en-US" sz="54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禍を転じて福と為す</a:t>
            </a:r>
            <a:endParaRPr lang="en-US" altLang="ja-JP" sz="54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F1E55D-2DEE-47AA-88E2-3A6070B6F7D3}"/>
              </a:ext>
            </a:extLst>
          </p:cNvPr>
          <p:cNvSpPr txBox="1"/>
          <p:nvPr/>
        </p:nvSpPr>
        <p:spPr>
          <a:xfrm>
            <a:off x="4848999" y="0"/>
            <a:ext cx="553998" cy="6729344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ja-JP" altLang="en-US" sz="240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わざわい　　　てん　　　　　　　　 ふく　　　　　な</a:t>
            </a:r>
          </a:p>
        </p:txBody>
      </p:sp>
    </p:spTree>
    <p:extLst>
      <p:ext uri="{BB962C8B-B14F-4D97-AF65-F5344CB8AC3E}">
        <p14:creationId xmlns:p14="http://schemas.microsoft.com/office/powerpoint/2010/main" val="23171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7CC8E7-0E18-4821-A191-C1A981C8CC38}"/>
              </a:ext>
            </a:extLst>
          </p:cNvPr>
          <p:cNvSpPr txBox="1"/>
          <p:nvPr/>
        </p:nvSpPr>
        <p:spPr>
          <a:xfrm>
            <a:off x="0" y="249344"/>
            <a:ext cx="3188825" cy="64800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noAutofit/>
          </a:bodyPr>
          <a:lstStyle/>
          <a:p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【</a:t>
            </a:r>
            <a:r>
              <a:rPr lang="ja-JP" altLang="en-US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意味</a:t>
            </a:r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】</a:t>
            </a:r>
          </a:p>
          <a:p>
            <a:endParaRPr lang="en-US" altLang="ja-JP" sz="140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  <a:p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人と協調はするが、道理を曲げてまで安易に同調したり、主体性を失うようなことはしないということ。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主体的に人と付き合うべきであるということ。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61B91C5-8DE8-4449-A5DD-3C714FCF1B5C}"/>
              </a:ext>
            </a:extLst>
          </p:cNvPr>
          <p:cNvSpPr/>
          <p:nvPr/>
        </p:nvSpPr>
        <p:spPr>
          <a:xfrm>
            <a:off x="4018002" y="249345"/>
            <a:ext cx="1107996" cy="648000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r>
              <a:rPr lang="ja-JP" altLang="en-US" sz="6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和して同ぜず</a:t>
            </a:r>
            <a:endParaRPr lang="en-US" altLang="ja-JP" sz="60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32F165A-BDB7-428B-AC90-879690DFDDD2}"/>
              </a:ext>
            </a:extLst>
          </p:cNvPr>
          <p:cNvSpPr txBox="1"/>
          <p:nvPr/>
        </p:nvSpPr>
        <p:spPr>
          <a:xfrm>
            <a:off x="4809733" y="249344"/>
            <a:ext cx="677108" cy="64800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ja-JP" altLang="en-US" sz="320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わ　　　　　    どう</a:t>
            </a:r>
          </a:p>
        </p:txBody>
      </p:sp>
    </p:spTree>
    <p:extLst>
      <p:ext uri="{BB962C8B-B14F-4D97-AF65-F5344CB8AC3E}">
        <p14:creationId xmlns:p14="http://schemas.microsoft.com/office/powerpoint/2010/main" val="80898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7CC8E7-0E18-4821-A191-C1A981C8CC38}"/>
              </a:ext>
            </a:extLst>
          </p:cNvPr>
          <p:cNvSpPr txBox="1"/>
          <p:nvPr/>
        </p:nvSpPr>
        <p:spPr>
          <a:xfrm>
            <a:off x="0" y="249344"/>
            <a:ext cx="3188825" cy="64800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noAutofit/>
          </a:bodyPr>
          <a:lstStyle/>
          <a:p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【</a:t>
            </a:r>
            <a:r>
              <a:rPr lang="ja-JP" altLang="en-US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意味</a:t>
            </a:r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】</a:t>
            </a:r>
          </a:p>
          <a:p>
            <a:endParaRPr lang="en-US" altLang="ja-JP" sz="140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  <a:p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世の中には薄情な人や無慈悲な人ばかりではなく、困った時には助けてくれる情け深い親切な人もいるということ。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「渡る世間に鬼はない」ともいう。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4D317B3-629D-4574-B01C-8929682B12A2}"/>
              </a:ext>
            </a:extLst>
          </p:cNvPr>
          <p:cNvSpPr/>
          <p:nvPr/>
        </p:nvSpPr>
        <p:spPr>
          <a:xfrm>
            <a:off x="4110335" y="249345"/>
            <a:ext cx="1015663" cy="648000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r>
              <a:rPr lang="ja-JP" altLang="en-US" sz="54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渡る世間に鬼はなし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C89F9A0-CC43-4C38-B7E1-91AE1C221B15}"/>
              </a:ext>
            </a:extLst>
          </p:cNvPr>
          <p:cNvSpPr txBox="1"/>
          <p:nvPr/>
        </p:nvSpPr>
        <p:spPr>
          <a:xfrm>
            <a:off x="4818221" y="249344"/>
            <a:ext cx="615553" cy="64800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ja-JP" altLang="en-US" sz="280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わた　　　　せ　けん　    おに</a:t>
            </a:r>
          </a:p>
        </p:txBody>
      </p:sp>
    </p:spTree>
    <p:extLst>
      <p:ext uri="{BB962C8B-B14F-4D97-AF65-F5344CB8AC3E}">
        <p14:creationId xmlns:p14="http://schemas.microsoft.com/office/powerpoint/2010/main" val="41721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7CC8E7-0E18-4821-A191-C1A981C8CC38}"/>
              </a:ext>
            </a:extLst>
          </p:cNvPr>
          <p:cNvSpPr txBox="1"/>
          <p:nvPr/>
        </p:nvSpPr>
        <p:spPr>
          <a:xfrm>
            <a:off x="0" y="249344"/>
            <a:ext cx="3188825" cy="64800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noAutofit/>
          </a:bodyPr>
          <a:lstStyle/>
          <a:p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【</a:t>
            </a:r>
            <a:r>
              <a:rPr lang="ja-JP" altLang="en-US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意味</a:t>
            </a:r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】</a:t>
            </a:r>
          </a:p>
          <a:p>
            <a:endParaRPr lang="en-US" altLang="ja-JP" sz="140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  <a:p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破損した鍋にもそれ相応の蓋があること。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どんな者にも似合いの相手がいるという例え。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また、何においても似通った程度の者同士が良いという例え。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「割れ鍋」は「破れ鍋（破鍋）」とも書く。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61B91C5-8DE8-4449-A5DD-3C714FCF1B5C}"/>
              </a:ext>
            </a:extLst>
          </p:cNvPr>
          <p:cNvSpPr/>
          <p:nvPr/>
        </p:nvSpPr>
        <p:spPr>
          <a:xfrm>
            <a:off x="4018002" y="249345"/>
            <a:ext cx="1107996" cy="648000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r>
              <a:rPr lang="ja-JP" altLang="en-US" sz="6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割れ鍋に綴じ蓋</a:t>
            </a:r>
            <a:endParaRPr lang="en-US" altLang="ja-JP" sz="60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32F165A-BDB7-428B-AC90-879690DFDDD2}"/>
              </a:ext>
            </a:extLst>
          </p:cNvPr>
          <p:cNvSpPr txBox="1"/>
          <p:nvPr/>
        </p:nvSpPr>
        <p:spPr>
          <a:xfrm>
            <a:off x="4809733" y="249344"/>
            <a:ext cx="677108" cy="64800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ja-JP" altLang="en-US" sz="320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わ　　　　なべ　　　　と　　　　ぶた</a:t>
            </a:r>
          </a:p>
        </p:txBody>
      </p:sp>
      <p:pic>
        <p:nvPicPr>
          <p:cNvPr id="2050" name="Picture 2" descr="割れ鍋に綴じ蓋のイラスト">
            <a:extLst>
              <a:ext uri="{FF2B5EF4-FFF2-40B4-BE49-F238E27FC236}">
                <a16:creationId xmlns:a16="http://schemas.microsoft.com/office/drawing/2014/main" id="{B3F5EAEE-8528-4CAF-B526-FEFC8CD04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906" y="5013701"/>
            <a:ext cx="2015019" cy="163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1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7CC8E7-0E18-4821-A191-C1A981C8CC38}"/>
              </a:ext>
            </a:extLst>
          </p:cNvPr>
          <p:cNvSpPr txBox="1"/>
          <p:nvPr/>
        </p:nvSpPr>
        <p:spPr>
          <a:xfrm>
            <a:off x="0" y="249344"/>
            <a:ext cx="3188825" cy="64800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noAutofit/>
          </a:bodyPr>
          <a:lstStyle/>
          <a:p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【</a:t>
            </a:r>
            <a:r>
              <a:rPr lang="ja-JP" altLang="en-US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意味</a:t>
            </a:r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】</a:t>
            </a:r>
          </a:p>
          <a:p>
            <a:endParaRPr lang="en-US" altLang="ja-JP" sz="140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  <a:p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何事をやるにも皆が仲良くし、諍いを起こさないのが良いということ。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人々の和こそが、世の中でもっとも尊く大切なことだということ。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6AD35FF-DB88-4D8A-BFCD-EA380800C58B}"/>
              </a:ext>
            </a:extLst>
          </p:cNvPr>
          <p:cNvSpPr/>
          <p:nvPr/>
        </p:nvSpPr>
        <p:spPr>
          <a:xfrm>
            <a:off x="4110335" y="249345"/>
            <a:ext cx="1015663" cy="648000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r>
              <a:rPr lang="ja-JP" altLang="en-US" sz="54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和を以て貴しとなす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B68A959-EDB9-43F3-83F1-025B8B71E007}"/>
              </a:ext>
            </a:extLst>
          </p:cNvPr>
          <p:cNvSpPr txBox="1"/>
          <p:nvPr/>
        </p:nvSpPr>
        <p:spPr>
          <a:xfrm>
            <a:off x="4818221" y="249344"/>
            <a:ext cx="615553" cy="64800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ja-JP" altLang="en-US" sz="280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わ　　　　 もっ　　 とうと</a:t>
            </a:r>
          </a:p>
        </p:txBody>
      </p:sp>
    </p:spTree>
    <p:extLst>
      <p:ext uri="{BB962C8B-B14F-4D97-AF65-F5344CB8AC3E}">
        <p14:creationId xmlns:p14="http://schemas.microsoft.com/office/powerpoint/2010/main" val="136235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オーガニック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オーガニック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オーガニック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20566</TotalTime>
  <Words>511</Words>
  <Application>Microsoft Office PowerPoint</Application>
  <PresentationFormat>画面に合わせる (4:3)</PresentationFormat>
  <Paragraphs>59</Paragraphs>
  <Slides>9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9</vt:i4>
      </vt:variant>
    </vt:vector>
  </HeadingPairs>
  <TitlesOfParts>
    <vt:vector size="20" baseType="lpstr">
      <vt:lpstr>ＭＳ Ｐゴシック</vt:lpstr>
      <vt:lpstr>ＭＳ Ｐ明朝</vt:lpstr>
      <vt:lpstr>UD デジタル 教科書体 NK-B</vt:lpstr>
      <vt:lpstr>UD デジタル 教科書体 N-R</vt:lpstr>
      <vt:lpstr>小塚ゴシック Pro M</vt:lpstr>
      <vt:lpstr>游ゴシック</vt:lpstr>
      <vt:lpstr>游ゴシック Light</vt:lpstr>
      <vt:lpstr>Arial</vt:lpstr>
      <vt:lpstr>Garamond</vt:lpstr>
      <vt:lpstr>オーガニック</vt:lpstr>
      <vt:lpstr>Office テーマ</vt:lpstr>
      <vt:lpstr>ことわざ</vt:lpstr>
      <vt:lpstr>教訓と知識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ことわざ わ行</dc:title>
  <dc:creator>colas</dc:creator>
  <cp:lastModifiedBy>colas@edu-c.local</cp:lastModifiedBy>
  <cp:revision>1064</cp:revision>
  <dcterms:created xsi:type="dcterms:W3CDTF">2017-10-03T04:20:59Z</dcterms:created>
  <dcterms:modified xsi:type="dcterms:W3CDTF">2020-12-17T02:14:33Z</dcterms:modified>
</cp:coreProperties>
</file>