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2" r:id="rId1"/>
    <p:sldMasterId id="2147483880" r:id="rId2"/>
  </p:sldMasterIdLst>
  <p:notesMasterIdLst>
    <p:notesMasterId r:id="rId20"/>
  </p:notesMasterIdLst>
  <p:sldIdLst>
    <p:sldId id="303" r:id="rId3"/>
    <p:sldId id="368" r:id="rId4"/>
    <p:sldId id="362" r:id="rId5"/>
    <p:sldId id="418" r:id="rId6"/>
    <p:sldId id="420" r:id="rId7"/>
    <p:sldId id="432" r:id="rId8"/>
    <p:sldId id="435" r:id="rId9"/>
    <p:sldId id="425" r:id="rId10"/>
    <p:sldId id="426" r:id="rId11"/>
    <p:sldId id="436" r:id="rId12"/>
    <p:sldId id="322" r:id="rId13"/>
    <p:sldId id="437" r:id="rId14"/>
    <p:sldId id="439" r:id="rId15"/>
    <p:sldId id="445" r:id="rId16"/>
    <p:sldId id="446" r:id="rId17"/>
    <p:sldId id="442" r:id="rId18"/>
    <p:sldId id="44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33" autoAdjust="0"/>
    <p:restoredTop sz="96730" autoAdjust="0"/>
  </p:normalViewPr>
  <p:slideViewPr>
    <p:cSldViewPr snapToGrid="0">
      <p:cViewPr>
        <p:scale>
          <a:sx n="120" d="100"/>
          <a:sy n="120" d="100"/>
        </p:scale>
        <p:origin x="1596" y="180"/>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8E7044-D069-43F4-A45A-55C308A2956B}" type="datetimeFigureOut">
              <a:rPr kumimoji="1" lang="ja-JP" altLang="en-US" smtClean="0"/>
              <a:t>2020/12/17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AEBC80-037F-47C0-B582-DFA5BA53A4A6}" type="slidenum">
              <a:rPr kumimoji="1" lang="ja-JP" altLang="en-US" smtClean="0"/>
              <a:t>‹#›</a:t>
            </a:fld>
            <a:endParaRPr kumimoji="1" lang="ja-JP" altLang="en-US"/>
          </a:p>
        </p:txBody>
      </p:sp>
    </p:spTree>
    <p:extLst>
      <p:ext uri="{BB962C8B-B14F-4D97-AF65-F5344CB8AC3E}">
        <p14:creationId xmlns:p14="http://schemas.microsoft.com/office/powerpoint/2010/main" val="98091926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kern="1200">
                <a:solidFill>
                  <a:schemeClr val="tx1"/>
                </a:solidFill>
                <a:effectLst/>
                <a:latin typeface="+mn-lt"/>
                <a:ea typeface="+mn-ea"/>
                <a:cs typeface="+mn-cs"/>
              </a:rPr>
              <a:t>諺は俚諺（りげん）ともいう。</a:t>
            </a:r>
            <a:endParaRPr kumimoji="1" lang="ja-JP" altLang="en-US"/>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a:t>
            </a:fld>
            <a:endParaRPr kumimoji="1" lang="ja-JP" altLang="en-US"/>
          </a:p>
        </p:txBody>
      </p:sp>
    </p:spTree>
    <p:extLst>
      <p:ext uri="{BB962C8B-B14F-4D97-AF65-F5344CB8AC3E}">
        <p14:creationId xmlns:p14="http://schemas.microsoft.com/office/powerpoint/2010/main" val="2986020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同じ羽毛の鳥は群がる。</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11</a:t>
            </a:fld>
            <a:endParaRPr kumimoji="1" lang="ja-JP" altLang="en-US"/>
          </a:p>
        </p:txBody>
      </p:sp>
    </p:spTree>
    <p:extLst>
      <p:ext uri="{BB962C8B-B14F-4D97-AF65-F5344CB8AC3E}">
        <p14:creationId xmlns:p14="http://schemas.microsoft.com/office/powerpoint/2010/main" val="931807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zh-CN" altLang="en-US" sz="1200" b="0" i="0" kern="1200">
                <a:solidFill>
                  <a:schemeClr val="tx1"/>
                </a:solidFill>
                <a:effectLst/>
                <a:latin typeface="+mn-lt"/>
                <a:ea typeface="+mn-ea"/>
                <a:cs typeface="+mn-cs"/>
              </a:rPr>
              <a:t>秦王之国、危如累卵</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12</a:t>
            </a:fld>
            <a:endParaRPr kumimoji="1" lang="ja-JP" altLang="en-US"/>
          </a:p>
        </p:txBody>
      </p:sp>
    </p:spTree>
    <p:extLst>
      <p:ext uri="{BB962C8B-B14F-4D97-AF65-F5344CB8AC3E}">
        <p14:creationId xmlns:p14="http://schemas.microsoft.com/office/powerpoint/2010/main" val="2424432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kern="1200">
                <a:solidFill>
                  <a:schemeClr val="tx1"/>
                </a:solidFill>
                <a:effectLst/>
                <a:latin typeface="+mn-lt"/>
                <a:ea typeface="+mn-ea"/>
                <a:cs typeface="+mn-cs"/>
              </a:rPr>
              <a:t>There is no general rule without some exceptions.</a:t>
            </a:r>
            <a:endParaRPr lang="en-US" altLang="ja-JP" sz="11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13</a:t>
            </a:fld>
            <a:endParaRPr kumimoji="1" lang="ja-JP" altLang="en-US"/>
          </a:p>
        </p:txBody>
      </p:sp>
    </p:spTree>
    <p:extLst>
      <p:ext uri="{BB962C8B-B14F-4D97-AF65-F5344CB8AC3E}">
        <p14:creationId xmlns:p14="http://schemas.microsoft.com/office/powerpoint/2010/main" val="3485752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a:latin typeface="UD デジタル 教科書体 N-R" panose="02020400000000000000" pitchFamily="17" charset="-128"/>
                <a:ea typeface="UD デジタル 教科書体 N-R" panose="02020400000000000000" pitchFamily="17" charset="-128"/>
              </a:rPr>
              <a:t>慇懃無礼</a:t>
            </a:r>
            <a:endParaRPr lang="en-US" altLang="ja-JP" sz="11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14</a:t>
            </a:fld>
            <a:endParaRPr kumimoji="1" lang="ja-JP" altLang="en-US"/>
          </a:p>
        </p:txBody>
      </p:sp>
    </p:spTree>
    <p:extLst>
      <p:ext uri="{BB962C8B-B14F-4D97-AF65-F5344CB8AC3E}">
        <p14:creationId xmlns:p14="http://schemas.microsoft.com/office/powerpoint/2010/main" val="1700289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a:solidFill>
                  <a:schemeClr val="tx1"/>
                </a:solidFill>
                <a:effectLst/>
                <a:latin typeface="+mn-lt"/>
                <a:ea typeface="+mn-ea"/>
                <a:cs typeface="+mn-cs"/>
              </a:rPr>
              <a:t>『</a:t>
            </a:r>
            <a:r>
              <a:rPr kumimoji="1" lang="ja-JP" altLang="en-US" sz="1200" kern="1200">
                <a:solidFill>
                  <a:schemeClr val="tx1"/>
                </a:solidFill>
                <a:effectLst/>
                <a:latin typeface="+mn-lt"/>
                <a:ea typeface="+mn-ea"/>
                <a:cs typeface="+mn-cs"/>
              </a:rPr>
              <a:t>荘子</a:t>
            </a:r>
            <a:r>
              <a:rPr kumimoji="1" lang="en-US" altLang="ja-JP" sz="1200" kern="1200">
                <a:solidFill>
                  <a:schemeClr val="tx1"/>
                </a:solidFill>
                <a:effectLst/>
                <a:latin typeface="+mn-lt"/>
                <a:ea typeface="+mn-ea"/>
                <a:cs typeface="+mn-cs"/>
              </a:rPr>
              <a:t>』</a:t>
            </a:r>
            <a:r>
              <a:rPr kumimoji="1" lang="ja-JP" altLang="en-US" sz="1200" kern="1200">
                <a:solidFill>
                  <a:schemeClr val="tx1"/>
                </a:solidFill>
                <a:effectLst/>
                <a:latin typeface="+mn-lt"/>
                <a:ea typeface="+mn-ea"/>
                <a:cs typeface="+mn-cs"/>
              </a:rPr>
              <a:t>天運</a:t>
            </a:r>
            <a:endParaRPr lang="en-US" altLang="ja-JP" sz="11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15</a:t>
            </a:fld>
            <a:endParaRPr kumimoji="1" lang="ja-JP" altLang="en-US"/>
          </a:p>
        </p:txBody>
      </p:sp>
    </p:spTree>
    <p:extLst>
      <p:ext uri="{BB962C8B-B14F-4D97-AF65-F5344CB8AC3E}">
        <p14:creationId xmlns:p14="http://schemas.microsoft.com/office/powerpoint/2010/main" val="26811447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kern="1200">
                <a:solidFill>
                  <a:schemeClr val="tx1"/>
                </a:solidFill>
                <a:effectLst/>
                <a:latin typeface="+mn-lt"/>
                <a:ea typeface="+mn-ea"/>
                <a:cs typeface="+mn-cs"/>
              </a:rPr>
              <a:t>Rome was not built in a day.</a:t>
            </a:r>
            <a:endParaRPr lang="en-US" altLang="ja-JP" sz="11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16</a:t>
            </a:fld>
            <a:endParaRPr kumimoji="1" lang="ja-JP" altLang="en-US"/>
          </a:p>
        </p:txBody>
      </p:sp>
    </p:spTree>
    <p:extLst>
      <p:ext uri="{BB962C8B-B14F-4D97-AF65-F5344CB8AC3E}">
        <p14:creationId xmlns:p14="http://schemas.microsoft.com/office/powerpoint/2010/main" val="446236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17</a:t>
            </a:fld>
            <a:endParaRPr kumimoji="1" lang="ja-JP" altLang="en-US"/>
          </a:p>
        </p:txBody>
      </p:sp>
    </p:spTree>
    <p:extLst>
      <p:ext uri="{BB962C8B-B14F-4D97-AF65-F5344CB8AC3E}">
        <p14:creationId xmlns:p14="http://schemas.microsoft.com/office/powerpoint/2010/main" val="3960204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3</a:t>
            </a:fld>
            <a:endParaRPr kumimoji="1" lang="ja-JP" altLang="en-US"/>
          </a:p>
        </p:txBody>
      </p:sp>
    </p:spTree>
    <p:extLst>
      <p:ext uri="{BB962C8B-B14F-4D97-AF65-F5344CB8AC3E}">
        <p14:creationId xmlns:p14="http://schemas.microsoft.com/office/powerpoint/2010/main" val="2954276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kern="120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古楽府</a:t>
            </a:r>
            <a:r>
              <a:rPr kumimoji="1" lang="en-US" altLang="ja-JP" sz="1200" b="0" i="0" kern="120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君子行</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4</a:t>
            </a:fld>
            <a:endParaRPr kumimoji="1" lang="ja-JP" altLang="en-US"/>
          </a:p>
        </p:txBody>
      </p:sp>
    </p:spTree>
    <p:extLst>
      <p:ext uri="{BB962C8B-B14F-4D97-AF65-F5344CB8AC3E}">
        <p14:creationId xmlns:p14="http://schemas.microsoft.com/office/powerpoint/2010/main" val="226532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5</a:t>
            </a:fld>
            <a:endParaRPr kumimoji="1" lang="ja-JP" altLang="en-US"/>
          </a:p>
        </p:txBody>
      </p:sp>
    </p:spTree>
    <p:extLst>
      <p:ext uri="{BB962C8B-B14F-4D97-AF65-F5344CB8AC3E}">
        <p14:creationId xmlns:p14="http://schemas.microsoft.com/office/powerpoint/2010/main" val="1539350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6</a:t>
            </a:fld>
            <a:endParaRPr kumimoji="1" lang="ja-JP" altLang="en-US"/>
          </a:p>
        </p:txBody>
      </p:sp>
    </p:spTree>
    <p:extLst>
      <p:ext uri="{BB962C8B-B14F-4D97-AF65-F5344CB8AC3E}">
        <p14:creationId xmlns:p14="http://schemas.microsoft.com/office/powerpoint/2010/main" val="3596741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荀子が説いた言葉。</a:t>
            </a:r>
            <a:endParaRPr kumimoji="1" lang="ja-JP" altLang="en-US" dirty="0"/>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7</a:t>
            </a:fld>
            <a:endParaRPr kumimoji="1" lang="ja-JP" altLang="en-US"/>
          </a:p>
        </p:txBody>
      </p:sp>
    </p:spTree>
    <p:extLst>
      <p:ext uri="{BB962C8B-B14F-4D97-AF65-F5344CB8AC3E}">
        <p14:creationId xmlns:p14="http://schemas.microsoft.com/office/powerpoint/2010/main" val="3628474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i="0" kern="1200">
                <a:solidFill>
                  <a:schemeClr val="tx1"/>
                </a:solidFill>
                <a:effectLst/>
                <a:latin typeface="+mn-lt"/>
                <a:ea typeface="+mn-ea"/>
                <a:cs typeface="+mn-cs"/>
              </a:rPr>
              <a:t>錐を立てるほどの隙間もない意から。</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8</a:t>
            </a:fld>
            <a:endParaRPr kumimoji="1" lang="ja-JP" altLang="en-US"/>
          </a:p>
        </p:txBody>
      </p:sp>
    </p:spTree>
    <p:extLst>
      <p:ext uri="{BB962C8B-B14F-4D97-AF65-F5344CB8AC3E}">
        <p14:creationId xmlns:p14="http://schemas.microsoft.com/office/powerpoint/2010/main" val="1220763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sz="11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9</a:t>
            </a:fld>
            <a:endParaRPr kumimoji="1" lang="ja-JP" altLang="en-US"/>
          </a:p>
        </p:txBody>
      </p:sp>
    </p:spTree>
    <p:extLst>
      <p:ext uri="{BB962C8B-B14F-4D97-AF65-F5344CB8AC3E}">
        <p14:creationId xmlns:p14="http://schemas.microsoft.com/office/powerpoint/2010/main" val="881069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b="0" i="0" kern="1200">
                <a:solidFill>
                  <a:schemeClr val="tx1"/>
                </a:solidFill>
                <a:effectLst/>
                <a:latin typeface="+mn-lt"/>
                <a:ea typeface="+mn-ea"/>
                <a:cs typeface="+mn-cs"/>
              </a:rPr>
              <a:t>『</a:t>
            </a:r>
            <a:r>
              <a:rPr kumimoji="1" lang="ja-JP" altLang="en-US" sz="1200" b="0" i="0" kern="1200">
                <a:solidFill>
                  <a:schemeClr val="tx1"/>
                </a:solidFill>
                <a:effectLst/>
                <a:latin typeface="+mn-lt"/>
                <a:ea typeface="+mn-ea"/>
                <a:cs typeface="+mn-cs"/>
              </a:rPr>
              <a:t>孔子家語</a:t>
            </a:r>
            <a:r>
              <a:rPr kumimoji="1" lang="en-US" altLang="ja-JP" sz="1200" b="0" i="0" kern="1200">
                <a:solidFill>
                  <a:schemeClr val="tx1"/>
                </a:solidFill>
                <a:effectLst/>
                <a:latin typeface="+mn-lt"/>
                <a:ea typeface="+mn-ea"/>
                <a:cs typeface="+mn-cs"/>
              </a:rPr>
              <a:t>』</a:t>
            </a:r>
            <a:endParaRPr lang="en-US" altLang="ja-JP" sz="1200">
              <a:latin typeface="UD デジタル 教科書体 N-R" panose="02020400000000000000" pitchFamily="17" charset="-128"/>
              <a:ea typeface="UD デジタル 教科書体 N-R" panose="02020400000000000000" pitchFamily="17" charset="-128"/>
            </a:endParaRPr>
          </a:p>
        </p:txBody>
      </p:sp>
      <p:sp>
        <p:nvSpPr>
          <p:cNvPr id="4" name="スライド番号プレースホルダー 3"/>
          <p:cNvSpPr>
            <a:spLocks noGrp="1"/>
          </p:cNvSpPr>
          <p:nvPr>
            <p:ph type="sldNum" sz="quarter" idx="5"/>
          </p:nvPr>
        </p:nvSpPr>
        <p:spPr/>
        <p:txBody>
          <a:bodyPr/>
          <a:lstStyle/>
          <a:p>
            <a:fld id="{54AEBC80-037F-47C0-B582-DFA5BA53A4A6}" type="slidenum">
              <a:rPr kumimoji="1" lang="ja-JP" altLang="en-US" smtClean="0"/>
              <a:t>10</a:t>
            </a:fld>
            <a:endParaRPr kumimoji="1" lang="ja-JP" altLang="en-US"/>
          </a:p>
        </p:txBody>
      </p:sp>
    </p:spTree>
    <p:extLst>
      <p:ext uri="{BB962C8B-B14F-4D97-AF65-F5344CB8AC3E}">
        <p14:creationId xmlns:p14="http://schemas.microsoft.com/office/powerpoint/2010/main" val="26143715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065417" y="5054602"/>
            <a:ext cx="673276" cy="279400"/>
          </a:xfrm>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a:xfrm>
            <a:off x="1921934" y="5054602"/>
            <a:ext cx="4064860" cy="279400"/>
          </a:xfrm>
        </p:spPr>
        <p:txBody>
          <a:bodyPr/>
          <a:lstStyle/>
          <a:p>
            <a:endParaRPr kumimoji="1" lang="ja-JP" altLang="en-US"/>
          </a:p>
        </p:txBody>
      </p:sp>
      <p:sp>
        <p:nvSpPr>
          <p:cNvPr id="6" name="Slide Number Placeholder 5"/>
          <p:cNvSpPr>
            <a:spLocks noGrp="1"/>
          </p:cNvSpPr>
          <p:nvPr>
            <p:ph type="sldNum" sz="quarter" idx="12"/>
          </p:nvPr>
        </p:nvSpPr>
        <p:spPr>
          <a:xfrm>
            <a:off x="6817317" y="5054602"/>
            <a:ext cx="413483" cy="279400"/>
          </a:xfrm>
        </p:spPr>
        <p:txBody>
          <a:bodyPr/>
          <a:lstStyle/>
          <a:p>
            <a:fld id="{B6F4FAFE-9565-4E10-90C0-D529DF2121F8}" type="slidenum">
              <a:rPr kumimoji="1" lang="ja-JP" altLang="en-US" smtClean="0"/>
              <a:t>‹#›</a:t>
            </a:fld>
            <a:endParaRPr kumimoji="1" lang="ja-JP"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7980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パノラマ写真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2284878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8796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1805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666772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引用付きの名札">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ja-JP" altLang="en-US"/>
              <a:t>マスター タイトルの書式設定</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02656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ja-JP" altLang="en-US"/>
              <a:t>マスター タイトルの書式設定</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6166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953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4043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838650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420919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8603014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1845073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299545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294491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4335645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16017034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4041640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8741615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11254139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1454299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98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2714933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0508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983596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26225858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8844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ja-JP" altLang="en-US"/>
              <a:t>マスター タイトルの書式設定</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04BCF3B-4E65-4650-8CB4-A4E4745AE482}" type="datetimeFigureOut">
              <a:rPr kumimoji="1" lang="ja-JP" altLang="en-US" smtClean="0"/>
              <a:t>2020/12/17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986636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4BCF3B-4E65-4650-8CB4-A4E4745AE482}" type="datetimeFigureOut">
              <a:rPr kumimoji="1" lang="ja-JP" altLang="en-US" smtClean="0"/>
              <a:t>2020/12/17</a:t>
            </a:fld>
            <a:endParaRPr kumimoji="1" lang="ja-JP" alt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kumimoji="1" lang="ja-JP" alt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3234386797"/>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 id="2147483877" r:id="rId15"/>
    <p:sldLayoutId id="2147483878" r:id="rId16"/>
    <p:sldLayoutId id="2147483879" r:id="rId17"/>
  </p:sldLayoutIdLst>
  <p:txStyles>
    <p:titleStyle>
      <a:lvl1pPr algn="ctr" defTabSz="457200" rtl="0" eaLnBrk="1" latinLnBrk="0" hangingPunct="1">
        <a:spcBef>
          <a:spcPct val="0"/>
        </a:spcBef>
        <a:buNone/>
        <a:defRPr kumimoji="1" sz="4000" kern="1200" cap="none">
          <a:ln w="3175" cmpd="sng">
            <a:noFill/>
          </a:ln>
          <a:solidFill>
            <a:schemeClr val="tx1">
              <a:lumMod val="85000"/>
              <a:lumOff val="15000"/>
            </a:schemeClr>
          </a:solidFill>
          <a:effectLst/>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kumimoji="1"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kumimoji="1"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kumimoji="1"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kumimoji="1"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kumimoji="1"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04BCF3B-4E65-4650-8CB4-A4E4745AE482}" type="datetimeFigureOut">
              <a:rPr kumimoji="1" lang="ja-JP" altLang="en-US" smtClean="0"/>
              <a:t>2020/12/17</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4FAFE-9565-4E10-90C0-D529DF2121F8}" type="slidenum">
              <a:rPr kumimoji="1" lang="ja-JP" altLang="en-US" smtClean="0"/>
              <a:t>‹#›</a:t>
            </a:fld>
            <a:endParaRPr kumimoji="1" lang="ja-JP" altLang="en-US"/>
          </a:p>
        </p:txBody>
      </p:sp>
    </p:spTree>
    <p:extLst>
      <p:ext uri="{BB962C8B-B14F-4D97-AF65-F5344CB8AC3E}">
        <p14:creationId xmlns:p14="http://schemas.microsoft.com/office/powerpoint/2010/main" val="936337348"/>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8.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8.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p:txBody>
          <a:bodyPr>
            <a:normAutofit/>
          </a:bodyPr>
          <a:lstStyle/>
          <a:p>
            <a:r>
              <a:rPr lang="ja-JP" altLang="en-US" sz="6600"/>
              <a:t>ことわざ</a:t>
            </a:r>
            <a:endParaRPr kumimoji="1" lang="ja-JP" altLang="en-US" sz="6600" dirty="0"/>
          </a:p>
        </p:txBody>
      </p:sp>
      <p:sp>
        <p:nvSpPr>
          <p:cNvPr id="3" name="縦書きテキスト プレースホルダー 2"/>
          <p:cNvSpPr>
            <a:spLocks noGrp="1"/>
          </p:cNvSpPr>
          <p:nvPr>
            <p:ph type="body" orient="vert" idx="1"/>
          </p:nvPr>
        </p:nvSpPr>
        <p:spPr/>
        <p:txBody>
          <a:bodyPr anchor="ctr">
            <a:normAutofit/>
          </a:bodyPr>
          <a:lstStyle/>
          <a:p>
            <a:pPr marL="0" indent="0" algn="ctr">
              <a:buNone/>
            </a:pPr>
            <a:r>
              <a:rPr lang="ja-JP" altLang="en-US" sz="4800">
                <a:latin typeface="+mj-ea"/>
                <a:ea typeface="+mj-ea"/>
              </a:rPr>
              <a:t>ら行編</a:t>
            </a:r>
            <a:endParaRPr lang="ja-JP" altLang="en-US" sz="4800" dirty="0">
              <a:latin typeface="+mj-ea"/>
              <a:ea typeface="+mj-ea"/>
            </a:endParaRPr>
          </a:p>
        </p:txBody>
      </p:sp>
      <p:pic>
        <p:nvPicPr>
          <p:cNvPr id="1026" name="Picture 2" descr="https://2.bp.blogspot.com/-Ffe_mhRhVLc/UZ2VEe_VrcI/AAAAAAAATt0/LRPXYM8sdqM/s800/kyosyu_girl.png">
            <a:extLst>
              <a:ext uri="{FF2B5EF4-FFF2-40B4-BE49-F238E27FC236}">
                <a16:creationId xmlns:a16="http://schemas.microsoft.com/office/drawing/2014/main" id="{4EE271E4-B30F-46E6-A7D9-3EEDCC46241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435796" y="4238904"/>
            <a:ext cx="1305653" cy="166103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8" name="Picture 4" descr="https://2.bp.blogspot.com/-WZDpwP1Zg0c/UZ2VEErPIaI/AAAAAAAATtw/Rqs2PaN-xJ0/s800/kyosyu_boy.png">
            <a:extLst>
              <a:ext uri="{FF2B5EF4-FFF2-40B4-BE49-F238E27FC236}">
                <a16:creationId xmlns:a16="http://schemas.microsoft.com/office/drawing/2014/main" id="{307DBCE7-A746-4BCF-A081-3EED2D83150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4854567" y="888772"/>
            <a:ext cx="1181145" cy="1649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30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a:extLst>
              <a:ext uri="{FF2B5EF4-FFF2-40B4-BE49-F238E27FC236}">
                <a16:creationId xmlns:a16="http://schemas.microsoft.com/office/drawing/2014/main" id="{2EF2AEDB-DDF7-47F9-AB97-F4450EFFB8FF}"/>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良薬は口に苦し</a:t>
            </a:r>
          </a:p>
        </p:txBody>
      </p:sp>
      <p:sp>
        <p:nvSpPr>
          <p:cNvPr id="5" name="テキスト ボックス 4">
            <a:extLst>
              <a:ext uri="{FF2B5EF4-FFF2-40B4-BE49-F238E27FC236}">
                <a16:creationId xmlns:a16="http://schemas.microsoft.com/office/drawing/2014/main" id="{A3935C1C-B2E8-4063-9FE9-34968E0E494F}"/>
              </a:ext>
            </a:extLst>
          </p:cNvPr>
          <p:cNvSpPr txBox="1"/>
          <p:nvPr/>
        </p:nvSpPr>
        <p:spPr>
          <a:xfrm>
            <a:off x="4809733" y="0"/>
            <a:ext cx="677108" cy="6729344"/>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りょうやく　　 くち　　　にが</a:t>
            </a:r>
          </a:p>
        </p:txBody>
      </p:sp>
      <p:pic>
        <p:nvPicPr>
          <p:cNvPr id="2050" name="Picture 2" descr="陀羅尼助丸のイラスト">
            <a:extLst>
              <a:ext uri="{FF2B5EF4-FFF2-40B4-BE49-F238E27FC236}">
                <a16:creationId xmlns:a16="http://schemas.microsoft.com/office/drawing/2014/main" id="{CB1A68A1-828D-4741-8D23-F90822825A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0396" y="3941576"/>
            <a:ext cx="2362633" cy="2787768"/>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28A12D43-DCA6-4D79-8A6B-698D42652655}"/>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自分の為になる忠告ほど、素直に聞きづらいという例え。</a:t>
            </a:r>
            <a:endParaRPr lang="en-US" altLang="ja-JP" sz="2400">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175499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1249833" y="249344"/>
            <a:ext cx="1938992"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気の合う者や似た者同士は自然に寄り集まって仲間になるということ。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「類を以て集まる」などともいう。</a:t>
            </a:r>
            <a:endParaRPr kumimoji="1" lang="ja-JP" altLang="en-US" sz="2800">
              <a:latin typeface="UD デジタル 教科書体 N-R" panose="02020400000000000000" pitchFamily="17" charset="-128"/>
              <a:ea typeface="UD デジタル 教科書体 N-R" panose="02020400000000000000" pitchFamily="17" charset="-128"/>
            </a:endParaRPr>
          </a:p>
        </p:txBody>
      </p:sp>
      <p:sp>
        <p:nvSpPr>
          <p:cNvPr id="9" name="正方形/長方形 8">
            <a:extLst>
              <a:ext uri="{FF2B5EF4-FFF2-40B4-BE49-F238E27FC236}">
                <a16:creationId xmlns:a16="http://schemas.microsoft.com/office/drawing/2014/main" id="{2EF2AEDB-DDF7-47F9-AB97-F4450EFFB8FF}"/>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類は友を呼ぶ</a:t>
            </a:r>
          </a:p>
        </p:txBody>
      </p:sp>
      <p:sp>
        <p:nvSpPr>
          <p:cNvPr id="5" name="テキスト ボックス 4">
            <a:extLst>
              <a:ext uri="{FF2B5EF4-FFF2-40B4-BE49-F238E27FC236}">
                <a16:creationId xmlns:a16="http://schemas.microsoft.com/office/drawing/2014/main" id="{F969C38C-7982-4CA7-839D-C73030ED0E8F}"/>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るい      とも　　　 よ</a:t>
            </a:r>
          </a:p>
        </p:txBody>
      </p:sp>
    </p:spTree>
    <p:extLst>
      <p:ext uri="{BB962C8B-B14F-4D97-AF65-F5344CB8AC3E}">
        <p14:creationId xmlns:p14="http://schemas.microsoft.com/office/powerpoint/2010/main" val="223774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積み上げた卵のように、非常に不安定で危険な状態にあることの例え。</a:t>
            </a:r>
            <a:endParaRPr kumimoji="1" lang="ja-JP" altLang="en-US" sz="2800">
              <a:latin typeface="UD デジタル 教科書体 N-R" panose="02020400000000000000" pitchFamily="17" charset="-128"/>
              <a:ea typeface="UD デジタル 教科書体 N-R" panose="02020400000000000000" pitchFamily="17" charset="-128"/>
            </a:endParaRPr>
          </a:p>
        </p:txBody>
      </p:sp>
      <p:sp>
        <p:nvSpPr>
          <p:cNvPr id="9" name="正方形/長方形 8">
            <a:extLst>
              <a:ext uri="{FF2B5EF4-FFF2-40B4-BE49-F238E27FC236}">
                <a16:creationId xmlns:a16="http://schemas.microsoft.com/office/drawing/2014/main" id="{2EF2AEDB-DDF7-47F9-AB97-F4450EFFB8FF}"/>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累卵の危うき</a:t>
            </a:r>
          </a:p>
        </p:txBody>
      </p:sp>
      <p:sp>
        <p:nvSpPr>
          <p:cNvPr id="5" name="テキスト ボックス 4">
            <a:extLst>
              <a:ext uri="{FF2B5EF4-FFF2-40B4-BE49-F238E27FC236}">
                <a16:creationId xmlns:a16="http://schemas.microsoft.com/office/drawing/2014/main" id="{F969C38C-7982-4CA7-839D-C73030ED0E8F}"/>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るいらん　　　あや</a:t>
            </a:r>
          </a:p>
        </p:txBody>
      </p:sp>
      <p:pic>
        <p:nvPicPr>
          <p:cNvPr id="1026" name="Picture 2" descr="https://1.bp.blogspot.com/-iYsmUI57tRc/Xexp_GShdKI/AAAAAAABWcU/VviMV9t8KU05f2__SsIdRISJDeqcvuE-QCNcBGAsYHQ/s1600/food_egg_uzura_yudetamago.png">
            <a:extLst>
              <a:ext uri="{FF2B5EF4-FFF2-40B4-BE49-F238E27FC236}">
                <a16:creationId xmlns:a16="http://schemas.microsoft.com/office/drawing/2014/main" id="{710AA5BA-F1F2-4EA0-A579-F4ADBDE8A47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053" t="6817" r="13524" b="52655"/>
          <a:stretch/>
        </p:blipFill>
        <p:spPr bwMode="auto">
          <a:xfrm rot="18411859">
            <a:off x="6903232" y="5171839"/>
            <a:ext cx="1528362" cy="14264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1.bp.blogspot.com/-iYsmUI57tRc/Xexp_GShdKI/AAAAAAABWcU/VviMV9t8KU05f2__SsIdRISJDeqcvuE-QCNcBGAsYHQ/s1600/food_egg_uzura_yudetamago.png">
            <a:extLst>
              <a:ext uri="{FF2B5EF4-FFF2-40B4-BE49-F238E27FC236}">
                <a16:creationId xmlns:a16="http://schemas.microsoft.com/office/drawing/2014/main" id="{B4F2A0A0-E1F3-4DFA-8C56-ECF9E16D21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053" t="6817" r="13524" b="52655"/>
          <a:stretch/>
        </p:blipFill>
        <p:spPr bwMode="auto">
          <a:xfrm rot="17840570">
            <a:off x="6831957" y="3712667"/>
            <a:ext cx="1528362" cy="14264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1.bp.blogspot.com/-iYsmUI57tRc/Xexp_GShdKI/AAAAAAABWcU/VviMV9t8KU05f2__SsIdRISJDeqcvuE-QCNcBGAsYHQ/s1600/food_egg_uzura_yudetamago.png">
            <a:extLst>
              <a:ext uri="{FF2B5EF4-FFF2-40B4-BE49-F238E27FC236}">
                <a16:creationId xmlns:a16="http://schemas.microsoft.com/office/drawing/2014/main" id="{E95AEAAB-36D5-4E97-9270-3E02900C07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053" t="6817" r="13524" b="52655"/>
          <a:stretch/>
        </p:blipFill>
        <p:spPr bwMode="auto">
          <a:xfrm rot="19360406">
            <a:off x="6914298" y="2268532"/>
            <a:ext cx="1528362" cy="1426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87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608656"/>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どんな規則や法律にも、それが適用しきれない事態が必ずあり、例外はつきものだということ。</a:t>
            </a:r>
            <a:endParaRPr lang="en-US" altLang="ja-JP" sz="2400">
              <a:latin typeface="UD デジタル 教科書体 N-R" panose="02020400000000000000" pitchFamily="17" charset="-128"/>
              <a:ea typeface="UD デジタル 教科書体 N-R" panose="02020400000000000000" pitchFamily="17" charset="-128"/>
            </a:endParaRPr>
          </a:p>
        </p:txBody>
      </p:sp>
      <p:sp>
        <p:nvSpPr>
          <p:cNvPr id="9" name="正方形/長方形 8">
            <a:extLst>
              <a:ext uri="{FF2B5EF4-FFF2-40B4-BE49-F238E27FC236}">
                <a16:creationId xmlns:a16="http://schemas.microsoft.com/office/drawing/2014/main" id="{31BAE898-339B-41C2-98BF-537E92FB102F}"/>
              </a:ext>
            </a:extLst>
          </p:cNvPr>
          <p:cNvSpPr/>
          <p:nvPr/>
        </p:nvSpPr>
        <p:spPr>
          <a:xfrm>
            <a:off x="4110335" y="249344"/>
            <a:ext cx="1015663" cy="6608655"/>
          </a:xfrm>
          <a:prstGeom prst="rect">
            <a:avLst/>
          </a:prstGeom>
          <a:ln>
            <a:noFill/>
          </a:ln>
        </p:spPr>
        <p:txBody>
          <a:bodyPr vert="eaVert" wrap="square">
            <a:spAutoFit/>
          </a:bodyPr>
          <a:lstStyle/>
          <a:p>
            <a:r>
              <a:rPr lang="ja-JP" altLang="en-US" sz="5400" b="1">
                <a:latin typeface="UD デジタル 教科書体 NK-B" panose="02020700000000000000" pitchFamily="18" charset="-128"/>
                <a:ea typeface="UD デジタル 教科書体 NK-B" panose="02020700000000000000" pitchFamily="18" charset="-128"/>
              </a:rPr>
              <a:t>例外のない規則はない</a:t>
            </a:r>
          </a:p>
        </p:txBody>
      </p:sp>
      <p:sp>
        <p:nvSpPr>
          <p:cNvPr id="10" name="テキスト ボックス 9">
            <a:extLst>
              <a:ext uri="{FF2B5EF4-FFF2-40B4-BE49-F238E27FC236}">
                <a16:creationId xmlns:a16="http://schemas.microsoft.com/office/drawing/2014/main" id="{7122DF44-552B-4197-A5D8-6CACC798BBE0}"/>
              </a:ext>
            </a:extLst>
          </p:cNvPr>
          <p:cNvSpPr txBox="1"/>
          <p:nvPr/>
        </p:nvSpPr>
        <p:spPr>
          <a:xfrm>
            <a:off x="4818221" y="249344"/>
            <a:ext cx="615553" cy="6480000"/>
          </a:xfrm>
          <a:prstGeom prst="rect">
            <a:avLst/>
          </a:prstGeom>
          <a:noFill/>
          <a:ln>
            <a:noFill/>
          </a:ln>
        </p:spPr>
        <p:txBody>
          <a:bodyPr vert="eaVert" wrap="square" rtlCol="0">
            <a:spAutoFit/>
          </a:bodyPr>
          <a:lstStyle/>
          <a:p>
            <a:r>
              <a:rPr lang="ja-JP" altLang="en-US" sz="2800">
                <a:solidFill>
                  <a:srgbClr val="FF0000"/>
                </a:solidFill>
                <a:latin typeface="UD デジタル 教科書体 NK-B" panose="02020700000000000000" pitchFamily="18" charset="-128"/>
                <a:ea typeface="UD デジタル 教科書体 NK-B" panose="02020700000000000000" pitchFamily="18" charset="-128"/>
              </a:rPr>
              <a:t>れい</a:t>
            </a:r>
            <a:r>
              <a:rPr lang="ja-JP" altLang="en-US" sz="2400">
                <a:solidFill>
                  <a:srgbClr val="FF0000"/>
                </a:solidFill>
                <a:latin typeface="UD デジタル 教科書体 NK-B" panose="02020700000000000000" pitchFamily="18" charset="-128"/>
                <a:ea typeface="UD デジタル 教科書体 NK-B" panose="02020700000000000000" pitchFamily="18" charset="-128"/>
              </a:rPr>
              <a:t> </a:t>
            </a:r>
            <a:r>
              <a:rPr lang="ja-JP" altLang="en-US" sz="2800">
                <a:solidFill>
                  <a:srgbClr val="FF0000"/>
                </a:solidFill>
                <a:latin typeface="UD デジタル 教科書体 NK-B" panose="02020700000000000000" pitchFamily="18" charset="-128"/>
                <a:ea typeface="UD デジタル 教科書体 NK-B" panose="02020700000000000000" pitchFamily="18" charset="-128"/>
              </a:rPr>
              <a:t>がい　　　　　　　　    き　そく</a:t>
            </a:r>
          </a:p>
        </p:txBody>
      </p:sp>
    </p:spTree>
    <p:extLst>
      <p:ext uri="{BB962C8B-B14F-4D97-AF65-F5344CB8AC3E}">
        <p14:creationId xmlns:p14="http://schemas.microsoft.com/office/powerpoint/2010/main" val="650043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礼儀も度が過ぎれば、かえって失礼になるということ。</a:t>
            </a:r>
            <a:endParaRPr lang="en-US" altLang="ja-JP" sz="2400">
              <a:latin typeface="UD デジタル 教科書体 N-R" panose="02020400000000000000" pitchFamily="17" charset="-128"/>
              <a:ea typeface="UD デジタル 教科書体 N-R" panose="02020400000000000000" pitchFamily="17" charset="-128"/>
            </a:endParaRPr>
          </a:p>
        </p:txBody>
      </p:sp>
      <p:sp>
        <p:nvSpPr>
          <p:cNvPr id="5" name="正方形/長方形 4">
            <a:extLst>
              <a:ext uri="{FF2B5EF4-FFF2-40B4-BE49-F238E27FC236}">
                <a16:creationId xmlns:a16="http://schemas.microsoft.com/office/drawing/2014/main" id="{F0367E1D-FAC5-4E13-9238-46F99157ECBD}"/>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礼も過ぎれば</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8" name="正方形/長方形 7">
            <a:extLst>
              <a:ext uri="{FF2B5EF4-FFF2-40B4-BE49-F238E27FC236}">
                <a16:creationId xmlns:a16="http://schemas.microsoft.com/office/drawing/2014/main" id="{AD132F69-6A92-48D2-8347-3F459FBD298E}"/>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無礼になる</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a:extLst>
              <a:ext uri="{FF2B5EF4-FFF2-40B4-BE49-F238E27FC236}">
                <a16:creationId xmlns:a16="http://schemas.microsoft.com/office/drawing/2014/main" id="{0B86FAE0-0C16-4759-893B-094F23B4AEC4}"/>
              </a:ext>
            </a:extLst>
          </p:cNvPr>
          <p:cNvSpPr txBox="1"/>
          <p:nvPr/>
        </p:nvSpPr>
        <p:spPr>
          <a:xfrm>
            <a:off x="5208423"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れい　　　  す</a:t>
            </a:r>
          </a:p>
        </p:txBody>
      </p:sp>
      <p:sp>
        <p:nvSpPr>
          <p:cNvPr id="11" name="テキスト ボックス 10">
            <a:extLst>
              <a:ext uri="{FF2B5EF4-FFF2-40B4-BE49-F238E27FC236}">
                <a16:creationId xmlns:a16="http://schemas.microsoft.com/office/drawing/2014/main" id="{AE12795B-CA1B-49B9-BABF-F4094304A05C}"/>
              </a:ext>
            </a:extLst>
          </p:cNvPr>
          <p:cNvSpPr txBox="1"/>
          <p:nvPr/>
        </p:nvSpPr>
        <p:spPr>
          <a:xfrm>
            <a:off x="3958267"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ぶ</a:t>
            </a:r>
            <a:r>
              <a:rPr lang="ja-JP" altLang="en-US" sz="2000">
                <a:solidFill>
                  <a:srgbClr val="FF0000"/>
                </a:solidFill>
                <a:latin typeface="UD デジタル 教科書体 NK-B" panose="02020700000000000000" pitchFamily="18" charset="-128"/>
                <a:ea typeface="UD デジタル 教科書体 NK-B" panose="02020700000000000000" pitchFamily="18" charset="-128"/>
              </a:rPr>
              <a:t>　</a:t>
            </a:r>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れい</a:t>
            </a:r>
          </a:p>
        </p:txBody>
      </p:sp>
    </p:spTree>
    <p:extLst>
      <p:ext uri="{BB962C8B-B14F-4D97-AF65-F5344CB8AC3E}">
        <p14:creationId xmlns:p14="http://schemas.microsoft.com/office/powerpoint/2010/main" val="418999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苦労した割には効果が少ないこと。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「労あって益少なし」ともいう。</a:t>
            </a:r>
            <a:endParaRPr lang="en-US" altLang="ja-JP" sz="2400">
              <a:latin typeface="UD デジタル 教科書体 N-R" panose="02020400000000000000" pitchFamily="17" charset="-128"/>
              <a:ea typeface="UD デジタル 教科書体 N-R" panose="02020400000000000000" pitchFamily="17" charset="-128"/>
            </a:endParaRPr>
          </a:p>
        </p:txBody>
      </p:sp>
      <p:sp>
        <p:nvSpPr>
          <p:cNvPr id="9" name="正方形/長方形 8">
            <a:extLst>
              <a:ext uri="{FF2B5EF4-FFF2-40B4-BE49-F238E27FC236}">
                <a16:creationId xmlns:a16="http://schemas.microsoft.com/office/drawing/2014/main" id="{18BA850D-35F8-4FAE-BA72-C3671EEDBEBE}"/>
              </a:ext>
            </a:extLst>
          </p:cNvPr>
          <p:cNvSpPr/>
          <p:nvPr/>
        </p:nvSpPr>
        <p:spPr>
          <a:xfrm>
            <a:off x="4110335" y="249345"/>
            <a:ext cx="1015663" cy="6480000"/>
          </a:xfrm>
          <a:prstGeom prst="rect">
            <a:avLst/>
          </a:prstGeom>
          <a:ln>
            <a:noFill/>
          </a:ln>
        </p:spPr>
        <p:txBody>
          <a:bodyPr vert="eaVert" wrap="square">
            <a:spAutoFit/>
          </a:bodyPr>
          <a:lstStyle/>
          <a:p>
            <a:r>
              <a:rPr lang="ja-JP" altLang="en-US" sz="5400" b="1">
                <a:latin typeface="UD デジタル 教科書体 NK-B" panose="02020700000000000000" pitchFamily="18" charset="-128"/>
                <a:ea typeface="UD デジタル 教科書体 NK-B" panose="02020700000000000000" pitchFamily="18" charset="-128"/>
              </a:rPr>
              <a:t>労多くして功少なし</a:t>
            </a:r>
          </a:p>
        </p:txBody>
      </p:sp>
      <p:sp>
        <p:nvSpPr>
          <p:cNvPr id="10" name="テキスト ボックス 9">
            <a:extLst>
              <a:ext uri="{FF2B5EF4-FFF2-40B4-BE49-F238E27FC236}">
                <a16:creationId xmlns:a16="http://schemas.microsoft.com/office/drawing/2014/main" id="{F6315926-974E-4237-BB3C-17885B4835D6}"/>
              </a:ext>
            </a:extLst>
          </p:cNvPr>
          <p:cNvSpPr txBox="1"/>
          <p:nvPr/>
        </p:nvSpPr>
        <p:spPr>
          <a:xfrm>
            <a:off x="4818221" y="249344"/>
            <a:ext cx="615553" cy="6480000"/>
          </a:xfrm>
          <a:prstGeom prst="rect">
            <a:avLst/>
          </a:prstGeom>
          <a:noFill/>
          <a:ln>
            <a:noFill/>
          </a:ln>
        </p:spPr>
        <p:txBody>
          <a:bodyPr vert="eaVert" wrap="square" rtlCol="0">
            <a:spAutoFit/>
          </a:bodyPr>
          <a:lstStyle/>
          <a:p>
            <a:r>
              <a:rPr lang="ja-JP" altLang="en-US" sz="2800">
                <a:solidFill>
                  <a:srgbClr val="FF0000"/>
                </a:solidFill>
                <a:latin typeface="UD デジタル 教科書体 NK-B" panose="02020700000000000000" pitchFamily="18" charset="-128"/>
                <a:ea typeface="UD デジタル 教科書体 NK-B" panose="02020700000000000000" pitchFamily="18" charset="-128"/>
              </a:rPr>
              <a:t>ろうおお　　　　　　　　　　こうすく</a:t>
            </a:r>
          </a:p>
        </p:txBody>
      </p:sp>
    </p:spTree>
    <p:extLst>
      <p:ext uri="{BB962C8B-B14F-4D97-AF65-F5344CB8AC3E}">
        <p14:creationId xmlns:p14="http://schemas.microsoft.com/office/powerpoint/2010/main" val="380521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大事業は長年の努力なしに成し遂げることはできないという例え。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「ローマ」は「羅馬」と書かれることもある。</a:t>
            </a:r>
            <a:endParaRPr lang="en-US" altLang="ja-JP" sz="2400">
              <a:latin typeface="UD デジタル 教科書体 N-R" panose="02020400000000000000" pitchFamily="17" charset="-128"/>
              <a:ea typeface="UD デジタル 教科書体 N-R" panose="02020400000000000000" pitchFamily="17" charset="-128"/>
            </a:endParaRPr>
          </a:p>
        </p:txBody>
      </p:sp>
      <p:sp>
        <p:nvSpPr>
          <p:cNvPr id="5" name="正方形/長方形 4">
            <a:extLst>
              <a:ext uri="{FF2B5EF4-FFF2-40B4-BE49-F238E27FC236}">
                <a16:creationId xmlns:a16="http://schemas.microsoft.com/office/drawing/2014/main" id="{F0367E1D-FAC5-4E13-9238-46F99157ECBD}"/>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ローマは一日にして</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8" name="正方形/長方形 7">
            <a:extLst>
              <a:ext uri="{FF2B5EF4-FFF2-40B4-BE49-F238E27FC236}">
                <a16:creationId xmlns:a16="http://schemas.microsoft.com/office/drawing/2014/main" id="{AD132F69-6A92-48D2-8347-3F459FBD298E}"/>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成らず</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7" name="テキスト ボックス 6">
            <a:extLst>
              <a:ext uri="{FF2B5EF4-FFF2-40B4-BE49-F238E27FC236}">
                <a16:creationId xmlns:a16="http://schemas.microsoft.com/office/drawing/2014/main" id="{0B86FAE0-0C16-4759-893B-094F23B4AEC4}"/>
              </a:ext>
            </a:extLst>
          </p:cNvPr>
          <p:cNvSpPr txBox="1"/>
          <p:nvPr/>
        </p:nvSpPr>
        <p:spPr>
          <a:xfrm>
            <a:off x="5208423"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いちにち</a:t>
            </a:r>
          </a:p>
        </p:txBody>
      </p:sp>
      <p:sp>
        <p:nvSpPr>
          <p:cNvPr id="11" name="テキスト ボックス 10">
            <a:extLst>
              <a:ext uri="{FF2B5EF4-FFF2-40B4-BE49-F238E27FC236}">
                <a16:creationId xmlns:a16="http://schemas.microsoft.com/office/drawing/2014/main" id="{AE12795B-CA1B-49B9-BABF-F4094304A05C}"/>
              </a:ext>
            </a:extLst>
          </p:cNvPr>
          <p:cNvSpPr txBox="1"/>
          <p:nvPr/>
        </p:nvSpPr>
        <p:spPr>
          <a:xfrm>
            <a:off x="3958267"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な</a:t>
            </a:r>
          </a:p>
        </p:txBody>
      </p:sp>
    </p:spTree>
    <p:extLst>
      <p:ext uri="{BB962C8B-B14F-4D97-AF65-F5344CB8AC3E}">
        <p14:creationId xmlns:p14="http://schemas.microsoft.com/office/powerpoint/2010/main" val="109563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あれこれ議論を重ねるよりも、証拠を出したほうが物事は明確になるということ。</a:t>
            </a:r>
            <a:endParaRPr kumimoji="1" lang="ja-JP" altLang="en-US" sz="2800">
              <a:latin typeface="UD デジタル 教科書体 N-R" panose="02020400000000000000" pitchFamily="17" charset="-128"/>
              <a:ea typeface="UD デジタル 教科書体 N-R" panose="02020400000000000000" pitchFamily="17" charset="-128"/>
            </a:endParaRPr>
          </a:p>
        </p:txBody>
      </p:sp>
      <p:sp>
        <p:nvSpPr>
          <p:cNvPr id="9" name="正方形/長方形 8">
            <a:extLst>
              <a:ext uri="{FF2B5EF4-FFF2-40B4-BE49-F238E27FC236}">
                <a16:creationId xmlns:a16="http://schemas.microsoft.com/office/drawing/2014/main" id="{2EF2AEDB-DDF7-47F9-AB97-F4450EFFB8FF}"/>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論より証拠</a:t>
            </a:r>
          </a:p>
        </p:txBody>
      </p:sp>
      <p:sp>
        <p:nvSpPr>
          <p:cNvPr id="5" name="テキスト ボックス 4">
            <a:extLst>
              <a:ext uri="{FF2B5EF4-FFF2-40B4-BE49-F238E27FC236}">
                <a16:creationId xmlns:a16="http://schemas.microsoft.com/office/drawing/2014/main" id="{F969C38C-7982-4CA7-839D-C73030ED0E8F}"/>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ろん　　　　　　しょうこ</a:t>
            </a:r>
          </a:p>
        </p:txBody>
      </p:sp>
    </p:spTree>
    <p:extLst>
      <p:ext uri="{BB962C8B-B14F-4D97-AF65-F5344CB8AC3E}">
        <p14:creationId xmlns:p14="http://schemas.microsoft.com/office/powerpoint/2010/main" val="2752119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p:txBody>
          <a:bodyPr>
            <a:normAutofit/>
          </a:bodyPr>
          <a:lstStyle/>
          <a:p>
            <a:r>
              <a:rPr kumimoji="1" lang="ja-JP" altLang="en-US" sz="5400"/>
              <a:t>教訓と知識</a:t>
            </a:r>
            <a:endParaRPr kumimoji="1" lang="ja-JP" altLang="en-US" sz="5400" dirty="0"/>
          </a:p>
        </p:txBody>
      </p:sp>
      <p:sp>
        <p:nvSpPr>
          <p:cNvPr id="6" name="縦書きテキスト プレースホルダー 2">
            <a:extLst>
              <a:ext uri="{FF2B5EF4-FFF2-40B4-BE49-F238E27FC236}">
                <a16:creationId xmlns:a16="http://schemas.microsoft.com/office/drawing/2014/main" id="{B88B715D-63B2-464A-8CDA-69409EC81837}"/>
              </a:ext>
            </a:extLst>
          </p:cNvPr>
          <p:cNvSpPr>
            <a:spLocks noGrp="1"/>
          </p:cNvSpPr>
          <p:nvPr>
            <p:ph type="body" orient="vert" idx="1"/>
          </p:nvPr>
        </p:nvSpPr>
        <p:spPr>
          <a:xfrm>
            <a:off x="1176867" y="906873"/>
            <a:ext cx="4915509" cy="4968993"/>
          </a:xfrm>
        </p:spPr>
        <p:txBody>
          <a:bodyPr anchor="ctr">
            <a:normAutofit/>
          </a:bodyPr>
          <a:lstStyle/>
          <a:p>
            <a:pPr marL="0" indent="0">
              <a:buNone/>
            </a:pPr>
            <a:r>
              <a:rPr lang="ja-JP" altLang="en-US" sz="4800">
                <a:solidFill>
                  <a:srgbClr val="FF0000"/>
                </a:solidFill>
                <a:latin typeface="+mj-ea"/>
                <a:ea typeface="+mj-ea"/>
              </a:rPr>
              <a:t>ら</a:t>
            </a:r>
            <a:r>
              <a:rPr lang="ja-JP" altLang="en-US" sz="4800">
                <a:solidFill>
                  <a:schemeClr val="tx1"/>
                </a:solidFill>
                <a:latin typeface="+mj-ea"/>
                <a:ea typeface="+mj-ea"/>
              </a:rPr>
              <a:t>行の</a:t>
            </a:r>
            <a:r>
              <a:rPr lang="ja-JP" altLang="en-US" sz="4800">
                <a:solidFill>
                  <a:srgbClr val="FF0000"/>
                </a:solidFill>
                <a:latin typeface="+mj-ea"/>
                <a:ea typeface="+mj-ea"/>
              </a:rPr>
              <a:t>ことわざ</a:t>
            </a:r>
            <a:r>
              <a:rPr lang="ja-JP" altLang="en-US" sz="4800">
                <a:latin typeface="+mj-ea"/>
                <a:ea typeface="+mj-ea"/>
              </a:rPr>
              <a:t>と</a:t>
            </a:r>
            <a:endParaRPr lang="en-US" altLang="ja-JP" sz="4800">
              <a:latin typeface="+mj-ea"/>
              <a:ea typeface="+mj-ea"/>
            </a:endParaRPr>
          </a:p>
          <a:p>
            <a:pPr marL="0" indent="0">
              <a:buNone/>
            </a:pPr>
            <a:r>
              <a:rPr lang="ja-JP" altLang="en-US" sz="4800">
                <a:latin typeface="+mj-ea"/>
                <a:ea typeface="+mj-ea"/>
              </a:rPr>
              <a:t>その</a:t>
            </a:r>
            <a:r>
              <a:rPr lang="ja-JP" altLang="en-US" sz="4800">
                <a:solidFill>
                  <a:srgbClr val="FF0000"/>
                </a:solidFill>
                <a:latin typeface="+mj-ea"/>
                <a:ea typeface="+mj-ea"/>
              </a:rPr>
              <a:t>意味</a:t>
            </a:r>
            <a:r>
              <a:rPr lang="ja-JP" altLang="en-US" sz="4800">
                <a:latin typeface="+mj-ea"/>
                <a:ea typeface="+mj-ea"/>
              </a:rPr>
              <a:t>を知ろう。</a:t>
            </a:r>
            <a:endParaRPr lang="ja-JP" altLang="en-US" sz="4800" dirty="0">
              <a:latin typeface="+mj-ea"/>
              <a:ea typeface="+mj-ea"/>
            </a:endParaRPr>
          </a:p>
        </p:txBody>
      </p:sp>
    </p:spTree>
    <p:extLst>
      <p:ext uri="{BB962C8B-B14F-4D97-AF65-F5344CB8AC3E}">
        <p14:creationId xmlns:p14="http://schemas.microsoft.com/office/powerpoint/2010/main" val="3766620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明日何が起こるかも分からないのに、来年のことなどわかるはずがない。</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未来のことは予測しがたく、あれこれ言ってみても始まらないという例え。</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「来年を言えば鬼が笑う」</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「来年の事を言うと鬼が笑う」ともいう。</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8" name="Picture 6" descr="黒鬼のイラスト">
            <a:extLst>
              <a:ext uri="{FF2B5EF4-FFF2-40B4-BE49-F238E27FC236}">
                <a16:creationId xmlns:a16="http://schemas.microsoft.com/office/drawing/2014/main" id="{6109D3B5-C452-41D0-8DD6-9FDF973BEF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4655" y="2013736"/>
            <a:ext cx="1599680" cy="170178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節分のイラスト「笑う青鬼」">
            <a:extLst>
              <a:ext uri="{FF2B5EF4-FFF2-40B4-BE49-F238E27FC236}">
                <a16:creationId xmlns:a16="http://schemas.microsoft.com/office/drawing/2014/main" id="{56A326E6-74C5-4EA1-8BA2-79E9E85C8D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9346" y="3715523"/>
            <a:ext cx="1591170" cy="170178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節分のイラスト「笑う赤鬼」">
            <a:extLst>
              <a:ext uri="{FF2B5EF4-FFF2-40B4-BE49-F238E27FC236}">
                <a16:creationId xmlns:a16="http://schemas.microsoft.com/office/drawing/2014/main" id="{618F257F-CFB0-4B7B-BBE1-83F5712B0C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09682" y="5159598"/>
            <a:ext cx="1605825" cy="1453271"/>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F4CC80E4-F1F4-4039-8187-3391FEB8E972}"/>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来年の事を言えば</a:t>
            </a:r>
            <a:endParaRPr lang="en-US" altLang="ja-JP" sz="6000" b="1">
              <a:latin typeface="UD デジタル 教科書体 NK-B" panose="02020700000000000000" pitchFamily="18" charset="-128"/>
              <a:ea typeface="UD デジタル 教科書体 NK-B" panose="02020700000000000000" pitchFamily="18" charset="-128"/>
            </a:endParaRPr>
          </a:p>
        </p:txBody>
      </p:sp>
      <p:sp>
        <p:nvSpPr>
          <p:cNvPr id="11" name="正方形/長方形 10">
            <a:extLst>
              <a:ext uri="{FF2B5EF4-FFF2-40B4-BE49-F238E27FC236}">
                <a16:creationId xmlns:a16="http://schemas.microsoft.com/office/drawing/2014/main" id="{5CC0D1AA-9939-4CE4-A869-3CF8B6DD7FA6}"/>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鬼が笑う</a:t>
            </a:r>
          </a:p>
        </p:txBody>
      </p:sp>
      <p:sp>
        <p:nvSpPr>
          <p:cNvPr id="13" name="テキスト ボックス 12">
            <a:extLst>
              <a:ext uri="{FF2B5EF4-FFF2-40B4-BE49-F238E27FC236}">
                <a16:creationId xmlns:a16="http://schemas.microsoft.com/office/drawing/2014/main" id="{8A7FA2DB-D641-4F6A-9F5A-88F22030862E}"/>
              </a:ext>
            </a:extLst>
          </p:cNvPr>
          <p:cNvSpPr txBox="1"/>
          <p:nvPr/>
        </p:nvSpPr>
        <p:spPr>
          <a:xfrm>
            <a:off x="5208423"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らいねん　　　こと　　　　 い</a:t>
            </a:r>
          </a:p>
        </p:txBody>
      </p:sp>
      <p:sp>
        <p:nvSpPr>
          <p:cNvPr id="14" name="テキスト ボックス 13">
            <a:extLst>
              <a:ext uri="{FF2B5EF4-FFF2-40B4-BE49-F238E27FC236}">
                <a16:creationId xmlns:a16="http://schemas.microsoft.com/office/drawing/2014/main" id="{9F8A6134-C3C3-4B94-9709-F42483442F38}"/>
              </a:ext>
            </a:extLst>
          </p:cNvPr>
          <p:cNvSpPr txBox="1"/>
          <p:nvPr/>
        </p:nvSpPr>
        <p:spPr>
          <a:xfrm>
            <a:off x="3958267"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おに　　　わら</a:t>
            </a:r>
          </a:p>
        </p:txBody>
      </p:sp>
    </p:spTree>
    <p:extLst>
      <p:ext uri="{BB962C8B-B14F-4D97-AF65-F5344CB8AC3E}">
        <p14:creationId xmlns:p14="http://schemas.microsoft.com/office/powerpoint/2010/main" val="70049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誤解を招いたり、人から疑われるような行動は避けよという戒め。</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「正さず」は「整さず」とも書く。</a:t>
            </a:r>
            <a:endParaRPr lang="en-US" altLang="ja-JP" sz="2400">
              <a:latin typeface="UD デジタル 教科書体 N-R" panose="02020400000000000000" pitchFamily="17" charset="-128"/>
              <a:ea typeface="UD デジタル 教科書体 N-R" panose="02020400000000000000" pitchFamily="17" charset="-128"/>
            </a:endParaRPr>
          </a:p>
        </p:txBody>
      </p:sp>
      <p:sp>
        <p:nvSpPr>
          <p:cNvPr id="5" name="正方形/長方形 4">
            <a:extLst>
              <a:ext uri="{FF2B5EF4-FFF2-40B4-BE49-F238E27FC236}">
                <a16:creationId xmlns:a16="http://schemas.microsoft.com/office/drawing/2014/main" id="{E199413C-D547-474C-9EBA-EE16FA18D846}"/>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李下に冠を正さず</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sp>
        <p:nvSpPr>
          <p:cNvPr id="8" name="テキスト ボックス 7">
            <a:extLst>
              <a:ext uri="{FF2B5EF4-FFF2-40B4-BE49-F238E27FC236}">
                <a16:creationId xmlns:a16="http://schemas.microsoft.com/office/drawing/2014/main" id="{962B06DB-03D5-4B10-90AA-A1BBD42DDE56}"/>
              </a:ext>
            </a:extLst>
          </p:cNvPr>
          <p:cNvSpPr txBox="1"/>
          <p:nvPr/>
        </p:nvSpPr>
        <p:spPr>
          <a:xfrm>
            <a:off x="4833719" y="249344"/>
            <a:ext cx="615553" cy="6480000"/>
          </a:xfrm>
          <a:prstGeom prst="rect">
            <a:avLst/>
          </a:prstGeom>
          <a:noFill/>
          <a:ln>
            <a:noFill/>
          </a:ln>
        </p:spPr>
        <p:txBody>
          <a:bodyPr vert="eaVert" wrap="square" rtlCol="0">
            <a:spAutoFit/>
          </a:bodyPr>
          <a:lstStyle/>
          <a:p>
            <a:r>
              <a:rPr lang="ja-JP" altLang="en-US" sz="2800">
                <a:solidFill>
                  <a:srgbClr val="FF0000"/>
                </a:solidFill>
                <a:latin typeface="UD デジタル 教科書体 NK-B" panose="02020700000000000000" pitchFamily="18" charset="-128"/>
                <a:ea typeface="UD デジタル 教科書体 NK-B" panose="02020700000000000000" pitchFamily="18" charset="-128"/>
              </a:rPr>
              <a:t>　り　  か　　　かんむり　　 ただ</a:t>
            </a:r>
          </a:p>
        </p:txBody>
      </p:sp>
    </p:spTree>
    <p:extLst>
      <p:ext uri="{BB962C8B-B14F-4D97-AF65-F5344CB8AC3E}">
        <p14:creationId xmlns:p14="http://schemas.microsoft.com/office/powerpoint/2010/main" val="198350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CB38B15E-65DF-442C-AE4E-4438A2A3B651}"/>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理屈は達者だが、実行が伴わないこと。</a:t>
            </a:r>
            <a:br>
              <a:rPr lang="en-US" altLang="ja-JP" sz="2400">
                <a:latin typeface="UD デジタル 教科書体 N-R" panose="02020400000000000000" pitchFamily="17" charset="-128"/>
                <a:ea typeface="UD デジタル 教科書体 N-R" panose="02020400000000000000" pitchFamily="17" charset="-128"/>
              </a:rPr>
            </a:br>
            <a:r>
              <a:rPr lang="ja-JP" altLang="en-US" sz="2400">
                <a:latin typeface="UD デジタル 教科書体 N-R" panose="02020400000000000000" pitchFamily="17" charset="-128"/>
                <a:ea typeface="UD デジタル 教科書体 N-R" panose="02020400000000000000" pitchFamily="17" charset="-128"/>
              </a:rPr>
              <a:t>言うことは一人前だが、実際にやることはさっぱり駄目なこと。</a:t>
            </a:r>
            <a:endParaRPr lang="en-US" altLang="ja-JP" sz="2400">
              <a:latin typeface="UD デジタル 教科書体 N-R" panose="02020400000000000000" pitchFamily="17" charset="-128"/>
              <a:ea typeface="UD デジタル 教科書体 N-R" panose="02020400000000000000" pitchFamily="17" charset="-128"/>
            </a:endParaRPr>
          </a:p>
        </p:txBody>
      </p:sp>
      <p:sp>
        <p:nvSpPr>
          <p:cNvPr id="7" name="正方形/長方形 6">
            <a:extLst>
              <a:ext uri="{FF2B5EF4-FFF2-40B4-BE49-F238E27FC236}">
                <a16:creationId xmlns:a16="http://schemas.microsoft.com/office/drawing/2014/main" id="{D61F183D-E3B2-4D4B-8F48-B8E683AF4953}"/>
              </a:ext>
            </a:extLst>
          </p:cNvPr>
          <p:cNvSpPr/>
          <p:nvPr/>
        </p:nvSpPr>
        <p:spPr>
          <a:xfrm>
            <a:off x="4110335" y="249345"/>
            <a:ext cx="1015663" cy="6480000"/>
          </a:xfrm>
          <a:prstGeom prst="rect">
            <a:avLst/>
          </a:prstGeom>
          <a:ln>
            <a:noFill/>
          </a:ln>
        </p:spPr>
        <p:txBody>
          <a:bodyPr vert="eaVert" wrap="square">
            <a:spAutoFit/>
          </a:bodyPr>
          <a:lstStyle/>
          <a:p>
            <a:r>
              <a:rPr lang="ja-JP" altLang="en-US" sz="5400" b="1">
                <a:latin typeface="UD デジタル 教科書体 NK-B" panose="02020700000000000000" pitchFamily="18" charset="-128"/>
                <a:ea typeface="UD デジタル 教科書体 NK-B" panose="02020700000000000000" pitchFamily="18" charset="-128"/>
              </a:rPr>
              <a:t>理屈上手の行い下手</a:t>
            </a:r>
          </a:p>
        </p:txBody>
      </p:sp>
      <p:sp>
        <p:nvSpPr>
          <p:cNvPr id="9" name="テキスト ボックス 8">
            <a:extLst>
              <a:ext uri="{FF2B5EF4-FFF2-40B4-BE49-F238E27FC236}">
                <a16:creationId xmlns:a16="http://schemas.microsoft.com/office/drawing/2014/main" id="{4AF7494C-C289-4F29-8E54-73047404E034}"/>
              </a:ext>
            </a:extLst>
          </p:cNvPr>
          <p:cNvSpPr txBox="1"/>
          <p:nvPr/>
        </p:nvSpPr>
        <p:spPr>
          <a:xfrm>
            <a:off x="4818221" y="249344"/>
            <a:ext cx="615553" cy="6480000"/>
          </a:xfrm>
          <a:prstGeom prst="rect">
            <a:avLst/>
          </a:prstGeom>
          <a:noFill/>
          <a:ln>
            <a:noFill/>
          </a:ln>
        </p:spPr>
        <p:txBody>
          <a:bodyPr vert="eaVert" wrap="square" rtlCol="0">
            <a:spAutoFit/>
          </a:bodyPr>
          <a:lstStyle/>
          <a:p>
            <a:r>
              <a:rPr lang="ja-JP" altLang="en-US" sz="2800">
                <a:solidFill>
                  <a:srgbClr val="FF0000"/>
                </a:solidFill>
                <a:latin typeface="UD デジタル 教科書体 NK-B" panose="02020700000000000000" pitchFamily="18" charset="-128"/>
                <a:ea typeface="UD デジタル 教科書体 NK-B" panose="02020700000000000000" pitchFamily="18" charset="-128"/>
              </a:rPr>
              <a:t>　り くつ じょうず　  おこな　　　  べた</a:t>
            </a:r>
          </a:p>
        </p:txBody>
      </p:sp>
    </p:spTree>
    <p:extLst>
      <p:ext uri="{BB962C8B-B14F-4D97-AF65-F5344CB8AC3E}">
        <p14:creationId xmlns:p14="http://schemas.microsoft.com/office/powerpoint/2010/main" val="1553404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CB38B15E-65DF-442C-AE4E-4438A2A3B651}"/>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どんなことにでも理屈をつけようと思えば、もっともらしく付けられるということ。</a:t>
            </a:r>
            <a:endParaRPr lang="en-US" altLang="ja-JP" sz="2400">
              <a:latin typeface="UD デジタル 教科書体 N-R" panose="02020400000000000000" pitchFamily="17" charset="-128"/>
              <a:ea typeface="UD デジタル 教科書体 N-R" panose="02020400000000000000" pitchFamily="17" charset="-128"/>
            </a:endParaRPr>
          </a:p>
        </p:txBody>
      </p:sp>
      <p:sp>
        <p:nvSpPr>
          <p:cNvPr id="6" name="正方形/長方形 5">
            <a:extLst>
              <a:ext uri="{FF2B5EF4-FFF2-40B4-BE49-F238E27FC236}">
                <a16:creationId xmlns:a16="http://schemas.microsoft.com/office/drawing/2014/main" id="{FC297C37-76BC-4E3E-BE83-47C31D2F2295}"/>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理屈と膏薬は</a:t>
            </a:r>
            <a:endParaRPr lang="en-US" altLang="ja-JP" sz="6000" b="1">
              <a:latin typeface="UD デジタル 教科書体 NK-B" panose="02020700000000000000" pitchFamily="18" charset="-128"/>
              <a:ea typeface="UD デジタル 教科書体 NK-B" panose="02020700000000000000" pitchFamily="18" charset="-128"/>
            </a:endParaRPr>
          </a:p>
        </p:txBody>
      </p:sp>
      <p:sp>
        <p:nvSpPr>
          <p:cNvPr id="7" name="正方形/長方形 6">
            <a:extLst>
              <a:ext uri="{FF2B5EF4-FFF2-40B4-BE49-F238E27FC236}">
                <a16:creationId xmlns:a16="http://schemas.microsoft.com/office/drawing/2014/main" id="{43DBBAB3-A0D1-485A-8045-13A33A59B05B}"/>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どこへでもつく</a:t>
            </a:r>
          </a:p>
        </p:txBody>
      </p:sp>
      <p:sp>
        <p:nvSpPr>
          <p:cNvPr id="9" name="テキスト ボックス 8">
            <a:extLst>
              <a:ext uri="{FF2B5EF4-FFF2-40B4-BE49-F238E27FC236}">
                <a16:creationId xmlns:a16="http://schemas.microsoft.com/office/drawing/2014/main" id="{DFCFAECE-8FBF-4B01-A756-6283C70BEF8A}"/>
              </a:ext>
            </a:extLst>
          </p:cNvPr>
          <p:cNvSpPr txBox="1"/>
          <p:nvPr/>
        </p:nvSpPr>
        <p:spPr>
          <a:xfrm>
            <a:off x="5208423"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　り くつ      こうやく</a:t>
            </a:r>
          </a:p>
        </p:txBody>
      </p:sp>
    </p:spTree>
    <p:extLst>
      <p:ext uri="{BB962C8B-B14F-4D97-AF65-F5344CB8AC3E}">
        <p14:creationId xmlns:p14="http://schemas.microsoft.com/office/powerpoint/2010/main" val="64620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どんなことでも、人々が気持ちを一つにしなければ、最後までやり遂げることは出来ないということ。</a:t>
            </a:r>
            <a:endParaRPr lang="en-US" altLang="ja-JP" sz="2400">
              <a:latin typeface="UD デジタル 教科書体 N-R" panose="02020400000000000000" pitchFamily="17" charset="-128"/>
              <a:ea typeface="UD デジタル 教科書体 N-R" panose="02020400000000000000" pitchFamily="17" charset="-128"/>
            </a:endParaRPr>
          </a:p>
        </p:txBody>
      </p:sp>
      <p:sp>
        <p:nvSpPr>
          <p:cNvPr id="10" name="正方形/長方形 9">
            <a:extLst>
              <a:ext uri="{FF2B5EF4-FFF2-40B4-BE49-F238E27FC236}">
                <a16:creationId xmlns:a16="http://schemas.microsoft.com/office/drawing/2014/main" id="{F4CC80E4-F1F4-4039-8187-3391FEB8E972}"/>
              </a:ext>
            </a:extLst>
          </p:cNvPr>
          <p:cNvSpPr/>
          <p:nvPr/>
        </p:nvSpPr>
        <p:spPr>
          <a:xfrm>
            <a:off x="4399245"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造父も以て</a:t>
            </a:r>
            <a:endParaRPr lang="en-US" altLang="ja-JP" sz="6000" b="1">
              <a:latin typeface="UD デジタル 教科書体 NK-B" panose="02020700000000000000" pitchFamily="18" charset="-128"/>
              <a:ea typeface="UD デジタル 教科書体 NK-B" panose="02020700000000000000" pitchFamily="18" charset="-128"/>
            </a:endParaRPr>
          </a:p>
        </p:txBody>
      </p:sp>
      <p:sp>
        <p:nvSpPr>
          <p:cNvPr id="11" name="正方形/長方形 10">
            <a:extLst>
              <a:ext uri="{FF2B5EF4-FFF2-40B4-BE49-F238E27FC236}">
                <a16:creationId xmlns:a16="http://schemas.microsoft.com/office/drawing/2014/main" id="{5CC0D1AA-9939-4CE4-A869-3CF8B6DD7FA6}"/>
              </a:ext>
            </a:extLst>
          </p:cNvPr>
          <p:cNvSpPr/>
          <p:nvPr/>
        </p:nvSpPr>
        <p:spPr>
          <a:xfrm>
            <a:off x="3212768"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遠きを致す能わず</a:t>
            </a:r>
          </a:p>
        </p:txBody>
      </p:sp>
      <p:sp>
        <p:nvSpPr>
          <p:cNvPr id="14" name="テキスト ボックス 13">
            <a:extLst>
              <a:ext uri="{FF2B5EF4-FFF2-40B4-BE49-F238E27FC236}">
                <a16:creationId xmlns:a16="http://schemas.microsoft.com/office/drawing/2014/main" id="{9F8A6134-C3C3-4B94-9709-F42483442F38}"/>
              </a:ext>
            </a:extLst>
          </p:cNvPr>
          <p:cNvSpPr txBox="1"/>
          <p:nvPr/>
        </p:nvSpPr>
        <p:spPr>
          <a:xfrm>
            <a:off x="3990812"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とお　　　　　　 いた　　　 あた</a:t>
            </a:r>
          </a:p>
        </p:txBody>
      </p:sp>
      <p:sp>
        <p:nvSpPr>
          <p:cNvPr id="12" name="テキスト ボックス 11">
            <a:extLst>
              <a:ext uri="{FF2B5EF4-FFF2-40B4-BE49-F238E27FC236}">
                <a16:creationId xmlns:a16="http://schemas.microsoft.com/office/drawing/2014/main" id="{3CDB9E52-0C37-4175-A31C-61444C0C264F}"/>
              </a:ext>
            </a:extLst>
          </p:cNvPr>
          <p:cNvSpPr txBox="1"/>
          <p:nvPr/>
        </p:nvSpPr>
        <p:spPr>
          <a:xfrm>
            <a:off x="5585722" y="249106"/>
            <a:ext cx="1107996" cy="6480000"/>
          </a:xfrm>
          <a:prstGeom prst="rect">
            <a:avLst/>
          </a:prstGeom>
          <a:noFill/>
          <a:ln>
            <a:noFill/>
          </a:ln>
        </p:spPr>
        <p:txBody>
          <a:bodyPr vert="eaVert" wrap="square" rtlCol="0">
            <a:spAutoFit/>
          </a:bodyPr>
          <a:lstStyle/>
          <a:p>
            <a:r>
              <a:rPr lang="ja-JP" altLang="en-US" sz="6000" b="1">
                <a:latin typeface="UD デジタル 教科書体 NK-B" panose="02020700000000000000" pitchFamily="18" charset="-128"/>
                <a:ea typeface="UD デジタル 教科書体 NK-B" panose="02020700000000000000" pitchFamily="18" charset="-128"/>
              </a:rPr>
              <a:t>六馬和せざれば</a:t>
            </a:r>
            <a:endParaRPr lang="en-US" altLang="ja-JP" sz="6000" b="1">
              <a:latin typeface="UD デジタル 教科書体 NK-B" panose="02020700000000000000" pitchFamily="18" charset="-128"/>
              <a:ea typeface="UD デジタル 教科書体 NK-B" panose="02020700000000000000" pitchFamily="18" charset="-128"/>
            </a:endParaRPr>
          </a:p>
        </p:txBody>
      </p:sp>
      <p:sp>
        <p:nvSpPr>
          <p:cNvPr id="15" name="テキスト ボックス 14">
            <a:extLst>
              <a:ext uri="{FF2B5EF4-FFF2-40B4-BE49-F238E27FC236}">
                <a16:creationId xmlns:a16="http://schemas.microsoft.com/office/drawing/2014/main" id="{D8348908-C169-45CA-B4ED-172AB88E1BB5}"/>
              </a:ext>
            </a:extLst>
          </p:cNvPr>
          <p:cNvSpPr txBox="1"/>
          <p:nvPr/>
        </p:nvSpPr>
        <p:spPr>
          <a:xfrm>
            <a:off x="5153189"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ぞう ほ　　　　 もっ</a:t>
            </a:r>
          </a:p>
        </p:txBody>
      </p:sp>
      <p:sp>
        <p:nvSpPr>
          <p:cNvPr id="16" name="テキスト ボックス 15">
            <a:extLst>
              <a:ext uri="{FF2B5EF4-FFF2-40B4-BE49-F238E27FC236}">
                <a16:creationId xmlns:a16="http://schemas.microsoft.com/office/drawing/2014/main" id="{D9A3B74A-063C-437B-BE7E-2C49EE04D700}"/>
              </a:ext>
            </a:extLst>
          </p:cNvPr>
          <p:cNvSpPr txBox="1"/>
          <p:nvPr/>
        </p:nvSpPr>
        <p:spPr>
          <a:xfrm>
            <a:off x="6355164" y="249106"/>
            <a:ext cx="677108" cy="6480000"/>
          </a:xfrm>
          <a:prstGeom prst="rect">
            <a:avLst/>
          </a:prstGeom>
          <a:noFill/>
          <a:ln>
            <a:noFill/>
          </a:ln>
        </p:spPr>
        <p:txBody>
          <a:bodyPr vert="eaVert" wrap="square" rtlCol="0">
            <a:spAutoFit/>
          </a:bodyPr>
          <a:lstStyle/>
          <a:p>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りく ば　 わ</a:t>
            </a:r>
          </a:p>
        </p:txBody>
      </p:sp>
    </p:spTree>
    <p:extLst>
      <p:ext uri="{BB962C8B-B14F-4D97-AF65-F5344CB8AC3E}">
        <p14:creationId xmlns:p14="http://schemas.microsoft.com/office/powerpoint/2010/main" val="2072969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人や物がぎっしりと詰まってまったく余裕がない様子。</a:t>
            </a:r>
            <a:endParaRPr lang="en-US" altLang="ja-JP" sz="2400">
              <a:latin typeface="UD デジタル 教科書体 N-R" panose="02020400000000000000" pitchFamily="17" charset="-128"/>
              <a:ea typeface="UD デジタル 教科書体 N-R" panose="02020400000000000000" pitchFamily="17" charset="-128"/>
            </a:endParaRPr>
          </a:p>
        </p:txBody>
      </p:sp>
      <p:pic>
        <p:nvPicPr>
          <p:cNvPr id="2" name="Picture 2" descr="ファランクスのイラスト">
            <a:extLst>
              <a:ext uri="{FF2B5EF4-FFF2-40B4-BE49-F238E27FC236}">
                <a16:creationId xmlns:a16="http://schemas.microsoft.com/office/drawing/2014/main" id="{E9166E8D-A95B-4079-AC25-77DB143491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3132" y="-43100"/>
            <a:ext cx="3251006" cy="21338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黒服にサングラスの集団のイラスト">
            <a:extLst>
              <a:ext uri="{FF2B5EF4-FFF2-40B4-BE49-F238E27FC236}">
                <a16:creationId xmlns:a16="http://schemas.microsoft.com/office/drawing/2014/main" id="{88CA05F2-EF45-4C86-BADF-C81736DE1C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6201" y="1790170"/>
            <a:ext cx="1948208" cy="165597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黒服にサングラスの集団のイラスト">
            <a:extLst>
              <a:ext uri="{FF2B5EF4-FFF2-40B4-BE49-F238E27FC236}">
                <a16:creationId xmlns:a16="http://schemas.microsoft.com/office/drawing/2014/main" id="{FEC76931-4D6D-471D-A12F-786ED262B2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1953" y="2103894"/>
            <a:ext cx="1948208" cy="1655977"/>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F61B91C5-8DE8-4449-A5DD-3C714FCF1B5C}"/>
              </a:ext>
            </a:extLst>
          </p:cNvPr>
          <p:cNvSpPr/>
          <p:nvPr/>
        </p:nvSpPr>
        <p:spPr>
          <a:xfrm>
            <a:off x="4018002" y="249345"/>
            <a:ext cx="1107996" cy="6480000"/>
          </a:xfrm>
          <a:prstGeom prst="rect">
            <a:avLst/>
          </a:prstGeom>
          <a:ln>
            <a:noFill/>
          </a:ln>
        </p:spPr>
        <p:txBody>
          <a:bodyPr vert="eaVert" wrap="square">
            <a:spAutoFit/>
          </a:bodyPr>
          <a:lstStyle/>
          <a:p>
            <a:r>
              <a:rPr lang="ja-JP" altLang="en-US" sz="6000" b="1">
                <a:latin typeface="UD デジタル 教科書体 NK-B" panose="02020700000000000000" pitchFamily="18" charset="-128"/>
                <a:ea typeface="UD デジタル 教科書体 NK-B" panose="02020700000000000000" pitchFamily="18" charset="-128"/>
              </a:rPr>
              <a:t>立錐の余地もない</a:t>
            </a:r>
            <a:endParaRPr lang="en-US" altLang="ja-JP" sz="6000" b="1" dirty="0">
              <a:latin typeface="UD デジタル 教科書体 NK-B" panose="02020700000000000000" pitchFamily="18" charset="-128"/>
              <a:ea typeface="UD デジタル 教科書体 NK-B" panose="02020700000000000000" pitchFamily="18" charset="-128"/>
            </a:endParaRPr>
          </a:p>
        </p:txBody>
      </p:sp>
      <p:pic>
        <p:nvPicPr>
          <p:cNvPr id="12" name="Picture 4" descr="黒服にサングラスの集団のイラスト">
            <a:extLst>
              <a:ext uri="{FF2B5EF4-FFF2-40B4-BE49-F238E27FC236}">
                <a16:creationId xmlns:a16="http://schemas.microsoft.com/office/drawing/2014/main" id="{65792B42-9FCC-4AC7-B069-1CCE919C1E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8236" y="2268035"/>
            <a:ext cx="1948208" cy="16559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黒服にサングラスの集団のイラスト">
            <a:extLst>
              <a:ext uri="{FF2B5EF4-FFF2-40B4-BE49-F238E27FC236}">
                <a16:creationId xmlns:a16="http://schemas.microsoft.com/office/drawing/2014/main" id="{B8BBF1C6-B6C3-49DC-97F6-7FC2B59758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3645" y="2479962"/>
            <a:ext cx="1948208" cy="16559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複雑な人間関係のイラスト（棒人間）">
            <a:extLst>
              <a:ext uri="{FF2B5EF4-FFF2-40B4-BE49-F238E27FC236}">
                <a16:creationId xmlns:a16="http://schemas.microsoft.com/office/drawing/2014/main" id="{6A7759A2-F9D0-4453-8E4B-C8AC627D37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6482" y="4226708"/>
            <a:ext cx="2385730" cy="230819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黒服にサングラスの集団のイラスト">
            <a:extLst>
              <a:ext uri="{FF2B5EF4-FFF2-40B4-BE49-F238E27FC236}">
                <a16:creationId xmlns:a16="http://schemas.microsoft.com/office/drawing/2014/main" id="{B3DEAE35-9B20-491F-8546-C2EBF0C9711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0399" y="2631310"/>
            <a:ext cx="1948208" cy="165597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複雑な人間関係のイラスト（棒人間）">
            <a:extLst>
              <a:ext uri="{FF2B5EF4-FFF2-40B4-BE49-F238E27FC236}">
                <a16:creationId xmlns:a16="http://schemas.microsoft.com/office/drawing/2014/main" id="{1030850B-73F0-4482-A100-5BB390A9E47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846610" y="4650562"/>
            <a:ext cx="2385730" cy="2308194"/>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a:extLst>
              <a:ext uri="{FF2B5EF4-FFF2-40B4-BE49-F238E27FC236}">
                <a16:creationId xmlns:a16="http://schemas.microsoft.com/office/drawing/2014/main" id="{232F165A-BDB7-428B-AC90-879690DFDDD2}"/>
              </a:ext>
            </a:extLst>
          </p:cNvPr>
          <p:cNvSpPr txBox="1"/>
          <p:nvPr/>
        </p:nvSpPr>
        <p:spPr>
          <a:xfrm>
            <a:off x="4809733" y="249344"/>
            <a:ext cx="677108" cy="6480000"/>
          </a:xfrm>
          <a:prstGeom prst="rect">
            <a:avLst/>
          </a:prstGeom>
          <a:noFill/>
          <a:ln>
            <a:noFill/>
          </a:ln>
        </p:spPr>
        <p:txBody>
          <a:bodyPr vert="eaVert" wrap="square" rtlCol="0">
            <a:spAutoFit/>
          </a:bodyPr>
          <a:lstStyle/>
          <a:p>
            <a:r>
              <a:rPr lang="ja-JP" altLang="en-US" sz="1600">
                <a:solidFill>
                  <a:srgbClr val="FF0000"/>
                </a:solidFill>
                <a:latin typeface="UD デジタル 教科書体 NK-B" panose="02020700000000000000" pitchFamily="18" charset="-128"/>
                <a:ea typeface="UD デジタル 教科書体 NK-B" panose="02020700000000000000" pitchFamily="18" charset="-128"/>
              </a:rPr>
              <a:t> </a:t>
            </a:r>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りっ</a:t>
            </a:r>
            <a:r>
              <a:rPr lang="ja-JP" altLang="en-US" sz="1000">
                <a:solidFill>
                  <a:srgbClr val="FF0000"/>
                </a:solidFill>
                <a:latin typeface="UD デジタル 教科書体 NK-B" panose="02020700000000000000" pitchFamily="18" charset="-128"/>
                <a:ea typeface="UD デジタル 教科書体 NK-B" panose="02020700000000000000" pitchFamily="18" charset="-128"/>
              </a:rPr>
              <a:t> </a:t>
            </a:r>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すい　　　　</a:t>
            </a:r>
            <a:r>
              <a:rPr lang="ja-JP" altLang="en-US" sz="500">
                <a:solidFill>
                  <a:srgbClr val="FF0000"/>
                </a:solidFill>
                <a:latin typeface="UD デジタル 教科書体 NK-B" panose="02020700000000000000" pitchFamily="18" charset="-128"/>
                <a:ea typeface="UD デジタル 教科書体 NK-B" panose="02020700000000000000" pitchFamily="18" charset="-128"/>
              </a:rPr>
              <a:t>　</a:t>
            </a:r>
            <a:r>
              <a:rPr lang="ja-JP" altLang="en-US" sz="3200">
                <a:solidFill>
                  <a:srgbClr val="FF0000"/>
                </a:solidFill>
                <a:latin typeface="UD デジタル 教科書体 NK-B" panose="02020700000000000000" pitchFamily="18" charset="-128"/>
                <a:ea typeface="UD デジタル 教科書体 NK-B" panose="02020700000000000000" pitchFamily="18" charset="-128"/>
              </a:rPr>
              <a:t>よ　 ち</a:t>
            </a:r>
          </a:p>
        </p:txBody>
      </p:sp>
    </p:spTree>
    <p:extLst>
      <p:ext uri="{BB962C8B-B14F-4D97-AF65-F5344CB8AC3E}">
        <p14:creationId xmlns:p14="http://schemas.microsoft.com/office/powerpoint/2010/main" val="80898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237CC8E7-0E18-4821-A191-C1A981C8CC38}"/>
              </a:ext>
            </a:extLst>
          </p:cNvPr>
          <p:cNvSpPr txBox="1"/>
          <p:nvPr/>
        </p:nvSpPr>
        <p:spPr>
          <a:xfrm>
            <a:off x="0" y="249344"/>
            <a:ext cx="3188825" cy="6480000"/>
          </a:xfrm>
          <a:prstGeom prst="rect">
            <a:avLst/>
          </a:prstGeom>
          <a:noFill/>
          <a:ln>
            <a:noFill/>
          </a:ln>
        </p:spPr>
        <p:txBody>
          <a:bodyPr vert="eaVert" wrap="square" rtlCol="0">
            <a:noAutofit/>
          </a:bodyPr>
          <a:lstStyle/>
          <a:p>
            <a:r>
              <a:rPr lang="en-US" altLang="ja-JP" sz="2800">
                <a:latin typeface="小塚ゴシック Pro M" panose="020B0700000000000000" pitchFamily="34" charset="-128"/>
                <a:ea typeface="小塚ゴシック Pro M" panose="020B0700000000000000" pitchFamily="34" charset="-128"/>
              </a:rPr>
              <a:t>【</a:t>
            </a:r>
            <a:r>
              <a:rPr lang="ja-JP" altLang="en-US" sz="2800">
                <a:latin typeface="小塚ゴシック Pro M" panose="020B0700000000000000" pitchFamily="34" charset="-128"/>
                <a:ea typeface="小塚ゴシック Pro M" panose="020B0700000000000000" pitchFamily="34" charset="-128"/>
              </a:rPr>
              <a:t>意味</a:t>
            </a:r>
            <a:r>
              <a:rPr lang="en-US" altLang="ja-JP" sz="2800">
                <a:latin typeface="小塚ゴシック Pro M" panose="020B0700000000000000" pitchFamily="34" charset="-128"/>
                <a:ea typeface="小塚ゴシック Pro M" panose="020B0700000000000000" pitchFamily="34" charset="-128"/>
              </a:rPr>
              <a:t>】</a:t>
            </a:r>
          </a:p>
          <a:p>
            <a:endParaRPr lang="en-US" altLang="ja-JP" sz="1400">
              <a:latin typeface="小塚ゴシック Pro M" panose="020B0700000000000000" pitchFamily="34" charset="-128"/>
              <a:ea typeface="小塚ゴシック Pro M" panose="020B0700000000000000" pitchFamily="34" charset="-128"/>
            </a:endParaRPr>
          </a:p>
          <a:p>
            <a:r>
              <a:rPr lang="ja-JP" altLang="en-US" sz="2400">
                <a:latin typeface="UD デジタル 教科書体 N-R" panose="02020400000000000000" pitchFamily="17" charset="-128"/>
                <a:ea typeface="UD デジタル 教科書体 N-R" panose="02020400000000000000" pitchFamily="17" charset="-128"/>
              </a:rPr>
              <a:t>道理で論に勝ちながら、実際には負けとなる。</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理屈では相手に勝っているものの、実際には不利な結果や立場に陥ること。</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「理を以て非に落ちる」</a:t>
            </a:r>
            <a:endParaRPr lang="en-US" altLang="ja-JP" sz="2400">
              <a:latin typeface="UD デジタル 教科書体 N-R" panose="02020400000000000000" pitchFamily="17" charset="-128"/>
              <a:ea typeface="UD デジタル 教科書体 N-R" panose="02020400000000000000" pitchFamily="17" charset="-128"/>
            </a:endParaRPr>
          </a:p>
          <a:p>
            <a:r>
              <a:rPr lang="ja-JP" altLang="en-US" sz="2400">
                <a:latin typeface="UD デジタル 教科書体 N-R" panose="02020400000000000000" pitchFamily="17" charset="-128"/>
                <a:ea typeface="UD デジタル 教科書体 N-R" panose="02020400000000000000" pitchFamily="17" charset="-128"/>
              </a:rPr>
              <a:t>「理に勝って非に負ける」ともいう。</a:t>
            </a:r>
            <a:endParaRPr lang="en-US" altLang="ja-JP" sz="2400">
              <a:latin typeface="UD デジタル 教科書体 N-R" panose="02020400000000000000" pitchFamily="17" charset="-128"/>
              <a:ea typeface="UD デジタル 教科書体 N-R" panose="02020400000000000000" pitchFamily="17" charset="-128"/>
            </a:endParaRPr>
          </a:p>
        </p:txBody>
      </p:sp>
      <p:sp>
        <p:nvSpPr>
          <p:cNvPr id="9" name="正方形/長方形 8">
            <a:extLst>
              <a:ext uri="{FF2B5EF4-FFF2-40B4-BE49-F238E27FC236}">
                <a16:creationId xmlns:a16="http://schemas.microsoft.com/office/drawing/2014/main" id="{6DA6C0C4-EAE8-46FC-B847-99261A636E79}"/>
              </a:ext>
            </a:extLst>
          </p:cNvPr>
          <p:cNvSpPr/>
          <p:nvPr/>
        </p:nvSpPr>
        <p:spPr>
          <a:xfrm>
            <a:off x="4110335" y="249344"/>
            <a:ext cx="1015663" cy="6608655"/>
          </a:xfrm>
          <a:prstGeom prst="rect">
            <a:avLst/>
          </a:prstGeom>
          <a:ln>
            <a:noFill/>
          </a:ln>
        </p:spPr>
        <p:txBody>
          <a:bodyPr vert="eaVert" wrap="square">
            <a:spAutoFit/>
          </a:bodyPr>
          <a:lstStyle/>
          <a:p>
            <a:r>
              <a:rPr lang="ja-JP" altLang="en-US" sz="5400" b="1">
                <a:latin typeface="UD デジタル 教科書体 NK-B" panose="02020700000000000000" pitchFamily="18" charset="-128"/>
                <a:ea typeface="UD デジタル 教科書体 NK-B" panose="02020700000000000000" pitchFamily="18" charset="-128"/>
              </a:rPr>
              <a:t>理に勝って非に落ちる</a:t>
            </a:r>
          </a:p>
        </p:txBody>
      </p:sp>
      <p:sp>
        <p:nvSpPr>
          <p:cNvPr id="10" name="テキスト ボックス 9">
            <a:extLst>
              <a:ext uri="{FF2B5EF4-FFF2-40B4-BE49-F238E27FC236}">
                <a16:creationId xmlns:a16="http://schemas.microsoft.com/office/drawing/2014/main" id="{4D14AB1B-E974-4C65-802A-4A44B8F2B829}"/>
              </a:ext>
            </a:extLst>
          </p:cNvPr>
          <p:cNvSpPr txBox="1"/>
          <p:nvPr/>
        </p:nvSpPr>
        <p:spPr>
          <a:xfrm>
            <a:off x="4818221" y="249344"/>
            <a:ext cx="615553" cy="6480000"/>
          </a:xfrm>
          <a:prstGeom prst="rect">
            <a:avLst/>
          </a:prstGeom>
          <a:noFill/>
          <a:ln>
            <a:noFill/>
          </a:ln>
        </p:spPr>
        <p:txBody>
          <a:bodyPr vert="eaVert" wrap="square" rtlCol="0">
            <a:spAutoFit/>
          </a:bodyPr>
          <a:lstStyle/>
          <a:p>
            <a:r>
              <a:rPr lang="ja-JP" altLang="en-US" sz="2800">
                <a:solidFill>
                  <a:srgbClr val="FF0000"/>
                </a:solidFill>
                <a:latin typeface="UD デジタル 教科書体 NK-B" panose="02020700000000000000" pitchFamily="18" charset="-128"/>
                <a:ea typeface="UD デジタル 教科書体 NK-B" panose="02020700000000000000" pitchFamily="18" charset="-128"/>
              </a:rPr>
              <a:t>　り　　　　 か　　　　　　　 ひ　　　　 お</a:t>
            </a:r>
          </a:p>
        </p:txBody>
      </p:sp>
    </p:spTree>
    <p:extLst>
      <p:ext uri="{BB962C8B-B14F-4D97-AF65-F5344CB8AC3E}">
        <p14:creationId xmlns:p14="http://schemas.microsoft.com/office/powerpoint/2010/main" val="354063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オーガニック">
  <a:themeElements>
    <a:clrScheme name="オーガニック">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オーガニック">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オーガニック">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20318</TotalTime>
  <Words>824</Words>
  <Application>Microsoft Office PowerPoint</Application>
  <PresentationFormat>画面に合わせる (4:3)</PresentationFormat>
  <Paragraphs>128</Paragraphs>
  <Slides>17</Slides>
  <Notes>16</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17</vt:i4>
      </vt:variant>
    </vt:vector>
  </HeadingPairs>
  <TitlesOfParts>
    <vt:vector size="29" baseType="lpstr">
      <vt:lpstr>等线</vt:lpstr>
      <vt:lpstr>ＭＳ Ｐゴシック</vt:lpstr>
      <vt:lpstr>ＭＳ Ｐ明朝</vt:lpstr>
      <vt:lpstr>UD デジタル 教科書体 NK-B</vt:lpstr>
      <vt:lpstr>UD デジタル 教科書体 N-R</vt:lpstr>
      <vt:lpstr>小塚ゴシック Pro M</vt:lpstr>
      <vt:lpstr>游ゴシック</vt:lpstr>
      <vt:lpstr>游ゴシック Light</vt:lpstr>
      <vt:lpstr>Arial</vt:lpstr>
      <vt:lpstr>Garamond</vt:lpstr>
      <vt:lpstr>オーガニック</vt:lpstr>
      <vt:lpstr>Office テーマ</vt:lpstr>
      <vt:lpstr>ことわざ</vt:lpstr>
      <vt:lpstr>教訓と知識</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ことわざ ら行</dc:title>
  <dc:creator>colas</dc:creator>
  <cp:lastModifiedBy>colas@edu-c.local</cp:lastModifiedBy>
  <cp:revision>1050</cp:revision>
  <dcterms:created xsi:type="dcterms:W3CDTF">2017-10-03T04:20:59Z</dcterms:created>
  <dcterms:modified xsi:type="dcterms:W3CDTF">2020-12-17T02:12:34Z</dcterms:modified>
</cp:coreProperties>
</file>