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80" r:id="rId2"/>
  </p:sldMasterIdLst>
  <p:notesMasterIdLst>
    <p:notesMasterId r:id="rId20"/>
  </p:notesMasterIdLst>
  <p:sldIdLst>
    <p:sldId id="303" r:id="rId3"/>
    <p:sldId id="368" r:id="rId4"/>
    <p:sldId id="418" r:id="rId5"/>
    <p:sldId id="425" r:id="rId6"/>
    <p:sldId id="362" r:id="rId7"/>
    <p:sldId id="417" r:id="rId8"/>
    <p:sldId id="421" r:id="rId9"/>
    <p:sldId id="420" r:id="rId10"/>
    <p:sldId id="413" r:id="rId11"/>
    <p:sldId id="405" r:id="rId12"/>
    <p:sldId id="426" r:id="rId13"/>
    <p:sldId id="407" r:id="rId14"/>
    <p:sldId id="422" r:id="rId15"/>
    <p:sldId id="428" r:id="rId16"/>
    <p:sldId id="430" r:id="rId17"/>
    <p:sldId id="431" r:id="rId18"/>
    <p:sldId id="43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6730" autoAdjust="0"/>
  </p:normalViewPr>
  <p:slideViewPr>
    <p:cSldViewPr snapToGrid="0">
      <p:cViewPr varScale="1">
        <p:scale>
          <a:sx n="123" d="100"/>
          <a:sy n="123" d="100"/>
        </p:scale>
        <p:origin x="1506" y="102"/>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E7044-D069-43F4-A45A-55C308A2956B}"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EBC80-037F-47C0-B582-DFA5BA53A4A6}" type="slidenum">
              <a:rPr kumimoji="1" lang="ja-JP" altLang="en-US" smtClean="0"/>
              <a:t>‹#›</a:t>
            </a:fld>
            <a:endParaRPr kumimoji="1" lang="ja-JP" altLang="en-US"/>
          </a:p>
        </p:txBody>
      </p:sp>
    </p:spTree>
    <p:extLst>
      <p:ext uri="{BB962C8B-B14F-4D97-AF65-F5344CB8AC3E}">
        <p14:creationId xmlns:p14="http://schemas.microsoft.com/office/powerpoint/2010/main" val="9809192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諺は俚諺（りげん）ともいう。</a:t>
            </a:r>
            <a:endParaRPr kumimoji="1" lang="ja-JP" altLang="en-US"/>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a:t>
            </a:fld>
            <a:endParaRPr kumimoji="1" lang="ja-JP" altLang="en-US"/>
          </a:p>
        </p:txBody>
      </p:sp>
    </p:spTree>
    <p:extLst>
      <p:ext uri="{BB962C8B-B14F-4D97-AF65-F5344CB8AC3E}">
        <p14:creationId xmlns:p14="http://schemas.microsoft.com/office/powerpoint/2010/main" val="298602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zh-TW" altLang="en-US" sz="1200" b="0" i="0" kern="1200">
                <a:solidFill>
                  <a:schemeClr val="tx1"/>
                </a:solidFill>
                <a:effectLst/>
                <a:latin typeface="+mn-lt"/>
                <a:ea typeface="+mn-ea"/>
                <a:cs typeface="+mn-cs"/>
              </a:rPr>
              <a:t>蘇軾</a:t>
            </a:r>
            <a:r>
              <a:rPr kumimoji="1" lang="en-US" altLang="zh-TW" sz="1200" b="0" i="0" kern="1200">
                <a:solidFill>
                  <a:schemeClr val="tx1"/>
                </a:solidFill>
                <a:effectLst/>
                <a:latin typeface="+mn-lt"/>
                <a:ea typeface="+mn-ea"/>
                <a:cs typeface="+mn-cs"/>
              </a:rPr>
              <a:t>『</a:t>
            </a:r>
            <a:r>
              <a:rPr kumimoji="1" lang="zh-TW" altLang="en-US" sz="1200" b="0" i="0" kern="1200">
                <a:solidFill>
                  <a:schemeClr val="tx1"/>
                </a:solidFill>
                <a:effectLst/>
                <a:latin typeface="+mn-lt"/>
                <a:ea typeface="+mn-ea"/>
                <a:cs typeface="+mn-cs"/>
              </a:rPr>
              <a:t>題連公壁</a:t>
            </a:r>
            <a:r>
              <a:rPr kumimoji="1" lang="en-US" altLang="zh-TW" sz="1200" b="0" i="0" kern="1200">
                <a:solidFill>
                  <a:schemeClr val="tx1"/>
                </a:solidFill>
                <a:effectLst/>
                <a:latin typeface="+mn-lt"/>
                <a:ea typeface="+mn-ea"/>
                <a:cs typeface="+mn-cs"/>
              </a:rPr>
              <a:t>』</a:t>
            </a:r>
          </a:p>
          <a:p>
            <a:r>
              <a:rPr kumimoji="1" lang="ja-JP" altLang="en-US" sz="1200" b="0" i="0" kern="1200">
                <a:solidFill>
                  <a:schemeClr val="tx1"/>
                </a:solidFill>
                <a:effectLst/>
                <a:latin typeface="+mn-lt"/>
                <a:ea typeface="+mn-ea"/>
                <a:cs typeface="+mn-cs"/>
              </a:rPr>
              <a:t>この隊長にして、この従者あり。</a:t>
            </a:r>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11</a:t>
            </a:fld>
            <a:endParaRPr kumimoji="1" lang="ja-JP" altLang="en-US"/>
          </a:p>
        </p:txBody>
      </p:sp>
    </p:spTree>
    <p:extLst>
      <p:ext uri="{BB962C8B-B14F-4D97-AF65-F5344CB8AC3E}">
        <p14:creationId xmlns:p14="http://schemas.microsoft.com/office/powerpoint/2010/main" val="3429878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12</a:t>
            </a:fld>
            <a:endParaRPr kumimoji="1" lang="ja-JP" altLang="en-US"/>
          </a:p>
        </p:txBody>
      </p:sp>
    </p:spTree>
    <p:extLst>
      <p:ext uri="{BB962C8B-B14F-4D97-AF65-F5344CB8AC3E}">
        <p14:creationId xmlns:p14="http://schemas.microsoft.com/office/powerpoint/2010/main" val="258393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13</a:t>
            </a:fld>
            <a:endParaRPr kumimoji="1" lang="ja-JP" altLang="en-US"/>
          </a:p>
        </p:txBody>
      </p:sp>
    </p:spTree>
    <p:extLst>
      <p:ext uri="{BB962C8B-B14F-4D97-AF65-F5344CB8AC3E}">
        <p14:creationId xmlns:p14="http://schemas.microsoft.com/office/powerpoint/2010/main" val="344930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無計画に金を使うべきではないという戒め。</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14</a:t>
            </a:fld>
            <a:endParaRPr kumimoji="1" lang="ja-JP" altLang="en-US"/>
          </a:p>
        </p:txBody>
      </p:sp>
    </p:spTree>
    <p:extLst>
      <p:ext uri="{BB962C8B-B14F-4D97-AF65-F5344CB8AC3E}">
        <p14:creationId xmlns:p14="http://schemas.microsoft.com/office/powerpoint/2010/main" val="346373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15</a:t>
            </a:fld>
            <a:endParaRPr kumimoji="1" lang="ja-JP" altLang="en-US"/>
          </a:p>
        </p:txBody>
      </p:sp>
    </p:spTree>
    <p:extLst>
      <p:ext uri="{BB962C8B-B14F-4D97-AF65-F5344CB8AC3E}">
        <p14:creationId xmlns:p14="http://schemas.microsoft.com/office/powerpoint/2010/main" val="2421698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16</a:t>
            </a:fld>
            <a:endParaRPr kumimoji="1" lang="ja-JP" altLang="en-US"/>
          </a:p>
        </p:txBody>
      </p:sp>
    </p:spTree>
    <p:extLst>
      <p:ext uri="{BB962C8B-B14F-4D97-AF65-F5344CB8AC3E}">
        <p14:creationId xmlns:p14="http://schemas.microsoft.com/office/powerpoint/2010/main" val="1722292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弱っているときに、祟りまで加わるの意味から。踏んだり蹴ったり</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17</a:t>
            </a:fld>
            <a:endParaRPr kumimoji="1" lang="ja-JP" altLang="en-US"/>
          </a:p>
        </p:txBody>
      </p:sp>
    </p:spTree>
    <p:extLst>
      <p:ext uri="{BB962C8B-B14F-4D97-AF65-F5344CB8AC3E}">
        <p14:creationId xmlns:p14="http://schemas.microsoft.com/office/powerpoint/2010/main" val="117471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UD デジタル 教科書体 N-R" panose="02020400000000000000" pitchFamily="17" charset="-128"/>
                <a:ea typeface="UD デジタル 教科書体 N-R" panose="02020400000000000000" pitchFamily="17" charset="-128"/>
              </a:rPr>
              <a:t>安かろう悪かろう</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a:t>
            </a:fld>
            <a:endParaRPr kumimoji="1" lang="ja-JP" altLang="en-US"/>
          </a:p>
        </p:txBody>
      </p:sp>
    </p:spTree>
    <p:extLst>
      <p:ext uri="{BB962C8B-B14F-4D97-AF65-F5344CB8AC3E}">
        <p14:creationId xmlns:p14="http://schemas.microsoft.com/office/powerpoint/2010/main" val="22653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a:t>
            </a:fld>
            <a:endParaRPr kumimoji="1" lang="ja-JP" altLang="en-US"/>
          </a:p>
        </p:txBody>
      </p:sp>
    </p:spTree>
    <p:extLst>
      <p:ext uri="{BB962C8B-B14F-4D97-AF65-F5344CB8AC3E}">
        <p14:creationId xmlns:p14="http://schemas.microsoft.com/office/powerpoint/2010/main" val="122076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a:t>
            </a:fld>
            <a:endParaRPr kumimoji="1" lang="ja-JP" altLang="en-US"/>
          </a:p>
        </p:txBody>
      </p:sp>
    </p:spTree>
    <p:extLst>
      <p:ext uri="{BB962C8B-B14F-4D97-AF65-F5344CB8AC3E}">
        <p14:creationId xmlns:p14="http://schemas.microsoft.com/office/powerpoint/2010/main" val="295427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春秋左氏伝・成公十年</a:t>
            </a:r>
            <a:r>
              <a:rPr kumimoji="1" lang="en-US" altLang="ja-JP" sz="1200" b="0" i="0" kern="1200">
                <a:solidFill>
                  <a:schemeClr val="tx1"/>
                </a:solidFill>
                <a:effectLst/>
                <a:latin typeface="+mn-lt"/>
                <a:ea typeface="+mn-ea"/>
                <a:cs typeface="+mn-cs"/>
              </a:rPr>
              <a:t>』</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a:t>
            </a:fld>
            <a:endParaRPr kumimoji="1" lang="ja-JP" altLang="en-US"/>
          </a:p>
        </p:txBody>
      </p:sp>
    </p:spTree>
    <p:extLst>
      <p:ext uri="{BB962C8B-B14F-4D97-AF65-F5344CB8AC3E}">
        <p14:creationId xmlns:p14="http://schemas.microsoft.com/office/powerpoint/2010/main" val="347685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空想は人を殺しも生かしもする。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a:t>
            </a:fld>
            <a:endParaRPr kumimoji="1" lang="ja-JP" altLang="en-US"/>
          </a:p>
        </p:txBody>
      </p:sp>
    </p:spTree>
    <p:extLst>
      <p:ext uri="{BB962C8B-B14F-4D97-AF65-F5344CB8AC3E}">
        <p14:creationId xmlns:p14="http://schemas.microsoft.com/office/powerpoint/2010/main" val="316377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a:t>
            </a:fld>
            <a:endParaRPr kumimoji="1" lang="ja-JP" altLang="en-US"/>
          </a:p>
        </p:txBody>
      </p:sp>
    </p:spTree>
    <p:extLst>
      <p:ext uri="{BB962C8B-B14F-4D97-AF65-F5344CB8AC3E}">
        <p14:creationId xmlns:p14="http://schemas.microsoft.com/office/powerpoint/2010/main" val="153935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a:t>
            </a:fld>
            <a:endParaRPr kumimoji="1" lang="ja-JP" altLang="en-US"/>
          </a:p>
        </p:txBody>
      </p:sp>
    </p:spTree>
    <p:extLst>
      <p:ext uri="{BB962C8B-B14F-4D97-AF65-F5344CB8AC3E}">
        <p14:creationId xmlns:p14="http://schemas.microsoft.com/office/powerpoint/2010/main" val="1744021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10</a:t>
            </a:fld>
            <a:endParaRPr kumimoji="1" lang="ja-JP" altLang="en-US"/>
          </a:p>
        </p:txBody>
      </p:sp>
    </p:spTree>
    <p:extLst>
      <p:ext uri="{BB962C8B-B14F-4D97-AF65-F5344CB8AC3E}">
        <p14:creationId xmlns:p14="http://schemas.microsoft.com/office/powerpoint/2010/main" val="394727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98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2848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79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80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66677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26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16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04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38650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091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6030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845073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954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449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433564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601703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041640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874161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12541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4542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71493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50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3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6225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84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98663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3438679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93633734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lang="ja-JP" altLang="en-US" sz="6600"/>
              <a:t>ことわざ</a:t>
            </a:r>
            <a:endParaRPr kumimoji="1" lang="ja-JP" altLang="en-US" sz="6600" dirty="0"/>
          </a:p>
        </p:txBody>
      </p:sp>
      <p:sp>
        <p:nvSpPr>
          <p:cNvPr id="3" name="縦書きテキスト プレースホルダー 2"/>
          <p:cNvSpPr>
            <a:spLocks noGrp="1"/>
          </p:cNvSpPr>
          <p:nvPr>
            <p:ph type="body" orient="vert" idx="1"/>
          </p:nvPr>
        </p:nvSpPr>
        <p:spPr/>
        <p:txBody>
          <a:bodyPr anchor="ctr">
            <a:normAutofit/>
          </a:bodyPr>
          <a:lstStyle/>
          <a:p>
            <a:pPr marL="0" indent="0" algn="ctr">
              <a:buNone/>
            </a:pPr>
            <a:r>
              <a:rPr lang="ja-JP" altLang="en-US" sz="4800">
                <a:latin typeface="+mj-ea"/>
                <a:ea typeface="+mj-ea"/>
              </a:rPr>
              <a:t>や行編</a:t>
            </a:r>
            <a:endParaRPr lang="ja-JP" altLang="en-US" sz="4800" dirty="0">
              <a:latin typeface="+mj-ea"/>
              <a:ea typeface="+mj-ea"/>
            </a:endParaRPr>
          </a:p>
        </p:txBody>
      </p:sp>
      <p:pic>
        <p:nvPicPr>
          <p:cNvPr id="1026" name="Picture 2" descr="https://2.bp.blogspot.com/-Ffe_mhRhVLc/UZ2VEe_VrcI/AAAAAAAATt0/LRPXYM8sdqM/s800/kyosyu_girl.png">
            <a:extLst>
              <a:ext uri="{FF2B5EF4-FFF2-40B4-BE49-F238E27FC236}">
                <a16:creationId xmlns:a16="http://schemas.microsoft.com/office/drawing/2014/main" id="{4EE271E4-B30F-46E6-A7D9-3EEDCC4624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35796" y="4238904"/>
            <a:ext cx="1305653" cy="16610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https://2.bp.blogspot.com/-WZDpwP1Zg0c/UZ2VEErPIaI/AAAAAAAATtw/Rqs2PaN-xJ0/s800/kyosyu_boy.png">
            <a:extLst>
              <a:ext uri="{FF2B5EF4-FFF2-40B4-BE49-F238E27FC236}">
                <a16:creationId xmlns:a16="http://schemas.microsoft.com/office/drawing/2014/main" id="{307DBCE7-A746-4BCF-A081-3EED2D83150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54567" y="888772"/>
            <a:ext cx="1181145" cy="1649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目標の定まらないこと。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当てずっぽうにやってみること。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当たるはずもないことやまぐれ当たりのこと。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また、やっても効果のないことの例え。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「闇夜に鉄砲」「闇に鉄砲」ともいう。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4098" name="Picture 2" descr="紙鉄砲を鳴らす子供のイラスト">
            <a:extLst>
              <a:ext uri="{FF2B5EF4-FFF2-40B4-BE49-F238E27FC236}">
                <a16:creationId xmlns:a16="http://schemas.microsoft.com/office/drawing/2014/main" id="{00A0D055-7903-45A3-A008-49D38B519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563" y="4056682"/>
            <a:ext cx="2501684" cy="2501684"/>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44F563EA-A34A-4C30-B463-4E8A79DE38B8}"/>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闇夜の鉄砲</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2E0C2E36-8C56-49DA-B539-F4CE53D9FA76}"/>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やみ　よ　　   てっぽう</a:t>
            </a:r>
          </a:p>
        </p:txBody>
      </p:sp>
    </p:spTree>
    <p:extLst>
      <p:ext uri="{BB962C8B-B14F-4D97-AF65-F5344CB8AC3E}">
        <p14:creationId xmlns:p14="http://schemas.microsoft.com/office/powerpoint/2010/main" val="396839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強く勇ましい将軍の下に、弱い兵士はいない。</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上に立つ者が優れていれば、その下につく者もまた、優れているということ。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50B65C69-BC79-4097-A319-442F36D08A53}"/>
              </a:ext>
            </a:extLst>
          </p:cNvPr>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勇将の下に弱卒無し</a:t>
            </a:r>
          </a:p>
        </p:txBody>
      </p:sp>
      <p:sp>
        <p:nvSpPr>
          <p:cNvPr id="7" name="テキスト ボックス 6">
            <a:extLst>
              <a:ext uri="{FF2B5EF4-FFF2-40B4-BE49-F238E27FC236}">
                <a16:creationId xmlns:a16="http://schemas.microsoft.com/office/drawing/2014/main" id="{DB442610-E1D3-4F05-9E7F-5FD85989E643}"/>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ゆうしょう　 もと　　じゃくそつ な</a:t>
            </a:r>
          </a:p>
        </p:txBody>
      </p:sp>
    </p:spTree>
    <p:extLst>
      <p:ext uri="{BB962C8B-B14F-4D97-AF65-F5344CB8AC3E}">
        <p14:creationId xmlns:p14="http://schemas.microsoft.com/office/powerpoint/2010/main" val="196755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死に別れること。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「幽明処を隔つ」などともいう。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6146" name="Picture 2" descr="ペットの犬を看取る家族のイラスト">
            <a:extLst>
              <a:ext uri="{FF2B5EF4-FFF2-40B4-BE49-F238E27FC236}">
                <a16:creationId xmlns:a16="http://schemas.microsoft.com/office/drawing/2014/main" id="{000558B3-FCBE-43F5-8B82-95D4387B1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601" y="4176794"/>
            <a:ext cx="2448248" cy="2393842"/>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C529F094-DB07-4385-ACF9-842AFBD64A8C}"/>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幽明境を異にする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5AE7AD71-1C50-4A40-939F-8BFA6DBB98DA}"/>
              </a:ext>
            </a:extLst>
          </p:cNvPr>
          <p:cNvSpPr txBox="1"/>
          <p:nvPr/>
        </p:nvSpPr>
        <p:spPr>
          <a:xfrm>
            <a:off x="4838322"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ゆうめい さかい　    こと</a:t>
            </a:r>
          </a:p>
        </p:txBody>
      </p:sp>
    </p:spTree>
    <p:extLst>
      <p:ext uri="{BB962C8B-B14F-4D97-AF65-F5344CB8AC3E}">
        <p14:creationId xmlns:p14="http://schemas.microsoft.com/office/powerpoint/2010/main" val="282203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若い幽霊のイラスト（男性・笑顔）">
            <a:extLst>
              <a:ext uri="{FF2B5EF4-FFF2-40B4-BE49-F238E27FC236}">
                <a16:creationId xmlns:a16="http://schemas.microsoft.com/office/drawing/2014/main" id="{E2F8A00B-EAD9-4E3F-B908-BEA1DAF9D62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6565565" y="4107497"/>
            <a:ext cx="947237" cy="1762301"/>
          </a:xfrm>
          <a:prstGeom prst="rect">
            <a:avLst/>
          </a:prstGeom>
          <a:noFill/>
          <a:effectLst>
            <a:glow>
              <a:schemeClr val="accent1">
                <a:alpha val="40000"/>
              </a:schemeClr>
            </a:glow>
            <a:outerShdw blurRad="1270000" dist="50800" dir="5400000" algn="ctr" rotWithShape="0">
              <a:schemeClr val="tx1">
                <a:alpha val="0"/>
              </a:schemeClr>
            </a:outerShdw>
            <a:reflection blurRad="25400" stA="0" endPos="61000" dir="5400000" sy="-100000" algn="bl" rotWithShape="0"/>
            <a:softEdge rad="266700"/>
          </a:effectLst>
          <a:extLst>
            <a:ext uri="{909E8E84-426E-40DD-AFC4-6F175D3DCCD1}">
              <a14:hiddenFill xmlns:a14="http://schemas.microsoft.com/office/drawing/2010/main">
                <a:solidFill>
                  <a:srgbClr val="FFFFFF"/>
                </a:solidFill>
              </a14:hiddenFill>
            </a:ext>
          </a:extLst>
        </p:spPr>
      </p:pic>
      <p:pic>
        <p:nvPicPr>
          <p:cNvPr id="8198" name="Picture 6" descr="幽霊のイラスト（男性・無表情）">
            <a:extLst>
              <a:ext uri="{FF2B5EF4-FFF2-40B4-BE49-F238E27FC236}">
                <a16:creationId xmlns:a16="http://schemas.microsoft.com/office/drawing/2014/main" id="{4FF693E0-B359-475C-A102-8AD4BBBD1176}"/>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7482204" y="4502258"/>
            <a:ext cx="947237" cy="176347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恐怖心や疑いの気持ちがあると、何でもないものまで恐ろしく見えてしまうことの例え。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正体がわかると、怖かったものも何でもなくなるということ。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また、恐れられている人や物の実体がつまらないものであることの例え。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8194" name="Picture 2" descr="すすきのイラスト">
            <a:extLst>
              <a:ext uri="{FF2B5EF4-FFF2-40B4-BE49-F238E27FC236}">
                <a16:creationId xmlns:a16="http://schemas.microsoft.com/office/drawing/2014/main" id="{47E00C1F-89EC-4FEE-A75B-2DF700124C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9100" y="4502258"/>
            <a:ext cx="2116648" cy="2069024"/>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0223D2AF-DAF2-435A-80AC-40E8A1B07597}"/>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幽霊の正体見たり</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6BD10CA5-BD94-47DF-9891-9EAD547E711B}"/>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枯れ尾花</a:t>
            </a:r>
          </a:p>
        </p:txBody>
      </p:sp>
      <p:sp>
        <p:nvSpPr>
          <p:cNvPr id="14" name="テキスト ボックス 13">
            <a:extLst>
              <a:ext uri="{FF2B5EF4-FFF2-40B4-BE49-F238E27FC236}">
                <a16:creationId xmlns:a16="http://schemas.microsoft.com/office/drawing/2014/main" id="{5AB7B17A-C2B4-4718-84AA-4300464FC412}"/>
              </a:ext>
            </a:extLst>
          </p:cNvPr>
          <p:cNvSpPr txBox="1"/>
          <p:nvPr/>
        </p:nvSpPr>
        <p:spPr>
          <a:xfrm>
            <a:off x="522229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ゆう れい　　　しょうたい  み</a:t>
            </a:r>
          </a:p>
        </p:txBody>
      </p:sp>
      <p:sp>
        <p:nvSpPr>
          <p:cNvPr id="15" name="テキスト ボックス 14">
            <a:extLst>
              <a:ext uri="{FF2B5EF4-FFF2-40B4-BE49-F238E27FC236}">
                <a16:creationId xmlns:a16="http://schemas.microsoft.com/office/drawing/2014/main" id="{3F761D33-9A99-4CD6-985B-7AEF0D5B010B}"/>
              </a:ext>
            </a:extLst>
          </p:cNvPr>
          <p:cNvSpPr txBox="1"/>
          <p:nvPr/>
        </p:nvSpPr>
        <p:spPr>
          <a:xfrm>
            <a:off x="3996078"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か　　　　　　お  ばな</a:t>
            </a:r>
          </a:p>
        </p:txBody>
      </p:sp>
      <p:pic>
        <p:nvPicPr>
          <p:cNvPr id="16" name="Picture 2" descr="若い幽霊のイラスト（女性・泣いた顔）">
            <a:extLst>
              <a:ext uri="{FF2B5EF4-FFF2-40B4-BE49-F238E27FC236}">
                <a16:creationId xmlns:a16="http://schemas.microsoft.com/office/drawing/2014/main" id="{476B8500-6F43-4322-89A3-BCC7BEC3096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6111025" y="4988648"/>
            <a:ext cx="947237" cy="1762301"/>
          </a:xfrm>
          <a:prstGeom prst="rect">
            <a:avLst/>
          </a:prstGeom>
          <a:noFill/>
          <a:effectLst>
            <a:glow>
              <a:schemeClr val="accent1">
                <a:alpha val="40000"/>
              </a:schemeClr>
            </a:glow>
            <a:outerShdw blurRad="1270000" dist="50800" dir="5400000" algn="ctr" rotWithShape="0">
              <a:srgbClr val="000000">
                <a:alpha val="0"/>
              </a:srgbClr>
            </a:outerShdw>
            <a:reflection blurRad="25400" stA="0" endPos="65000" dir="5400000" sy="-100000" algn="bl" rotWithShape="0"/>
            <a:softEdge rad="279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99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最初に無計画に金を使ってしまい、後でどうにもならなくなり惨めな思いをすること。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無計画に金を消費したばかりに、後で身動きがとれなくなること。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「行き」は「往き」とも書く。</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また、「行きの大名帰りの乞食」ともいう。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9220" name="Picture 4" descr="お金につられて罠にかかる人のイラスト（ボロボロ）">
            <a:extLst>
              <a:ext uri="{FF2B5EF4-FFF2-40B4-BE49-F238E27FC236}">
                <a16:creationId xmlns:a16="http://schemas.microsoft.com/office/drawing/2014/main" id="{17893C7D-B53B-42E3-A4C5-FB62433C8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816" y="4489601"/>
            <a:ext cx="2744491" cy="223950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貯金に成功した人のイラスト（男性）">
            <a:extLst>
              <a:ext uri="{FF2B5EF4-FFF2-40B4-BE49-F238E27FC236}">
                <a16:creationId xmlns:a16="http://schemas.microsoft.com/office/drawing/2014/main" id="{E7DADDA8-F003-4BF6-9CB2-7BE6E3E2B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454" y="168306"/>
            <a:ext cx="2058546" cy="217963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お金をドブに捨てる人のイラスト（男性）">
            <a:extLst>
              <a:ext uri="{FF2B5EF4-FFF2-40B4-BE49-F238E27FC236}">
                <a16:creationId xmlns:a16="http://schemas.microsoft.com/office/drawing/2014/main" id="{AB8AC1AC-6DD0-4A97-8941-86545CD5D1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36439" y="1344365"/>
            <a:ext cx="1816477" cy="2007157"/>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通帳を見て青ざめる人のイラスト（男性）">
            <a:extLst>
              <a:ext uri="{FF2B5EF4-FFF2-40B4-BE49-F238E27FC236}">
                <a16:creationId xmlns:a16="http://schemas.microsoft.com/office/drawing/2014/main" id="{B1A9D0A1-D7FA-40D8-973F-4FCE54E8CD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6163" y="3094325"/>
            <a:ext cx="1487837" cy="1710157"/>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037D4E65-1719-4D33-8503-466862BC6EF5}"/>
              </a:ext>
            </a:extLst>
          </p:cNvPr>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行き大名の帰り乞食</a:t>
            </a:r>
          </a:p>
        </p:txBody>
      </p:sp>
      <p:sp>
        <p:nvSpPr>
          <p:cNvPr id="12" name="テキスト ボックス 11">
            <a:extLst>
              <a:ext uri="{FF2B5EF4-FFF2-40B4-BE49-F238E27FC236}">
                <a16:creationId xmlns:a16="http://schemas.microsoft.com/office/drawing/2014/main" id="{AA3E7A3F-C336-4B4B-970F-F65123A13AE3}"/>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ゆ　　　 だいみょう　　 かえ　　　  こ　じき</a:t>
            </a:r>
          </a:p>
        </p:txBody>
      </p:sp>
    </p:spTree>
    <p:extLst>
      <p:ext uri="{BB962C8B-B14F-4D97-AF65-F5344CB8AC3E}">
        <p14:creationId xmlns:p14="http://schemas.microsoft.com/office/powerpoint/2010/main" val="58563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細い葦の茎の管を通して天井を見て、それで天井の全体を見たと思い込むこと。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自分の狭い見方や考え方で勝手に大きな問題を論じたり、判断することの例え。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「葦の髄から天井覗く」</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「葦の髄から天井を見る」ともいう。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84A61470-9D1F-4905-8F5F-986DD8A2EEBE}"/>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葦の髄から</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1265E2A3-AF6E-49C6-A8FA-87CB9F0AFEB4}"/>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天井を覗く</a:t>
            </a:r>
          </a:p>
        </p:txBody>
      </p:sp>
      <p:sp>
        <p:nvSpPr>
          <p:cNvPr id="11" name="テキスト ボックス 10">
            <a:extLst>
              <a:ext uri="{FF2B5EF4-FFF2-40B4-BE49-F238E27FC236}">
                <a16:creationId xmlns:a16="http://schemas.microsoft.com/office/drawing/2014/main" id="{2A9D4F26-1499-48A0-B87C-676CB652FF1A}"/>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よし　　　ずい</a:t>
            </a:r>
          </a:p>
        </p:txBody>
      </p:sp>
      <p:sp>
        <p:nvSpPr>
          <p:cNvPr id="14" name="テキスト ボックス 13">
            <a:extLst>
              <a:ext uri="{FF2B5EF4-FFF2-40B4-BE49-F238E27FC236}">
                <a16:creationId xmlns:a16="http://schemas.microsoft.com/office/drawing/2014/main" id="{8DBCA917-13FA-4831-9094-9DB2B7C1C293}"/>
              </a:ext>
            </a:extLst>
          </p:cNvPr>
          <p:cNvSpPr txBox="1"/>
          <p:nvPr/>
        </p:nvSpPr>
        <p:spPr>
          <a:xfrm>
            <a:off x="3982210" y="128655"/>
            <a:ext cx="677108" cy="6600451"/>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てんじょう　  のぞ</a:t>
            </a:r>
          </a:p>
        </p:txBody>
      </p:sp>
    </p:spTree>
    <p:extLst>
      <p:ext uri="{BB962C8B-B14F-4D97-AF65-F5344CB8AC3E}">
        <p14:creationId xmlns:p14="http://schemas.microsoft.com/office/powerpoint/2010/main" val="19480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頼りにするのなら、社会的に大きな力がある人が良いという例え。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「寄らば大木の下」 </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「立ち寄らば大樹の陰」ともいう。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1026" name="Picture 2" descr="セコイアの木のイラスト">
            <a:extLst>
              <a:ext uri="{FF2B5EF4-FFF2-40B4-BE49-F238E27FC236}">
                <a16:creationId xmlns:a16="http://schemas.microsoft.com/office/drawing/2014/main" id="{89DEBC42-85CA-40BC-9BD5-9261551369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32" t="1543" r="24329"/>
          <a:stretch/>
        </p:blipFill>
        <p:spPr bwMode="auto">
          <a:xfrm>
            <a:off x="5486842" y="0"/>
            <a:ext cx="3657158" cy="7030192"/>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DCF705D4-0A6D-412F-BB96-9F3EC139AF95}"/>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寄らば大樹の陰</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9F3C4501-0E29-44C9-A302-5DAC64834B1A}"/>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よ　　　　      たいじゅ     </a:t>
            </a:r>
            <a:r>
              <a:rPr lang="ja-JP" altLang="en-US">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かげ</a:t>
            </a:r>
          </a:p>
        </p:txBody>
      </p:sp>
    </p:spTree>
    <p:extLst>
      <p:ext uri="{BB962C8B-B14F-4D97-AF65-F5344CB8AC3E}">
        <p14:creationId xmlns:p14="http://schemas.microsoft.com/office/powerpoint/2010/main" val="32086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困っている時に、さらに災難にあうこと。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不運が重なることの例え。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44F563EA-A34A-4C30-B463-4E8A79DE38B8}"/>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弱り目に祟り目</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2E0C2E36-8C56-49DA-B539-F4CE53D9FA76}"/>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よわ　　　　め　　　 たた　　　　め</a:t>
            </a:r>
          </a:p>
        </p:txBody>
      </p:sp>
      <p:pic>
        <p:nvPicPr>
          <p:cNvPr id="1026" name="Picture 2" descr="健康診断の結果を見ている女性のイラスト（ショック）">
            <a:extLst>
              <a:ext uri="{FF2B5EF4-FFF2-40B4-BE49-F238E27FC236}">
                <a16:creationId xmlns:a16="http://schemas.microsoft.com/office/drawing/2014/main" id="{6706BAE6-59E9-4642-9185-208F2DD3D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242" y="2149072"/>
            <a:ext cx="1882172" cy="20913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請求書を見てショックを受ける人のイラスト">
            <a:extLst>
              <a:ext uri="{FF2B5EF4-FFF2-40B4-BE49-F238E27FC236}">
                <a16:creationId xmlns:a16="http://schemas.microsoft.com/office/drawing/2014/main" id="{B8A39B6F-D511-42EC-ADB9-D3D412B7B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816" y="4600440"/>
            <a:ext cx="1621024" cy="189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kumimoji="1" lang="ja-JP" altLang="en-US" sz="5400"/>
              <a:t>教訓と知識</a:t>
            </a:r>
            <a:endParaRPr kumimoji="1" lang="ja-JP" altLang="en-US" sz="5400" dirty="0"/>
          </a:p>
        </p:txBody>
      </p:sp>
      <p:sp>
        <p:nvSpPr>
          <p:cNvPr id="6" name="縦書きテキスト プレースホルダー 2">
            <a:extLst>
              <a:ext uri="{FF2B5EF4-FFF2-40B4-BE49-F238E27FC236}">
                <a16:creationId xmlns:a16="http://schemas.microsoft.com/office/drawing/2014/main" id="{B88B715D-63B2-464A-8CDA-69409EC81837}"/>
              </a:ext>
            </a:extLst>
          </p:cNvPr>
          <p:cNvSpPr>
            <a:spLocks noGrp="1"/>
          </p:cNvSpPr>
          <p:nvPr>
            <p:ph type="body" orient="vert" idx="1"/>
          </p:nvPr>
        </p:nvSpPr>
        <p:spPr>
          <a:xfrm>
            <a:off x="1176867" y="906873"/>
            <a:ext cx="4915509" cy="4968993"/>
          </a:xfrm>
        </p:spPr>
        <p:txBody>
          <a:bodyPr anchor="ctr">
            <a:normAutofit/>
          </a:bodyPr>
          <a:lstStyle/>
          <a:p>
            <a:pPr marL="0" indent="0">
              <a:buNone/>
            </a:pPr>
            <a:r>
              <a:rPr lang="ja-JP" altLang="en-US" sz="4800">
                <a:solidFill>
                  <a:srgbClr val="FF0000"/>
                </a:solidFill>
                <a:latin typeface="+mj-ea"/>
                <a:ea typeface="+mj-ea"/>
              </a:rPr>
              <a:t>や</a:t>
            </a:r>
            <a:r>
              <a:rPr lang="ja-JP" altLang="en-US" sz="4800">
                <a:solidFill>
                  <a:schemeClr val="tx1"/>
                </a:solidFill>
                <a:latin typeface="+mj-ea"/>
                <a:ea typeface="+mj-ea"/>
              </a:rPr>
              <a:t>行の</a:t>
            </a:r>
            <a:r>
              <a:rPr lang="ja-JP" altLang="en-US" sz="4800">
                <a:solidFill>
                  <a:srgbClr val="FF0000"/>
                </a:solidFill>
                <a:latin typeface="+mj-ea"/>
                <a:ea typeface="+mj-ea"/>
              </a:rPr>
              <a:t>ことわざ</a:t>
            </a:r>
            <a:r>
              <a:rPr lang="ja-JP" altLang="en-US" sz="4800">
                <a:latin typeface="+mj-ea"/>
                <a:ea typeface="+mj-ea"/>
              </a:rPr>
              <a:t>と</a:t>
            </a:r>
            <a:endParaRPr lang="en-US" altLang="ja-JP" sz="4800">
              <a:latin typeface="+mj-ea"/>
              <a:ea typeface="+mj-ea"/>
            </a:endParaRPr>
          </a:p>
          <a:p>
            <a:pPr marL="0" indent="0">
              <a:buNone/>
            </a:pPr>
            <a:r>
              <a:rPr lang="ja-JP" altLang="en-US" sz="4800">
                <a:latin typeface="+mj-ea"/>
                <a:ea typeface="+mj-ea"/>
              </a:rPr>
              <a:t>その</a:t>
            </a:r>
            <a:r>
              <a:rPr lang="ja-JP" altLang="en-US" sz="4800">
                <a:solidFill>
                  <a:srgbClr val="FF0000"/>
                </a:solidFill>
                <a:latin typeface="+mj-ea"/>
                <a:ea typeface="+mj-ea"/>
              </a:rPr>
              <a:t>意味</a:t>
            </a:r>
            <a:r>
              <a:rPr lang="ja-JP" altLang="en-US" sz="4800">
                <a:latin typeface="+mj-ea"/>
                <a:ea typeface="+mj-ea"/>
              </a:rPr>
              <a:t>を知ろう。</a:t>
            </a:r>
            <a:endParaRPr lang="ja-JP" altLang="en-US" sz="4800" dirty="0">
              <a:latin typeface="+mj-ea"/>
              <a:ea typeface="+mj-ea"/>
            </a:endParaRPr>
          </a:p>
        </p:txBody>
      </p:sp>
    </p:spTree>
    <p:extLst>
      <p:ext uri="{BB962C8B-B14F-4D97-AF65-F5344CB8AC3E}">
        <p14:creationId xmlns:p14="http://schemas.microsoft.com/office/powerpoint/2010/main" val="376662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値段が安い物は品質が悪いことが多く、買い得だと思いきや結局は修理や買い替えで高く付いて損になるということ。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2050" name="Picture 2" descr="金欠のイラスト（男性）">
            <a:extLst>
              <a:ext uri="{FF2B5EF4-FFF2-40B4-BE49-F238E27FC236}">
                <a16:creationId xmlns:a16="http://schemas.microsoft.com/office/drawing/2014/main" id="{F45FAACC-98F1-4021-B1B9-778F34EBC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609" y="2952430"/>
            <a:ext cx="1872988" cy="22498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金欠のイラスト（女性）">
            <a:extLst>
              <a:ext uri="{FF2B5EF4-FFF2-40B4-BE49-F238E27FC236}">
                <a16:creationId xmlns:a16="http://schemas.microsoft.com/office/drawing/2014/main" id="{9A8E2253-2540-477A-BC2A-C6F47B60E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78115" y="4424766"/>
            <a:ext cx="1872989" cy="2249837"/>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8A131ED4-6AB1-4F98-B1A8-413F40DC6ABD}"/>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安物買いの銭失い</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612E8404-7EC2-4F62-8952-441EBB4D5341}"/>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やすもの　が　　　　　 ぜにうしな</a:t>
            </a:r>
          </a:p>
        </p:txBody>
      </p:sp>
    </p:spTree>
    <p:extLst>
      <p:ext uri="{BB962C8B-B14F-4D97-AF65-F5344CB8AC3E}">
        <p14:creationId xmlns:p14="http://schemas.microsoft.com/office/powerpoint/2010/main" val="19835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一度上手くいったからといって、いつも上手くいくものではないことの例え。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1026" name="Picture 2" descr="シダレヤナギのイラスト">
            <a:extLst>
              <a:ext uri="{FF2B5EF4-FFF2-40B4-BE49-F238E27FC236}">
                <a16:creationId xmlns:a16="http://schemas.microsoft.com/office/drawing/2014/main" id="{98320E44-E02F-462C-A7FD-555DF4789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665" y="3838055"/>
            <a:ext cx="2486335" cy="280150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ドジョウのイラスト">
            <a:extLst>
              <a:ext uri="{FF2B5EF4-FFF2-40B4-BE49-F238E27FC236}">
                <a16:creationId xmlns:a16="http://schemas.microsoft.com/office/drawing/2014/main" id="{6ED0FB20-A4A3-4854-8729-4BFE491EE30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237312" y="6415237"/>
            <a:ext cx="429324" cy="224322"/>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280B6085-5D0D-43AB-8F08-460E4EA51A06}"/>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柳の下の泥鰌</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CA4CDC4F-3805-4C8D-95B3-CA83135690A5}"/>
              </a:ext>
            </a:extLst>
          </p:cNvPr>
          <p:cNvSpPr txBox="1"/>
          <p:nvPr/>
        </p:nvSpPr>
        <p:spPr>
          <a:xfrm>
            <a:off x="4809733" y="0"/>
            <a:ext cx="677108" cy="6729344"/>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やなぎ　　 した　　　どじょう</a:t>
            </a:r>
          </a:p>
        </p:txBody>
      </p:sp>
    </p:spTree>
    <p:extLst>
      <p:ext uri="{BB962C8B-B14F-4D97-AF65-F5344CB8AC3E}">
        <p14:creationId xmlns:p14="http://schemas.microsoft.com/office/powerpoint/2010/main" val="80898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漫符「気づいた記号」">
            <a:extLst>
              <a:ext uri="{FF2B5EF4-FFF2-40B4-BE49-F238E27FC236}">
                <a16:creationId xmlns:a16="http://schemas.microsoft.com/office/drawing/2014/main" id="{4251FC5B-8DF7-4BD0-B24C-7EE5B5AF1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87649" y="3922949"/>
            <a:ext cx="476349" cy="47634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必要の無い余計な行いにより、かえって悪い結果や思わぬ災難を招くことの例え。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「藪蛇」と省略されることもある。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「藪を叩いて蛇を出す」ともいう。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2052" name="Picture 4" descr="ハブのイラスト（蛇)">
            <a:extLst>
              <a:ext uri="{FF2B5EF4-FFF2-40B4-BE49-F238E27FC236}">
                <a16:creationId xmlns:a16="http://schemas.microsoft.com/office/drawing/2014/main" id="{B457F225-B9F5-4E7D-B1B4-217273442B2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flipH="1">
            <a:off x="7028450" y="4008203"/>
            <a:ext cx="1028512" cy="9616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シンプルな草のイラスト1">
            <a:extLst>
              <a:ext uri="{FF2B5EF4-FFF2-40B4-BE49-F238E27FC236}">
                <a16:creationId xmlns:a16="http://schemas.microsoft.com/office/drawing/2014/main" id="{947FE32C-AEAD-4193-A057-1FED04D5F9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1705" y="3667885"/>
            <a:ext cx="2153409" cy="14356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セルフィースティック・自撮り棒のイラスト">
            <a:extLst>
              <a:ext uri="{FF2B5EF4-FFF2-40B4-BE49-F238E27FC236}">
                <a16:creationId xmlns:a16="http://schemas.microsoft.com/office/drawing/2014/main" id="{B447FF82-DFF2-4A1B-BA24-E9A14FDF04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784">
            <a:off x="7021637" y="4435929"/>
            <a:ext cx="2177357" cy="23040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漫符「驚いた記号」">
            <a:extLst>
              <a:ext uri="{FF2B5EF4-FFF2-40B4-BE49-F238E27FC236}">
                <a16:creationId xmlns:a16="http://schemas.microsoft.com/office/drawing/2014/main" id="{F36B58CC-E214-487A-B013-83895DDFA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99849">
            <a:off x="6959295" y="4239898"/>
            <a:ext cx="429387" cy="429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スマホを使う恋人を待つ人のイラスト（女性）">
            <a:extLst>
              <a:ext uri="{FF2B5EF4-FFF2-40B4-BE49-F238E27FC236}">
                <a16:creationId xmlns:a16="http://schemas.microsoft.com/office/drawing/2014/main" id="{780C2E5F-E1F5-4074-984C-E215BF1041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5564"/>
          <a:stretch/>
        </p:blipFill>
        <p:spPr bwMode="auto">
          <a:xfrm rot="21420830">
            <a:off x="6502335" y="4671617"/>
            <a:ext cx="931293" cy="2095798"/>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D12F243A-1F90-4E21-990A-C825AF3F9142}"/>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藪をつついて</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5" name="正方形/長方形 14">
            <a:extLst>
              <a:ext uri="{FF2B5EF4-FFF2-40B4-BE49-F238E27FC236}">
                <a16:creationId xmlns:a16="http://schemas.microsoft.com/office/drawing/2014/main" id="{4B7927F7-EB38-4202-B97E-F4F15B350280}"/>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蛇を出す</a:t>
            </a:r>
          </a:p>
        </p:txBody>
      </p:sp>
      <p:sp>
        <p:nvSpPr>
          <p:cNvPr id="16" name="テキスト ボックス 15">
            <a:extLst>
              <a:ext uri="{FF2B5EF4-FFF2-40B4-BE49-F238E27FC236}">
                <a16:creationId xmlns:a16="http://schemas.microsoft.com/office/drawing/2014/main" id="{3ABB0512-4D83-4E4C-A78F-BFF73F9796AA}"/>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やぶ</a:t>
            </a:r>
          </a:p>
        </p:txBody>
      </p:sp>
      <p:sp>
        <p:nvSpPr>
          <p:cNvPr id="17" name="テキスト ボックス 16">
            <a:extLst>
              <a:ext uri="{FF2B5EF4-FFF2-40B4-BE49-F238E27FC236}">
                <a16:creationId xmlns:a16="http://schemas.microsoft.com/office/drawing/2014/main" id="{00A17F91-0C1D-46F1-B2FD-9947DFBEDFF4}"/>
              </a:ext>
            </a:extLst>
          </p:cNvPr>
          <p:cNvSpPr txBox="1"/>
          <p:nvPr/>
        </p:nvSpPr>
        <p:spPr>
          <a:xfrm>
            <a:off x="3982210"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へび　　　　 だ</a:t>
            </a:r>
          </a:p>
        </p:txBody>
      </p:sp>
    </p:spTree>
    <p:extLst>
      <p:ext uri="{BB962C8B-B14F-4D97-AF65-F5344CB8AC3E}">
        <p14:creationId xmlns:p14="http://schemas.microsoft.com/office/powerpoint/2010/main" val="7004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病気がひどくなり、治療しようもない状態になること。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また、趣味や道楽などの物事に熱中し、手がつけられなくなったり抜け出られないほどになることの例え。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2052" name="Picture 4" descr="寝ながら咳をする人のイラスト（おじいさん）">
            <a:extLst>
              <a:ext uri="{FF2B5EF4-FFF2-40B4-BE49-F238E27FC236}">
                <a16:creationId xmlns:a16="http://schemas.microsoft.com/office/drawing/2014/main" id="{FEB0438E-6354-4795-8AAD-14A0984FD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617" y="1894329"/>
            <a:ext cx="2448504" cy="2448504"/>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31E2B728-3D0C-4BB1-B721-6F249E759D7D}"/>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病膏肓に入る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611E74BE-203D-4C4D-9D7D-46E3ED214378}"/>
              </a:ext>
            </a:extLst>
          </p:cNvPr>
          <p:cNvSpPr txBox="1"/>
          <p:nvPr/>
        </p:nvSpPr>
        <p:spPr>
          <a:xfrm>
            <a:off x="4818221" y="0"/>
            <a:ext cx="615553" cy="6729344"/>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やまい こうこう　　　　　い</a:t>
            </a:r>
          </a:p>
        </p:txBody>
      </p:sp>
      <p:pic>
        <p:nvPicPr>
          <p:cNvPr id="1026" name="Picture 2" descr="人工呼吸器をつけた人のイラスト（お爺さん）">
            <a:extLst>
              <a:ext uri="{FF2B5EF4-FFF2-40B4-BE49-F238E27FC236}">
                <a16:creationId xmlns:a16="http://schemas.microsoft.com/office/drawing/2014/main" id="{6BCD6327-34D6-4254-BD9D-3DCF1D5E8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330" y="4342833"/>
            <a:ext cx="2604791" cy="244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89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4D31E72-3176-42D2-83B7-772533E772B9}"/>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病は気から</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860F1399-2FD0-4717-959A-E0B5FAC50687}"/>
              </a:ext>
            </a:extLst>
          </p:cNvPr>
          <p:cNvSpPr txBox="1"/>
          <p:nvPr/>
        </p:nvSpPr>
        <p:spPr>
          <a:xfrm>
            <a:off x="4809733" y="120686"/>
            <a:ext cx="677108" cy="6608657"/>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やまい　　　き</a:t>
            </a:r>
          </a:p>
        </p:txBody>
      </p:sp>
      <p:sp>
        <p:nvSpPr>
          <p:cNvPr id="7" name="テキスト ボックス 6">
            <a:extLst>
              <a:ext uri="{FF2B5EF4-FFF2-40B4-BE49-F238E27FC236}">
                <a16:creationId xmlns:a16="http://schemas.microsoft.com/office/drawing/2014/main" id="{F953A416-CFB2-433E-9415-943201CC3740}"/>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病気は心の持ち方によって良くも悪くもなるということ。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「病は気より」ともいう。</a:t>
            </a:r>
          </a:p>
        </p:txBody>
      </p:sp>
    </p:spTree>
    <p:extLst>
      <p:ext uri="{BB962C8B-B14F-4D97-AF65-F5344CB8AC3E}">
        <p14:creationId xmlns:p14="http://schemas.microsoft.com/office/powerpoint/2010/main" val="19402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どんなに外観が良くても、内容が伴わなければ立派とは言えないということ。</a:t>
            </a:r>
            <a:endParaRPr lang="en-US" altLang="ja-JP" sz="2400">
              <a:latin typeface="UD デジタル 教科書体 N-R" panose="02020400000000000000" pitchFamily="17" charset="-128"/>
              <a:ea typeface="UD デジタル 教科書体 N-R" panose="02020400000000000000" pitchFamily="17" charset="-128"/>
            </a:endParaRPr>
          </a:p>
          <a:p>
            <a:endParaRPr lang="en-US" altLang="ja-JP" sz="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本当の価値は外見だけで決まるものではなく、実質が伴ってこそ尊ばれるということの例え。</a:t>
            </a:r>
            <a:endParaRPr lang="en-US" altLang="ja-JP" sz="2400">
              <a:latin typeface="UD デジタル 教科書体 N-R" panose="02020400000000000000" pitchFamily="17" charset="-128"/>
              <a:ea typeface="UD デジタル 教科書体 N-R" panose="02020400000000000000" pitchFamily="17" charset="-128"/>
            </a:endParaRPr>
          </a:p>
          <a:p>
            <a:endParaRPr lang="en-US" altLang="ja-JP" sz="3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物事を見かけだけで判断するなという例え。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「貴からず」は「尊からず」とも書く。</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3" name="Picture 2" descr="蔵王の御釜のイラスト">
            <a:extLst>
              <a:ext uri="{FF2B5EF4-FFF2-40B4-BE49-F238E27FC236}">
                <a16:creationId xmlns:a16="http://schemas.microsoft.com/office/drawing/2014/main" id="{50804C58-BEE4-4284-A2E5-8984819D0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003" y="4556501"/>
            <a:ext cx="2568488" cy="196489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258472BA-28F5-4647-86EC-921433968AC2}"/>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山高きが故に</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11855285-E227-42C1-BC02-B831778B6D55}"/>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貴からず</a:t>
            </a:r>
          </a:p>
        </p:txBody>
      </p:sp>
      <p:sp>
        <p:nvSpPr>
          <p:cNvPr id="11" name="テキスト ボックス 10">
            <a:extLst>
              <a:ext uri="{FF2B5EF4-FFF2-40B4-BE49-F238E27FC236}">
                <a16:creationId xmlns:a16="http://schemas.microsoft.com/office/drawing/2014/main" id="{0FB11FA7-289C-497E-8BFA-B2C9B10F7494}"/>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やまたか　　　　    ゆえ</a:t>
            </a:r>
          </a:p>
        </p:txBody>
      </p:sp>
      <p:sp>
        <p:nvSpPr>
          <p:cNvPr id="14" name="テキスト ボックス 13">
            <a:extLst>
              <a:ext uri="{FF2B5EF4-FFF2-40B4-BE49-F238E27FC236}">
                <a16:creationId xmlns:a16="http://schemas.microsoft.com/office/drawing/2014/main" id="{28730098-2461-4027-AAF2-D9F1B6935585}"/>
              </a:ext>
            </a:extLst>
          </p:cNvPr>
          <p:cNvSpPr txBox="1"/>
          <p:nvPr/>
        </p:nvSpPr>
        <p:spPr>
          <a:xfrm>
            <a:off x="3982210" y="69742"/>
            <a:ext cx="677108" cy="6659364"/>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たっと</a:t>
            </a:r>
          </a:p>
        </p:txBody>
      </p:sp>
    </p:spTree>
    <p:extLst>
      <p:ext uri="{BB962C8B-B14F-4D97-AF65-F5344CB8AC3E}">
        <p14:creationId xmlns:p14="http://schemas.microsoft.com/office/powerpoint/2010/main" val="15534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起こり得ないことが時には起こるという例え。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思いもよらない程の変化をする例え。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また、身分の低い者が急に出世したり金持ちになることの例え。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「山の芋が鰻になる」「山の芋鰻に化ける」「蕪は鶉となり、山の芋鰻になる」ともいう。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2050" name="Picture 2" descr="自然薯のイラスト">
            <a:extLst>
              <a:ext uri="{FF2B5EF4-FFF2-40B4-BE49-F238E27FC236}">
                <a16:creationId xmlns:a16="http://schemas.microsoft.com/office/drawing/2014/main" id="{42190AE6-D423-4CEC-90A6-7F432958D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243" y="2536844"/>
            <a:ext cx="167163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デンキウナギのイラスト">
            <a:extLst>
              <a:ext uri="{FF2B5EF4-FFF2-40B4-BE49-F238E27FC236}">
                <a16:creationId xmlns:a16="http://schemas.microsoft.com/office/drawing/2014/main" id="{21AB7184-97B7-493A-922F-35745D027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930" y="4360190"/>
            <a:ext cx="2226589" cy="2226589"/>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0E36D8F3-7590-427C-8C2D-DB1981E93DB1}"/>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山の芋鰻になる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F0F69F16-46F5-46FA-895F-B061ADD20046}"/>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やま　　 いもうなぎ</a:t>
            </a:r>
          </a:p>
        </p:txBody>
      </p:sp>
    </p:spTree>
    <p:extLst>
      <p:ext uri="{BB962C8B-B14F-4D97-AF65-F5344CB8AC3E}">
        <p14:creationId xmlns:p14="http://schemas.microsoft.com/office/powerpoint/2010/main" val="11021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19519</TotalTime>
  <Words>1001</Words>
  <Application>Microsoft Office PowerPoint</Application>
  <PresentationFormat>画面に合わせる (4:3)</PresentationFormat>
  <Paragraphs>141</Paragraphs>
  <Slides>17</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17</vt:i4>
      </vt:variant>
    </vt:vector>
  </HeadingPairs>
  <TitlesOfParts>
    <vt:vector size="29" baseType="lpstr">
      <vt:lpstr>ＭＳ Ｐゴシック</vt:lpstr>
      <vt:lpstr>ＭＳ Ｐ明朝</vt:lpstr>
      <vt:lpstr>新細明體</vt:lpstr>
      <vt:lpstr>UD デジタル 教科書体 NK-B</vt:lpstr>
      <vt:lpstr>UD デジタル 教科書体 N-R</vt:lpstr>
      <vt:lpstr>小塚ゴシック Pro M</vt:lpstr>
      <vt:lpstr>游ゴシック</vt:lpstr>
      <vt:lpstr>游ゴシック Light</vt:lpstr>
      <vt:lpstr>Arial</vt:lpstr>
      <vt:lpstr>Garamond</vt:lpstr>
      <vt:lpstr>オーガニック</vt:lpstr>
      <vt:lpstr>Office テーマ</vt:lpstr>
      <vt:lpstr>ことわざ</vt:lpstr>
      <vt:lpstr>教訓と知識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ことわざ や行</dc:title>
  <dc:creator>colas</dc:creator>
  <cp:lastModifiedBy>colas@edu-c.local</cp:lastModifiedBy>
  <cp:revision>1019</cp:revision>
  <dcterms:created xsi:type="dcterms:W3CDTF">2017-10-03T04:20:59Z</dcterms:created>
  <dcterms:modified xsi:type="dcterms:W3CDTF">2020-12-17T02:02:56Z</dcterms:modified>
</cp:coreProperties>
</file>