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 id="2147483880" r:id="rId2"/>
  </p:sldMasterIdLst>
  <p:notesMasterIdLst>
    <p:notesMasterId r:id="rId23"/>
  </p:notesMasterIdLst>
  <p:sldIdLst>
    <p:sldId id="303" r:id="rId3"/>
    <p:sldId id="368" r:id="rId4"/>
    <p:sldId id="418" r:id="rId5"/>
    <p:sldId id="426" r:id="rId6"/>
    <p:sldId id="410" r:id="rId7"/>
    <p:sldId id="362" r:id="rId8"/>
    <p:sldId id="419" r:id="rId9"/>
    <p:sldId id="417" r:id="rId10"/>
    <p:sldId id="420" r:id="rId11"/>
    <p:sldId id="421" r:id="rId12"/>
    <p:sldId id="424" r:id="rId13"/>
    <p:sldId id="400" r:id="rId14"/>
    <p:sldId id="413" r:id="rId15"/>
    <p:sldId id="428" r:id="rId16"/>
    <p:sldId id="427" r:id="rId17"/>
    <p:sldId id="429" r:id="rId18"/>
    <p:sldId id="404" r:id="rId19"/>
    <p:sldId id="422" r:id="rId20"/>
    <p:sldId id="414" r:id="rId21"/>
    <p:sldId id="40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6730" autoAdjust="0"/>
  </p:normalViewPr>
  <p:slideViewPr>
    <p:cSldViewPr snapToGrid="0">
      <p:cViewPr varScale="1">
        <p:scale>
          <a:sx n="123" d="100"/>
          <a:sy n="123" d="100"/>
        </p:scale>
        <p:origin x="1506" y="216"/>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E7044-D069-43F4-A45A-55C308A2956B}" type="datetimeFigureOut">
              <a:rPr kumimoji="1" lang="ja-JP" altLang="en-US" smtClean="0"/>
              <a:t>2020/12/17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EBC80-037F-47C0-B582-DFA5BA53A4A6}" type="slidenum">
              <a:rPr kumimoji="1" lang="ja-JP" altLang="en-US" smtClean="0"/>
              <a:t>‹#›</a:t>
            </a:fld>
            <a:endParaRPr kumimoji="1" lang="ja-JP" altLang="en-US"/>
          </a:p>
        </p:txBody>
      </p:sp>
    </p:spTree>
    <p:extLst>
      <p:ext uri="{BB962C8B-B14F-4D97-AF65-F5344CB8AC3E}">
        <p14:creationId xmlns:p14="http://schemas.microsoft.com/office/powerpoint/2010/main" val="9809192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諺は俚諺（りげん）ともいう。</a:t>
            </a:r>
            <a:endParaRPr kumimoji="1" lang="ja-JP" altLang="en-US"/>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a:t>
            </a:fld>
            <a:endParaRPr kumimoji="1" lang="ja-JP" altLang="en-US"/>
          </a:p>
        </p:txBody>
      </p:sp>
    </p:spTree>
    <p:extLst>
      <p:ext uri="{BB962C8B-B14F-4D97-AF65-F5344CB8AC3E}">
        <p14:creationId xmlns:p14="http://schemas.microsoft.com/office/powerpoint/2010/main" val="298602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11</a:t>
            </a:fld>
            <a:endParaRPr kumimoji="1" lang="ja-JP" altLang="en-US"/>
          </a:p>
        </p:txBody>
      </p:sp>
    </p:spTree>
    <p:extLst>
      <p:ext uri="{BB962C8B-B14F-4D97-AF65-F5344CB8AC3E}">
        <p14:creationId xmlns:p14="http://schemas.microsoft.com/office/powerpoint/2010/main" val="161666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曇りのない鏡でも、ものの裏までは映さないという意から。</a:t>
            </a:r>
            <a:endParaRPr lang="en-US" altLang="ja-JP" sz="11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12</a:t>
            </a:fld>
            <a:endParaRPr kumimoji="1" lang="ja-JP" altLang="en-US"/>
          </a:p>
        </p:txBody>
      </p:sp>
    </p:spTree>
    <p:extLst>
      <p:ext uri="{BB962C8B-B14F-4D97-AF65-F5344CB8AC3E}">
        <p14:creationId xmlns:p14="http://schemas.microsoft.com/office/powerpoint/2010/main" val="1493362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13</a:t>
            </a:fld>
            <a:endParaRPr kumimoji="1" lang="ja-JP" altLang="en-US"/>
          </a:p>
        </p:txBody>
      </p:sp>
    </p:spTree>
    <p:extLst>
      <p:ext uri="{BB962C8B-B14F-4D97-AF65-F5344CB8AC3E}">
        <p14:creationId xmlns:p14="http://schemas.microsoft.com/office/powerpoint/2010/main" val="1744021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目は万国共通の言葉。</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14</a:t>
            </a:fld>
            <a:endParaRPr kumimoji="1" lang="ja-JP" altLang="en-US"/>
          </a:p>
        </p:txBody>
      </p:sp>
    </p:spTree>
    <p:extLst>
      <p:ext uri="{BB962C8B-B14F-4D97-AF65-F5344CB8AC3E}">
        <p14:creationId xmlns:p14="http://schemas.microsoft.com/office/powerpoint/2010/main" val="3511269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15</a:t>
            </a:fld>
            <a:endParaRPr kumimoji="1" lang="ja-JP" altLang="en-US"/>
          </a:p>
        </p:txBody>
      </p:sp>
    </p:spTree>
    <p:extLst>
      <p:ext uri="{BB962C8B-B14F-4D97-AF65-F5344CB8AC3E}">
        <p14:creationId xmlns:p14="http://schemas.microsoft.com/office/powerpoint/2010/main" val="2106661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latin typeface="UD デジタル 教科書体 N-R" panose="02020400000000000000" pitchFamily="17" charset="-128"/>
                <a:ea typeface="UD デジタル 教科書体 N-R" panose="02020400000000000000" pitchFamily="17" charset="-128"/>
              </a:rPr>
              <a:t>餅は餅屋のついたものが一番旨い。</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16</a:t>
            </a:fld>
            <a:endParaRPr kumimoji="1" lang="ja-JP" altLang="en-US"/>
          </a:p>
        </p:txBody>
      </p:sp>
    </p:spTree>
    <p:extLst>
      <p:ext uri="{BB962C8B-B14F-4D97-AF65-F5344CB8AC3E}">
        <p14:creationId xmlns:p14="http://schemas.microsoft.com/office/powerpoint/2010/main" val="3824228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17</a:t>
            </a:fld>
            <a:endParaRPr kumimoji="1" lang="ja-JP" altLang="en-US"/>
          </a:p>
        </p:txBody>
      </p:sp>
    </p:spTree>
    <p:extLst>
      <p:ext uri="{BB962C8B-B14F-4D97-AF65-F5344CB8AC3E}">
        <p14:creationId xmlns:p14="http://schemas.microsoft.com/office/powerpoint/2010/main" val="2923663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松尾芭蕉の句</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18</a:t>
            </a:fld>
            <a:endParaRPr kumimoji="1" lang="ja-JP" altLang="en-US"/>
          </a:p>
        </p:txBody>
      </p:sp>
    </p:spTree>
    <p:extLst>
      <p:ext uri="{BB962C8B-B14F-4D97-AF65-F5344CB8AC3E}">
        <p14:creationId xmlns:p14="http://schemas.microsoft.com/office/powerpoint/2010/main" val="3449304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19</a:t>
            </a:fld>
            <a:endParaRPr kumimoji="1" lang="ja-JP" altLang="en-US"/>
          </a:p>
        </p:txBody>
      </p:sp>
    </p:spTree>
    <p:extLst>
      <p:ext uri="{BB962C8B-B14F-4D97-AF65-F5344CB8AC3E}">
        <p14:creationId xmlns:p14="http://schemas.microsoft.com/office/powerpoint/2010/main" val="473463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「梅は酸いとて十三年」「柚子は九年でなりかかる」「柚子は九年の花盛り」「柚子の大馬鹿十八年」「枇杷は九年でなりかねる」などと続けてもいう。</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20</a:t>
            </a:fld>
            <a:endParaRPr kumimoji="1" lang="ja-JP" altLang="en-US"/>
          </a:p>
        </p:txBody>
      </p:sp>
    </p:spTree>
    <p:extLst>
      <p:ext uri="{BB962C8B-B14F-4D97-AF65-F5344CB8AC3E}">
        <p14:creationId xmlns:p14="http://schemas.microsoft.com/office/powerpoint/2010/main" val="2583936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種を蒔かなければ何も実るはずがないという意から。</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a:t>
            </a:fld>
            <a:endParaRPr kumimoji="1" lang="ja-JP" altLang="en-US"/>
          </a:p>
        </p:txBody>
      </p:sp>
    </p:spTree>
    <p:extLst>
      <p:ext uri="{BB962C8B-B14F-4D97-AF65-F5344CB8AC3E}">
        <p14:creationId xmlns:p14="http://schemas.microsoft.com/office/powerpoint/2010/main" val="22653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譲歩も時には成功の最善策である。</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a:t>
            </a:fld>
            <a:endParaRPr kumimoji="1" lang="ja-JP" altLang="en-US"/>
          </a:p>
        </p:txBody>
      </p:sp>
    </p:spTree>
    <p:extLst>
      <p:ext uri="{BB962C8B-B14F-4D97-AF65-F5344CB8AC3E}">
        <p14:creationId xmlns:p14="http://schemas.microsoft.com/office/powerpoint/2010/main" val="312766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戦国策・燕</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の故事。春秋戦国時代の学者・郭隗の逸話。</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a:t>
            </a:fld>
            <a:endParaRPr kumimoji="1" lang="ja-JP" altLang="en-US"/>
          </a:p>
        </p:txBody>
      </p:sp>
    </p:spTree>
    <p:extLst>
      <p:ext uri="{BB962C8B-B14F-4D97-AF65-F5344CB8AC3E}">
        <p14:creationId xmlns:p14="http://schemas.microsoft.com/office/powerpoint/2010/main" val="12601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海が荒れても、じっと待っていれば出航にふさわしい日が必ず訪れることから。</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a:t>
            </a:fld>
            <a:endParaRPr kumimoji="1" lang="ja-JP" altLang="en-US"/>
          </a:p>
        </p:txBody>
      </p:sp>
    </p:spTree>
    <p:extLst>
      <p:ext uri="{BB962C8B-B14F-4D97-AF65-F5344CB8AC3E}">
        <p14:creationId xmlns:p14="http://schemas.microsoft.com/office/powerpoint/2010/main" val="295427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a:t>
            </a:fld>
            <a:endParaRPr kumimoji="1" lang="ja-JP" altLang="en-US"/>
          </a:p>
        </p:txBody>
      </p:sp>
    </p:spTree>
    <p:extLst>
      <p:ext uri="{BB962C8B-B14F-4D97-AF65-F5344CB8AC3E}">
        <p14:creationId xmlns:p14="http://schemas.microsoft.com/office/powerpoint/2010/main" val="87402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a:t>
            </a:fld>
            <a:endParaRPr kumimoji="1" lang="ja-JP" altLang="en-US"/>
          </a:p>
        </p:txBody>
      </p:sp>
    </p:spTree>
    <p:extLst>
      <p:ext uri="{BB962C8B-B14F-4D97-AF65-F5344CB8AC3E}">
        <p14:creationId xmlns:p14="http://schemas.microsoft.com/office/powerpoint/2010/main" val="347685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稲の穂は実が入ると重くなって垂れ下がってくる。</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a:t>
            </a:fld>
            <a:endParaRPr kumimoji="1" lang="ja-JP" altLang="en-US"/>
          </a:p>
        </p:txBody>
      </p:sp>
    </p:spTree>
    <p:extLst>
      <p:ext uri="{BB962C8B-B14F-4D97-AF65-F5344CB8AC3E}">
        <p14:creationId xmlns:p14="http://schemas.microsoft.com/office/powerpoint/2010/main" val="1539350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10</a:t>
            </a:fld>
            <a:endParaRPr kumimoji="1" lang="ja-JP" altLang="en-US"/>
          </a:p>
        </p:txBody>
      </p:sp>
    </p:spTree>
    <p:extLst>
      <p:ext uri="{BB962C8B-B14F-4D97-AF65-F5344CB8AC3E}">
        <p14:creationId xmlns:p14="http://schemas.microsoft.com/office/powerpoint/2010/main" val="3163770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a:p>
        </p:txBody>
      </p:sp>
      <p:sp>
        <p:nvSpPr>
          <p:cNvPr id="6" name="Slide Number Placeholder 5"/>
          <p:cNvSpPr>
            <a:spLocks noGrp="1"/>
          </p:cNvSpPr>
          <p:nvPr>
            <p:ph type="sldNum" sz="quarter" idx="12"/>
          </p:nvPr>
        </p:nvSpPr>
        <p:spPr>
          <a:xfrm>
            <a:off x="6817317" y="5054602"/>
            <a:ext cx="413483" cy="279400"/>
          </a:xfrm>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98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28487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79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805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66677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26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16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04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38650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2091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60301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845073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9954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94491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433564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601703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041640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874161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125413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45429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8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71493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50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35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62258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84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98663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3438679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93633734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lang="ja-JP" altLang="en-US" sz="6600"/>
              <a:t>ことわざ</a:t>
            </a:r>
            <a:endParaRPr kumimoji="1" lang="ja-JP" altLang="en-US" sz="6600" dirty="0"/>
          </a:p>
        </p:txBody>
      </p:sp>
      <p:sp>
        <p:nvSpPr>
          <p:cNvPr id="3" name="縦書きテキスト プレースホルダー 2"/>
          <p:cNvSpPr>
            <a:spLocks noGrp="1"/>
          </p:cNvSpPr>
          <p:nvPr>
            <p:ph type="body" orient="vert" idx="1"/>
          </p:nvPr>
        </p:nvSpPr>
        <p:spPr/>
        <p:txBody>
          <a:bodyPr anchor="ctr">
            <a:normAutofit/>
          </a:bodyPr>
          <a:lstStyle/>
          <a:p>
            <a:pPr marL="0" indent="0" algn="ctr">
              <a:buNone/>
            </a:pPr>
            <a:r>
              <a:rPr lang="ja-JP" altLang="en-US" sz="4800">
                <a:latin typeface="+mj-ea"/>
                <a:ea typeface="+mj-ea"/>
              </a:rPr>
              <a:t>ま行編</a:t>
            </a:r>
            <a:endParaRPr lang="ja-JP" altLang="en-US" sz="4800" dirty="0">
              <a:latin typeface="+mj-ea"/>
              <a:ea typeface="+mj-ea"/>
            </a:endParaRPr>
          </a:p>
        </p:txBody>
      </p:sp>
      <p:pic>
        <p:nvPicPr>
          <p:cNvPr id="1026" name="Picture 2" descr="https://2.bp.blogspot.com/-Ffe_mhRhVLc/UZ2VEe_VrcI/AAAAAAAATt0/LRPXYM8sdqM/s800/kyosyu_girl.png">
            <a:extLst>
              <a:ext uri="{FF2B5EF4-FFF2-40B4-BE49-F238E27FC236}">
                <a16:creationId xmlns:a16="http://schemas.microsoft.com/office/drawing/2014/main" id="{4EE271E4-B30F-46E6-A7D9-3EEDCC4624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35796" y="4238904"/>
            <a:ext cx="1305653" cy="16610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https://2.bp.blogspot.com/-WZDpwP1Zg0c/UZ2VEErPIaI/AAAAAAAATtw/Rqs2PaN-xJ0/s800/kyosyu_boy.png">
            <a:extLst>
              <a:ext uri="{FF2B5EF4-FFF2-40B4-BE49-F238E27FC236}">
                <a16:creationId xmlns:a16="http://schemas.microsoft.com/office/drawing/2014/main" id="{307DBCE7-A746-4BCF-A081-3EED2D83150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54567" y="888772"/>
            <a:ext cx="1181145" cy="1649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お餅つき道具のイラスト「杵と臼」">
            <a:extLst>
              <a:ext uri="{FF2B5EF4-FFF2-40B4-BE49-F238E27FC236}">
                <a16:creationId xmlns:a16="http://schemas.microsoft.com/office/drawing/2014/main" id="{8386462E-0F16-468D-9F86-03C213609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150" y="4367083"/>
            <a:ext cx="2146401" cy="2230027"/>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A2790B60-F457-435C-9DB9-B5D7A50DE6EE}"/>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昔取った杵柄</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AAB15C61-D508-44F4-9E28-EC865A2579AB}"/>
              </a:ext>
            </a:extLst>
          </p:cNvPr>
          <p:cNvSpPr txBox="1"/>
          <p:nvPr/>
        </p:nvSpPr>
        <p:spPr>
          <a:xfrm>
            <a:off x="4809733" y="0"/>
            <a:ext cx="677108" cy="6729344"/>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むかし と　　       きねづか</a:t>
            </a:r>
          </a:p>
        </p:txBody>
      </p:sp>
      <p:sp>
        <p:nvSpPr>
          <p:cNvPr id="7" name="テキスト ボックス 6">
            <a:extLst>
              <a:ext uri="{FF2B5EF4-FFF2-40B4-BE49-F238E27FC236}">
                <a16:creationId xmlns:a16="http://schemas.microsoft.com/office/drawing/2014/main" id="{484F4479-E16B-4128-90C3-E54E726F334D}"/>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過去に身に付けた技量や腕前のこと。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また、それが衰えず十分に発揮できること。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「取った」は「操った」とも書く。</a:t>
            </a:r>
            <a:endParaRPr lang="en-US" altLang="ja-JP" sz="240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94021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B38B15E-65DF-442C-AE4E-4438A2A3B651}"/>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道理に反することが通用する世の中になると、道理に叶ったことは行われなくなるということ。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「道理そこのけ無理が通る」</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「無理が通れば道理そこのけ」</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「無理が通れば道理が引っ込む」ともいう。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8" name="正方形/長方形 7">
            <a:extLst>
              <a:ext uri="{FF2B5EF4-FFF2-40B4-BE49-F238E27FC236}">
                <a16:creationId xmlns:a16="http://schemas.microsoft.com/office/drawing/2014/main" id="{8053DF3F-DEB4-4ACF-AE2F-5E6FD1903F31}"/>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無理が通れば</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BA4501AC-53CB-437C-BC54-03C2A8351CE8}"/>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道理引っ込む</a:t>
            </a:r>
          </a:p>
        </p:txBody>
      </p:sp>
      <p:sp>
        <p:nvSpPr>
          <p:cNvPr id="11" name="テキスト ボックス 10">
            <a:extLst>
              <a:ext uri="{FF2B5EF4-FFF2-40B4-BE49-F238E27FC236}">
                <a16:creationId xmlns:a16="http://schemas.microsoft.com/office/drawing/2014/main" id="{4C60666F-1A0B-4DCC-851E-37470BE88CF8}"/>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む　 り　　   とお</a:t>
            </a:r>
          </a:p>
        </p:txBody>
      </p:sp>
      <p:sp>
        <p:nvSpPr>
          <p:cNvPr id="14" name="テキスト ボックス 13">
            <a:extLst>
              <a:ext uri="{FF2B5EF4-FFF2-40B4-BE49-F238E27FC236}">
                <a16:creationId xmlns:a16="http://schemas.microsoft.com/office/drawing/2014/main" id="{D91DC73D-D960-4822-AD6D-9757F01AC2B7}"/>
              </a:ext>
            </a:extLst>
          </p:cNvPr>
          <p:cNvSpPr txBox="1"/>
          <p:nvPr/>
        </p:nvSpPr>
        <p:spPr>
          <a:xfrm>
            <a:off x="3982210"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どう</a:t>
            </a: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り　 ひ　　　　こ</a:t>
            </a:r>
          </a:p>
        </p:txBody>
      </p:sp>
    </p:spTree>
    <p:extLst>
      <p:ext uri="{BB962C8B-B14F-4D97-AF65-F5344CB8AC3E}">
        <p14:creationId xmlns:p14="http://schemas.microsoft.com/office/powerpoint/2010/main" val="19277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賢人でも目が届かないことがあるという例え。</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2050" name="Picture 2" descr="卓上鏡のイラスト">
            <a:extLst>
              <a:ext uri="{FF2B5EF4-FFF2-40B4-BE49-F238E27FC236}">
                <a16:creationId xmlns:a16="http://schemas.microsoft.com/office/drawing/2014/main" id="{6B193154-D8EC-4BFB-BD67-7D7BE5A71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604" y="4630119"/>
            <a:ext cx="154305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A879F759-9269-4864-9390-EA674FE5C3CC}"/>
              </a:ext>
            </a:extLst>
          </p:cNvPr>
          <p:cNvSpPr/>
          <p:nvPr/>
        </p:nvSpPr>
        <p:spPr>
          <a:xfrm>
            <a:off x="4110335" y="249345"/>
            <a:ext cx="1015663" cy="6480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明鏡も裏を照らさず</a:t>
            </a:r>
          </a:p>
        </p:txBody>
      </p:sp>
      <p:sp>
        <p:nvSpPr>
          <p:cNvPr id="12" name="テキスト ボックス 11">
            <a:extLst>
              <a:ext uri="{FF2B5EF4-FFF2-40B4-BE49-F238E27FC236}">
                <a16:creationId xmlns:a16="http://schemas.microsoft.com/office/drawing/2014/main" id="{7919CF57-EC71-4A95-8A25-0CCEE412C1FC}"/>
              </a:ext>
            </a:extLst>
          </p:cNvPr>
          <p:cNvSpPr txBox="1"/>
          <p:nvPr/>
        </p:nvSpPr>
        <p:spPr>
          <a:xfrm>
            <a:off x="4818221"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めいきょう　  うら      てら</a:t>
            </a:r>
          </a:p>
        </p:txBody>
      </p:sp>
    </p:spTree>
    <p:extLst>
      <p:ext uri="{BB962C8B-B14F-4D97-AF65-F5344CB8AC3E}">
        <p14:creationId xmlns:p14="http://schemas.microsoft.com/office/powerpoint/2010/main" val="37412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名人ともなれば他人の短所を悪く言うようなことはしないということ。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「名人人を謗らず」ともいう。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5" name="正方形/長方形 4">
            <a:extLst>
              <a:ext uri="{FF2B5EF4-FFF2-40B4-BE49-F238E27FC236}">
                <a16:creationId xmlns:a16="http://schemas.microsoft.com/office/drawing/2014/main" id="{8DC60A01-FFC1-4D79-978F-49B7A6AABCB2}"/>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名人は人を謗らず</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E46B4F96-61D5-412F-99A6-A16D7F2D43F7}"/>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めいじん　    ひと      そし</a:t>
            </a:r>
          </a:p>
        </p:txBody>
      </p:sp>
      <p:pic>
        <p:nvPicPr>
          <p:cNvPr id="5122" name="Picture 2" descr="名人のイラスト（修行）">
            <a:extLst>
              <a:ext uri="{FF2B5EF4-FFF2-40B4-BE49-F238E27FC236}">
                <a16:creationId xmlns:a16="http://schemas.microsoft.com/office/drawing/2014/main" id="{5E8DAA29-0BC0-43C3-B1DB-4411C585C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382" y="3658164"/>
            <a:ext cx="1637920" cy="296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1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053DF3F-DEB4-4ACF-AE2F-5E6FD1903F31}"/>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目は口ほどに</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BA4501AC-53CB-437C-BC54-03C2A8351CE8}"/>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物を言う</a:t>
            </a:r>
          </a:p>
        </p:txBody>
      </p:sp>
      <p:sp>
        <p:nvSpPr>
          <p:cNvPr id="11" name="テキスト ボックス 10">
            <a:extLst>
              <a:ext uri="{FF2B5EF4-FFF2-40B4-BE49-F238E27FC236}">
                <a16:creationId xmlns:a16="http://schemas.microsoft.com/office/drawing/2014/main" id="{4C60666F-1A0B-4DCC-851E-37470BE88CF8}"/>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め　　　　くち</a:t>
            </a:r>
          </a:p>
        </p:txBody>
      </p:sp>
      <p:sp>
        <p:nvSpPr>
          <p:cNvPr id="14" name="テキスト ボックス 13">
            <a:extLst>
              <a:ext uri="{FF2B5EF4-FFF2-40B4-BE49-F238E27FC236}">
                <a16:creationId xmlns:a16="http://schemas.microsoft.com/office/drawing/2014/main" id="{D91DC73D-D960-4822-AD6D-9757F01AC2B7}"/>
              </a:ext>
            </a:extLst>
          </p:cNvPr>
          <p:cNvSpPr txBox="1"/>
          <p:nvPr/>
        </p:nvSpPr>
        <p:spPr>
          <a:xfrm>
            <a:off x="3982210"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もの　　　  い</a:t>
            </a:r>
          </a:p>
        </p:txBody>
      </p:sp>
      <p:sp>
        <p:nvSpPr>
          <p:cNvPr id="7" name="テキスト ボックス 6">
            <a:extLst>
              <a:ext uri="{FF2B5EF4-FFF2-40B4-BE49-F238E27FC236}">
                <a16:creationId xmlns:a16="http://schemas.microsoft.com/office/drawing/2014/main" id="{3D668CAC-CF0E-4891-BEAA-5843BB23D2F7}"/>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目の表情だけでも、口で話すのと同じくらい、相手に気持ちが伝わるものだということ。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「目も口ほどに物を言う」ともいう。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1028" name="Picture 4" descr="目の表情のイラスト（丸）">
            <a:extLst>
              <a:ext uri="{FF2B5EF4-FFF2-40B4-BE49-F238E27FC236}">
                <a16:creationId xmlns:a16="http://schemas.microsoft.com/office/drawing/2014/main" id="{37ADD298-E869-4315-9F4B-3EF5316D2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863" y="1587569"/>
            <a:ext cx="19050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目の表情のイラスト（笑い）">
            <a:extLst>
              <a:ext uri="{FF2B5EF4-FFF2-40B4-BE49-F238E27FC236}">
                <a16:creationId xmlns:a16="http://schemas.microsoft.com/office/drawing/2014/main" id="{EE3C7024-F58B-4EAC-90A3-5DDE78613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819775"/>
            <a:ext cx="19050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目の表情のイラスト（棒線">
            <a:extLst>
              <a:ext uri="{FF2B5EF4-FFF2-40B4-BE49-F238E27FC236}">
                <a16:creationId xmlns:a16="http://schemas.microsoft.com/office/drawing/2014/main" id="{D2457700-7FAF-47F0-A1ED-9A795D6623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6346" y="2772280"/>
            <a:ext cx="1905000" cy="5524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目の表情のイラスト（ジトー）">
            <a:extLst>
              <a:ext uri="{FF2B5EF4-FFF2-40B4-BE49-F238E27FC236}">
                <a16:creationId xmlns:a16="http://schemas.microsoft.com/office/drawing/2014/main" id="{6A54C1D4-F48D-420A-A136-5D207BE8D2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4933221"/>
            <a:ext cx="19050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目の表情のイラスト（くの字）">
            <a:extLst>
              <a:ext uri="{FF2B5EF4-FFF2-40B4-BE49-F238E27FC236}">
                <a16:creationId xmlns:a16="http://schemas.microsoft.com/office/drawing/2014/main" id="{653885F5-7F04-4243-AA9F-2AC34B6C37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3695457"/>
            <a:ext cx="1905000" cy="70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92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出会うことがきわめて難しいことの例え。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また、めったにない幸運に出会うことの例え。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「盲亀浮木に値あう」の省略。</a:t>
            </a:r>
          </a:p>
          <a:p>
            <a:r>
              <a:rPr lang="ja-JP" altLang="en-US" sz="2400">
                <a:latin typeface="UD デジタル 教科書体 N-R" panose="02020400000000000000" pitchFamily="17" charset="-128"/>
                <a:ea typeface="UD デジタル 教科書体 N-R" panose="02020400000000000000" pitchFamily="17" charset="-128"/>
              </a:rPr>
              <a:t>「盲亀の浮木、優曇華の花」と続けてもいう。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1028" name="Picture 4" descr="足の遅い亀のイラスト">
            <a:extLst>
              <a:ext uri="{FF2B5EF4-FFF2-40B4-BE49-F238E27FC236}">
                <a16:creationId xmlns:a16="http://schemas.microsoft.com/office/drawing/2014/main" id="{8879EECB-38A3-4D54-A964-F3E80FFEB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651" y="5068349"/>
            <a:ext cx="2347082" cy="1789651"/>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BFB5DDAC-E527-438B-814D-28EA71796EC3}"/>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盲亀の浮木</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4D7791A2-3F57-4EFD-AF25-290652CAEEEA}"/>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もう き　　　　 ふ　ぼく</a:t>
            </a:r>
          </a:p>
        </p:txBody>
      </p:sp>
    </p:spTree>
    <p:extLst>
      <p:ext uri="{BB962C8B-B14F-4D97-AF65-F5344CB8AC3E}">
        <p14:creationId xmlns:p14="http://schemas.microsoft.com/office/powerpoint/2010/main" val="219722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何事においても、それぞれの専門家に任せるのが一番良いという例え。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「餅屋は餅屋」ともいう。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8" name="正方形/長方形 7">
            <a:extLst>
              <a:ext uri="{FF2B5EF4-FFF2-40B4-BE49-F238E27FC236}">
                <a16:creationId xmlns:a16="http://schemas.microsoft.com/office/drawing/2014/main" id="{BFB5DDAC-E527-438B-814D-28EA71796EC3}"/>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餅は餅屋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4D7791A2-3F57-4EFD-AF25-290652CAEEEA}"/>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もち　　　もち や</a:t>
            </a:r>
          </a:p>
        </p:txBody>
      </p:sp>
      <p:pic>
        <p:nvPicPr>
          <p:cNvPr id="1026" name="Picture 2" descr="お持ちを丸める人たちのイラスト">
            <a:extLst>
              <a:ext uri="{FF2B5EF4-FFF2-40B4-BE49-F238E27FC236}">
                <a16:creationId xmlns:a16="http://schemas.microsoft.com/office/drawing/2014/main" id="{93C50384-5326-4F2F-9B7E-BF7EDFD13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711" y="249344"/>
            <a:ext cx="2170706" cy="22611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一升餅のイラスト">
            <a:extLst>
              <a:ext uri="{FF2B5EF4-FFF2-40B4-BE49-F238E27FC236}">
                <a16:creationId xmlns:a16="http://schemas.microsoft.com/office/drawing/2014/main" id="{C4337FA0-F7FA-493A-8681-558674CB9E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5318" y="3146292"/>
            <a:ext cx="1221277" cy="10502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丸餅のイラスト">
            <a:extLst>
              <a:ext uri="{FF2B5EF4-FFF2-40B4-BE49-F238E27FC236}">
                <a16:creationId xmlns:a16="http://schemas.microsoft.com/office/drawing/2014/main" id="{FA80527E-69E9-4BF5-9886-AA92B84BA0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0129" y="4964519"/>
            <a:ext cx="1315134" cy="1209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お餅のイラスト">
            <a:extLst>
              <a:ext uri="{FF2B5EF4-FFF2-40B4-BE49-F238E27FC236}">
                <a16:creationId xmlns:a16="http://schemas.microsoft.com/office/drawing/2014/main" id="{EF2EA578-A01D-4060-B794-DF1C8F85B80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579711" y="2700921"/>
            <a:ext cx="804075" cy="9059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醤油餅・海苔餅のイラスト">
            <a:extLst>
              <a:ext uri="{FF2B5EF4-FFF2-40B4-BE49-F238E27FC236}">
                <a16:creationId xmlns:a16="http://schemas.microsoft.com/office/drawing/2014/main" id="{4D503C2E-353B-4539-8A57-A970F6C435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0248" y="4240597"/>
            <a:ext cx="1315134" cy="10455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ずんだ餅のイラスト">
            <a:extLst>
              <a:ext uri="{FF2B5EF4-FFF2-40B4-BE49-F238E27FC236}">
                <a16:creationId xmlns:a16="http://schemas.microsoft.com/office/drawing/2014/main" id="{875E7ADC-E40A-4B41-BB89-159ED69B58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8389" y="5488983"/>
            <a:ext cx="1315134" cy="111128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五平餅のイラスト">
            <a:extLst>
              <a:ext uri="{FF2B5EF4-FFF2-40B4-BE49-F238E27FC236}">
                <a16:creationId xmlns:a16="http://schemas.microsoft.com/office/drawing/2014/main" id="{0D3E87D9-E4B0-488A-8FA9-01ACD97D364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135153" y="3871116"/>
            <a:ext cx="1093403" cy="109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07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1C3F6C7-C828-458E-A1F4-64BA81FA2A88}"/>
              </a:ext>
            </a:extLst>
          </p:cNvPr>
          <p:cNvSpPr txBox="1"/>
          <p:nvPr/>
        </p:nvSpPr>
        <p:spPr>
          <a:xfrm>
            <a:off x="8009867" y="377999"/>
            <a:ext cx="677108" cy="6480000"/>
          </a:xfrm>
          <a:prstGeom prst="rect">
            <a:avLst/>
          </a:prstGeom>
          <a:noFill/>
          <a:ln>
            <a:noFill/>
          </a:ln>
        </p:spPr>
        <p:txBody>
          <a:bodyPr vert="eaVert" wrap="square" rtlCol="0">
            <a:spAutoFit/>
          </a:bodyPr>
          <a:lstStyle/>
          <a:p>
            <a:endParaRPr lang="ja-JP" altLang="en-US" sz="320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 name="正方形/長方形 2"/>
          <p:cNvSpPr/>
          <p:nvPr/>
        </p:nvSpPr>
        <p:spPr>
          <a:xfrm>
            <a:off x="7156409" y="378000"/>
            <a:ext cx="1107996" cy="6480000"/>
          </a:xfrm>
          <a:prstGeom prst="rect">
            <a:avLst/>
          </a:prstGeom>
          <a:ln>
            <a:noFill/>
          </a:ln>
        </p:spPr>
        <p:txBody>
          <a:bodyPr vert="eaVert" wrap="square">
            <a:spAutoFit/>
          </a:bodyPr>
          <a:lstStyle/>
          <a:p>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383931"/>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一度良くなったものが、再び元の悪い状態に戻ること。</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5" name="正方形/長方形 4">
            <a:extLst>
              <a:ext uri="{FF2B5EF4-FFF2-40B4-BE49-F238E27FC236}">
                <a16:creationId xmlns:a16="http://schemas.microsoft.com/office/drawing/2014/main" id="{94C52A55-2859-4547-873D-1A3C6D5D0686}"/>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元の木阿弥</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69C98B10-B571-4728-8CBB-F006BC9722C7}"/>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もと     もく　あ　 み</a:t>
            </a:r>
          </a:p>
        </p:txBody>
      </p:sp>
    </p:spTree>
    <p:extLst>
      <p:ext uri="{BB962C8B-B14F-4D97-AF65-F5344CB8AC3E}">
        <p14:creationId xmlns:p14="http://schemas.microsoft.com/office/powerpoint/2010/main" val="115989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B38B15E-65DF-442C-AE4E-4438A2A3B651}"/>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人の悪口を言えば、後味の悪い思いをするという例え。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また、何事につけても余計なことを言うと、災いを招くということ。</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8" name="正方形/長方形 7">
            <a:extLst>
              <a:ext uri="{FF2B5EF4-FFF2-40B4-BE49-F238E27FC236}">
                <a16:creationId xmlns:a16="http://schemas.microsoft.com/office/drawing/2014/main" id="{1DCF6F43-E7B1-465F-BE20-7A896EEC8EB1}"/>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物言えば唇寒し</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B468228A-04C5-4492-AF29-2CA9B103D12E}"/>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秋の風</a:t>
            </a:r>
          </a:p>
        </p:txBody>
      </p:sp>
      <p:sp>
        <p:nvSpPr>
          <p:cNvPr id="11" name="テキスト ボックス 10">
            <a:extLst>
              <a:ext uri="{FF2B5EF4-FFF2-40B4-BE49-F238E27FC236}">
                <a16:creationId xmlns:a16="http://schemas.microsoft.com/office/drawing/2014/main" id="{C8567534-1C37-43EB-AF92-92002FAC6C1A}"/>
              </a:ext>
            </a:extLst>
          </p:cNvPr>
          <p:cNvSpPr txBox="1"/>
          <p:nvPr/>
        </p:nvSpPr>
        <p:spPr>
          <a:xfrm>
            <a:off x="5300756" y="249104"/>
            <a:ext cx="584775" cy="6480001"/>
          </a:xfrm>
          <a:prstGeom prst="rect">
            <a:avLst/>
          </a:prstGeom>
          <a:noFill/>
          <a:ln>
            <a:noFill/>
          </a:ln>
        </p:spPr>
        <p:txBody>
          <a:bodyPr vert="eaVert" wrap="square" rtlCol="0">
            <a:spAutoFit/>
          </a:bodyPr>
          <a:lstStyle/>
          <a:p>
            <a:r>
              <a:rPr lang="ja-JP" altLang="en-US" sz="2600">
                <a:solidFill>
                  <a:srgbClr val="FF0000"/>
                </a:solidFill>
                <a:latin typeface="UD デジタル 教科書体 NK-B" panose="02020700000000000000" pitchFamily="18" charset="-128"/>
                <a:ea typeface="UD デジタル 教科書体 NK-B" panose="02020700000000000000" pitchFamily="18" charset="-128"/>
              </a:rPr>
              <a:t> もの   い　　　　　　 くちびる</a:t>
            </a:r>
            <a:r>
              <a:rPr lang="ja-JP" altLang="en-US" sz="105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2600">
                <a:solidFill>
                  <a:srgbClr val="FF0000"/>
                </a:solidFill>
                <a:latin typeface="UD デジタル 教科書体 NK-B" panose="02020700000000000000" pitchFamily="18" charset="-128"/>
                <a:ea typeface="UD デジタル 教科書体 NK-B" panose="02020700000000000000" pitchFamily="18" charset="-128"/>
              </a:rPr>
              <a:t>さむ</a:t>
            </a:r>
          </a:p>
        </p:txBody>
      </p:sp>
      <p:sp>
        <p:nvSpPr>
          <p:cNvPr id="14" name="テキスト ボックス 13">
            <a:extLst>
              <a:ext uri="{FF2B5EF4-FFF2-40B4-BE49-F238E27FC236}">
                <a16:creationId xmlns:a16="http://schemas.microsoft.com/office/drawing/2014/main" id="{999297A1-DA24-4AFA-B95B-D5CB910AF21A}"/>
              </a:ext>
            </a:extLst>
          </p:cNvPr>
          <p:cNvSpPr txBox="1"/>
          <p:nvPr/>
        </p:nvSpPr>
        <p:spPr>
          <a:xfrm>
            <a:off x="4074543" y="249104"/>
            <a:ext cx="584775" cy="6480002"/>
          </a:xfrm>
          <a:prstGeom prst="rect">
            <a:avLst/>
          </a:prstGeom>
          <a:noFill/>
          <a:ln>
            <a:noFill/>
          </a:ln>
        </p:spPr>
        <p:txBody>
          <a:bodyPr vert="eaVert" wrap="square" rtlCol="0">
            <a:spAutoFit/>
          </a:bodyPr>
          <a:lstStyle/>
          <a:p>
            <a:r>
              <a:rPr lang="ja-JP" altLang="en-US" sz="2600">
                <a:solidFill>
                  <a:srgbClr val="FF0000"/>
                </a:solidFill>
                <a:latin typeface="UD デジタル 教科書体 NK-B" panose="02020700000000000000" pitchFamily="18" charset="-128"/>
                <a:ea typeface="UD デジタル 教科書体 NK-B" panose="02020700000000000000" pitchFamily="18" charset="-128"/>
              </a:rPr>
              <a:t> あき　　　  かぜ</a:t>
            </a:r>
          </a:p>
        </p:txBody>
      </p:sp>
    </p:spTree>
    <p:extLst>
      <p:ext uri="{BB962C8B-B14F-4D97-AF65-F5344CB8AC3E}">
        <p14:creationId xmlns:p14="http://schemas.microsoft.com/office/powerpoint/2010/main" val="194799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物事は言い方次第で、良いことにも悪いことにも受け取ることが出来る。</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言い方によって相手の感情を損なうことがあるので、言葉遣いには気をつけよという教え。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「物は言いよう」「物は考えよう」である。</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7" name="正方形/長方形 6">
            <a:extLst>
              <a:ext uri="{FF2B5EF4-FFF2-40B4-BE49-F238E27FC236}">
                <a16:creationId xmlns:a16="http://schemas.microsoft.com/office/drawing/2014/main" id="{66E0BA6A-676A-499E-9E0B-00315CA7CC06}"/>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物も言い様で</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2" name="正方形/長方形 11">
            <a:extLst>
              <a:ext uri="{FF2B5EF4-FFF2-40B4-BE49-F238E27FC236}">
                <a16:creationId xmlns:a16="http://schemas.microsoft.com/office/drawing/2014/main" id="{E2EC0D03-0A3F-4FC8-B991-0ACB2579C338}"/>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角が立つ</a:t>
            </a:r>
          </a:p>
        </p:txBody>
      </p:sp>
      <p:sp>
        <p:nvSpPr>
          <p:cNvPr id="13" name="テキスト ボックス 12">
            <a:extLst>
              <a:ext uri="{FF2B5EF4-FFF2-40B4-BE49-F238E27FC236}">
                <a16:creationId xmlns:a16="http://schemas.microsoft.com/office/drawing/2014/main" id="{495E9BAA-56E1-42FC-80CD-D8435760823A}"/>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もの　　　　 い      よう</a:t>
            </a:r>
          </a:p>
        </p:txBody>
      </p:sp>
      <p:sp>
        <p:nvSpPr>
          <p:cNvPr id="14" name="テキスト ボックス 13">
            <a:extLst>
              <a:ext uri="{FF2B5EF4-FFF2-40B4-BE49-F238E27FC236}">
                <a16:creationId xmlns:a16="http://schemas.microsoft.com/office/drawing/2014/main" id="{37022B3F-4950-4C63-A52F-ECFA758B5D73}"/>
              </a:ext>
            </a:extLst>
          </p:cNvPr>
          <p:cNvSpPr txBox="1"/>
          <p:nvPr/>
        </p:nvSpPr>
        <p:spPr>
          <a:xfrm>
            <a:off x="3982210"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かど　　　　た</a:t>
            </a:r>
          </a:p>
        </p:txBody>
      </p:sp>
    </p:spTree>
    <p:extLst>
      <p:ext uri="{BB962C8B-B14F-4D97-AF65-F5344CB8AC3E}">
        <p14:creationId xmlns:p14="http://schemas.microsoft.com/office/powerpoint/2010/main" val="259208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kumimoji="1" lang="ja-JP" altLang="en-US" sz="5400"/>
              <a:t>教訓と知識</a:t>
            </a:r>
            <a:endParaRPr kumimoji="1" lang="ja-JP" altLang="en-US" sz="5400" dirty="0"/>
          </a:p>
        </p:txBody>
      </p:sp>
      <p:sp>
        <p:nvSpPr>
          <p:cNvPr id="6" name="縦書きテキスト プレースホルダー 2">
            <a:extLst>
              <a:ext uri="{FF2B5EF4-FFF2-40B4-BE49-F238E27FC236}">
                <a16:creationId xmlns:a16="http://schemas.microsoft.com/office/drawing/2014/main" id="{B88B715D-63B2-464A-8CDA-69409EC81837}"/>
              </a:ext>
            </a:extLst>
          </p:cNvPr>
          <p:cNvSpPr>
            <a:spLocks noGrp="1"/>
          </p:cNvSpPr>
          <p:nvPr>
            <p:ph type="body" orient="vert" idx="1"/>
          </p:nvPr>
        </p:nvSpPr>
        <p:spPr>
          <a:xfrm>
            <a:off x="1176867" y="906873"/>
            <a:ext cx="4915509" cy="4968993"/>
          </a:xfrm>
        </p:spPr>
        <p:txBody>
          <a:bodyPr anchor="ctr">
            <a:normAutofit/>
          </a:bodyPr>
          <a:lstStyle/>
          <a:p>
            <a:pPr marL="0" indent="0">
              <a:buNone/>
            </a:pPr>
            <a:r>
              <a:rPr lang="ja-JP" altLang="en-US" sz="4800">
                <a:solidFill>
                  <a:srgbClr val="FF0000"/>
                </a:solidFill>
                <a:latin typeface="+mj-ea"/>
                <a:ea typeface="+mj-ea"/>
              </a:rPr>
              <a:t>ま</a:t>
            </a:r>
            <a:r>
              <a:rPr lang="ja-JP" altLang="en-US" sz="4800">
                <a:solidFill>
                  <a:schemeClr val="tx1"/>
                </a:solidFill>
                <a:latin typeface="+mj-ea"/>
                <a:ea typeface="+mj-ea"/>
              </a:rPr>
              <a:t>行の</a:t>
            </a:r>
            <a:r>
              <a:rPr lang="ja-JP" altLang="en-US" sz="4800">
                <a:solidFill>
                  <a:srgbClr val="FF0000"/>
                </a:solidFill>
                <a:latin typeface="+mj-ea"/>
                <a:ea typeface="+mj-ea"/>
              </a:rPr>
              <a:t>ことわざ</a:t>
            </a:r>
            <a:r>
              <a:rPr lang="ja-JP" altLang="en-US" sz="4800">
                <a:latin typeface="+mj-ea"/>
                <a:ea typeface="+mj-ea"/>
              </a:rPr>
              <a:t>と</a:t>
            </a:r>
            <a:endParaRPr lang="en-US" altLang="ja-JP" sz="4800">
              <a:latin typeface="+mj-ea"/>
              <a:ea typeface="+mj-ea"/>
            </a:endParaRPr>
          </a:p>
          <a:p>
            <a:pPr marL="0" indent="0">
              <a:buNone/>
            </a:pPr>
            <a:r>
              <a:rPr lang="ja-JP" altLang="en-US" sz="4800">
                <a:latin typeface="+mj-ea"/>
                <a:ea typeface="+mj-ea"/>
              </a:rPr>
              <a:t>その</a:t>
            </a:r>
            <a:r>
              <a:rPr lang="ja-JP" altLang="en-US" sz="4800">
                <a:solidFill>
                  <a:srgbClr val="FF0000"/>
                </a:solidFill>
                <a:latin typeface="+mj-ea"/>
                <a:ea typeface="+mj-ea"/>
              </a:rPr>
              <a:t>意味</a:t>
            </a:r>
            <a:r>
              <a:rPr lang="ja-JP" altLang="en-US" sz="4800">
                <a:latin typeface="+mj-ea"/>
                <a:ea typeface="+mj-ea"/>
              </a:rPr>
              <a:t>を知ろう。</a:t>
            </a:r>
            <a:endParaRPr lang="ja-JP" altLang="en-US" sz="4800" dirty="0">
              <a:latin typeface="+mj-ea"/>
              <a:ea typeface="+mj-ea"/>
            </a:endParaRPr>
          </a:p>
        </p:txBody>
      </p:sp>
    </p:spTree>
    <p:extLst>
      <p:ext uri="{BB962C8B-B14F-4D97-AF65-F5344CB8AC3E}">
        <p14:creationId xmlns:p14="http://schemas.microsoft.com/office/powerpoint/2010/main" val="3766620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芽が出てから実が成るまでに、桃と栗は三年、柿は八年かかるということ。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また、何事も成し遂げるまでには相応の年月がかかることの例え。</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1026" name="Picture 2" descr="桃のイラスト">
            <a:extLst>
              <a:ext uri="{FF2B5EF4-FFF2-40B4-BE49-F238E27FC236}">
                <a16:creationId xmlns:a16="http://schemas.microsoft.com/office/drawing/2014/main" id="{0F0C6195-F071-48C5-80DD-B230BB4B9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097" y="3067888"/>
            <a:ext cx="1385732" cy="12956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栗のイラスト（フルーツ）">
            <a:extLst>
              <a:ext uri="{FF2B5EF4-FFF2-40B4-BE49-F238E27FC236}">
                <a16:creationId xmlns:a16="http://schemas.microsoft.com/office/drawing/2014/main" id="{FBA7B70A-DEA5-4F46-9985-CD62E0392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063" y="3715718"/>
            <a:ext cx="1631970" cy="17223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柿のイラスト（フルーツ）">
            <a:extLst>
              <a:ext uri="{FF2B5EF4-FFF2-40B4-BE49-F238E27FC236}">
                <a16:creationId xmlns:a16="http://schemas.microsoft.com/office/drawing/2014/main" id="{10817A42-AEE9-470A-9D32-5502ABC4D7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7048" y="5331417"/>
            <a:ext cx="1268844" cy="1151476"/>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C9774F66-D2C3-44DE-B2C6-D39D5E79B244}"/>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桃栗三年柿八年</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8785974E-C3C7-4237-AC14-F277A7D004FD}"/>
              </a:ext>
            </a:extLst>
          </p:cNvPr>
          <p:cNvSpPr txBox="1"/>
          <p:nvPr/>
        </p:nvSpPr>
        <p:spPr>
          <a:xfrm>
            <a:off x="4809733" y="185980"/>
            <a:ext cx="677108" cy="6543364"/>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ももくりさんねんかきはちねん</a:t>
            </a:r>
          </a:p>
        </p:txBody>
      </p:sp>
    </p:spTree>
    <p:extLst>
      <p:ext uri="{BB962C8B-B14F-4D97-AF65-F5344CB8AC3E}">
        <p14:creationId xmlns:p14="http://schemas.microsoft.com/office/powerpoint/2010/main" val="282203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原因がないのに結果が生じることはないという例え。</a:t>
            </a:r>
          </a:p>
          <a:p>
            <a:r>
              <a:rPr lang="ja-JP" altLang="en-US" sz="2400">
                <a:latin typeface="UD デジタル 教科書体 N-R" panose="02020400000000000000" pitchFamily="17" charset="-128"/>
                <a:ea typeface="UD デジタル 教科書体 N-R" panose="02020400000000000000" pitchFamily="17" charset="-128"/>
              </a:rPr>
              <a:t>また、努力もせずに良い結果を期待することなど無駄だという教え。</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8" name="正方形/長方形 7">
            <a:extLst>
              <a:ext uri="{FF2B5EF4-FFF2-40B4-BE49-F238E27FC236}">
                <a16:creationId xmlns:a16="http://schemas.microsoft.com/office/drawing/2014/main" id="{E2AE998F-704A-45A1-B0A8-F0EE45A27663}"/>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蒔かぬ種は生えぬ</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AFD31C73-0984-4ABF-9AD2-017EFAA22849}"/>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ま　　　　　   たね　　　　は</a:t>
            </a:r>
          </a:p>
        </p:txBody>
      </p:sp>
      <p:pic>
        <p:nvPicPr>
          <p:cNvPr id="2050" name="Picture 2" descr="ひまわりの種のイラスト">
            <a:extLst>
              <a:ext uri="{FF2B5EF4-FFF2-40B4-BE49-F238E27FC236}">
                <a16:creationId xmlns:a16="http://schemas.microsoft.com/office/drawing/2014/main" id="{AE1DF545-841E-4549-81BB-0FBB4D71B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469" y="5284676"/>
            <a:ext cx="1292749" cy="121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50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場合によっては、争わずに相手へ勝ちを譲った方が自分にとって有利な結果になり、結局は勝利に繋がることもあるということ。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「負けるは勝ち」ともいう。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8" name="正方形/長方形 7">
            <a:extLst>
              <a:ext uri="{FF2B5EF4-FFF2-40B4-BE49-F238E27FC236}">
                <a16:creationId xmlns:a16="http://schemas.microsoft.com/office/drawing/2014/main" id="{E2AE998F-704A-45A1-B0A8-F0EE45A27663}"/>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負けるが勝ち</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AFD31C73-0984-4ABF-9AD2-017EFAA22849}"/>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ま　　　　　　　　　　　か</a:t>
            </a:r>
          </a:p>
        </p:txBody>
      </p:sp>
    </p:spTree>
    <p:extLst>
      <p:ext uri="{BB962C8B-B14F-4D97-AF65-F5344CB8AC3E}">
        <p14:creationId xmlns:p14="http://schemas.microsoft.com/office/powerpoint/2010/main" val="334816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大きな事業や計画を行う時には、まず身近なことから始めるのが良いということ。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また、言い出した者から始めよということ。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「隗より始めよ」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「賢を招くには隗より始めよ」ともいう。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3074" name="Picture 2" descr="勉強している動物のイラスト（ゾウ）">
            <a:extLst>
              <a:ext uri="{FF2B5EF4-FFF2-40B4-BE49-F238E27FC236}">
                <a16:creationId xmlns:a16="http://schemas.microsoft.com/office/drawing/2014/main" id="{9093C714-7DBD-4F88-BE7E-AC7E91639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026" y="3975316"/>
            <a:ext cx="2326501" cy="2614046"/>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BBBF7673-0909-490C-80F6-74F9CB2DF9AA}"/>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先ず隗より始めよ</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E651E788-D531-4611-9884-D516CA67A7CE}"/>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ま　　　　かい　　　　　   はじ</a:t>
            </a:r>
          </a:p>
        </p:txBody>
      </p:sp>
    </p:spTree>
    <p:extLst>
      <p:ext uri="{BB962C8B-B14F-4D97-AF65-F5344CB8AC3E}">
        <p14:creationId xmlns:p14="http://schemas.microsoft.com/office/powerpoint/2010/main" val="290635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今は状況が悪くとも、焦らずに待っていれば、そのうち幸運がやってくるという例え。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単に「待てば海路」ともいう。</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「待てば甘露の日和あり」という言葉もある。</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2050" name="Picture 2" descr="チケットを買えなかった人のイラスト（女性）">
            <a:extLst>
              <a:ext uri="{FF2B5EF4-FFF2-40B4-BE49-F238E27FC236}">
                <a16:creationId xmlns:a16="http://schemas.microsoft.com/office/drawing/2014/main" id="{3FE04E50-5E85-4D34-9FEF-B683994A0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566" y="674176"/>
            <a:ext cx="1963944" cy="19837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チケットを買えた人のイラスト（女性）">
            <a:extLst>
              <a:ext uri="{FF2B5EF4-FFF2-40B4-BE49-F238E27FC236}">
                <a16:creationId xmlns:a16="http://schemas.microsoft.com/office/drawing/2014/main" id="{7502F72C-4C95-4F17-BB2F-19E33B249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140" y="4682388"/>
            <a:ext cx="2543860" cy="18824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パソコンに熱中する人のイラスト（女性）">
            <a:extLst>
              <a:ext uri="{FF2B5EF4-FFF2-40B4-BE49-F238E27FC236}">
                <a16:creationId xmlns:a16="http://schemas.microsoft.com/office/drawing/2014/main" id="{38ED70CD-60DC-41D1-8193-406E3DB5BF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566" y="2770526"/>
            <a:ext cx="2166416" cy="1911862"/>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2AC84675-4F7B-46CC-AA2B-ECD3DF26F115}"/>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待てば海路の</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1" name="正方形/長方形 10">
            <a:extLst>
              <a:ext uri="{FF2B5EF4-FFF2-40B4-BE49-F238E27FC236}">
                <a16:creationId xmlns:a16="http://schemas.microsoft.com/office/drawing/2014/main" id="{9001E87F-27EC-4ABE-9442-307AA194954D}"/>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日和あり</a:t>
            </a:r>
          </a:p>
        </p:txBody>
      </p:sp>
      <p:sp>
        <p:nvSpPr>
          <p:cNvPr id="13" name="テキスト ボックス 12">
            <a:extLst>
              <a:ext uri="{FF2B5EF4-FFF2-40B4-BE49-F238E27FC236}">
                <a16:creationId xmlns:a16="http://schemas.microsoft.com/office/drawing/2014/main" id="{BF697FD5-B090-4825-9DC4-C81314296646}"/>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ま　　　　　　　かい　ろ</a:t>
            </a:r>
          </a:p>
        </p:txBody>
      </p:sp>
      <p:sp>
        <p:nvSpPr>
          <p:cNvPr id="14" name="テキスト ボックス 13">
            <a:extLst>
              <a:ext uri="{FF2B5EF4-FFF2-40B4-BE49-F238E27FC236}">
                <a16:creationId xmlns:a16="http://schemas.microsoft.com/office/drawing/2014/main" id="{C066DAB1-FD52-4F97-94D2-BB31A8159F41}"/>
              </a:ext>
            </a:extLst>
          </p:cNvPr>
          <p:cNvSpPr txBox="1"/>
          <p:nvPr/>
        </p:nvSpPr>
        <p:spPr>
          <a:xfrm>
            <a:off x="3982210"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ひより</a:t>
            </a:r>
          </a:p>
        </p:txBody>
      </p:sp>
    </p:spTree>
    <p:extLst>
      <p:ext uri="{BB962C8B-B14F-4D97-AF65-F5344CB8AC3E}">
        <p14:creationId xmlns:p14="http://schemas.microsoft.com/office/powerpoint/2010/main" val="7004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C8C39CB-EB3F-4EAF-B4DB-9D39657D8B4E}"/>
              </a:ext>
            </a:extLst>
          </p:cNvPr>
          <p:cNvSpPr txBox="1"/>
          <p:nvPr/>
        </p:nvSpPr>
        <p:spPr>
          <a:xfrm>
            <a:off x="4399245" y="249106"/>
            <a:ext cx="1107996" cy="6480000"/>
          </a:xfrm>
          <a:prstGeom prst="rect">
            <a:avLst/>
          </a:prstGeom>
          <a:noFill/>
          <a:ln>
            <a:noFill/>
          </a:ln>
        </p:spPr>
        <p:txBody>
          <a:bodyPr vert="eaVert" wrap="square" rtlCol="0">
            <a:spAutoFit/>
          </a:bodyPr>
          <a:lstStyle/>
          <a:p>
            <a:r>
              <a:rPr lang="ja-JP" altLang="en-US" sz="6000" b="1">
                <a:latin typeface="UD デジタル 教科書体 NK-B" panose="02020700000000000000" pitchFamily="18" charset="-128"/>
                <a:ea typeface="UD デジタル 教科書体 NK-B" panose="02020700000000000000" pitchFamily="18" charset="-128"/>
              </a:rPr>
              <a:t>ミイラ取りが</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6259218E-F69F-4A97-9731-4D4721956A54}"/>
              </a:ext>
            </a:extLst>
          </p:cNvPr>
          <p:cNvSpPr txBox="1"/>
          <p:nvPr/>
        </p:nvSpPr>
        <p:spPr>
          <a:xfrm>
            <a:off x="3220424" y="249106"/>
            <a:ext cx="1107996" cy="6480000"/>
          </a:xfrm>
          <a:prstGeom prst="rect">
            <a:avLst/>
          </a:prstGeom>
          <a:noFill/>
          <a:ln>
            <a:noFill/>
          </a:ln>
        </p:spPr>
        <p:txBody>
          <a:bodyPr vert="eaVert" wrap="square" rtlCol="0">
            <a:spAutoFit/>
          </a:bodyPr>
          <a:lstStyle/>
          <a:p>
            <a:r>
              <a:rPr lang="ja-JP" altLang="en-US" sz="6000" b="1">
                <a:latin typeface="UD デジタル 教科書体 NK-B" panose="02020700000000000000" pitchFamily="18" charset="-128"/>
                <a:ea typeface="UD デジタル 教科書体 NK-B" panose="02020700000000000000" pitchFamily="18" charset="-128"/>
              </a:rPr>
              <a:t>ミイラになる</a:t>
            </a:r>
          </a:p>
        </p:txBody>
      </p:sp>
      <p:pic>
        <p:nvPicPr>
          <p:cNvPr id="4098" name="Picture 2" descr="「ミイラ取りがミイラになる」のイラスト">
            <a:extLst>
              <a:ext uri="{FF2B5EF4-FFF2-40B4-BE49-F238E27FC236}">
                <a16:creationId xmlns:a16="http://schemas.microsoft.com/office/drawing/2014/main" id="{7F2B7889-C2DF-4C5A-B7C7-A06C1841A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641" y="2284110"/>
            <a:ext cx="2311831" cy="22135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ミイラのイラスト">
            <a:extLst>
              <a:ext uri="{FF2B5EF4-FFF2-40B4-BE49-F238E27FC236}">
                <a16:creationId xmlns:a16="http://schemas.microsoft.com/office/drawing/2014/main" id="{950E8E2F-57C6-4D46-A0AF-ABD4EC24C5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7641" y="4546169"/>
            <a:ext cx="2311831" cy="23118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探検家・考古学者のイラスト">
            <a:extLst>
              <a:ext uri="{FF2B5EF4-FFF2-40B4-BE49-F238E27FC236}">
                <a16:creationId xmlns:a16="http://schemas.microsoft.com/office/drawing/2014/main" id="{D624AE69-A670-45C9-B891-87F03BD92E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7251" y="0"/>
            <a:ext cx="1977993" cy="2311939"/>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E3A3210E-327F-4BE5-A9A7-76AE8E5503F2}"/>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と</a:t>
            </a:r>
          </a:p>
        </p:txBody>
      </p:sp>
      <p:sp>
        <p:nvSpPr>
          <p:cNvPr id="11" name="テキスト ボックス 10">
            <a:extLst>
              <a:ext uri="{FF2B5EF4-FFF2-40B4-BE49-F238E27FC236}">
                <a16:creationId xmlns:a16="http://schemas.microsoft.com/office/drawing/2014/main" id="{07E66232-6744-4AC1-968B-99C9805F8B51}"/>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人を連れ戻しに行った者が帰って来ないことの例え。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また、人を説得しようとした者が、逆に相手に説得されてしまうことの例え。</a:t>
            </a:r>
            <a:endParaRPr lang="en-US" altLang="ja-JP" sz="240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43604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自分の犯した悪行の結果として自分自身が苦しむこと。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「身から出した錆」ともいう。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5" name="正方形/長方形 4">
            <a:extLst>
              <a:ext uri="{FF2B5EF4-FFF2-40B4-BE49-F238E27FC236}">
                <a16:creationId xmlns:a16="http://schemas.microsoft.com/office/drawing/2014/main" id="{7826BA8C-0478-469C-9645-E5FAFAC34C5F}"/>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身から出た錆</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F66C9A37-71AF-4870-BD10-BA67167CC0FA}"/>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み　　　　       で　　　  さび</a:t>
            </a:r>
          </a:p>
        </p:txBody>
      </p:sp>
      <p:pic>
        <p:nvPicPr>
          <p:cNvPr id="1026" name="Picture 2" descr="錆びた釘のイラスト">
            <a:extLst>
              <a:ext uri="{FF2B5EF4-FFF2-40B4-BE49-F238E27FC236}">
                <a16:creationId xmlns:a16="http://schemas.microsoft.com/office/drawing/2014/main" id="{943A8D97-8DF4-4544-8FD6-9449DA480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963" y="5033075"/>
            <a:ext cx="1335760" cy="133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89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B38B15E-65DF-442C-AE4E-4438A2A3B651}"/>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人間は学問や徳が深まると、かえって謙虚になるという例え。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「実る稲田は頭垂る」</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「実るほど頭の下がる稲穂かな」ともいう。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1026" name="Picture 2" descr="稲のイラスト">
            <a:extLst>
              <a:ext uri="{FF2B5EF4-FFF2-40B4-BE49-F238E27FC236}">
                <a16:creationId xmlns:a16="http://schemas.microsoft.com/office/drawing/2014/main" id="{77D3A6D6-A05E-42CE-9FB2-3E95652A0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519" y="4877960"/>
            <a:ext cx="1974220" cy="1771863"/>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7A2081AA-AD70-4BD6-A7DF-FB5DA1A568DC}"/>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実るほど頭を</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3F8D6180-82A3-49F3-B155-654F45BAFCF5}"/>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垂れる稲穂かな</a:t>
            </a:r>
          </a:p>
        </p:txBody>
      </p:sp>
      <p:sp>
        <p:nvSpPr>
          <p:cNvPr id="11" name="テキスト ボックス 10">
            <a:extLst>
              <a:ext uri="{FF2B5EF4-FFF2-40B4-BE49-F238E27FC236}">
                <a16:creationId xmlns:a16="http://schemas.microsoft.com/office/drawing/2014/main" id="{EFD515DB-EC7B-4C1A-B4A0-CDEC32CC5AFA}"/>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みの　　　　　　　　　こうべ</a:t>
            </a:r>
          </a:p>
        </p:txBody>
      </p:sp>
      <p:sp>
        <p:nvSpPr>
          <p:cNvPr id="14" name="テキスト ボックス 13">
            <a:extLst>
              <a:ext uri="{FF2B5EF4-FFF2-40B4-BE49-F238E27FC236}">
                <a16:creationId xmlns:a16="http://schemas.microsoft.com/office/drawing/2014/main" id="{BFDB8205-F9A1-447D-BD71-6643182A01B0}"/>
              </a:ext>
            </a:extLst>
          </p:cNvPr>
          <p:cNvSpPr txBox="1"/>
          <p:nvPr/>
        </p:nvSpPr>
        <p:spPr>
          <a:xfrm>
            <a:off x="3982210"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た　　　　　    いな　ほ</a:t>
            </a:r>
          </a:p>
        </p:txBody>
      </p:sp>
    </p:spTree>
    <p:extLst>
      <p:ext uri="{BB962C8B-B14F-4D97-AF65-F5344CB8AC3E}">
        <p14:creationId xmlns:p14="http://schemas.microsoft.com/office/powerpoint/2010/main" val="15534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18555</TotalTime>
  <Words>1212</Words>
  <Application>Microsoft Office PowerPoint</Application>
  <PresentationFormat>画面に合わせる (4:3)</PresentationFormat>
  <Paragraphs>164</Paragraphs>
  <Slides>20</Slides>
  <Notes>19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20</vt:i4>
      </vt:variant>
    </vt:vector>
  </HeadingPairs>
  <TitlesOfParts>
    <vt:vector size="31" baseType="lpstr">
      <vt:lpstr>ＭＳ Ｐゴシック</vt:lpstr>
      <vt:lpstr>ＭＳ Ｐ明朝</vt:lpstr>
      <vt:lpstr>UD デジタル 教科書体 NK-B</vt:lpstr>
      <vt:lpstr>UD デジタル 教科書体 N-R</vt:lpstr>
      <vt:lpstr>小塚ゴシック Pro M</vt:lpstr>
      <vt:lpstr>游ゴシック</vt:lpstr>
      <vt:lpstr>游ゴシック Light</vt:lpstr>
      <vt:lpstr>Arial</vt:lpstr>
      <vt:lpstr>Garamond</vt:lpstr>
      <vt:lpstr>オーガニック</vt:lpstr>
      <vt:lpstr>Office テーマ</vt:lpstr>
      <vt:lpstr>ことわざ</vt:lpstr>
      <vt:lpstr>教訓と知識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ことわざ ま行</dc:title>
  <dc:creator>colas</dc:creator>
  <cp:lastModifiedBy>colas@edu-c.local</cp:lastModifiedBy>
  <cp:revision>975</cp:revision>
  <dcterms:created xsi:type="dcterms:W3CDTF">2017-10-03T04:20:59Z</dcterms:created>
  <dcterms:modified xsi:type="dcterms:W3CDTF">2020-12-17T01:59:48Z</dcterms:modified>
</cp:coreProperties>
</file>