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28"/>
  </p:notesMasterIdLst>
  <p:sldIdLst>
    <p:sldId id="303" r:id="rId3"/>
    <p:sldId id="368" r:id="rId4"/>
    <p:sldId id="375" r:id="rId5"/>
    <p:sldId id="418" r:id="rId6"/>
    <p:sldId id="362" r:id="rId7"/>
    <p:sldId id="410" r:id="rId8"/>
    <p:sldId id="397" r:id="rId9"/>
    <p:sldId id="419" r:id="rId10"/>
    <p:sldId id="417" r:id="rId11"/>
    <p:sldId id="420" r:id="rId12"/>
    <p:sldId id="424" r:id="rId13"/>
    <p:sldId id="421" r:id="rId14"/>
    <p:sldId id="400" r:id="rId15"/>
    <p:sldId id="403" r:id="rId16"/>
    <p:sldId id="404" r:id="rId17"/>
    <p:sldId id="405" r:id="rId18"/>
    <p:sldId id="413" r:id="rId19"/>
    <p:sldId id="422" r:id="rId20"/>
    <p:sldId id="425" r:id="rId21"/>
    <p:sldId id="426" r:id="rId22"/>
    <p:sldId id="414" r:id="rId23"/>
    <p:sldId id="408" r:id="rId24"/>
    <p:sldId id="423" r:id="rId25"/>
    <p:sldId id="407" r:id="rId26"/>
    <p:sldId id="4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730" autoAdjust="0"/>
  </p:normalViewPr>
  <p:slideViewPr>
    <p:cSldViewPr snapToGrid="0">
      <p:cViewPr varScale="1">
        <p:scale>
          <a:sx n="123" d="100"/>
          <a:sy n="123" d="100"/>
        </p:scale>
        <p:origin x="1506" y="180"/>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29860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他人の行いの善し悪しを見て、自分の行いを反省して改めよということ。隣人は鏡である。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268225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他人を呪って殺そうとすれば、自分もその報いで殺されることになるので、墓穴が二つ必要になる。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316377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149336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漢書</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趙充国</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4364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292366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39472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174402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たとえ貧しい境遇にあっても、貧しさを表に出さず気位を高く持って生きるべきだということ。また、やせ我慢することのたとえ。</a:t>
            </a:r>
          </a:p>
          <a:p>
            <a:r>
              <a:rPr kumimoji="1" lang="ja-JP" altLang="en-US"/>
              <a:t>武士は貧しくて食事ができなくても、食べたふりをして楊枝を使い、他人に空腹を見せないようにするということ。転じて、貧しくても誇りを持って生きるべきだということ。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344930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真珠の価値がわからない豚に真珠を与えたところで、豚にとっては何の役にも立たない。</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398955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射撃が下手でも、数多く撃っているうちにまぐれで命中することもあるという意味から。回数が多ければ多いほど、当たる確率も高くなるだろう。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8317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悪事があらわになるといった悪い意味で用いられる。</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324494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47346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文章で表現される思想は世論を動かし、武力以上に強い力を発揮するということ。</a:t>
            </a:r>
          </a:p>
          <a:p>
            <a:r>
              <a:rPr kumimoji="1" lang="ja-JP" altLang="en-US" sz="1200" b="0" i="0" kern="1200">
                <a:solidFill>
                  <a:schemeClr val="tx1"/>
                </a:solidFill>
                <a:effectLst/>
                <a:latin typeface="+mn-lt"/>
                <a:ea typeface="+mn-ea"/>
                <a:cs typeface="+mn-cs"/>
              </a:rPr>
              <a:t>ペンは逮捕状や許可証などの令状を指し、どんな者でも脅しという解釈もある。</a:t>
            </a:r>
          </a:p>
          <a:p>
            <a:endParaRPr kumimoji="1" lang="ja-JP" altLang="en-US" sz="1200" b="0" i="0" kern="1200">
              <a:solidFill>
                <a:schemeClr val="tx1"/>
              </a:solidFill>
              <a:effectLst/>
              <a:latin typeface="+mn-lt"/>
              <a:ea typeface="+mn-ea"/>
              <a:cs typeface="+mn-cs"/>
            </a:endParaRPr>
          </a:p>
          <a:p>
            <a:endParaRPr kumimoji="1" lang="ja-JP" altLang="en-US"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あとは署名するだけで発効できる許可証を常に所持してきたと言っていることから、「自分のペンによる許可書（令状や命令書などを含む）への署名が、どんな武器にもまさる」と言っている</a:t>
            </a:r>
          </a:p>
          <a:p>
            <a:r>
              <a:rPr kumimoji="1" lang="ja-JP" altLang="en-US" sz="1200" b="0" i="0" kern="1200">
                <a:solidFill>
                  <a:schemeClr val="tx1"/>
                </a:solidFill>
                <a:effectLst/>
                <a:latin typeface="+mn-lt"/>
                <a:ea typeface="+mn-ea"/>
                <a:cs typeface="+mn-cs"/>
              </a:rPr>
              <a:t>「権力のもとではペンは剣よりも強し」について、ペンは書類にサインすることを意味し、反旗を翻す者に対して「令状（逮捕状や死刑執行の命令書など）にサインする」と脅しているものだと解釈できる。</a:t>
            </a:r>
          </a:p>
          <a:p>
            <a:r>
              <a:rPr kumimoji="1" lang="ja-JP" altLang="en-US" sz="1200" b="0" i="0" kern="1200">
                <a:solidFill>
                  <a:schemeClr val="tx1"/>
                </a:solidFill>
                <a:effectLst/>
                <a:latin typeface="+mn-lt"/>
                <a:ea typeface="+mn-ea"/>
                <a:cs typeface="+mn-cs"/>
              </a:rPr>
              <a:t>ペンとは令状や許可証、つまり権力の暗喩ではないか、という解釈もある。</a:t>
            </a:r>
            <a:endParaRPr kumimoji="1" lang="en-US" altLang="ja-JP" sz="1200" b="0" i="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1354838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421581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「仏の顔も三度撫ずれば腹立つ」の略。</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258393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25</a:t>
            </a:fld>
            <a:endParaRPr kumimoji="1" lang="ja-JP" altLang="en-US"/>
          </a:p>
        </p:txBody>
      </p:sp>
    </p:spTree>
    <p:extLst>
      <p:ext uri="{BB962C8B-B14F-4D97-AF65-F5344CB8AC3E}">
        <p14:creationId xmlns:p14="http://schemas.microsoft.com/office/powerpoint/2010/main" val="168874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晋書</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杜預伝</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22653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12601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元々は「早起きしても三文ほどの得しかない」という意味で使われていたともいわれる。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210444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87402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tx1"/>
                </a:solidFill>
                <a:effectLst/>
                <a:latin typeface="+mn-lt"/>
                <a:ea typeface="+mn-ea"/>
                <a:cs typeface="+mn-cs"/>
              </a:rPr>
              <a:t>Necessity is the mother of invention.</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347685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人は話をするものだ。</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153935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は行編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世間の噂や評判は防ぎようがないということ。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「立てる」は「閉てる」とも書く。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また、「人の口には戸が立てられない」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「世間の口に戸は立てられぬ」</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「開いた口に戸は立てられぬ」などともいう。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7FDBCBBC-3796-461D-9F3E-2C9FAF790386}"/>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人の口に</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C664C5C7-22EF-4EB8-B729-A0404156320A}"/>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戸は立てられぬ</a:t>
            </a:r>
          </a:p>
        </p:txBody>
      </p:sp>
      <p:sp>
        <p:nvSpPr>
          <p:cNvPr id="11" name="テキスト ボックス 10">
            <a:extLst>
              <a:ext uri="{FF2B5EF4-FFF2-40B4-BE49-F238E27FC236}">
                <a16:creationId xmlns:a16="http://schemas.microsoft.com/office/drawing/2014/main" id="{7301558C-56F9-4357-9EDB-AF249F4E511B}"/>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ひと　　　くち</a:t>
            </a:r>
          </a:p>
        </p:txBody>
      </p:sp>
      <p:sp>
        <p:nvSpPr>
          <p:cNvPr id="14" name="テキスト ボックス 13">
            <a:extLst>
              <a:ext uri="{FF2B5EF4-FFF2-40B4-BE49-F238E27FC236}">
                <a16:creationId xmlns:a16="http://schemas.microsoft.com/office/drawing/2014/main" id="{4389992A-1730-4A83-A432-31B00EDF63C3}"/>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20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と　　　　　た</a:t>
            </a:r>
          </a:p>
        </p:txBody>
      </p:sp>
      <p:pic>
        <p:nvPicPr>
          <p:cNvPr id="1026" name="Picture 2" descr="うわさを話す人のイラスト">
            <a:extLst>
              <a:ext uri="{FF2B5EF4-FFF2-40B4-BE49-F238E27FC236}">
                <a16:creationId xmlns:a16="http://schemas.microsoft.com/office/drawing/2014/main" id="{51E1B052-1BB2-483A-95A2-890A3E5AC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763" y="4058554"/>
            <a:ext cx="2087832" cy="252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他人の行動を見て、良いところは見習い、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悪いところは改めよということ。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7FDBCBBC-3796-461D-9F3E-2C9FAF790386}"/>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人の振り見て</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C664C5C7-22EF-4EB8-B729-A0404156320A}"/>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我が振り直せ</a:t>
            </a:r>
          </a:p>
        </p:txBody>
      </p:sp>
      <p:sp>
        <p:nvSpPr>
          <p:cNvPr id="11" name="テキスト ボックス 10">
            <a:extLst>
              <a:ext uri="{FF2B5EF4-FFF2-40B4-BE49-F238E27FC236}">
                <a16:creationId xmlns:a16="http://schemas.microsoft.com/office/drawing/2014/main" id="{7301558C-56F9-4357-9EDB-AF249F4E511B}"/>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ひと　     ふ　　　　　み</a:t>
            </a:r>
          </a:p>
        </p:txBody>
      </p:sp>
      <p:sp>
        <p:nvSpPr>
          <p:cNvPr id="14" name="テキスト ボックス 13">
            <a:extLst>
              <a:ext uri="{FF2B5EF4-FFF2-40B4-BE49-F238E27FC236}">
                <a16:creationId xmlns:a16="http://schemas.microsoft.com/office/drawing/2014/main" id="{4389992A-1730-4A83-A432-31B00EDF63C3}"/>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20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わ　　　　　ふ　　　  なお</a:t>
            </a:r>
          </a:p>
        </p:txBody>
      </p:sp>
    </p:spTree>
    <p:extLst>
      <p:ext uri="{BB962C8B-B14F-4D97-AF65-F5344CB8AC3E}">
        <p14:creationId xmlns:p14="http://schemas.microsoft.com/office/powerpoint/2010/main" val="32201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他人に害を与えようとすれば、いつか自分にも悪いことが起こるという例え。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「人を呪えば穴二つ」ともいう。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藁人形のイラスト">
            <a:extLst>
              <a:ext uri="{FF2B5EF4-FFF2-40B4-BE49-F238E27FC236}">
                <a16:creationId xmlns:a16="http://schemas.microsoft.com/office/drawing/2014/main" id="{DD96A8C7-2E2A-4DCF-97EC-4E22B470E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692" y="4285752"/>
            <a:ext cx="2014013" cy="228865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8FF3243-F5D7-4874-8DAF-C5E5F1FA9C99}"/>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人を呪わば穴二つ</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ED416F1C-64D1-49E1-935C-2902DB6BEAF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ひと　    のろ　　　　　　 あなふた</a:t>
            </a:r>
          </a:p>
        </p:txBody>
      </p:sp>
    </p:spTree>
    <p:extLst>
      <p:ext uri="{BB962C8B-B14F-4D97-AF65-F5344CB8AC3E}">
        <p14:creationId xmlns:p14="http://schemas.microsoft.com/office/powerpoint/2010/main" val="19402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悪いことばかりで良いことは一つもないこと。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弊害になることは百ほどあっても、利益になるようなことは一つもないこと。</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4098" name="Picture 2" descr="デマをばらまく人のイラスト">
            <a:extLst>
              <a:ext uri="{FF2B5EF4-FFF2-40B4-BE49-F238E27FC236}">
                <a16:creationId xmlns:a16="http://schemas.microsoft.com/office/drawing/2014/main" id="{3683143E-0B75-4B74-9767-DE81A5A43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287" y="155151"/>
            <a:ext cx="2350099" cy="22502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あおり運転のイラスト">
            <a:extLst>
              <a:ext uri="{FF2B5EF4-FFF2-40B4-BE49-F238E27FC236}">
                <a16:creationId xmlns:a16="http://schemas.microsoft.com/office/drawing/2014/main" id="{66594BB7-2355-4449-BFE9-B62F9886E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108" y="2405370"/>
            <a:ext cx="2220461" cy="22760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酷いリプライを飛ばす人のイラスト">
            <a:extLst>
              <a:ext uri="{FF2B5EF4-FFF2-40B4-BE49-F238E27FC236}">
                <a16:creationId xmlns:a16="http://schemas.microsoft.com/office/drawing/2014/main" id="{1EC5EFAC-7D44-49C7-9D91-C7A023EA3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75" y="4737128"/>
            <a:ext cx="2143125" cy="204787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B09085A9-6F32-460B-8F66-A22E2DD6DD27}"/>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百害あって一利なし</a:t>
            </a:r>
          </a:p>
        </p:txBody>
      </p:sp>
      <p:sp>
        <p:nvSpPr>
          <p:cNvPr id="11" name="テキスト ボックス 10">
            <a:extLst>
              <a:ext uri="{FF2B5EF4-FFF2-40B4-BE49-F238E27FC236}">
                <a16:creationId xmlns:a16="http://schemas.microsoft.com/office/drawing/2014/main" id="{4E204F91-AC6B-4FA4-A546-CBFCF98578F7}"/>
              </a:ext>
            </a:extLst>
          </p:cNvPr>
          <p:cNvSpPr txBox="1"/>
          <p:nvPr/>
        </p:nvSpPr>
        <p:spPr>
          <a:xfrm>
            <a:off x="4818221" y="54245"/>
            <a:ext cx="615553" cy="66751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ひゃくがい　　　　　　　　　いち　り</a:t>
            </a:r>
          </a:p>
        </p:txBody>
      </p:sp>
    </p:spTree>
    <p:extLst>
      <p:ext uri="{BB962C8B-B14F-4D97-AF65-F5344CB8AC3E}">
        <p14:creationId xmlns:p14="http://schemas.microsoft.com/office/powerpoint/2010/main" val="37412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人から何度も聞くより、実際に一度自分の目で見る方が確かであり、よく分かるということ。</a:t>
            </a:r>
          </a:p>
        </p:txBody>
      </p:sp>
      <p:sp>
        <p:nvSpPr>
          <p:cNvPr id="7" name="正方形/長方形 6">
            <a:extLst>
              <a:ext uri="{FF2B5EF4-FFF2-40B4-BE49-F238E27FC236}">
                <a16:creationId xmlns:a16="http://schemas.microsoft.com/office/drawing/2014/main" id="{84C80612-30DE-4C49-845F-2DB37D08BF1C}"/>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百聞は一見に如かず</a:t>
            </a:r>
          </a:p>
        </p:txBody>
      </p:sp>
      <p:sp>
        <p:nvSpPr>
          <p:cNvPr id="9" name="テキスト ボックス 8">
            <a:extLst>
              <a:ext uri="{FF2B5EF4-FFF2-40B4-BE49-F238E27FC236}">
                <a16:creationId xmlns:a16="http://schemas.microsoft.com/office/drawing/2014/main" id="{F064A068-6087-44E4-849B-68CA7B12BD52}"/>
              </a:ext>
            </a:extLst>
          </p:cNvPr>
          <p:cNvSpPr txBox="1"/>
          <p:nvPr/>
        </p:nvSpPr>
        <p:spPr>
          <a:xfrm>
            <a:off x="4818221" y="54245"/>
            <a:ext cx="615553" cy="66751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ひゃくぶん　　　 いっけん　　　　し</a:t>
            </a:r>
          </a:p>
        </p:txBody>
      </p:sp>
    </p:spTree>
    <p:extLst>
      <p:ext uri="{BB962C8B-B14F-4D97-AF65-F5344CB8AC3E}">
        <p14:creationId xmlns:p14="http://schemas.microsoft.com/office/powerpoint/2010/main" val="29062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思いがけないところから意外なものが出る例え。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思いもよらないことや道理上ありえないことが起こること。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また、冗談で言ったことが現実になること。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「瓢箪から駒」ともいう。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5122" name="Picture 2" descr="https://3.bp.blogspot.com/-P1VU22MDP9k/VlmeN4K9zrI/AAAAAAAA1KQ/b5C56mhpOag/s800/nenga_mark19_hyoutan.png">
            <a:extLst>
              <a:ext uri="{FF2B5EF4-FFF2-40B4-BE49-F238E27FC236}">
                <a16:creationId xmlns:a16="http://schemas.microsoft.com/office/drawing/2014/main" id="{45597434-2F50-4BDA-90E0-DD5CF07D1E8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796254" y="5498856"/>
            <a:ext cx="1347746" cy="13477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木曽馬のイラスト">
            <a:extLst>
              <a:ext uri="{FF2B5EF4-FFF2-40B4-BE49-F238E27FC236}">
                <a16:creationId xmlns:a16="http://schemas.microsoft.com/office/drawing/2014/main" id="{C1318513-BD14-414C-870B-268BEA102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58561" y="3131290"/>
            <a:ext cx="2811566" cy="274127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13DD88EE-92A8-4193-B648-110BC2AB8E7A}"/>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瓢箪から駒が出る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5D48F5D6-A86C-4F26-A1CC-F92F696F75DB}"/>
              </a:ext>
            </a:extLst>
          </p:cNvPr>
          <p:cNvSpPr txBox="1"/>
          <p:nvPr/>
        </p:nvSpPr>
        <p:spPr>
          <a:xfrm>
            <a:off x="4809733" y="0"/>
            <a:ext cx="677108" cy="672934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ひょうたん　　　     こま　　　　で</a:t>
            </a:r>
          </a:p>
        </p:txBody>
      </p:sp>
    </p:spTree>
    <p:extLst>
      <p:ext uri="{BB962C8B-B14F-4D97-AF65-F5344CB8AC3E}">
        <p14:creationId xmlns:p14="http://schemas.microsoft.com/office/powerpoint/2010/main" val="11598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あれこれと手を尽くして誘ったり勧めたりしても、それに応じようとする人がいないことの例え。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「笛吹けど踊らず」ともいう。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98E08868-D857-487F-9E30-8A3F2D99016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笛吹けども踊らず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ED903DA-A21D-491E-B0EF-C7678114701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ふえ ふ　　　　　　　　　   おど</a:t>
            </a:r>
          </a:p>
        </p:txBody>
      </p:sp>
      <p:pic>
        <p:nvPicPr>
          <p:cNvPr id="2052" name="Picture 4" descr="混乱する人のイラスト（男性）">
            <a:extLst>
              <a:ext uri="{FF2B5EF4-FFF2-40B4-BE49-F238E27FC236}">
                <a16:creationId xmlns:a16="http://schemas.microsoft.com/office/drawing/2014/main" id="{8BBCCA5F-78FE-40B3-8C64-EAAF35380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19408" y="3022170"/>
            <a:ext cx="1924592" cy="22575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ケーナを吹く人のイラスト（男性）">
            <a:extLst>
              <a:ext uri="{FF2B5EF4-FFF2-40B4-BE49-F238E27FC236}">
                <a16:creationId xmlns:a16="http://schemas.microsoft.com/office/drawing/2014/main" id="{76A7F9EF-43B8-4B09-8643-2DF8C03A7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736" y="4844489"/>
            <a:ext cx="2078087" cy="20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一度してしまった失敗は取り返しがつかないことの例え。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水のしずくのイラスト">
            <a:extLst>
              <a:ext uri="{FF2B5EF4-FFF2-40B4-BE49-F238E27FC236}">
                <a16:creationId xmlns:a16="http://schemas.microsoft.com/office/drawing/2014/main" id="{F86DFAFB-18AB-4B28-9F4B-9BB8D97923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25166" y="4783692"/>
            <a:ext cx="463024" cy="506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水たまりのイラスト">
            <a:extLst>
              <a:ext uri="{FF2B5EF4-FFF2-40B4-BE49-F238E27FC236}">
                <a16:creationId xmlns:a16="http://schemas.microsoft.com/office/drawing/2014/main" id="{1A852B54-27C1-40FF-B93C-EFFAC7F2E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382" y="5478631"/>
            <a:ext cx="2061353" cy="129349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E79B361-B69B-4C5E-9934-12C467DAC9D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覆水盆に返らず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08C0B402-97A3-4904-8D8D-4837806C6863}"/>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ふくすいぼん　　　かえ</a:t>
            </a:r>
          </a:p>
        </p:txBody>
      </p:sp>
    </p:spTree>
    <p:extLst>
      <p:ext uri="{BB962C8B-B14F-4D97-AF65-F5344CB8AC3E}">
        <p14:creationId xmlns:p14="http://schemas.microsoft.com/office/powerpoint/2010/main" val="11021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C8C39CB-EB3F-4EAF-B4DB-9D39657D8B4E}"/>
              </a:ext>
            </a:extLst>
          </p:cNvPr>
          <p:cNvSpPr txBox="1"/>
          <p:nvPr/>
        </p:nvSpPr>
        <p:spPr>
          <a:xfrm>
            <a:off x="4399245"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武士は食わねど</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259218E-F69F-4A97-9731-4D4721956A54}"/>
              </a:ext>
            </a:extLst>
          </p:cNvPr>
          <p:cNvSpPr txBox="1"/>
          <p:nvPr/>
        </p:nvSpPr>
        <p:spPr>
          <a:xfrm>
            <a:off x="3220424"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高楊枝</a:t>
            </a:r>
          </a:p>
        </p:txBody>
      </p:sp>
      <p:sp>
        <p:nvSpPr>
          <p:cNvPr id="7" name="テキスト ボックス 6">
            <a:extLst>
              <a:ext uri="{FF2B5EF4-FFF2-40B4-BE49-F238E27FC236}">
                <a16:creationId xmlns:a16="http://schemas.microsoft.com/office/drawing/2014/main" id="{A245FA2A-D354-4C84-8F8C-D97C233D3F8F}"/>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たかよう じ</a:t>
            </a:r>
          </a:p>
        </p:txBody>
      </p:sp>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武士の清貧や体面を重んじる気風。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また、やせ我慢することの例え。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2" name="Picture 4" descr="■">
            <a:extLst>
              <a:ext uri="{FF2B5EF4-FFF2-40B4-BE49-F238E27FC236}">
                <a16:creationId xmlns:a16="http://schemas.microsoft.com/office/drawing/2014/main" id="{BD228B4F-BBD9-4E41-BBC0-FB0EAA4CD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129" y="4631936"/>
            <a:ext cx="1689476" cy="188768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42549193-1260-41FE-B145-B098349E91C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ぶ　 し　　　　 く</a:t>
            </a:r>
          </a:p>
        </p:txBody>
      </p:sp>
    </p:spTree>
    <p:extLst>
      <p:ext uri="{BB962C8B-B14F-4D97-AF65-F5344CB8AC3E}">
        <p14:creationId xmlns:p14="http://schemas.microsoft.com/office/powerpoint/2010/main" val="19479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どんなに貴重なものを与えても、価値の分からない者には無意味であることの例え。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 name="Picture 2" descr="豚に真珠のイラスト">
            <a:extLst>
              <a:ext uri="{FF2B5EF4-FFF2-40B4-BE49-F238E27FC236}">
                <a16:creationId xmlns:a16="http://schemas.microsoft.com/office/drawing/2014/main" id="{EA125742-E795-419D-A3D6-D380EBD2B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427" y="4223288"/>
            <a:ext cx="2373824" cy="237382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98E08868-D857-487F-9E30-8A3F2D99016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豚に真珠</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ED903DA-A21D-491E-B0EF-C7678114701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ぶた　　　しんじゅ</a:t>
            </a:r>
          </a:p>
        </p:txBody>
      </p:sp>
    </p:spTree>
    <p:extLst>
      <p:ext uri="{BB962C8B-B14F-4D97-AF65-F5344CB8AC3E}">
        <p14:creationId xmlns:p14="http://schemas.microsoft.com/office/powerpoint/2010/main" val="11615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は</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76662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C8C39CB-EB3F-4EAF-B4DB-9D39657D8B4E}"/>
              </a:ext>
            </a:extLst>
          </p:cNvPr>
          <p:cNvSpPr txBox="1"/>
          <p:nvPr/>
        </p:nvSpPr>
        <p:spPr>
          <a:xfrm>
            <a:off x="4399245"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下手な鉄砲も</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259218E-F69F-4A97-9731-4D4721956A54}"/>
              </a:ext>
            </a:extLst>
          </p:cNvPr>
          <p:cNvSpPr txBox="1"/>
          <p:nvPr/>
        </p:nvSpPr>
        <p:spPr>
          <a:xfrm>
            <a:off x="3220424"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数撃ちゃ当たる</a:t>
            </a:r>
          </a:p>
        </p:txBody>
      </p:sp>
      <p:sp>
        <p:nvSpPr>
          <p:cNvPr id="7" name="テキスト ボックス 6">
            <a:extLst>
              <a:ext uri="{FF2B5EF4-FFF2-40B4-BE49-F238E27FC236}">
                <a16:creationId xmlns:a16="http://schemas.microsoft.com/office/drawing/2014/main" id="{A245FA2A-D354-4C84-8F8C-D97C233D3F8F}"/>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かず う　　　　　　　 あ</a:t>
            </a:r>
          </a:p>
        </p:txBody>
      </p:sp>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下手でも数多く試みれば、まぐれ当たりで成功することもあるという例え。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「撃ちゃ」は「打ちゃ」とも書く。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また、「下手な鉄砲も数撃てば当たる」とも。</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42549193-1260-41FE-B145-B098349E91C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へた　　　　　てっぽう</a:t>
            </a:r>
          </a:p>
        </p:txBody>
      </p:sp>
      <p:pic>
        <p:nvPicPr>
          <p:cNvPr id="3074" name="Picture 2" descr="わりばし鉄砲のイラスト">
            <a:extLst>
              <a:ext uri="{FF2B5EF4-FFF2-40B4-BE49-F238E27FC236}">
                <a16:creationId xmlns:a16="http://schemas.microsoft.com/office/drawing/2014/main" id="{BE6E89AE-2747-4C8C-92CD-BB8E92A8D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71" y="1301175"/>
            <a:ext cx="1850756" cy="1517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クロスボウ・ボーガンのイラスト">
            <a:extLst>
              <a:ext uri="{FF2B5EF4-FFF2-40B4-BE49-F238E27FC236}">
                <a16:creationId xmlns:a16="http://schemas.microsoft.com/office/drawing/2014/main" id="{8113EC24-613B-46F0-A17E-B6188DD3C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835" y="2492182"/>
            <a:ext cx="1987943" cy="18736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火縄銃のイラスト">
            <a:extLst>
              <a:ext uri="{FF2B5EF4-FFF2-40B4-BE49-F238E27FC236}">
                <a16:creationId xmlns:a16="http://schemas.microsoft.com/office/drawing/2014/main" id="{C4BE023A-B5D3-40F7-8646-76C3B8192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5835" y="4156569"/>
            <a:ext cx="2292458" cy="20574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光線銃のイラスト">
            <a:extLst>
              <a:ext uri="{FF2B5EF4-FFF2-40B4-BE49-F238E27FC236}">
                <a16:creationId xmlns:a16="http://schemas.microsoft.com/office/drawing/2014/main" id="{AB2F4AB9-2145-417C-B912-F21389176E1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831670" y="5556825"/>
            <a:ext cx="1077278" cy="102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非常に恐ろしいものや苦手なものの前で、体がすくんで動けなくなる様子の例え。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「蛇に見込まれた蛙」「蛇に逢うた蛙」とも。</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蛇に睨まれた蛙のイラスト">
            <a:extLst>
              <a:ext uri="{FF2B5EF4-FFF2-40B4-BE49-F238E27FC236}">
                <a16:creationId xmlns:a16="http://schemas.microsoft.com/office/drawing/2014/main" id="{B087E438-8336-4CF3-8D81-8F3832B9B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326" y="4411402"/>
            <a:ext cx="2710912" cy="244659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84E2EF8A-B4AC-4540-8E7A-E45A25CEA4CD}"/>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蛇に睨まれた蛙</a:t>
            </a:r>
          </a:p>
        </p:txBody>
      </p:sp>
      <p:sp>
        <p:nvSpPr>
          <p:cNvPr id="9" name="テキスト ボックス 8">
            <a:extLst>
              <a:ext uri="{FF2B5EF4-FFF2-40B4-BE49-F238E27FC236}">
                <a16:creationId xmlns:a16="http://schemas.microsoft.com/office/drawing/2014/main" id="{7943CD51-9203-4A1E-887B-BEBC16A131EB}"/>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へび　　　 にら　　　　　　　　 かえる</a:t>
            </a:r>
          </a:p>
        </p:txBody>
      </p:sp>
    </p:spTree>
    <p:extLst>
      <p:ext uri="{BB962C8B-B14F-4D97-AF65-F5344CB8AC3E}">
        <p14:creationId xmlns:p14="http://schemas.microsoft.com/office/powerpoint/2010/main" val="25920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思想や文学など言論の力は武力よりも強大な力を持っているということ。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4098" name="Picture 2" descr="ペンと剣のイラスト（ペンが上）">
            <a:extLst>
              <a:ext uri="{FF2B5EF4-FFF2-40B4-BE49-F238E27FC236}">
                <a16:creationId xmlns:a16="http://schemas.microsoft.com/office/drawing/2014/main" id="{7D4662F4-2F06-4A71-BCE5-FEA28549D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884" y="4556501"/>
            <a:ext cx="1994115" cy="199411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01259D02-E803-44C7-BB21-F28CDDD4C082}"/>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ペンは剣よりも強し</a:t>
            </a:r>
          </a:p>
        </p:txBody>
      </p:sp>
      <p:sp>
        <p:nvSpPr>
          <p:cNvPr id="12" name="テキスト ボックス 11">
            <a:extLst>
              <a:ext uri="{FF2B5EF4-FFF2-40B4-BE49-F238E27FC236}">
                <a16:creationId xmlns:a16="http://schemas.microsoft.com/office/drawing/2014/main" id="{2784B234-73A7-4828-830F-713A3F4067A1}"/>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けん　　　　　　　　    つよ</a:t>
            </a:r>
          </a:p>
        </p:txBody>
      </p:sp>
    </p:spTree>
    <p:extLst>
      <p:ext uri="{BB962C8B-B14F-4D97-AF65-F5344CB8AC3E}">
        <p14:creationId xmlns:p14="http://schemas.microsoft.com/office/powerpoint/2010/main" val="30739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https://1.bp.blogspot.com/-vD61ZSV-SA8/XAnvOfIcp6I/AAAAAAABQmE/a05aGukYoqgPoCkk0UjPH9fAuhMeglAkgCLcBGAs/s800/business_man1_2_angry.png">
            <a:extLst>
              <a:ext uri="{FF2B5EF4-FFF2-40B4-BE49-F238E27FC236}">
                <a16:creationId xmlns:a16="http://schemas.microsoft.com/office/drawing/2014/main" id="{C3ED8FA1-16EC-45F7-ACA1-ADC9EEDEE5E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44111" y="205656"/>
            <a:ext cx="1373479" cy="18658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その人（物）を憎むあまり、それに関するもの全てが憎くなることの例え。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「坊主が憎ければ袈裟まで憎し」</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「法師が憎ければ袈裟まで憎し」ともいう。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5132" name="Picture 12" descr="睨み合う会社員たちのイラスト（男性）">
            <a:extLst>
              <a:ext uri="{FF2B5EF4-FFF2-40B4-BE49-F238E27FC236}">
                <a16:creationId xmlns:a16="http://schemas.microsoft.com/office/drawing/2014/main" id="{9375137E-F0CE-434E-856C-F7BED69DEB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flipH="1">
            <a:off x="7813916" y="4454026"/>
            <a:ext cx="1086760" cy="20503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ニセ僧侶のイラスト">
            <a:extLst>
              <a:ext uri="{FF2B5EF4-FFF2-40B4-BE49-F238E27FC236}">
                <a16:creationId xmlns:a16="http://schemas.microsoft.com/office/drawing/2014/main" id="{AA3165F4-949A-469F-90B3-5513E5573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845" y="1200919"/>
            <a:ext cx="2287065" cy="286679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木魚のイラスト">
            <a:extLst>
              <a:ext uri="{FF2B5EF4-FFF2-40B4-BE49-F238E27FC236}">
                <a16:creationId xmlns:a16="http://schemas.microsoft.com/office/drawing/2014/main" id="{A3A61B3D-4DD0-4CA4-834E-54EE732140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621" y="4839620"/>
            <a:ext cx="1339441" cy="127916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15B15CBA-2509-49D2-9016-35B148033685}"/>
              </a:ext>
            </a:extLst>
          </p:cNvPr>
          <p:cNvSpPr txBox="1"/>
          <p:nvPr/>
        </p:nvSpPr>
        <p:spPr>
          <a:xfrm>
            <a:off x="4399245"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坊主憎けりゃ</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D2352FDA-7FDB-4580-B668-0BAD27F3D239}"/>
              </a:ext>
            </a:extLst>
          </p:cNvPr>
          <p:cNvSpPr txBox="1"/>
          <p:nvPr/>
        </p:nvSpPr>
        <p:spPr>
          <a:xfrm>
            <a:off x="3220424"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袈裟まで憎い</a:t>
            </a:r>
          </a:p>
        </p:txBody>
      </p:sp>
      <p:sp>
        <p:nvSpPr>
          <p:cNvPr id="15" name="テキスト ボックス 14">
            <a:extLst>
              <a:ext uri="{FF2B5EF4-FFF2-40B4-BE49-F238E27FC236}">
                <a16:creationId xmlns:a16="http://schemas.microsoft.com/office/drawing/2014/main" id="{A90A73C2-EBB6-485E-B77E-7C9A576405F7}"/>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けさ　　　　　      にく</a:t>
            </a:r>
          </a:p>
        </p:txBody>
      </p:sp>
      <p:sp>
        <p:nvSpPr>
          <p:cNvPr id="16" name="テキスト ボックス 15">
            <a:extLst>
              <a:ext uri="{FF2B5EF4-FFF2-40B4-BE49-F238E27FC236}">
                <a16:creationId xmlns:a16="http://schemas.microsoft.com/office/drawing/2014/main" id="{96AC2397-ECE8-41F8-B1A0-EE96B7231B8D}"/>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ぼうず　にく</a:t>
            </a:r>
          </a:p>
        </p:txBody>
      </p:sp>
    </p:spTree>
    <p:extLst>
      <p:ext uri="{BB962C8B-B14F-4D97-AF65-F5344CB8AC3E}">
        <p14:creationId xmlns:p14="http://schemas.microsoft.com/office/powerpoint/2010/main" val="23675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どんなに温厚な人でも、何度も無礼なことをされれば腹を立てるという例え。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6146" name="Picture 2" descr="涅槃仏のイラスト（青銅）">
            <a:extLst>
              <a:ext uri="{FF2B5EF4-FFF2-40B4-BE49-F238E27FC236}">
                <a16:creationId xmlns:a16="http://schemas.microsoft.com/office/drawing/2014/main" id="{04CB1462-A1F4-4472-87F7-5A455AFE5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417" y="4688237"/>
            <a:ext cx="3144583" cy="216976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F520A62E-32B2-46E4-87DF-E5CF8A0560B4}"/>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仏の顔も三度まで</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8B945A07-D613-442A-A3C3-E2485D45C0F9}"/>
              </a:ext>
            </a:extLst>
          </p:cNvPr>
          <p:cNvSpPr txBox="1"/>
          <p:nvPr/>
        </p:nvSpPr>
        <p:spPr>
          <a:xfrm>
            <a:off x="4809733" y="69742"/>
            <a:ext cx="677108" cy="6659602"/>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ほとけ　　かお　　  さん　ど</a:t>
            </a:r>
          </a:p>
        </p:txBody>
      </p:sp>
    </p:spTree>
    <p:extLst>
      <p:ext uri="{BB962C8B-B14F-4D97-AF65-F5344CB8AC3E}">
        <p14:creationId xmlns:p14="http://schemas.microsoft.com/office/powerpoint/2010/main" val="28220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苦労するばかりで利益や成果はさっぱり上がらず、疲れだけが残ること。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11" name="テキスト ボックス 10">
            <a:extLst>
              <a:ext uri="{FF2B5EF4-FFF2-40B4-BE49-F238E27FC236}">
                <a16:creationId xmlns:a16="http://schemas.microsoft.com/office/drawing/2014/main" id="{15B15CBA-2509-49D2-9016-35B148033685}"/>
              </a:ext>
            </a:extLst>
          </p:cNvPr>
          <p:cNvSpPr txBox="1"/>
          <p:nvPr/>
        </p:nvSpPr>
        <p:spPr>
          <a:xfrm>
            <a:off x="4399245"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骨折り損の</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D2352FDA-7FDB-4580-B668-0BAD27F3D239}"/>
              </a:ext>
            </a:extLst>
          </p:cNvPr>
          <p:cNvSpPr txBox="1"/>
          <p:nvPr/>
        </p:nvSpPr>
        <p:spPr>
          <a:xfrm>
            <a:off x="3220424"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草臥れ儲け</a:t>
            </a:r>
          </a:p>
        </p:txBody>
      </p:sp>
      <p:sp>
        <p:nvSpPr>
          <p:cNvPr id="15" name="テキスト ボックス 14">
            <a:extLst>
              <a:ext uri="{FF2B5EF4-FFF2-40B4-BE49-F238E27FC236}">
                <a16:creationId xmlns:a16="http://schemas.microsoft.com/office/drawing/2014/main" id="{A90A73C2-EBB6-485E-B77E-7C9A576405F7}"/>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くたび　      もう</a:t>
            </a:r>
          </a:p>
        </p:txBody>
      </p:sp>
      <p:sp>
        <p:nvSpPr>
          <p:cNvPr id="16" name="テキスト ボックス 15">
            <a:extLst>
              <a:ext uri="{FF2B5EF4-FFF2-40B4-BE49-F238E27FC236}">
                <a16:creationId xmlns:a16="http://schemas.microsoft.com/office/drawing/2014/main" id="{96AC2397-ECE8-41F8-B1A0-EE96B7231B8D}"/>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ほね お　      ぞん</a:t>
            </a:r>
          </a:p>
        </p:txBody>
      </p:sp>
    </p:spTree>
    <p:extLst>
      <p:ext uri="{BB962C8B-B14F-4D97-AF65-F5344CB8AC3E}">
        <p14:creationId xmlns:p14="http://schemas.microsoft.com/office/powerpoint/2010/main" val="11619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隠していた本性や物事の真相がばれてしまうことの例え。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3074" name="Picture 2" descr="本性を隠した人のイラスト（男性）">
            <a:extLst>
              <a:ext uri="{FF2B5EF4-FFF2-40B4-BE49-F238E27FC236}">
                <a16:creationId xmlns:a16="http://schemas.microsoft.com/office/drawing/2014/main" id="{CF540A5A-B701-4EA9-88AA-59011F0FC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568" y="514531"/>
            <a:ext cx="2172991" cy="2842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本性を隠した人のイラスト（女性）">
            <a:extLst>
              <a:ext uri="{FF2B5EF4-FFF2-40B4-BE49-F238E27FC236}">
                <a16:creationId xmlns:a16="http://schemas.microsoft.com/office/drawing/2014/main" id="{B63B1FA0-78E3-470F-93BF-E7A6923D4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61980" y="514529"/>
            <a:ext cx="2172992" cy="28425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3.bp.blogspot.com/-QcDbWqQ448I/XAnvUT4TMDI/AAAAAAABQnE/_H4XzC4E93AEU2Y7fHMDBjri1drdyuAPQCLcBGAs/s800/business_woman2_2_shock.png">
            <a:extLst>
              <a:ext uri="{FF2B5EF4-FFF2-40B4-BE49-F238E27FC236}">
                <a16:creationId xmlns:a16="http://schemas.microsoft.com/office/drawing/2014/main" id="{A8F1330B-8CFE-4E21-9A06-34C2D2C5881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225740" y="3985227"/>
            <a:ext cx="1523384" cy="20695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4.bp.blogspot.com/-PQQV4wfGlNI/XAnvQBMeneI/AAAAAAABQmU/lN7zIROor9oi3q-JZOBJiKKzfklzPE1hwCLcBGAs/s800/business_man2_2_shock.png">
            <a:extLst>
              <a:ext uri="{FF2B5EF4-FFF2-40B4-BE49-F238E27FC236}">
                <a16:creationId xmlns:a16="http://schemas.microsoft.com/office/drawing/2014/main" id="{0435B358-9E1D-488B-ADE4-A222E4A4D46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497083" y="4470017"/>
            <a:ext cx="1514673" cy="205766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F9017342-2836-4FD7-9795-446AA93B2CAB}"/>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化けの皮が剥がれる</a:t>
            </a:r>
          </a:p>
        </p:txBody>
      </p:sp>
      <p:sp>
        <p:nvSpPr>
          <p:cNvPr id="12" name="テキスト ボックス 11">
            <a:extLst>
              <a:ext uri="{FF2B5EF4-FFF2-40B4-BE49-F238E27FC236}">
                <a16:creationId xmlns:a16="http://schemas.microsoft.com/office/drawing/2014/main" id="{DDFA4E84-80CD-4E72-845E-922323B2302E}"/>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ば　　　　　    かわ　　　　は</a:t>
            </a:r>
          </a:p>
        </p:txBody>
      </p:sp>
    </p:spTree>
    <p:extLst>
      <p:ext uri="{BB962C8B-B14F-4D97-AF65-F5344CB8AC3E}">
        <p14:creationId xmlns:p14="http://schemas.microsoft.com/office/powerpoint/2010/main" val="26701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止めようがないほどの激しい勢いの例え。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また、猛烈な勢いで進んでいくことの例え。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4100" name="Picture 4" descr="竹・竹林のイラスト">
            <a:extLst>
              <a:ext uri="{FF2B5EF4-FFF2-40B4-BE49-F238E27FC236}">
                <a16:creationId xmlns:a16="http://schemas.microsoft.com/office/drawing/2014/main" id="{6E19AAC1-811C-4B17-AE6D-7257E5873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885" y="2259541"/>
            <a:ext cx="2823115" cy="28807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猪突猛進のイラスト（干支）">
            <a:extLst>
              <a:ext uri="{FF2B5EF4-FFF2-40B4-BE49-F238E27FC236}">
                <a16:creationId xmlns:a16="http://schemas.microsoft.com/office/drawing/2014/main" id="{20870B3E-6641-4EAA-AB07-016BE888A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647" y="4102513"/>
            <a:ext cx="2440353" cy="244035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42005CD9-F147-4041-8E86-DC1024A68DF5}"/>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破竹の勢い</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B8C9955E-9147-418A-804F-C751A149D47F}"/>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は ちく    いきお</a:t>
            </a:r>
          </a:p>
        </p:txBody>
      </p:sp>
    </p:spTree>
    <p:extLst>
      <p:ext uri="{BB962C8B-B14F-4D97-AF65-F5344CB8AC3E}">
        <p14:creationId xmlns:p14="http://schemas.microsoft.com/office/powerpoint/2010/main" val="19835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突然のことに驚いて目を丸くしているさま。</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「豆鉄砲を食った鳩のよう」</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「鳩に豆鉄砲」ともいう。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5122" name="Picture 2" descr="豆鉄砲を食った鳩のイラスト">
            <a:extLst>
              <a:ext uri="{FF2B5EF4-FFF2-40B4-BE49-F238E27FC236}">
                <a16:creationId xmlns:a16="http://schemas.microsoft.com/office/drawing/2014/main" id="{47A38975-C208-4D3A-BCA9-79D9C5E6E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285" y="4503807"/>
            <a:ext cx="2369949" cy="214480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BFE868D1-C2F2-41A7-A0BB-DC00A1EBCD28}"/>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鳩が豆鉄砲を</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8106430B-80D9-4244-9416-7CFD88185A5D}"/>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食ったよう</a:t>
            </a:r>
          </a:p>
        </p:txBody>
      </p:sp>
      <p:sp>
        <p:nvSpPr>
          <p:cNvPr id="11" name="テキスト ボックス 10">
            <a:extLst>
              <a:ext uri="{FF2B5EF4-FFF2-40B4-BE49-F238E27FC236}">
                <a16:creationId xmlns:a16="http://schemas.microsoft.com/office/drawing/2014/main" id="{9C006E0B-423E-4F82-B01D-71CB4D5C75A9}"/>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はと　　  まめでっぽう</a:t>
            </a:r>
          </a:p>
        </p:txBody>
      </p:sp>
      <p:sp>
        <p:nvSpPr>
          <p:cNvPr id="13" name="テキスト ボックス 12">
            <a:extLst>
              <a:ext uri="{FF2B5EF4-FFF2-40B4-BE49-F238E27FC236}">
                <a16:creationId xmlns:a16="http://schemas.microsoft.com/office/drawing/2014/main" id="{A49ED6FD-F10A-45D3-9C81-5A83E6A40110}"/>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く</a:t>
            </a:r>
          </a:p>
        </p:txBody>
      </p:sp>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梅のイラスト「梅の花」">
            <a:extLst>
              <a:ext uri="{FF2B5EF4-FFF2-40B4-BE49-F238E27FC236}">
                <a16:creationId xmlns:a16="http://schemas.microsoft.com/office/drawing/2014/main" id="{7080F69B-F6EB-4A89-A607-753893A12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665" y="0"/>
            <a:ext cx="2127335" cy="2154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いももち・いもだんごのイラスト">
            <a:extLst>
              <a:ext uri="{FF2B5EF4-FFF2-40B4-BE49-F238E27FC236}">
                <a16:creationId xmlns:a16="http://schemas.microsoft.com/office/drawing/2014/main" id="{38B53657-DAE9-4678-B71D-64A9D2CCA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007" y="3050733"/>
            <a:ext cx="1807652" cy="1500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お皿のイラスト">
            <a:extLst>
              <a:ext uri="{FF2B5EF4-FFF2-40B4-BE49-F238E27FC236}">
                <a16:creationId xmlns:a16="http://schemas.microsoft.com/office/drawing/2014/main" id="{9E12057B-CAEE-476B-ADF1-F4125A633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175" y="1611409"/>
            <a:ext cx="1866312" cy="1605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いきなり団子のイラスト">
            <a:extLst>
              <a:ext uri="{FF2B5EF4-FFF2-40B4-BE49-F238E27FC236}">
                <a16:creationId xmlns:a16="http://schemas.microsoft.com/office/drawing/2014/main" id="{3E530B71-8201-4F7B-A7C0-480B3EE6F55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00710" y="1827115"/>
            <a:ext cx="1047852" cy="9666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どんど焼きで団子を焼く人たちのイラスト">
            <a:extLst>
              <a:ext uri="{FF2B5EF4-FFF2-40B4-BE49-F238E27FC236}">
                <a16:creationId xmlns:a16="http://schemas.microsoft.com/office/drawing/2014/main" id="{4F282699-33F0-40C6-9708-17698D9821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8568" y="4446562"/>
            <a:ext cx="3667476" cy="27359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お皿のイラスト">
            <a:extLst>
              <a:ext uri="{FF2B5EF4-FFF2-40B4-BE49-F238E27FC236}">
                <a16:creationId xmlns:a16="http://schemas.microsoft.com/office/drawing/2014/main" id="{96202E7D-5393-4866-8F6F-BDB9D2329D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155">
            <a:off x="7385793" y="2608386"/>
            <a:ext cx="1762457" cy="1088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団子のイラスト（磯辺）">
            <a:extLst>
              <a:ext uri="{FF2B5EF4-FFF2-40B4-BE49-F238E27FC236}">
                <a16:creationId xmlns:a16="http://schemas.microsoft.com/office/drawing/2014/main" id="{C786F599-4D33-4A33-A9F6-2ED0080A27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196021">
            <a:off x="7730307" y="2523660"/>
            <a:ext cx="1033901" cy="10883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笹だんごのイラスト">
            <a:extLst>
              <a:ext uri="{FF2B5EF4-FFF2-40B4-BE49-F238E27FC236}">
                <a16:creationId xmlns:a16="http://schemas.microsoft.com/office/drawing/2014/main" id="{46DEB289-9F7D-44AF-9042-6E3457C110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6017" y="3473410"/>
            <a:ext cx="1491767" cy="136496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57F845CD-9D03-4123-BD0C-06C4713BFDF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花より団子</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454799D6-2F65-4193-8095-1D5A8187A48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はな　　　　　 　だん ご</a:t>
            </a:r>
          </a:p>
        </p:txBody>
      </p:sp>
      <p:sp>
        <p:nvSpPr>
          <p:cNvPr id="15" name="テキスト ボックス 14">
            <a:extLst>
              <a:ext uri="{FF2B5EF4-FFF2-40B4-BE49-F238E27FC236}">
                <a16:creationId xmlns:a16="http://schemas.microsoft.com/office/drawing/2014/main" id="{4BD7A39D-CB55-43C1-8376-629F84E67A97}"/>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風流を解さない人を批判する時の言葉。</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また、風流よりも実益、外観よりも実利を重んじることの例え。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9063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朝早く起きると良いことがあるということ。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「徳」は「得」とも書く。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また、「朝起きは三文の徳」ともいう。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7170" name="Picture 2" descr="窓の外の天気のイラスト（朝）">
            <a:extLst>
              <a:ext uri="{FF2B5EF4-FFF2-40B4-BE49-F238E27FC236}">
                <a16:creationId xmlns:a16="http://schemas.microsoft.com/office/drawing/2014/main" id="{C1431B7B-B3F2-4D16-801B-AC3C05711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476" y="710178"/>
            <a:ext cx="19050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起きた女の子のイラスト">
            <a:extLst>
              <a:ext uri="{FF2B5EF4-FFF2-40B4-BE49-F238E27FC236}">
                <a16:creationId xmlns:a16="http://schemas.microsoft.com/office/drawing/2014/main" id="{545F20D4-A10F-4C43-BC9C-9893AA9DA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19" y="1576953"/>
            <a:ext cx="2075872" cy="22261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四つ葉のクローバーを発見した人のイラスト（女性）">
            <a:extLst>
              <a:ext uri="{FF2B5EF4-FFF2-40B4-BE49-F238E27FC236}">
                <a16:creationId xmlns:a16="http://schemas.microsoft.com/office/drawing/2014/main" id="{B7C805C5-17D5-46E0-A82F-3F812FEAB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955" y="4033081"/>
            <a:ext cx="2339936" cy="249593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D1B89CD-5C30-427C-BFD0-7747D03DDFBA}"/>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早起きは三文の徳</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E7E7D0D-C2F7-4D93-A4F2-8FE89648B7AB}"/>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はや お　　　　　　　 さんもん     とく</a:t>
            </a:r>
          </a:p>
        </p:txBody>
      </p:sp>
    </p:spTree>
    <p:extLst>
      <p:ext uri="{BB962C8B-B14F-4D97-AF65-F5344CB8AC3E}">
        <p14:creationId xmlns:p14="http://schemas.microsoft.com/office/powerpoint/2010/main" val="12191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何事も空腹では十分に活動できないこと。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良い働きをするには、腹ごしらえが第一である。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「戦」は「軍」とも書く。</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8194" name="Picture 2" descr="空腹な犬のイラスト">
            <a:extLst>
              <a:ext uri="{FF2B5EF4-FFF2-40B4-BE49-F238E27FC236}">
                <a16:creationId xmlns:a16="http://schemas.microsoft.com/office/drawing/2014/main" id="{68086A50-9DD1-4FCD-858C-8AB2466EE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60576" y="-28819"/>
            <a:ext cx="1799814" cy="18318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空腹な猫のイラスト">
            <a:extLst>
              <a:ext uri="{FF2B5EF4-FFF2-40B4-BE49-F238E27FC236}">
                <a16:creationId xmlns:a16="http://schemas.microsoft.com/office/drawing/2014/main" id="{ADC75FFD-55BA-42EF-B97B-9C077A911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176" y="596410"/>
            <a:ext cx="1598809" cy="14749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満腹な猫のイラスト">
            <a:extLst>
              <a:ext uri="{FF2B5EF4-FFF2-40B4-BE49-F238E27FC236}">
                <a16:creationId xmlns:a16="http://schemas.microsoft.com/office/drawing/2014/main" id="{28B247B4-1144-47D0-AB4C-B6812D4AE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0868" y="2287380"/>
            <a:ext cx="1478282" cy="147089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満腹な犬のイラスト">
            <a:extLst>
              <a:ext uri="{FF2B5EF4-FFF2-40B4-BE49-F238E27FC236}">
                <a16:creationId xmlns:a16="http://schemas.microsoft.com/office/drawing/2014/main" id="{76CB601A-002C-4C63-98CA-CD81AE7C3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228444" y="2570799"/>
            <a:ext cx="1470891" cy="14708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動物のバンドのイラスト">
            <a:extLst>
              <a:ext uri="{FF2B5EF4-FFF2-40B4-BE49-F238E27FC236}">
                <a16:creationId xmlns:a16="http://schemas.microsoft.com/office/drawing/2014/main" id="{477914DA-EC92-45ED-A186-49A284CDF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816" y="4257759"/>
            <a:ext cx="3100184" cy="2672358"/>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FFCF7C0-197F-43FC-A756-607ED882EFC0}"/>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腹が減っては</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4" name="正方形/長方形 13">
            <a:extLst>
              <a:ext uri="{FF2B5EF4-FFF2-40B4-BE49-F238E27FC236}">
                <a16:creationId xmlns:a16="http://schemas.microsoft.com/office/drawing/2014/main" id="{A115EFE2-F259-4900-B71F-4330B62EC738}"/>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戦ができぬ</a:t>
            </a:r>
          </a:p>
        </p:txBody>
      </p:sp>
      <p:sp>
        <p:nvSpPr>
          <p:cNvPr id="15" name="テキスト ボックス 14">
            <a:extLst>
              <a:ext uri="{FF2B5EF4-FFF2-40B4-BE49-F238E27FC236}">
                <a16:creationId xmlns:a16="http://schemas.microsoft.com/office/drawing/2014/main" id="{4FA28F5E-A710-45FF-819B-658C59641402}"/>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はら　　　  へ</a:t>
            </a:r>
          </a:p>
        </p:txBody>
      </p:sp>
      <p:sp>
        <p:nvSpPr>
          <p:cNvPr id="16" name="テキスト ボックス 15">
            <a:extLst>
              <a:ext uri="{FF2B5EF4-FFF2-40B4-BE49-F238E27FC236}">
                <a16:creationId xmlns:a16="http://schemas.microsoft.com/office/drawing/2014/main" id="{69C83928-485D-4008-86A3-A471C48530FE}"/>
              </a:ext>
            </a:extLst>
          </p:cNvPr>
          <p:cNvSpPr txBox="1"/>
          <p:nvPr/>
        </p:nvSpPr>
        <p:spPr>
          <a:xfrm>
            <a:off x="3982210" y="54244"/>
            <a:ext cx="677108" cy="6674862"/>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いくさ</a:t>
            </a:r>
          </a:p>
        </p:txBody>
      </p:sp>
    </p:spTree>
    <p:extLst>
      <p:ext uri="{BB962C8B-B14F-4D97-AF65-F5344CB8AC3E}">
        <p14:creationId xmlns:p14="http://schemas.microsoft.com/office/powerpoint/2010/main" val="14360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発明は必要に迫られるからこそ生まれるものだということ。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9218" name="Picture 2" descr="アルフレッド・ノーベルの似顔絵イラスト">
            <a:extLst>
              <a:ext uri="{FF2B5EF4-FFF2-40B4-BE49-F238E27FC236}">
                <a16:creationId xmlns:a16="http://schemas.microsoft.com/office/drawing/2014/main" id="{DC2A2D3F-9B4D-4155-BDA3-DE9585B51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052" y="4484152"/>
            <a:ext cx="1673047" cy="218699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FD12B844-6BA9-415D-A6C3-81EBD50A7B7E}"/>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必要は発明の母</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7D64758E-6625-4880-924B-DCE2324D4E92}"/>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ひつよう　　　 はつめい　　  はは</a:t>
            </a:r>
          </a:p>
        </p:txBody>
      </p:sp>
      <p:pic>
        <p:nvPicPr>
          <p:cNvPr id="1026" name="Picture 2" descr="グラハム・ベルの似顔絵イラスト">
            <a:extLst>
              <a:ext uri="{FF2B5EF4-FFF2-40B4-BE49-F238E27FC236}">
                <a16:creationId xmlns:a16="http://schemas.microsoft.com/office/drawing/2014/main" id="{891B38BB-C2C7-4B5E-8206-876FCB9FF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417" y="2677362"/>
            <a:ext cx="1673047" cy="21245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ニコラ・テスラの似顔絵イラスト">
            <a:extLst>
              <a:ext uri="{FF2B5EF4-FFF2-40B4-BE49-F238E27FC236}">
                <a16:creationId xmlns:a16="http://schemas.microsoft.com/office/drawing/2014/main" id="{397538E1-C883-4F50-AEB5-BB732C695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1" y="691046"/>
            <a:ext cx="1885498" cy="212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17925</TotalTime>
  <Words>1605</Words>
  <Application>Microsoft Office PowerPoint</Application>
  <PresentationFormat>画面に合わせる (4:3)</PresentationFormat>
  <Paragraphs>206</Paragraphs>
  <Slides>25</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は行</dc:title>
  <dc:creator>colas</dc:creator>
  <cp:lastModifiedBy>colas@edu-c.local</cp:lastModifiedBy>
  <cp:revision>928</cp:revision>
  <dcterms:created xsi:type="dcterms:W3CDTF">2017-10-03T04:20:59Z</dcterms:created>
  <dcterms:modified xsi:type="dcterms:W3CDTF">2020-12-17T01:56:44Z</dcterms:modified>
</cp:coreProperties>
</file>