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880" r:id="rId2"/>
  </p:sldMasterIdLst>
  <p:notesMasterIdLst>
    <p:notesMasterId r:id="rId28"/>
  </p:notesMasterIdLst>
  <p:sldIdLst>
    <p:sldId id="303" r:id="rId3"/>
    <p:sldId id="368" r:id="rId4"/>
    <p:sldId id="397" r:id="rId5"/>
    <p:sldId id="410" r:id="rId6"/>
    <p:sldId id="417" r:id="rId7"/>
    <p:sldId id="375" r:id="rId8"/>
    <p:sldId id="398" r:id="rId9"/>
    <p:sldId id="400" r:id="rId10"/>
    <p:sldId id="401" r:id="rId11"/>
    <p:sldId id="419" r:id="rId12"/>
    <p:sldId id="418" r:id="rId13"/>
    <p:sldId id="403" r:id="rId14"/>
    <p:sldId id="404" r:id="rId15"/>
    <p:sldId id="362" r:id="rId16"/>
    <p:sldId id="405" r:id="rId17"/>
    <p:sldId id="413" r:id="rId18"/>
    <p:sldId id="414" r:id="rId19"/>
    <p:sldId id="406" r:id="rId20"/>
    <p:sldId id="407" r:id="rId21"/>
    <p:sldId id="411" r:id="rId22"/>
    <p:sldId id="412" r:id="rId23"/>
    <p:sldId id="415" r:id="rId24"/>
    <p:sldId id="408" r:id="rId25"/>
    <p:sldId id="416" r:id="rId26"/>
    <p:sldId id="40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6730" autoAdjust="0"/>
  </p:normalViewPr>
  <p:slideViewPr>
    <p:cSldViewPr snapToGrid="0">
      <p:cViewPr varScale="1">
        <p:scale>
          <a:sx n="123" d="100"/>
          <a:sy n="123" d="100"/>
        </p:scale>
        <p:origin x="1506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E7044-D069-43F4-A45A-55C308A2956B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EBC80-037F-47C0-B582-DFA5BA53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91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諺は俚諺（りげん）ともいう。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020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32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1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47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663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276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27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柔らかい</a:t>
            </a: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糠に釘を打ち込んでも、すぐに抜けて効き目がないことから。</a:t>
            </a: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021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463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濡れた手で粟をつかむと、たくさんの粟粒がくっついてくることから。</a:t>
            </a: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969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猫のそばに好物の鰹節をそばに置くと、すぐに食べられてしまうことから。</a:t>
            </a: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936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63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448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943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193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いざという時にその真価を発揮するということ。</a:t>
            </a:r>
            <a:endParaRPr lang="en-US" altLang="ja-JP" sz="11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838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1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836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4110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1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28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1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94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「七転八倒」ではない。</a:t>
            </a: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06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1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36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11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8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8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87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9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0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77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6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6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4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650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1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30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073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545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491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564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703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640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161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413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29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93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0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5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8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4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6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3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2020/12/17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3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ja-JP" altLang="en-US" sz="6600"/>
              <a:t>ことわざ</a:t>
            </a:r>
            <a:endParaRPr kumimoji="1" lang="ja-JP" altLang="en-US" sz="66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4800">
                <a:latin typeface="+mj-ea"/>
                <a:ea typeface="+mj-ea"/>
              </a:rPr>
              <a:t>な行編</a:t>
            </a:r>
            <a:endParaRPr lang="ja-JP" altLang="en-US" sz="4800" dirty="0">
              <a:latin typeface="+mj-ea"/>
              <a:ea typeface="+mj-ea"/>
            </a:endParaRPr>
          </a:p>
        </p:txBody>
      </p:sp>
      <p:pic>
        <p:nvPicPr>
          <p:cNvPr id="1026" name="Picture 2" descr="https://2.bp.blogspot.com/-Ffe_mhRhVLc/UZ2VEe_VrcI/AAAAAAAATt0/LRPXYM8sdqM/s800/kyosyu_girl.png">
            <a:extLst>
              <a:ext uri="{FF2B5EF4-FFF2-40B4-BE49-F238E27FC236}">
                <a16:creationId xmlns:a16="http://schemas.microsoft.com/office/drawing/2014/main" id="{4EE271E4-B30F-46E6-A7D9-3EEDCC46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96" y="4238904"/>
            <a:ext cx="1305653" cy="16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2.bp.blogspot.com/-WZDpwP1Zg0c/UZ2VEErPIaI/AAAAAAAATtw/Rqs2PaN-xJ0/s800/kyosyu_boy.png">
            <a:extLst>
              <a:ext uri="{FF2B5EF4-FFF2-40B4-BE49-F238E27FC236}">
                <a16:creationId xmlns:a16="http://schemas.microsoft.com/office/drawing/2014/main" id="{307DBCE7-A746-4BCF-A081-3EED2D831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67" y="888772"/>
            <a:ext cx="1181145" cy="16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物事は人や本から教わるよりも、実際に自分で練習や経験を重ねた方が身につくということ。 「習うより慣れよ」ともいう。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6685C07-C12F-4E3F-9A54-A2F7FB77FD79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習うより慣れろ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0D398D-0E41-46B6-88FF-3F5DBED2D55C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なら　　　　　　　　　　 な</a:t>
            </a:r>
          </a:p>
        </p:txBody>
      </p:sp>
    </p:spTree>
    <p:extLst>
      <p:ext uri="{BB962C8B-B14F-4D97-AF65-F5344CB8AC3E}">
        <p14:creationId xmlns:p14="http://schemas.microsoft.com/office/powerpoint/2010/main" val="35995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物事が思うようにいかず、もどかしいさま。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また、回りくどくて効果がないことの例え。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「天井から目薬」ともいう。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9218" name="Picture 2" descr="https://1.bp.blogspot.com/-JE4XtwWaR5o/UVTVEpL8IqI/AAAAAAAAPBw/0zHNh8MYG9g/s1600/megusuri.png">
            <a:extLst>
              <a:ext uri="{FF2B5EF4-FFF2-40B4-BE49-F238E27FC236}">
                <a16:creationId xmlns:a16="http://schemas.microsoft.com/office/drawing/2014/main" id="{CE1EF66E-9709-4786-BA3B-2A8B35601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66" y="4424767"/>
            <a:ext cx="1378567" cy="21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6685C07-C12F-4E3F-9A54-A2F7FB77FD79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二階から目薬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0D398D-0E41-46B6-88FF-3F5DBED2D55C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に　かい           　めぐすり</a:t>
            </a:r>
          </a:p>
        </p:txBody>
      </p:sp>
    </p:spTree>
    <p:extLst>
      <p:ext uri="{BB962C8B-B14F-4D97-AF65-F5344CB8AC3E}">
        <p14:creationId xmlns:p14="http://schemas.microsoft.com/office/powerpoint/2010/main" val="1657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手に入れ損なったものは、惜しく思うあまりに、実際より価値があるように感じられるという例え。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「魚」は「うお」とも読む。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また、「逃げた魚は大きい」ともいう。</a:t>
            </a:r>
          </a:p>
        </p:txBody>
      </p:sp>
      <p:pic>
        <p:nvPicPr>
          <p:cNvPr id="1028" name="Picture 4" descr="https://1.bp.blogspot.com/-CXbnMt61pyg/Vmd-MnQVpHI/AAAAAAAA1ls/YKzXeZGbsmg/s800/fish_jump.png">
            <a:extLst>
              <a:ext uri="{FF2B5EF4-FFF2-40B4-BE49-F238E27FC236}">
                <a16:creationId xmlns:a16="http://schemas.microsoft.com/office/drawing/2014/main" id="{8DB46D81-3135-4697-9C8A-E33434782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32" y="4477979"/>
            <a:ext cx="2162013" cy="21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FCB7A7-D483-48AA-A25C-886FE0E35D09}"/>
              </a:ext>
            </a:extLst>
          </p:cNvPr>
          <p:cNvSpPr/>
          <p:nvPr/>
        </p:nvSpPr>
        <p:spPr>
          <a:xfrm>
            <a:off x="4110335" y="249345"/>
            <a:ext cx="1015663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5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逃がした魚は大きい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331735-4755-498B-973E-7EC92C859E34}"/>
              </a:ext>
            </a:extLst>
          </p:cNvPr>
          <p:cNvSpPr txBox="1"/>
          <p:nvPr/>
        </p:nvSpPr>
        <p:spPr>
          <a:xfrm>
            <a:off x="4818221" y="249344"/>
            <a:ext cx="615553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に　　　　　　　　　　さかな　　 おお</a:t>
            </a:r>
          </a:p>
        </p:txBody>
      </p:sp>
    </p:spTree>
    <p:extLst>
      <p:ext uri="{BB962C8B-B14F-4D97-AF65-F5344CB8AC3E}">
        <p14:creationId xmlns:p14="http://schemas.microsoft.com/office/powerpoint/2010/main" val="29062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時には、無駄な戦いや愚かな争いなら、避けて逃げるほうが、結局は勝利や利益を得られるということ。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争わないで相手に勝ちを譲るほうが、大局的に見れば得策であるということ。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2054" name="Picture 6" descr="https://2.bp.blogspot.com/-JGH_cz6Tzwo/WKbKxiP9ByI/AAAAAAABB3I/a5XZSzqRWCgWMBLRDg6xTUY2zspSHrMZACLcB/s800/pose_hashiru_guruguru_man.png">
            <a:extLst>
              <a:ext uri="{FF2B5EF4-FFF2-40B4-BE49-F238E27FC236}">
                <a16:creationId xmlns:a16="http://schemas.microsoft.com/office/drawing/2014/main" id="{908331F1-0BBA-496E-81EF-1EAADCF0D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934" y="3262022"/>
            <a:ext cx="2077538" cy="24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4.bp.blogspot.com/-pn0MTA6n__8/WKbKyP9pi-I/AAAAAAABB3Q/FEpvneHz-Lg5HdvsnnFb6ycN_Hhn0TgOwCLcB/s800/pose_hashiru_guruguru_woman.png">
            <a:extLst>
              <a:ext uri="{FF2B5EF4-FFF2-40B4-BE49-F238E27FC236}">
                <a16:creationId xmlns:a16="http://schemas.microsoft.com/office/drawing/2014/main" id="{E537227E-419A-463F-8425-D1E8F7DC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40" y="4048370"/>
            <a:ext cx="2077538" cy="24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461ED8-4D7E-4381-8EC0-D31577B3AAB9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逃げるが勝ち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5EA99A-F6EA-4244-AF26-DD30C404F6CB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に　　　　　　　　　　　か</a:t>
            </a:r>
          </a:p>
        </p:txBody>
      </p:sp>
    </p:spTree>
    <p:extLst>
      <p:ext uri="{BB962C8B-B14F-4D97-AF65-F5344CB8AC3E}">
        <p14:creationId xmlns:p14="http://schemas.microsoft.com/office/powerpoint/2010/main" val="11598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一度に二つの物を手に入れようと欲張ると、結局どちらも手に入れられないことの例え。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同時に違った二つのことをしようとすれば、結局どちらも失敗することの例え。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3078" name="Picture 6" descr="https://1.bp.blogspot.com/-WtFMJ6-1dj8/Wn1aLwFok7I/AAAAAAABKSw/m1EvZlo6XiQ3Zwx1oTdBv9KP598RAFGhwCLcBGAs/s800/pose_kuyashii_man.png">
            <a:extLst>
              <a:ext uri="{FF2B5EF4-FFF2-40B4-BE49-F238E27FC236}">
                <a16:creationId xmlns:a16="http://schemas.microsoft.com/office/drawing/2014/main" id="{C373D328-3AEC-4517-A475-AF52C6F0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775">
            <a:off x="7091651" y="2352385"/>
            <a:ext cx="1994685" cy="19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1.bp.blogspot.com/-9AB-kPffVdE/WLjrQZAN_xI/AAAAAAABCUQ/QBgossby5y4rOdD4_uC_93PNYh33mUT2wCLcB/s800/speed_fast_rabbit.png">
            <a:extLst>
              <a:ext uri="{FF2B5EF4-FFF2-40B4-BE49-F238E27FC236}">
                <a16:creationId xmlns:a16="http://schemas.microsoft.com/office/drawing/2014/main" id="{792BC00E-77D0-4D67-8D9E-A7884D030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784">
            <a:off x="6008127" y="4866125"/>
            <a:ext cx="1550186" cy="15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1.bp.blogspot.com/-9AB-kPffVdE/WLjrQZAN_xI/AAAAAAABCUQ/QBgossby5y4rOdD4_uC_93PNYh33mUT2wCLcB/s800/speed_fast_rabbit.png">
            <a:extLst>
              <a:ext uri="{FF2B5EF4-FFF2-40B4-BE49-F238E27FC236}">
                <a16:creationId xmlns:a16="http://schemas.microsoft.com/office/drawing/2014/main" id="{65504252-88CB-4742-96C0-585856B9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396" flipH="1">
            <a:off x="7266714" y="5099646"/>
            <a:ext cx="1644560" cy="16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7F6835F-7500-4F5F-A22F-C85DFC42BED9}"/>
              </a:ext>
            </a:extLst>
          </p:cNvPr>
          <p:cNvSpPr/>
          <p:nvPr/>
        </p:nvSpPr>
        <p:spPr>
          <a:xfrm>
            <a:off x="4399245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二兎を追う者は</a:t>
            </a:r>
            <a:endParaRPr lang="en-US" altLang="ja-JP" sz="6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B6936B3-48A8-4996-9332-0B65AB9F9385}"/>
              </a:ext>
            </a:extLst>
          </p:cNvPr>
          <p:cNvSpPr/>
          <p:nvPr/>
        </p:nvSpPr>
        <p:spPr>
          <a:xfrm>
            <a:off x="3212768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一兎をも得ず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E8638F-1624-4B12-BF4F-193E66A81A05}"/>
              </a:ext>
            </a:extLst>
          </p:cNvPr>
          <p:cNvSpPr txBox="1"/>
          <p:nvPr/>
        </p:nvSpPr>
        <p:spPr>
          <a:xfrm>
            <a:off x="5208423" y="249106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に　 と　　　　　お　　　  もの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EBB200D-BAA9-4B65-B39E-F8E892BF2502}"/>
              </a:ext>
            </a:extLst>
          </p:cNvPr>
          <p:cNvSpPr txBox="1"/>
          <p:nvPr/>
        </p:nvSpPr>
        <p:spPr>
          <a:xfrm>
            <a:off x="3982210" y="249106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いっ　と　　　　　　　　え</a:t>
            </a:r>
          </a:p>
        </p:txBody>
      </p:sp>
    </p:spTree>
    <p:extLst>
      <p:ext uri="{BB962C8B-B14F-4D97-AF65-F5344CB8AC3E}">
        <p14:creationId xmlns:p14="http://schemas.microsoft.com/office/powerpoint/2010/main" val="7004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人生における禍福は予測出来ないということ。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幸せが不幸に不幸が幸せにいつ転じるか分からないので、安易に喜んだり悲しんだりしても始まらないということ。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「人間」は「じんかん」とも読む。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また、「塞翁が馬」と省略されることもある。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026" name="Picture 2" descr="社会の荒波のイラスト">
            <a:extLst>
              <a:ext uri="{FF2B5EF4-FFF2-40B4-BE49-F238E27FC236}">
                <a16:creationId xmlns:a16="http://schemas.microsoft.com/office/drawing/2014/main" id="{1C59985F-B1A7-46E1-A0CC-2251938B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16" y="1543304"/>
            <a:ext cx="2697123" cy="242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ダンスをする若者達のイラスト">
            <a:extLst>
              <a:ext uri="{FF2B5EF4-FFF2-40B4-BE49-F238E27FC236}">
                <a16:creationId xmlns:a16="http://schemas.microsoft.com/office/drawing/2014/main" id="{2C977437-4CCF-43A8-AF5C-E03F47562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75" y="4285282"/>
            <a:ext cx="3107733" cy="23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A76204F-AEE8-4CD9-8A76-B7B2C0CF2F39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人間万事塞翁が馬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E767C4-2432-4ABA-AF14-9A479933D28B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にんげんばん じ　さいおう　　　うま</a:t>
            </a:r>
          </a:p>
        </p:txBody>
      </p:sp>
    </p:spTree>
    <p:extLst>
      <p:ext uri="{BB962C8B-B14F-4D97-AF65-F5344CB8AC3E}">
        <p14:creationId xmlns:p14="http://schemas.microsoft.com/office/powerpoint/2010/main" val="396839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何の効き目も手ごたえも無いことの例え。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0" name="Picture 6" descr="釘のイラスト">
            <a:extLst>
              <a:ext uri="{FF2B5EF4-FFF2-40B4-BE49-F238E27FC236}">
                <a16:creationId xmlns:a16="http://schemas.microsoft.com/office/drawing/2014/main" id="{3F96D28C-30C1-43BD-A239-556D7D91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31" y="4656726"/>
            <a:ext cx="752895" cy="75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米ぬかのイラスト">
            <a:extLst>
              <a:ext uri="{FF2B5EF4-FFF2-40B4-BE49-F238E27FC236}">
                <a16:creationId xmlns:a16="http://schemas.microsoft.com/office/drawing/2014/main" id="{AADC7CF0-25CD-4FDF-81BC-F6F746CE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026" y="4910773"/>
            <a:ext cx="2252100" cy="18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キラキラ飾りのイラスト1">
            <a:extLst>
              <a:ext uri="{FF2B5EF4-FFF2-40B4-BE49-F238E27FC236}">
                <a16:creationId xmlns:a16="http://schemas.microsoft.com/office/drawing/2014/main" id="{A3EB4535-BB20-449F-BBBC-5C1A20F10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58686" r="74117" b="19516"/>
          <a:stretch/>
        </p:blipFill>
        <p:spPr bwMode="auto">
          <a:xfrm>
            <a:off x="7967579" y="5198663"/>
            <a:ext cx="310099" cy="3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D4C8917-7DFB-453B-BCD7-5F67473CAE65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糠に釘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E4F472-4E53-4FA8-A4DC-70F965ADCAA9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ぬか　　　くぎ</a:t>
            </a:r>
          </a:p>
        </p:txBody>
      </p:sp>
    </p:spTree>
    <p:extLst>
      <p:ext uri="{BB962C8B-B14F-4D97-AF65-F5344CB8AC3E}">
        <p14:creationId xmlns:p14="http://schemas.microsoft.com/office/powerpoint/2010/main" val="11021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悪事を働いていながら、平然としていたり、居直ったりすること。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また、それを指摘されると、開き直ったり噛み付いたりするさま。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026" name="Picture 2" descr="https://4.bp.blogspot.com/-IWzaiaHoxuY/Vwz1CFE6GGI/AAAAAAAA5pQ/JW8tz5yvZZI0jUm8CyJo1kged11Gzd04ACLcB/s800/shikaru_man_warau.png">
            <a:extLst>
              <a:ext uri="{FF2B5EF4-FFF2-40B4-BE49-F238E27FC236}">
                <a16:creationId xmlns:a16="http://schemas.microsoft.com/office/drawing/2014/main" id="{82737A6D-C753-46E3-84F4-434164B77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20" y="4090758"/>
            <a:ext cx="2638586" cy="26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E103AC9-37B8-4BCC-B030-160481EBABBF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盗人猛々しい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4E024D-501F-4B85-AAF0-80D646FE95FC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ぬ</a:t>
            </a:r>
            <a:r>
              <a:rPr lang="ja-JP" altLang="en-US" sz="30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すっと </a:t>
            </a:r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たけだけ</a:t>
            </a:r>
          </a:p>
        </p:txBody>
      </p:sp>
    </p:spTree>
    <p:extLst>
      <p:ext uri="{BB962C8B-B14F-4D97-AF65-F5344CB8AC3E}">
        <p14:creationId xmlns:p14="http://schemas.microsoft.com/office/powerpoint/2010/main" val="259208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苦労せずに楽して利益を得ることの例え。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「濡れ手で粟の掴み取り」ともいう。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4098" name="Picture 2" descr="https://4.bp.blogspot.com/-GWi090Gtu5s/Vx9UxUodiTI/AAAAAAAA6EE/l3afpkVv08UlKgtoV72WmMZZo3fdYoLewCLcB/s800/money_toushi_seikou.png">
            <a:extLst>
              <a:ext uri="{FF2B5EF4-FFF2-40B4-BE49-F238E27FC236}">
                <a16:creationId xmlns:a16="http://schemas.microsoft.com/office/drawing/2014/main" id="{15720913-3063-4360-9803-71976940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94" y="3934971"/>
            <a:ext cx="2947822" cy="27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E0457F-289C-45AE-B1AF-5C0C2F027B30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濡れ手で粟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70FB06-D6C6-4DEC-8027-83600542D638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ぬ　　　　 て　　    あわ</a:t>
            </a:r>
          </a:p>
        </p:txBody>
      </p:sp>
    </p:spTree>
    <p:extLst>
      <p:ext uri="{BB962C8B-B14F-4D97-AF65-F5344CB8AC3E}">
        <p14:creationId xmlns:p14="http://schemas.microsoft.com/office/powerpoint/2010/main" val="112135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油断できない状況、危険な状況の例え。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「猫に鰹」「猫に鰹節の番」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「猫に乾鰹（かれがつお）」ともいう。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6148" name="Picture 4" descr="香箱座りのイラスト（茶トラ）">
            <a:extLst>
              <a:ext uri="{FF2B5EF4-FFF2-40B4-BE49-F238E27FC236}">
                <a16:creationId xmlns:a16="http://schemas.microsoft.com/office/drawing/2014/main" id="{795802EB-BAB9-4F31-B9FD-BE01BF02D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9694" y="4218893"/>
            <a:ext cx="2019619" cy="18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かつお節のイラスト">
            <a:extLst>
              <a:ext uri="{FF2B5EF4-FFF2-40B4-BE49-F238E27FC236}">
                <a16:creationId xmlns:a16="http://schemas.microsoft.com/office/drawing/2014/main" id="{9193ACFA-3552-4D9B-A497-9EA49EC4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9687" y="5745542"/>
            <a:ext cx="933317" cy="8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キラキラ飾りのイラスト1">
            <a:extLst>
              <a:ext uri="{FF2B5EF4-FFF2-40B4-BE49-F238E27FC236}">
                <a16:creationId xmlns:a16="http://schemas.microsoft.com/office/drawing/2014/main" id="{760A6EB6-B099-4D68-BAA4-D4A879AE0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58686" r="74117" b="19516"/>
          <a:stretch/>
        </p:blipFill>
        <p:spPr bwMode="auto">
          <a:xfrm>
            <a:off x="7967209" y="4516342"/>
            <a:ext cx="438505" cy="4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3076CA5-04BA-40BE-B165-095CBCBD8A43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猫に鰹節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12FE73-E4BE-4988-B1FA-B1CFD3F61780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ねこ   かつおぶし</a:t>
            </a:r>
          </a:p>
        </p:txBody>
      </p:sp>
    </p:spTree>
    <p:extLst>
      <p:ext uri="{BB962C8B-B14F-4D97-AF65-F5344CB8AC3E}">
        <p14:creationId xmlns:p14="http://schemas.microsoft.com/office/powerpoint/2010/main" val="28220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/>
              <a:t>教訓と知識</a:t>
            </a:r>
            <a:endParaRPr kumimoji="1" lang="ja-JP" altLang="en-US" sz="5400" dirty="0"/>
          </a:p>
        </p:txBody>
      </p:sp>
      <p:sp>
        <p:nvSpPr>
          <p:cNvPr id="6" name="縦書きテキスト プレースホルダー 2">
            <a:extLst>
              <a:ext uri="{FF2B5EF4-FFF2-40B4-BE49-F238E27FC236}">
                <a16:creationId xmlns:a16="http://schemas.microsoft.com/office/drawing/2014/main" id="{B88B715D-63B2-464A-8CDA-69409EC81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4800">
                <a:solidFill>
                  <a:srgbClr val="FF0000"/>
                </a:solidFill>
                <a:latin typeface="+mj-ea"/>
                <a:ea typeface="+mj-ea"/>
              </a:rPr>
              <a:t>な</a:t>
            </a:r>
            <a:r>
              <a:rPr lang="ja-JP" altLang="en-US" sz="4800">
                <a:solidFill>
                  <a:schemeClr val="tx1"/>
                </a:solidFill>
                <a:latin typeface="+mj-ea"/>
                <a:ea typeface="+mj-ea"/>
              </a:rPr>
              <a:t>行の</a:t>
            </a:r>
            <a:r>
              <a:rPr lang="ja-JP" altLang="en-US" sz="4800">
                <a:solidFill>
                  <a:srgbClr val="FF0000"/>
                </a:solidFill>
                <a:latin typeface="+mj-ea"/>
                <a:ea typeface="+mj-ea"/>
              </a:rPr>
              <a:t>ことわざ</a:t>
            </a:r>
            <a:r>
              <a:rPr lang="ja-JP" altLang="en-US" sz="4800">
                <a:latin typeface="+mj-ea"/>
                <a:ea typeface="+mj-ea"/>
              </a:rPr>
              <a:t>と</a:t>
            </a:r>
            <a:endParaRPr lang="en-US" altLang="ja-JP" sz="480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800">
                <a:latin typeface="+mj-ea"/>
                <a:ea typeface="+mj-ea"/>
              </a:rPr>
              <a:t>その</a:t>
            </a:r>
            <a:r>
              <a:rPr lang="ja-JP" altLang="en-US" sz="4800">
                <a:solidFill>
                  <a:srgbClr val="FF0000"/>
                </a:solidFill>
                <a:latin typeface="+mj-ea"/>
                <a:ea typeface="+mj-ea"/>
              </a:rPr>
              <a:t>意味</a:t>
            </a:r>
            <a:r>
              <a:rPr lang="ja-JP" altLang="en-US" sz="4800">
                <a:latin typeface="+mj-ea"/>
                <a:ea typeface="+mj-ea"/>
              </a:rPr>
              <a:t>を知ろう。</a:t>
            </a:r>
            <a:endParaRPr lang="ja-JP" alt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66620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どんなに貴重なものでも、その価値の分からない者には、何の値打ちも無いことや、何の役にも立たないことの例え。 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「猫の前に小判」ともいう。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0242" name="Picture 2" descr="猫に小判のイラスト">
            <a:extLst>
              <a:ext uri="{FF2B5EF4-FFF2-40B4-BE49-F238E27FC236}">
                <a16:creationId xmlns:a16="http://schemas.microsoft.com/office/drawing/2014/main" id="{EFE3021B-062A-4C43-9AE5-C3E8290C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15" y="4391590"/>
            <a:ext cx="2120680" cy="22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C3466CD-CBAA-4845-97B5-E1CBF05EF40E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猫に小判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00A441-D999-48F2-A1B2-1BA50AF39BA7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ねこ　　　 こ　ばん</a:t>
            </a:r>
          </a:p>
        </p:txBody>
      </p:sp>
    </p:spTree>
    <p:extLst>
      <p:ext uri="{BB962C8B-B14F-4D97-AF65-F5344CB8AC3E}">
        <p14:creationId xmlns:p14="http://schemas.microsoft.com/office/powerpoint/2010/main" val="28027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大好物の例え。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また、非常に効き目があることの例え。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1266" name="Picture 2" descr="またたびにじゃれる猫のイラスト">
            <a:extLst>
              <a:ext uri="{FF2B5EF4-FFF2-40B4-BE49-F238E27FC236}">
                <a16:creationId xmlns:a16="http://schemas.microsoft.com/office/drawing/2014/main" id="{BA1882B4-F456-453C-B0ED-2085DE03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89" y="4516142"/>
            <a:ext cx="2580861" cy="210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C64207D-088D-4F1A-B9A8-F583E6849E1A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猫に木天蓼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A5CF1C-1157-4F24-9108-40A2CFF29288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ねこ　　　　 またたび</a:t>
            </a:r>
          </a:p>
        </p:txBody>
      </p:sp>
    </p:spTree>
    <p:extLst>
      <p:ext uri="{BB962C8B-B14F-4D97-AF65-F5344CB8AC3E}">
        <p14:creationId xmlns:p14="http://schemas.microsoft.com/office/powerpoint/2010/main" val="15464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よく眠る子は元気で丈夫に育つということ。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2052" name="Picture 4" descr="子守唄のイラスト">
            <a:extLst>
              <a:ext uri="{FF2B5EF4-FFF2-40B4-BE49-F238E27FC236}">
                <a16:creationId xmlns:a16="http://schemas.microsoft.com/office/drawing/2014/main" id="{6022943F-B514-4F6D-9040-898580D4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16" y="0"/>
            <a:ext cx="2224583" cy="20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ひざの上で赤ちゃんを抱く父親のイラスト">
            <a:extLst>
              <a:ext uri="{FF2B5EF4-FFF2-40B4-BE49-F238E27FC236}">
                <a16:creationId xmlns:a16="http://schemas.microsoft.com/office/drawing/2014/main" id="{F5204481-8079-4F57-B951-6BC2BE48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07" y="1445722"/>
            <a:ext cx="1257373" cy="16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寝ている男の子のイラスト">
            <a:extLst>
              <a:ext uri="{FF2B5EF4-FFF2-40B4-BE49-F238E27FC236}">
                <a16:creationId xmlns:a16="http://schemas.microsoft.com/office/drawing/2014/main" id="{7B9875FC-2B31-4209-B4DB-3FF140E2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9771" y="1404283"/>
            <a:ext cx="1581728" cy="16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外で昼寝をする人のイラスト（女子学生）">
            <a:extLst>
              <a:ext uri="{FF2B5EF4-FFF2-40B4-BE49-F238E27FC236}">
                <a16:creationId xmlns:a16="http://schemas.microsoft.com/office/drawing/2014/main" id="{B6AC5313-3CD2-4B5D-B768-8D3211F2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16" y="2678722"/>
            <a:ext cx="1601751" cy="16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おくるみに巻かれた赤ちゃんのイラスト">
            <a:extLst>
              <a:ext uri="{FF2B5EF4-FFF2-40B4-BE49-F238E27FC236}">
                <a16:creationId xmlns:a16="http://schemas.microsoft.com/office/drawing/2014/main" id="{028B7059-3489-4909-92BA-D4B11E1A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3209" y="158071"/>
            <a:ext cx="1107995" cy="111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ボディービルダーのイラスト">
            <a:extLst>
              <a:ext uri="{FF2B5EF4-FFF2-40B4-BE49-F238E27FC236}">
                <a16:creationId xmlns:a16="http://schemas.microsoft.com/office/drawing/2014/main" id="{82D5C5AE-5079-403A-A34B-6DB67354E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23" y="4188936"/>
            <a:ext cx="1867804" cy="271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強い企業戦士のイラスト（女性）">
            <a:extLst>
              <a:ext uri="{FF2B5EF4-FFF2-40B4-BE49-F238E27FC236}">
                <a16:creationId xmlns:a16="http://schemas.microsoft.com/office/drawing/2014/main" id="{7CA973C1-1BA4-4C50-A91D-B043D839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85" y="4227681"/>
            <a:ext cx="2520783" cy="26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5D22351-1500-4D38-AE80-43327D32D9AF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寝る子は育つ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C80CBB-7D83-4D8F-B691-4ACDEAB39531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ね　　　　 こ　　    そだ</a:t>
            </a:r>
          </a:p>
        </p:txBody>
      </p:sp>
    </p:spTree>
    <p:extLst>
      <p:ext uri="{BB962C8B-B14F-4D97-AF65-F5344CB8AC3E}">
        <p14:creationId xmlns:p14="http://schemas.microsoft.com/office/powerpoint/2010/main" val="181243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才能や実力のある者は、むやみにひけらかしたり、表面に現わしたりしないことの例え。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「能鷹（のうよう）」ともいう。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7170" name="Picture 2" descr="鋭い目つきの鷹のイラスト">
            <a:extLst>
              <a:ext uri="{FF2B5EF4-FFF2-40B4-BE49-F238E27FC236}">
                <a16:creationId xmlns:a16="http://schemas.microsoft.com/office/drawing/2014/main" id="{6A1BAD0D-3E60-4764-AE9E-DBA87C5E7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4674" y="4389120"/>
            <a:ext cx="1988607" cy="21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83E082D-5384-48D1-B961-3B2B365E637A}"/>
              </a:ext>
            </a:extLst>
          </p:cNvPr>
          <p:cNvSpPr/>
          <p:nvPr/>
        </p:nvSpPr>
        <p:spPr>
          <a:xfrm>
            <a:off x="4110335" y="249345"/>
            <a:ext cx="1015663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5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能ある鷹は爪を隠す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B54AC37-F471-4864-B22C-6906312EA5E0}"/>
              </a:ext>
            </a:extLst>
          </p:cNvPr>
          <p:cNvSpPr txBox="1"/>
          <p:nvPr/>
        </p:nvSpPr>
        <p:spPr>
          <a:xfrm>
            <a:off x="4818221" y="249344"/>
            <a:ext cx="615553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のう　　　　　　　たか　　　つめ　　　　かく</a:t>
            </a:r>
          </a:p>
        </p:txBody>
      </p:sp>
    </p:spTree>
    <p:extLst>
      <p:ext uri="{BB962C8B-B14F-4D97-AF65-F5344CB8AC3E}">
        <p14:creationId xmlns:p14="http://schemas.microsoft.com/office/powerpoint/2010/main" val="3073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最後まで残っている物や、人が取り残した物の中には、意外に良いものがあるということ。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「残り物に福がある」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「残り物に福あり」ともいう。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8" name="Picture 2" descr="福袋を持った男性のイラスト">
            <a:extLst>
              <a:ext uri="{FF2B5EF4-FFF2-40B4-BE49-F238E27FC236}">
                <a16:creationId xmlns:a16="http://schemas.microsoft.com/office/drawing/2014/main" id="{B1D191C2-D13B-4706-9C4D-B0D588A8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04" y="4389119"/>
            <a:ext cx="2212945" cy="21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068FFFC-CA87-4F1B-B9C5-89E81CA7C1C2}"/>
              </a:ext>
            </a:extLst>
          </p:cNvPr>
          <p:cNvSpPr/>
          <p:nvPr/>
        </p:nvSpPr>
        <p:spPr>
          <a:xfrm>
            <a:off x="4110335" y="249345"/>
            <a:ext cx="1015663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5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残り物には福がある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FC3704-2BE3-472E-A565-47502658A7BB}"/>
              </a:ext>
            </a:extLst>
          </p:cNvPr>
          <p:cNvSpPr txBox="1"/>
          <p:nvPr/>
        </p:nvSpPr>
        <p:spPr>
          <a:xfrm>
            <a:off x="4818221" y="249344"/>
            <a:ext cx="615553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のこ　　　　もの　　　　　　ふく</a:t>
            </a:r>
          </a:p>
        </p:txBody>
      </p:sp>
    </p:spTree>
    <p:extLst>
      <p:ext uri="{BB962C8B-B14F-4D97-AF65-F5344CB8AC3E}">
        <p14:creationId xmlns:p14="http://schemas.microsoft.com/office/powerpoint/2010/main" val="223121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何の張り合いも手ごたえも無いことの例え。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8194" name="Picture 2" descr="暖簾をくぐっている人のイラスト（女性）">
            <a:extLst>
              <a:ext uri="{FF2B5EF4-FFF2-40B4-BE49-F238E27FC236}">
                <a16:creationId xmlns:a16="http://schemas.microsoft.com/office/drawing/2014/main" id="{033D7013-C1B4-48D5-B8D0-C997D12E6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588" y="4436827"/>
            <a:ext cx="2395795" cy="22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7704F34-F9D1-4084-A221-C8B33F28CA1E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暖簾に腕押し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896C93-EDB4-4E5D-8A88-F2FA600F139D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のれん　　　 うで お</a:t>
            </a:r>
          </a:p>
        </p:txBody>
      </p:sp>
    </p:spTree>
    <p:extLst>
      <p:ext uri="{BB962C8B-B14F-4D97-AF65-F5344CB8AC3E}">
        <p14:creationId xmlns:p14="http://schemas.microsoft.com/office/powerpoint/2010/main" val="31670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規律や秩序を守るためには、たとえ愛する者であっても私情を捨て、涙をのんで厳しく処罰することの例え。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611CB44-46FB-4D56-B982-69C6FBA45396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泣いて馬謖を斬る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DE29E5-930B-4856-8E28-824C63E79BBD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な　　　　　　　ば しょく　　　き</a:t>
            </a:r>
          </a:p>
        </p:txBody>
      </p:sp>
      <p:pic>
        <p:nvPicPr>
          <p:cNvPr id="1026" name="Picture 2" descr="戦力外通告のイラスト">
            <a:extLst>
              <a:ext uri="{FF2B5EF4-FFF2-40B4-BE49-F238E27FC236}">
                <a16:creationId xmlns:a16="http://schemas.microsoft.com/office/drawing/2014/main" id="{31D4D281-4256-4B9D-BC63-7836C56A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24" y="4300778"/>
            <a:ext cx="2753371" cy="232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悪い事が重なって起こることの例え。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「泣きっ面を蜂が刺す」ともいう。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5122" name="Picture 2" descr="転んで泣いている女の子のイラスト">
            <a:extLst>
              <a:ext uri="{FF2B5EF4-FFF2-40B4-BE49-F238E27FC236}">
                <a16:creationId xmlns:a16="http://schemas.microsoft.com/office/drawing/2014/main" id="{A1ED6D82-D26E-47D2-89DF-4CFE0713F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14" y="4322400"/>
            <a:ext cx="1960275" cy="230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1.bp.blogspot.com/-YoKsv_evnNM/WaPvcNrj5zI/AAAAAAABGMs/8mlxQhZyRuU_CoPJiSzJ67ir1CNfAulvQCLcBGAs/s800/bug_hachi_doku.png">
            <a:extLst>
              <a:ext uri="{FF2B5EF4-FFF2-40B4-BE49-F238E27FC236}">
                <a16:creationId xmlns:a16="http://schemas.microsoft.com/office/drawing/2014/main" id="{B48BE468-D915-48BB-B137-9B1A43E3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45" y="4238787"/>
            <a:ext cx="662951" cy="7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E2B812-9003-4279-98DB-0B2FA07605EF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泣きっ面に蜂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B98007-FBF5-408D-AF5E-0CD5D527EB28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な           つら　　　はち</a:t>
            </a:r>
          </a:p>
        </p:txBody>
      </p:sp>
    </p:spTree>
    <p:extLst>
      <p:ext uri="{BB962C8B-B14F-4D97-AF65-F5344CB8AC3E}">
        <p14:creationId xmlns:p14="http://schemas.microsoft.com/office/powerpoint/2010/main" val="29063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誰でも多少は癖があるものだということ。「有って四十八癖」</a:t>
            </a:r>
            <a:r>
              <a:rPr kumimoji="1"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と続けて言うこともある。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E2B812-9003-4279-98DB-0B2FA07605EF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無くて七癖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B98007-FBF5-408D-AF5E-0CD5D527EB28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な            ななくせ</a:t>
            </a:r>
          </a:p>
        </p:txBody>
      </p:sp>
    </p:spTree>
    <p:extLst>
      <p:ext uri="{BB962C8B-B14F-4D97-AF65-F5344CB8AC3E}">
        <p14:creationId xmlns:p14="http://schemas.microsoft.com/office/powerpoint/2010/main" val="16215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他人に親切にすると、その人の為になるだけでなく、やがては巡り巡って自分に返ってくるということ。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人には親切にせよという教え。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2050" name="Picture 2" descr="友達を励ましているイラスト（男性）">
            <a:extLst>
              <a:ext uri="{FF2B5EF4-FFF2-40B4-BE49-F238E27FC236}">
                <a16:creationId xmlns:a16="http://schemas.microsoft.com/office/drawing/2014/main" id="{8951D32A-154A-4FC7-97B3-FAC3135A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0" y="4367226"/>
            <a:ext cx="2362118" cy="23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BECD6B-5FDE-4B14-B3DC-54B3CEED4B8E}"/>
              </a:ext>
            </a:extLst>
          </p:cNvPr>
          <p:cNvSpPr/>
          <p:nvPr/>
        </p:nvSpPr>
        <p:spPr>
          <a:xfrm>
            <a:off x="4110335" y="249345"/>
            <a:ext cx="1015663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54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情けは人の為ならず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CDFC4F1-8438-45BE-B5A5-F3A42ED6D70D}"/>
              </a:ext>
            </a:extLst>
          </p:cNvPr>
          <p:cNvSpPr txBox="1"/>
          <p:nvPr/>
        </p:nvSpPr>
        <p:spPr>
          <a:xfrm>
            <a:off x="4818221" y="249344"/>
            <a:ext cx="615553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なさ　　　　　　 ひと　    ため</a:t>
            </a:r>
          </a:p>
        </p:txBody>
      </p:sp>
    </p:spTree>
    <p:extLst>
      <p:ext uri="{BB962C8B-B14F-4D97-AF65-F5344CB8AC3E}">
        <p14:creationId xmlns:p14="http://schemas.microsoft.com/office/powerpoint/2010/main" val="26701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何度失敗しても諦めずに、勇気を出して立ち上がることの例え。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また、人生は浮き沈みが激しいことの例え。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「七転八起」ともいう。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6146" name="Picture 2" descr="くじけず立ち上がる人のイラスト（女性）">
            <a:extLst>
              <a:ext uri="{FF2B5EF4-FFF2-40B4-BE49-F238E27FC236}">
                <a16:creationId xmlns:a16="http://schemas.microsoft.com/office/drawing/2014/main" id="{25624893-54B1-4830-BD61-CD68F9083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64" y="4339526"/>
            <a:ext cx="2135078" cy="22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20F6E4-F567-4E43-B2AC-730CBC03E62F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七転び八起き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8C5276-4F2C-46BA-B69A-003D3A84D105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ななころ　　   や　 お</a:t>
            </a:r>
          </a:p>
        </p:txBody>
      </p:sp>
    </p:spTree>
    <p:extLst>
      <p:ext uri="{BB962C8B-B14F-4D97-AF65-F5344CB8AC3E}">
        <p14:creationId xmlns:p14="http://schemas.microsoft.com/office/powerpoint/2010/main" val="31731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中途半端な知識や技術に頼ると、かえって大失敗をするということの例え。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「元」は「基」「本」とも書く。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7170" name="Picture 2" descr="https://2.bp.blogspot.com/-dKfG0d5tKEg/W5H_qxOgzMI/AAAAAAABOuw/LeRcw1tl11M1DJgLdOuSkcM1yeQPsKwogCLcBGAs/s800/ajimi_mazui_man.png">
            <a:extLst>
              <a:ext uri="{FF2B5EF4-FFF2-40B4-BE49-F238E27FC236}">
                <a16:creationId xmlns:a16="http://schemas.microsoft.com/office/drawing/2014/main" id="{7A37DCED-FBB4-4F5D-AB90-508DDF3F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0908" y="3320512"/>
            <a:ext cx="1516220" cy="17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1.bp.blogspot.com/-xzq_tZkKTB0/W_UF9MyiAhI/AAAAAAABQUA/I4vsC7Zv1Ig35-B0h5z3Lz2F2boZmJI2wCLcBGAs/s800/cooking_shippai_woman2.png">
            <a:extLst>
              <a:ext uri="{FF2B5EF4-FFF2-40B4-BE49-F238E27FC236}">
                <a16:creationId xmlns:a16="http://schemas.microsoft.com/office/drawing/2014/main" id="{667003DE-F5ED-4C39-B558-71A125412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87" y="4866897"/>
            <a:ext cx="1685842" cy="18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思い出の料理のイラスト">
            <a:extLst>
              <a:ext uri="{FF2B5EF4-FFF2-40B4-BE49-F238E27FC236}">
                <a16:creationId xmlns:a16="http://schemas.microsoft.com/office/drawing/2014/main" id="{8C5D30B0-9CBA-4E2E-BA51-45692C0C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58" y="249344"/>
            <a:ext cx="2377405" cy="29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9AC456-9285-42D5-AA01-53C3235BFB4D}"/>
              </a:ext>
            </a:extLst>
          </p:cNvPr>
          <p:cNvSpPr/>
          <p:nvPr/>
        </p:nvSpPr>
        <p:spPr>
          <a:xfrm>
            <a:off x="4399245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生兵法は</a:t>
            </a:r>
            <a:endParaRPr lang="en-US" altLang="ja-JP" sz="6000" b="1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C3952D9-60DC-4C31-BD4B-6758120E1663}"/>
              </a:ext>
            </a:extLst>
          </p:cNvPr>
          <p:cNvSpPr/>
          <p:nvPr/>
        </p:nvSpPr>
        <p:spPr>
          <a:xfrm>
            <a:off x="3212768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大怪我の元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977929-0D6E-4FD8-99C0-10B2E65EBCD6}"/>
              </a:ext>
            </a:extLst>
          </p:cNvPr>
          <p:cNvSpPr txBox="1"/>
          <p:nvPr/>
        </p:nvSpPr>
        <p:spPr>
          <a:xfrm>
            <a:off x="5182538" y="249106"/>
            <a:ext cx="615553" cy="64800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なまびょうほう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7C0EFC-E5B1-476D-B919-BE590911DB40}"/>
              </a:ext>
            </a:extLst>
          </p:cNvPr>
          <p:cNvSpPr txBox="1"/>
          <p:nvPr/>
        </p:nvSpPr>
        <p:spPr>
          <a:xfrm>
            <a:off x="4008294" y="249106"/>
            <a:ext cx="615553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　　 けが　　　　   もと</a:t>
            </a:r>
          </a:p>
        </p:txBody>
      </p:sp>
    </p:spTree>
    <p:extLst>
      <p:ext uri="{BB962C8B-B14F-4D97-AF65-F5344CB8AC3E}">
        <p14:creationId xmlns:p14="http://schemas.microsoft.com/office/powerpoint/2010/main" val="37412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CC8E7-0E18-4821-A191-C1A981C8CC38}"/>
              </a:ext>
            </a:extLst>
          </p:cNvPr>
          <p:cNvSpPr txBox="1"/>
          <p:nvPr/>
        </p:nvSpPr>
        <p:spPr>
          <a:xfrm>
            <a:off x="0" y="249344"/>
            <a:ext cx="3188825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  <a:p>
            <a:endParaRPr lang="en-US" altLang="ja-JP" sz="14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絵になるような調和の良いもの、取り合わせの良いものの例え。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6685C07-C12F-4E3F-9A54-A2F7FB77FD79}"/>
              </a:ext>
            </a:extLst>
          </p:cNvPr>
          <p:cNvSpPr/>
          <p:nvPr/>
        </p:nvSpPr>
        <p:spPr>
          <a:xfrm>
            <a:off x="4018002" y="249345"/>
            <a:ext cx="1107996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r>
              <a:rPr lang="ja-JP" altLang="en-US" sz="6000" b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波に千鳥</a:t>
            </a:r>
            <a:endParaRPr lang="en-US" altLang="ja-JP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0D398D-0E41-46B6-88FF-3F5DBED2D55C}"/>
              </a:ext>
            </a:extLst>
          </p:cNvPr>
          <p:cNvSpPr txBox="1"/>
          <p:nvPr/>
        </p:nvSpPr>
        <p:spPr>
          <a:xfrm>
            <a:off x="4809733" y="249344"/>
            <a:ext cx="677108" cy="6480000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ja-JP" altLang="en-US" sz="320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なみ　　　 ち　どり</a:t>
            </a:r>
          </a:p>
        </p:txBody>
      </p:sp>
      <p:pic>
        <p:nvPicPr>
          <p:cNvPr id="1026" name="Picture 2" descr="https://upload.wikimedia.org/wikipedia/commons/4/45/Nami_ni_Chidori_inverted.jpg">
            <a:extLst>
              <a:ext uri="{FF2B5EF4-FFF2-40B4-BE49-F238E27FC236}">
                <a16:creationId xmlns:a16="http://schemas.microsoft.com/office/drawing/2014/main" id="{D8DE2F87-04B5-484B-A605-DE93F9B3A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06" y="4595247"/>
            <a:ext cx="1858182" cy="18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5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17098</TotalTime>
  <Words>1239</Words>
  <Application>Microsoft Office PowerPoint</Application>
  <PresentationFormat>画面に合わせる (4:3)</PresentationFormat>
  <Paragraphs>177</Paragraphs>
  <Slides>25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25</vt:i4>
      </vt:variant>
    </vt:vector>
  </HeadingPairs>
  <TitlesOfParts>
    <vt:vector size="36" baseType="lpstr">
      <vt:lpstr>ＭＳ Ｐゴシック</vt:lpstr>
      <vt:lpstr>ＭＳ Ｐ明朝</vt:lpstr>
      <vt:lpstr>UD デジタル 教科書体 NK-B</vt:lpstr>
      <vt:lpstr>UD デジタル 教科書体 N-R</vt:lpstr>
      <vt:lpstr>小塚ゴシック Pro M</vt:lpstr>
      <vt:lpstr>游ゴシック</vt:lpstr>
      <vt:lpstr>游ゴシック Light</vt:lpstr>
      <vt:lpstr>Arial</vt:lpstr>
      <vt:lpstr>Garamond</vt:lpstr>
      <vt:lpstr>オーガニック</vt:lpstr>
      <vt:lpstr>Office テーマ</vt:lpstr>
      <vt:lpstr>ことわざ</vt:lpstr>
      <vt:lpstr>教訓と知識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ことわざ な行</dc:title>
  <dc:creator>colas</dc:creator>
  <cp:lastModifiedBy>colas@edu-c.local</cp:lastModifiedBy>
  <cp:revision>835</cp:revision>
  <dcterms:created xsi:type="dcterms:W3CDTF">2017-10-03T04:20:59Z</dcterms:created>
  <dcterms:modified xsi:type="dcterms:W3CDTF">2020-12-17T01:50:15Z</dcterms:modified>
</cp:coreProperties>
</file>