
<file path=[Content_Types].xml><?xml version="1.0" encoding="utf-8"?>
<Types xmlns="http://schemas.openxmlformats.org/package/2006/content-types">
  <Default Extension="png" ContentType="image/png"/>
  <Default Extension="svg" ContentType="image/svg+xml"/>
  <Default Extension="jpeg" ContentType="image/jpeg"/>
  <Default Extension="glb" ContentType="model/gltf.binary"/>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2" r:id="rId1"/>
    <p:sldMasterId id="2147483880" r:id="rId2"/>
  </p:sldMasterIdLst>
  <p:notesMasterIdLst>
    <p:notesMasterId r:id="rId34"/>
  </p:notesMasterIdLst>
  <p:sldIdLst>
    <p:sldId id="303" r:id="rId3"/>
    <p:sldId id="368" r:id="rId4"/>
    <p:sldId id="397" r:id="rId5"/>
    <p:sldId id="375" r:id="rId6"/>
    <p:sldId id="404" r:id="rId7"/>
    <p:sldId id="322" r:id="rId8"/>
    <p:sldId id="376" r:id="rId9"/>
    <p:sldId id="377" r:id="rId10"/>
    <p:sldId id="380" r:id="rId11"/>
    <p:sldId id="362" r:id="rId12"/>
    <p:sldId id="381" r:id="rId13"/>
    <p:sldId id="403" r:id="rId14"/>
    <p:sldId id="382" r:id="rId15"/>
    <p:sldId id="398" r:id="rId16"/>
    <p:sldId id="383" r:id="rId17"/>
    <p:sldId id="385" r:id="rId18"/>
    <p:sldId id="405" r:id="rId19"/>
    <p:sldId id="387" r:id="rId20"/>
    <p:sldId id="389" r:id="rId21"/>
    <p:sldId id="388" r:id="rId22"/>
    <p:sldId id="400" r:id="rId23"/>
    <p:sldId id="399" r:id="rId24"/>
    <p:sldId id="401" r:id="rId25"/>
    <p:sldId id="390" r:id="rId26"/>
    <p:sldId id="391" r:id="rId27"/>
    <p:sldId id="392" r:id="rId28"/>
    <p:sldId id="393" r:id="rId29"/>
    <p:sldId id="394" r:id="rId30"/>
    <p:sldId id="402" r:id="rId31"/>
    <p:sldId id="395" r:id="rId32"/>
    <p:sldId id="406" r:id="rId3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338" autoAdjust="0"/>
    <p:restoredTop sz="96730" autoAdjust="0"/>
  </p:normalViewPr>
  <p:slideViewPr>
    <p:cSldViewPr snapToGrid="0">
      <p:cViewPr varScale="1">
        <p:scale>
          <a:sx n="123" d="100"/>
          <a:sy n="123" d="100"/>
        </p:scale>
        <p:origin x="1500" y="90"/>
      </p:cViewPr>
      <p:guideLst/>
    </p:cSldViewPr>
  </p:slideViewPr>
  <p:notesTextViewPr>
    <p:cViewPr>
      <p:scale>
        <a:sx n="125" d="100"/>
        <a:sy n="125"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8E7044-D069-43F4-A45A-55C308A2956B}" type="datetimeFigureOut">
              <a:rPr kumimoji="1" lang="ja-JP" altLang="en-US" smtClean="0"/>
              <a:t>2020/12/17</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AEBC80-037F-47C0-B582-DFA5BA53A4A6}" type="slidenum">
              <a:rPr kumimoji="1" lang="ja-JP" altLang="en-US" smtClean="0"/>
              <a:t>‹#›</a:t>
            </a:fld>
            <a:endParaRPr kumimoji="1" lang="ja-JP" altLang="en-US"/>
          </a:p>
        </p:txBody>
      </p:sp>
    </p:spTree>
    <p:extLst>
      <p:ext uri="{BB962C8B-B14F-4D97-AF65-F5344CB8AC3E}">
        <p14:creationId xmlns:p14="http://schemas.microsoft.com/office/powerpoint/2010/main" val="98091926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kern="1200">
                <a:solidFill>
                  <a:schemeClr val="tx1"/>
                </a:solidFill>
                <a:effectLst/>
                <a:latin typeface="+mn-lt"/>
                <a:ea typeface="+mn-ea"/>
                <a:cs typeface="+mn-cs"/>
              </a:rPr>
              <a:t>諺は俚諺（りげん）ともいう。</a:t>
            </a:r>
            <a:endParaRPr kumimoji="1" lang="ja-JP" altLang="en-US"/>
          </a:p>
        </p:txBody>
      </p:sp>
      <p:sp>
        <p:nvSpPr>
          <p:cNvPr id="4" name="スライド番号プレースホルダー 3"/>
          <p:cNvSpPr>
            <a:spLocks noGrp="1"/>
          </p:cNvSpPr>
          <p:nvPr>
            <p:ph type="sldNum" sz="quarter" idx="5"/>
          </p:nvPr>
        </p:nvSpPr>
        <p:spPr/>
        <p:txBody>
          <a:bodyPr/>
          <a:lstStyle/>
          <a:p>
            <a:fld id="{54AEBC80-037F-47C0-B582-DFA5BA53A4A6}" type="slidenum">
              <a:rPr kumimoji="1" lang="ja-JP" altLang="en-US" smtClean="0"/>
              <a:t>1</a:t>
            </a:fld>
            <a:endParaRPr kumimoji="1" lang="ja-JP" altLang="en-US"/>
          </a:p>
        </p:txBody>
      </p:sp>
    </p:spTree>
    <p:extLst>
      <p:ext uri="{BB962C8B-B14F-4D97-AF65-F5344CB8AC3E}">
        <p14:creationId xmlns:p14="http://schemas.microsoft.com/office/powerpoint/2010/main" val="29860207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a:solidFill>
                  <a:schemeClr val="tx1"/>
                </a:solidFill>
                <a:effectLst/>
                <a:latin typeface="+mn-lt"/>
                <a:ea typeface="+mn-ea"/>
                <a:cs typeface="+mn-cs"/>
              </a:rPr>
              <a:t>「玉」は丸い形の宝石のことで、「珠」「璧」とも書く。</a:t>
            </a:r>
            <a:br>
              <a:rPr lang="ja-JP" altLang="en-US"/>
            </a:br>
            <a:r>
              <a:rPr kumimoji="1" lang="ja-JP" altLang="en-US" sz="1200" b="0" i="0" kern="1200">
                <a:solidFill>
                  <a:schemeClr val="tx1"/>
                </a:solidFill>
                <a:effectLst/>
                <a:latin typeface="+mn-lt"/>
                <a:ea typeface="+mn-ea"/>
                <a:cs typeface="+mn-cs"/>
              </a:rPr>
              <a:t>宝石が原石のまま磨かれなければ美しい光を放たないのと同じように、人もどんなに才能があっても、学問や修業を怠れば立派な人間にはなれないということ。</a:t>
            </a:r>
            <a:br>
              <a:rPr lang="ja-JP" altLang="en-US"/>
            </a:br>
            <a:r>
              <a:rPr kumimoji="1" lang="en-US" altLang="ja-JP" sz="1200" b="0" i="0" kern="1200">
                <a:solidFill>
                  <a:schemeClr val="tx1"/>
                </a:solidFill>
                <a:effectLst/>
                <a:latin typeface="+mn-lt"/>
                <a:ea typeface="+mn-ea"/>
                <a:cs typeface="+mn-cs"/>
              </a:rPr>
              <a:t>『</a:t>
            </a:r>
            <a:r>
              <a:rPr kumimoji="1" lang="ja-JP" altLang="en-US" sz="1200" b="0" i="0" kern="1200">
                <a:solidFill>
                  <a:schemeClr val="tx1"/>
                </a:solidFill>
                <a:effectLst/>
                <a:latin typeface="+mn-lt"/>
                <a:ea typeface="+mn-ea"/>
                <a:cs typeface="+mn-cs"/>
              </a:rPr>
              <a:t>礼記・学記</a:t>
            </a:r>
            <a:r>
              <a:rPr kumimoji="1" lang="en-US" altLang="ja-JP" sz="1200" b="0" i="0" kern="1200">
                <a:solidFill>
                  <a:schemeClr val="tx1"/>
                </a:solidFill>
                <a:effectLst/>
                <a:latin typeface="+mn-lt"/>
                <a:ea typeface="+mn-ea"/>
                <a:cs typeface="+mn-cs"/>
              </a:rPr>
              <a:t>』</a:t>
            </a:r>
            <a:r>
              <a:rPr kumimoji="1" lang="ja-JP" altLang="en-US" sz="1200" b="0" i="0" kern="1200">
                <a:solidFill>
                  <a:schemeClr val="tx1"/>
                </a:solidFill>
                <a:effectLst/>
                <a:latin typeface="+mn-lt"/>
                <a:ea typeface="+mn-ea"/>
                <a:cs typeface="+mn-cs"/>
              </a:rPr>
              <a:t>に「玉琢かざれば器を成さず、人学ばざれば道を知らず」あるのに基づく。</a:t>
            </a:r>
            <a:endParaRPr lang="en-US" altLang="ja-JP" sz="1100">
              <a:latin typeface="UD デジタル 教科書体 N-R" panose="02020400000000000000" pitchFamily="17" charset="-128"/>
              <a:ea typeface="UD デジタル 教科書体 N-R" panose="02020400000000000000" pitchFamily="17" charset="-128"/>
            </a:endParaRPr>
          </a:p>
        </p:txBody>
      </p:sp>
      <p:sp>
        <p:nvSpPr>
          <p:cNvPr id="4" name="スライド番号プレースホルダー 3"/>
          <p:cNvSpPr>
            <a:spLocks noGrp="1"/>
          </p:cNvSpPr>
          <p:nvPr>
            <p:ph type="sldNum" sz="quarter" idx="5"/>
          </p:nvPr>
        </p:nvSpPr>
        <p:spPr/>
        <p:txBody>
          <a:bodyPr/>
          <a:lstStyle/>
          <a:p>
            <a:fld id="{54AEBC80-037F-47C0-B582-DFA5BA53A4A6}" type="slidenum">
              <a:rPr kumimoji="1" lang="ja-JP" altLang="en-US" smtClean="0"/>
              <a:t>11</a:t>
            </a:fld>
            <a:endParaRPr kumimoji="1" lang="ja-JP" altLang="en-US"/>
          </a:p>
        </p:txBody>
      </p:sp>
    </p:spTree>
    <p:extLst>
      <p:ext uri="{BB962C8B-B14F-4D97-AF65-F5344CB8AC3E}">
        <p14:creationId xmlns:p14="http://schemas.microsoft.com/office/powerpoint/2010/main" val="27910142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sz="1200">
              <a:latin typeface="UD デジタル 教科書体 N-R" panose="02020400000000000000" pitchFamily="17" charset="-128"/>
              <a:ea typeface="UD デジタル 教科書体 N-R" panose="02020400000000000000" pitchFamily="17" charset="-128"/>
            </a:endParaRPr>
          </a:p>
        </p:txBody>
      </p:sp>
      <p:sp>
        <p:nvSpPr>
          <p:cNvPr id="4" name="スライド番号プレースホルダー 3"/>
          <p:cNvSpPr>
            <a:spLocks noGrp="1"/>
          </p:cNvSpPr>
          <p:nvPr>
            <p:ph type="sldNum" sz="quarter" idx="5"/>
          </p:nvPr>
        </p:nvSpPr>
        <p:spPr/>
        <p:txBody>
          <a:bodyPr/>
          <a:lstStyle/>
          <a:p>
            <a:fld id="{54AEBC80-037F-47C0-B582-DFA5BA53A4A6}" type="slidenum">
              <a:rPr kumimoji="1" lang="ja-JP" altLang="en-US" smtClean="0"/>
              <a:t>12</a:t>
            </a:fld>
            <a:endParaRPr kumimoji="1" lang="ja-JP" altLang="en-US"/>
          </a:p>
        </p:txBody>
      </p:sp>
    </p:spTree>
    <p:extLst>
      <p:ext uri="{BB962C8B-B14F-4D97-AF65-F5344CB8AC3E}">
        <p14:creationId xmlns:p14="http://schemas.microsoft.com/office/powerpoint/2010/main" val="12033908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sz="1200">
              <a:latin typeface="UD デジタル 教科書体 N-R" panose="02020400000000000000" pitchFamily="17" charset="-128"/>
              <a:ea typeface="UD デジタル 教科書体 N-R" panose="02020400000000000000" pitchFamily="17" charset="-128"/>
            </a:endParaRPr>
          </a:p>
        </p:txBody>
      </p:sp>
      <p:sp>
        <p:nvSpPr>
          <p:cNvPr id="4" name="スライド番号プレースホルダー 3"/>
          <p:cNvSpPr>
            <a:spLocks noGrp="1"/>
          </p:cNvSpPr>
          <p:nvPr>
            <p:ph type="sldNum" sz="quarter" idx="5"/>
          </p:nvPr>
        </p:nvSpPr>
        <p:spPr/>
        <p:txBody>
          <a:bodyPr/>
          <a:lstStyle/>
          <a:p>
            <a:fld id="{54AEBC80-037F-47C0-B582-DFA5BA53A4A6}" type="slidenum">
              <a:rPr kumimoji="1" lang="ja-JP" altLang="en-US" smtClean="0"/>
              <a:t>13</a:t>
            </a:fld>
            <a:endParaRPr kumimoji="1" lang="ja-JP" altLang="en-US"/>
          </a:p>
        </p:txBody>
      </p:sp>
    </p:spTree>
    <p:extLst>
      <p:ext uri="{BB962C8B-B14F-4D97-AF65-F5344CB8AC3E}">
        <p14:creationId xmlns:p14="http://schemas.microsoft.com/office/powerpoint/2010/main" val="8670757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sz="1200">
              <a:latin typeface="UD デジタル 教科書体 N-R" panose="02020400000000000000" pitchFamily="17" charset="-128"/>
              <a:ea typeface="UD デジタル 教科書体 N-R" panose="02020400000000000000" pitchFamily="17" charset="-128"/>
            </a:endParaRPr>
          </a:p>
        </p:txBody>
      </p:sp>
      <p:sp>
        <p:nvSpPr>
          <p:cNvPr id="4" name="スライド番号プレースホルダー 3"/>
          <p:cNvSpPr>
            <a:spLocks noGrp="1"/>
          </p:cNvSpPr>
          <p:nvPr>
            <p:ph type="sldNum" sz="quarter" idx="5"/>
          </p:nvPr>
        </p:nvSpPr>
        <p:spPr/>
        <p:txBody>
          <a:bodyPr/>
          <a:lstStyle/>
          <a:p>
            <a:fld id="{54AEBC80-037F-47C0-B582-DFA5BA53A4A6}" type="slidenum">
              <a:rPr kumimoji="1" lang="ja-JP" altLang="en-US" smtClean="0"/>
              <a:t>14</a:t>
            </a:fld>
            <a:endParaRPr kumimoji="1" lang="ja-JP" altLang="en-US"/>
          </a:p>
        </p:txBody>
      </p:sp>
    </p:spTree>
    <p:extLst>
      <p:ext uri="{BB962C8B-B14F-4D97-AF65-F5344CB8AC3E}">
        <p14:creationId xmlns:p14="http://schemas.microsoft.com/office/powerpoint/2010/main" val="11319407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4AEBC80-037F-47C0-B582-DFA5BA53A4A6}" type="slidenum">
              <a:rPr kumimoji="1" lang="ja-JP" altLang="en-US" smtClean="0"/>
              <a:t>15</a:t>
            </a:fld>
            <a:endParaRPr kumimoji="1" lang="ja-JP" altLang="en-US"/>
          </a:p>
        </p:txBody>
      </p:sp>
    </p:spTree>
    <p:extLst>
      <p:ext uri="{BB962C8B-B14F-4D97-AF65-F5344CB8AC3E}">
        <p14:creationId xmlns:p14="http://schemas.microsoft.com/office/powerpoint/2010/main" val="8507083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b="0" i="0" kern="1200">
                <a:solidFill>
                  <a:schemeClr val="tx1"/>
                </a:solidFill>
                <a:effectLst/>
                <a:latin typeface="+mn-lt"/>
                <a:ea typeface="+mn-ea"/>
                <a:cs typeface="+mn-cs"/>
              </a:rPr>
              <a:t>Speech is silver, silence is golden.</a:t>
            </a:r>
            <a:endParaRPr lang="en-US" altLang="ja-JP" sz="1100">
              <a:latin typeface="UD デジタル 教科書体 N-R" panose="02020400000000000000" pitchFamily="17" charset="-128"/>
              <a:ea typeface="UD デジタル 教科書体 N-R" panose="02020400000000000000" pitchFamily="17" charset="-128"/>
            </a:endParaRPr>
          </a:p>
        </p:txBody>
      </p:sp>
      <p:sp>
        <p:nvSpPr>
          <p:cNvPr id="4" name="スライド番号プレースホルダー 3"/>
          <p:cNvSpPr>
            <a:spLocks noGrp="1"/>
          </p:cNvSpPr>
          <p:nvPr>
            <p:ph type="sldNum" sz="quarter" idx="5"/>
          </p:nvPr>
        </p:nvSpPr>
        <p:spPr/>
        <p:txBody>
          <a:bodyPr/>
          <a:lstStyle/>
          <a:p>
            <a:fld id="{54AEBC80-037F-47C0-B582-DFA5BA53A4A6}" type="slidenum">
              <a:rPr kumimoji="1" lang="ja-JP" altLang="en-US" smtClean="0"/>
              <a:t>16</a:t>
            </a:fld>
            <a:endParaRPr kumimoji="1" lang="ja-JP" altLang="en-US"/>
          </a:p>
        </p:txBody>
      </p:sp>
    </p:spTree>
    <p:extLst>
      <p:ext uri="{BB962C8B-B14F-4D97-AF65-F5344CB8AC3E}">
        <p14:creationId xmlns:p14="http://schemas.microsoft.com/office/powerpoint/2010/main" val="36337734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a:solidFill>
                  <a:schemeClr val="tx1"/>
                </a:solidFill>
                <a:effectLst/>
                <a:latin typeface="+mn-lt"/>
                <a:ea typeface="+mn-ea"/>
                <a:cs typeface="+mn-cs"/>
              </a:rPr>
              <a:t>曲がった牛の角をまっすぐにするために叩いたり引っぱったりすると、牛は弱って死んでしまうことから。</a:t>
            </a:r>
            <a:endParaRPr kumimoji="1" lang="en-US" altLang="ja-JP" sz="1200" b="0" i="0" kern="1200">
              <a:solidFill>
                <a:schemeClr val="tx1"/>
              </a:solidFill>
              <a:effectLst/>
              <a:latin typeface="+mn-lt"/>
              <a:ea typeface="+mn-ea"/>
              <a:cs typeface="+mn-cs"/>
            </a:endParaRPr>
          </a:p>
          <a:p>
            <a:r>
              <a:rPr kumimoji="1" lang="ja-JP" altLang="en-US" sz="1200" b="0" i="0" kern="1200">
                <a:solidFill>
                  <a:schemeClr val="tx1"/>
                </a:solidFill>
                <a:effectLst/>
                <a:latin typeface="+mn-lt"/>
                <a:ea typeface="+mn-ea"/>
                <a:cs typeface="+mn-cs"/>
              </a:rPr>
              <a:t>「矯める」とは、矯正する。曲がったものをまっすぐにするという意味。</a:t>
            </a:r>
            <a:endParaRPr lang="en-US" altLang="ja-JP" sz="1100">
              <a:latin typeface="UD デジタル 教科書体 N-R" panose="02020400000000000000" pitchFamily="17" charset="-128"/>
              <a:ea typeface="UD デジタル 教科書体 N-R" panose="02020400000000000000" pitchFamily="17" charset="-128"/>
            </a:endParaRPr>
          </a:p>
        </p:txBody>
      </p:sp>
      <p:sp>
        <p:nvSpPr>
          <p:cNvPr id="4" name="スライド番号プレースホルダー 3"/>
          <p:cNvSpPr>
            <a:spLocks noGrp="1"/>
          </p:cNvSpPr>
          <p:nvPr>
            <p:ph type="sldNum" sz="quarter" idx="5"/>
          </p:nvPr>
        </p:nvSpPr>
        <p:spPr/>
        <p:txBody>
          <a:bodyPr/>
          <a:lstStyle/>
          <a:p>
            <a:fld id="{54AEBC80-037F-47C0-B582-DFA5BA53A4A6}" type="slidenum">
              <a:rPr kumimoji="1" lang="ja-JP" altLang="en-US" smtClean="0"/>
              <a:t>17</a:t>
            </a:fld>
            <a:endParaRPr kumimoji="1" lang="ja-JP" altLang="en-US"/>
          </a:p>
        </p:txBody>
      </p:sp>
    </p:spTree>
    <p:extLst>
      <p:ext uri="{BB962C8B-B14F-4D97-AF65-F5344CB8AC3E}">
        <p14:creationId xmlns:p14="http://schemas.microsoft.com/office/powerpoint/2010/main" val="32648936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a:solidFill>
                  <a:schemeClr val="tx1"/>
                </a:solidFill>
                <a:effectLst/>
                <a:latin typeface="+mn-lt"/>
                <a:ea typeface="+mn-ea"/>
                <a:cs typeface="+mn-cs"/>
              </a:rPr>
              <a:t>鶴と亀は寿命が長い代表で、めでたいものとされていることから、縁起の良い賀寿などの際に使われる。</a:t>
            </a:r>
            <a:endParaRPr lang="en-US" altLang="ja-JP" sz="1100">
              <a:latin typeface="UD デジタル 教科書体 N-R" panose="02020400000000000000" pitchFamily="17" charset="-128"/>
              <a:ea typeface="UD デジタル 教科書体 N-R" panose="02020400000000000000" pitchFamily="17" charset="-128"/>
            </a:endParaRPr>
          </a:p>
        </p:txBody>
      </p:sp>
      <p:sp>
        <p:nvSpPr>
          <p:cNvPr id="4" name="スライド番号プレースホルダー 3"/>
          <p:cNvSpPr>
            <a:spLocks noGrp="1"/>
          </p:cNvSpPr>
          <p:nvPr>
            <p:ph type="sldNum" sz="quarter" idx="5"/>
          </p:nvPr>
        </p:nvSpPr>
        <p:spPr/>
        <p:txBody>
          <a:bodyPr/>
          <a:lstStyle/>
          <a:p>
            <a:fld id="{54AEBC80-037F-47C0-B582-DFA5BA53A4A6}" type="slidenum">
              <a:rPr kumimoji="1" lang="ja-JP" altLang="en-US" smtClean="0"/>
              <a:t>18</a:t>
            </a:fld>
            <a:endParaRPr kumimoji="1" lang="ja-JP" altLang="en-US"/>
          </a:p>
        </p:txBody>
      </p:sp>
    </p:spTree>
    <p:extLst>
      <p:ext uri="{BB962C8B-B14F-4D97-AF65-F5344CB8AC3E}">
        <p14:creationId xmlns:p14="http://schemas.microsoft.com/office/powerpoint/2010/main" val="34347649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sz="1200">
              <a:latin typeface="UD デジタル 教科書体 N-R" panose="02020400000000000000" pitchFamily="17" charset="-128"/>
              <a:ea typeface="UD デジタル 教科書体 N-R" panose="02020400000000000000" pitchFamily="17" charset="-128"/>
            </a:endParaRPr>
          </a:p>
        </p:txBody>
      </p:sp>
      <p:sp>
        <p:nvSpPr>
          <p:cNvPr id="4" name="スライド番号プレースホルダー 3"/>
          <p:cNvSpPr>
            <a:spLocks noGrp="1"/>
          </p:cNvSpPr>
          <p:nvPr>
            <p:ph type="sldNum" sz="quarter" idx="5"/>
          </p:nvPr>
        </p:nvSpPr>
        <p:spPr/>
        <p:txBody>
          <a:bodyPr/>
          <a:lstStyle/>
          <a:p>
            <a:fld id="{54AEBC80-037F-47C0-B582-DFA5BA53A4A6}" type="slidenum">
              <a:rPr kumimoji="1" lang="ja-JP" altLang="en-US" smtClean="0"/>
              <a:t>19</a:t>
            </a:fld>
            <a:endParaRPr kumimoji="1" lang="ja-JP" altLang="en-US"/>
          </a:p>
        </p:txBody>
      </p:sp>
    </p:spTree>
    <p:extLst>
      <p:ext uri="{BB962C8B-B14F-4D97-AF65-F5344CB8AC3E}">
        <p14:creationId xmlns:p14="http://schemas.microsoft.com/office/powerpoint/2010/main" val="23394243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a:solidFill>
                  <a:schemeClr val="tx1"/>
                </a:solidFill>
                <a:effectLst/>
                <a:latin typeface="+mn-lt"/>
                <a:ea typeface="+mn-ea"/>
                <a:cs typeface="+mn-cs"/>
              </a:rPr>
              <a:t>英語の「</a:t>
            </a:r>
            <a:r>
              <a:rPr kumimoji="1" lang="en-US" altLang="ja-JP" sz="1200" b="0" i="0" kern="1200">
                <a:solidFill>
                  <a:schemeClr val="tx1"/>
                </a:solidFill>
                <a:effectLst/>
                <a:latin typeface="+mn-lt"/>
                <a:ea typeface="+mn-ea"/>
                <a:cs typeface="+mn-cs"/>
              </a:rPr>
              <a:t>Strike while the iron is hot.</a:t>
            </a:r>
            <a:r>
              <a:rPr kumimoji="1" lang="ja-JP" altLang="en-US" sz="1200" b="0" i="0" kern="1200">
                <a:solidFill>
                  <a:schemeClr val="tx1"/>
                </a:solidFill>
                <a:effectLst/>
                <a:latin typeface="+mn-lt"/>
                <a:ea typeface="+mn-ea"/>
                <a:cs typeface="+mn-cs"/>
              </a:rPr>
              <a:t>」を訳したことわざ。</a:t>
            </a:r>
            <a:br>
              <a:rPr lang="ja-JP" altLang="en-US" sz="1100"/>
            </a:br>
            <a:r>
              <a:rPr kumimoji="1" lang="ja-JP" altLang="en-US" sz="1200" b="0" i="0" kern="1200">
                <a:solidFill>
                  <a:schemeClr val="tx1"/>
                </a:solidFill>
                <a:effectLst/>
                <a:latin typeface="+mn-lt"/>
                <a:ea typeface="+mn-ea"/>
                <a:cs typeface="+mn-cs"/>
              </a:rPr>
              <a:t>鉄は熱してやわらかいうちには、打っていろいろな形にできることからいう。</a:t>
            </a:r>
            <a:endParaRPr lang="en-US" altLang="ja-JP" sz="1100">
              <a:latin typeface="UD デジタル 教科書体 N-R" panose="02020400000000000000" pitchFamily="17" charset="-128"/>
              <a:ea typeface="UD デジタル 教科書体 N-R" panose="02020400000000000000" pitchFamily="17" charset="-128"/>
            </a:endParaRPr>
          </a:p>
        </p:txBody>
      </p:sp>
      <p:sp>
        <p:nvSpPr>
          <p:cNvPr id="4" name="スライド番号プレースホルダー 3"/>
          <p:cNvSpPr>
            <a:spLocks noGrp="1"/>
          </p:cNvSpPr>
          <p:nvPr>
            <p:ph type="sldNum" sz="quarter" idx="5"/>
          </p:nvPr>
        </p:nvSpPr>
        <p:spPr/>
        <p:txBody>
          <a:bodyPr/>
          <a:lstStyle/>
          <a:p>
            <a:fld id="{54AEBC80-037F-47C0-B582-DFA5BA53A4A6}" type="slidenum">
              <a:rPr kumimoji="1" lang="ja-JP" altLang="en-US" smtClean="0"/>
              <a:t>20</a:t>
            </a:fld>
            <a:endParaRPr kumimoji="1" lang="ja-JP" altLang="en-US"/>
          </a:p>
        </p:txBody>
      </p:sp>
    </p:spTree>
    <p:extLst>
      <p:ext uri="{BB962C8B-B14F-4D97-AF65-F5344CB8AC3E}">
        <p14:creationId xmlns:p14="http://schemas.microsoft.com/office/powerpoint/2010/main" val="2650727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sz="1200">
              <a:latin typeface="UD デジタル 教科書体 N-R" panose="02020400000000000000" pitchFamily="17" charset="-128"/>
              <a:ea typeface="UD デジタル 教科書体 N-R" panose="02020400000000000000" pitchFamily="17" charset="-128"/>
            </a:endParaRPr>
          </a:p>
        </p:txBody>
      </p:sp>
      <p:sp>
        <p:nvSpPr>
          <p:cNvPr id="4" name="スライド番号プレースホルダー 3"/>
          <p:cNvSpPr>
            <a:spLocks noGrp="1"/>
          </p:cNvSpPr>
          <p:nvPr>
            <p:ph type="sldNum" sz="quarter" idx="5"/>
          </p:nvPr>
        </p:nvSpPr>
        <p:spPr/>
        <p:txBody>
          <a:bodyPr/>
          <a:lstStyle/>
          <a:p>
            <a:fld id="{54AEBC80-037F-47C0-B582-DFA5BA53A4A6}" type="slidenum">
              <a:rPr kumimoji="1" lang="ja-JP" altLang="en-US" smtClean="0"/>
              <a:t>3</a:t>
            </a:fld>
            <a:endParaRPr kumimoji="1" lang="ja-JP" altLang="en-US"/>
          </a:p>
        </p:txBody>
      </p:sp>
    </p:spTree>
    <p:extLst>
      <p:ext uri="{BB962C8B-B14F-4D97-AF65-F5344CB8AC3E}">
        <p14:creationId xmlns:p14="http://schemas.microsoft.com/office/powerpoint/2010/main" val="35718554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大阪府大阪市の</a:t>
            </a:r>
            <a:r>
              <a:rPr kumimoji="1" lang="zh-TW" altLang="en-US"/>
              <a:t>毛馬桜之宮公園</a:t>
            </a:r>
            <a:r>
              <a:rPr kumimoji="1" lang="ja-JP" altLang="en-US"/>
              <a:t>にある</a:t>
            </a:r>
            <a:r>
              <a:rPr kumimoji="1" lang="ja-JP" altLang="en-US" sz="1200" b="0" i="0" kern="1200">
                <a:solidFill>
                  <a:schemeClr val="tx1"/>
                </a:solidFill>
                <a:effectLst/>
                <a:latin typeface="+mn-lt"/>
                <a:ea typeface="+mn-ea"/>
                <a:cs typeface="+mn-cs"/>
              </a:rPr>
              <a:t>水防碑</a:t>
            </a:r>
            <a:r>
              <a:rPr kumimoji="1" lang="ja-JP" altLang="en-US"/>
              <a:t>に「</a:t>
            </a:r>
            <a:r>
              <a:rPr kumimoji="1" lang="ja-JP" altLang="en-US" sz="1200" b="0" i="0" kern="1200">
                <a:solidFill>
                  <a:schemeClr val="tx1"/>
                </a:solidFill>
                <a:effectLst/>
                <a:latin typeface="+mn-lt"/>
                <a:ea typeface="+mn-ea"/>
                <a:cs typeface="+mn-cs"/>
              </a:rPr>
              <a:t>災害は忘れたころにやってくる</a:t>
            </a:r>
            <a:r>
              <a:rPr kumimoji="1" lang="ja-JP" altLang="en-US"/>
              <a:t>」と</a:t>
            </a:r>
            <a:r>
              <a:rPr kumimoji="1" lang="ja-JP" altLang="en-US" sz="1200" b="0" i="0" kern="1200">
                <a:solidFill>
                  <a:schemeClr val="tx1"/>
                </a:solidFill>
                <a:effectLst/>
                <a:latin typeface="+mn-lt"/>
                <a:ea typeface="+mn-ea"/>
                <a:cs typeface="+mn-cs"/>
              </a:rPr>
              <a:t>刻まれている</a:t>
            </a:r>
            <a:r>
              <a:rPr kumimoji="1" lang="ja-JP" altLang="en-US"/>
              <a:t>。</a:t>
            </a:r>
            <a:endParaRPr kumimoji="1" lang="ja-JP" altLang="en-US" dirty="0"/>
          </a:p>
        </p:txBody>
      </p:sp>
      <p:sp>
        <p:nvSpPr>
          <p:cNvPr id="4" name="スライド番号プレースホルダー 3"/>
          <p:cNvSpPr>
            <a:spLocks noGrp="1"/>
          </p:cNvSpPr>
          <p:nvPr>
            <p:ph type="sldNum" sz="quarter" idx="5"/>
          </p:nvPr>
        </p:nvSpPr>
        <p:spPr/>
        <p:txBody>
          <a:bodyPr/>
          <a:lstStyle/>
          <a:p>
            <a:fld id="{54AEBC80-037F-47C0-B582-DFA5BA53A4A6}" type="slidenum">
              <a:rPr kumimoji="1" lang="ja-JP" altLang="en-US" smtClean="0"/>
              <a:t>21</a:t>
            </a:fld>
            <a:endParaRPr kumimoji="1" lang="ja-JP" altLang="en-US"/>
          </a:p>
        </p:txBody>
      </p:sp>
    </p:spTree>
    <p:extLst>
      <p:ext uri="{BB962C8B-B14F-4D97-AF65-F5344CB8AC3E}">
        <p14:creationId xmlns:p14="http://schemas.microsoft.com/office/powerpoint/2010/main" val="117660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sz="1200">
              <a:latin typeface="UD デジタル 教科書体 N-R" panose="02020400000000000000" pitchFamily="17" charset="-128"/>
              <a:ea typeface="UD デジタル 教科書体 N-R" panose="02020400000000000000" pitchFamily="17" charset="-128"/>
            </a:endParaRPr>
          </a:p>
        </p:txBody>
      </p:sp>
      <p:sp>
        <p:nvSpPr>
          <p:cNvPr id="4" name="スライド番号プレースホルダー 3"/>
          <p:cNvSpPr>
            <a:spLocks noGrp="1"/>
          </p:cNvSpPr>
          <p:nvPr>
            <p:ph type="sldNum" sz="quarter" idx="5"/>
          </p:nvPr>
        </p:nvSpPr>
        <p:spPr/>
        <p:txBody>
          <a:bodyPr/>
          <a:lstStyle/>
          <a:p>
            <a:fld id="{54AEBC80-037F-47C0-B582-DFA5BA53A4A6}" type="slidenum">
              <a:rPr kumimoji="1" lang="ja-JP" altLang="en-US" smtClean="0"/>
              <a:t>22</a:t>
            </a:fld>
            <a:endParaRPr kumimoji="1" lang="ja-JP" altLang="en-US"/>
          </a:p>
        </p:txBody>
      </p:sp>
    </p:spTree>
    <p:extLst>
      <p:ext uri="{BB962C8B-B14F-4D97-AF65-F5344CB8AC3E}">
        <p14:creationId xmlns:p14="http://schemas.microsoft.com/office/powerpoint/2010/main" val="34978725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a:solidFill>
                  <a:schemeClr val="tx1"/>
                </a:solidFill>
                <a:effectLst/>
                <a:latin typeface="+mn-lt"/>
                <a:ea typeface="+mn-ea"/>
                <a:cs typeface="+mn-cs"/>
              </a:rPr>
              <a:t>燭台は周囲を明るく照らすが、その真下は影になっていて暗いことから。</a:t>
            </a:r>
            <a:endParaRPr lang="en-US" altLang="ja-JP" sz="1200">
              <a:latin typeface="UD デジタル 教科書体 N-R" panose="02020400000000000000" pitchFamily="17" charset="-128"/>
              <a:ea typeface="UD デジタル 教科書体 N-R" panose="02020400000000000000" pitchFamily="17" charset="-128"/>
            </a:endParaRPr>
          </a:p>
        </p:txBody>
      </p:sp>
      <p:sp>
        <p:nvSpPr>
          <p:cNvPr id="4" name="スライド番号プレースホルダー 3"/>
          <p:cNvSpPr>
            <a:spLocks noGrp="1"/>
          </p:cNvSpPr>
          <p:nvPr>
            <p:ph type="sldNum" sz="quarter" idx="5"/>
          </p:nvPr>
        </p:nvSpPr>
        <p:spPr/>
        <p:txBody>
          <a:bodyPr/>
          <a:lstStyle/>
          <a:p>
            <a:fld id="{54AEBC80-037F-47C0-B582-DFA5BA53A4A6}" type="slidenum">
              <a:rPr kumimoji="1" lang="ja-JP" altLang="en-US" smtClean="0"/>
              <a:t>23</a:t>
            </a:fld>
            <a:endParaRPr kumimoji="1" lang="ja-JP" altLang="en-US"/>
          </a:p>
        </p:txBody>
      </p:sp>
    </p:spTree>
    <p:extLst>
      <p:ext uri="{BB962C8B-B14F-4D97-AF65-F5344CB8AC3E}">
        <p14:creationId xmlns:p14="http://schemas.microsoft.com/office/powerpoint/2010/main" val="26958675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sz="1200">
              <a:latin typeface="UD デジタル 教科書体 N-R" panose="02020400000000000000" pitchFamily="17" charset="-128"/>
              <a:ea typeface="UD デジタル 教科書体 N-R" panose="02020400000000000000" pitchFamily="17" charset="-128"/>
            </a:endParaRPr>
          </a:p>
        </p:txBody>
      </p:sp>
      <p:sp>
        <p:nvSpPr>
          <p:cNvPr id="4" name="スライド番号プレースホルダー 3"/>
          <p:cNvSpPr>
            <a:spLocks noGrp="1"/>
          </p:cNvSpPr>
          <p:nvPr>
            <p:ph type="sldNum" sz="quarter" idx="5"/>
          </p:nvPr>
        </p:nvSpPr>
        <p:spPr/>
        <p:txBody>
          <a:bodyPr/>
          <a:lstStyle/>
          <a:p>
            <a:fld id="{54AEBC80-037F-47C0-B582-DFA5BA53A4A6}" type="slidenum">
              <a:rPr kumimoji="1" lang="ja-JP" altLang="en-US" smtClean="0"/>
              <a:t>24</a:t>
            </a:fld>
            <a:endParaRPr kumimoji="1" lang="ja-JP" altLang="en-US"/>
          </a:p>
        </p:txBody>
      </p:sp>
    </p:spTree>
    <p:extLst>
      <p:ext uri="{BB962C8B-B14F-4D97-AF65-F5344CB8AC3E}">
        <p14:creationId xmlns:p14="http://schemas.microsoft.com/office/powerpoint/2010/main" val="31837582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a:solidFill>
                  <a:schemeClr val="tx1"/>
                </a:solidFill>
                <a:effectLst/>
                <a:latin typeface="+mn-lt"/>
                <a:ea typeface="+mn-ea"/>
                <a:cs typeface="+mn-cs"/>
              </a:rPr>
              <a:t>時間は無駄に費やすものではなく、有効に使うべきである。</a:t>
            </a:r>
            <a:endParaRPr lang="en-US" altLang="ja-JP" sz="1200">
              <a:latin typeface="UD デジタル 教科書体 N-R" panose="02020400000000000000" pitchFamily="17" charset="-128"/>
              <a:ea typeface="UD デジタル 教科書体 N-R" panose="02020400000000000000" pitchFamily="17" charset="-128"/>
            </a:endParaRPr>
          </a:p>
        </p:txBody>
      </p:sp>
      <p:sp>
        <p:nvSpPr>
          <p:cNvPr id="4" name="スライド番号プレースホルダー 3"/>
          <p:cNvSpPr>
            <a:spLocks noGrp="1"/>
          </p:cNvSpPr>
          <p:nvPr>
            <p:ph type="sldNum" sz="quarter" idx="5"/>
          </p:nvPr>
        </p:nvSpPr>
        <p:spPr/>
        <p:txBody>
          <a:bodyPr/>
          <a:lstStyle/>
          <a:p>
            <a:fld id="{54AEBC80-037F-47C0-B582-DFA5BA53A4A6}" type="slidenum">
              <a:rPr kumimoji="1" lang="ja-JP" altLang="en-US" smtClean="0"/>
              <a:t>25</a:t>
            </a:fld>
            <a:endParaRPr kumimoji="1" lang="ja-JP" altLang="en-US"/>
          </a:p>
        </p:txBody>
      </p:sp>
    </p:spTree>
    <p:extLst>
      <p:ext uri="{BB962C8B-B14F-4D97-AF65-F5344CB8AC3E}">
        <p14:creationId xmlns:p14="http://schemas.microsoft.com/office/powerpoint/2010/main" val="1196068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sz="1200">
              <a:latin typeface="UD デジタル 教科書体 N-R" panose="02020400000000000000" pitchFamily="17" charset="-128"/>
              <a:ea typeface="UD デジタル 教科書体 N-R" panose="02020400000000000000" pitchFamily="17" charset="-128"/>
            </a:endParaRPr>
          </a:p>
        </p:txBody>
      </p:sp>
      <p:sp>
        <p:nvSpPr>
          <p:cNvPr id="4" name="スライド番号プレースホルダー 3"/>
          <p:cNvSpPr>
            <a:spLocks noGrp="1"/>
          </p:cNvSpPr>
          <p:nvPr>
            <p:ph type="sldNum" sz="quarter" idx="5"/>
          </p:nvPr>
        </p:nvSpPr>
        <p:spPr/>
        <p:txBody>
          <a:bodyPr/>
          <a:lstStyle/>
          <a:p>
            <a:fld id="{54AEBC80-037F-47C0-B582-DFA5BA53A4A6}" type="slidenum">
              <a:rPr kumimoji="1" lang="ja-JP" altLang="en-US" smtClean="0"/>
              <a:t>26</a:t>
            </a:fld>
            <a:endParaRPr kumimoji="1" lang="ja-JP" altLang="en-US"/>
          </a:p>
        </p:txBody>
      </p:sp>
    </p:spTree>
    <p:extLst>
      <p:ext uri="{BB962C8B-B14F-4D97-AF65-F5344CB8AC3E}">
        <p14:creationId xmlns:p14="http://schemas.microsoft.com/office/powerpoint/2010/main" val="7238847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a:solidFill>
                  <a:schemeClr val="tx1"/>
                </a:solidFill>
                <a:effectLst/>
                <a:latin typeface="+mn-lt"/>
                <a:ea typeface="+mn-ea"/>
                <a:cs typeface="+mn-cs"/>
              </a:rPr>
              <a:t>隣の家に咲いている花は、自分の家に咲いている花よりも赤く美しく見えることから。</a:t>
            </a:r>
            <a:endParaRPr lang="en-US" altLang="ja-JP" sz="1200">
              <a:latin typeface="UD デジタル 教科書体 N-R" panose="02020400000000000000" pitchFamily="17" charset="-128"/>
              <a:ea typeface="UD デジタル 教科書体 N-R" panose="02020400000000000000" pitchFamily="17" charset="-128"/>
            </a:endParaRPr>
          </a:p>
        </p:txBody>
      </p:sp>
      <p:sp>
        <p:nvSpPr>
          <p:cNvPr id="4" name="スライド番号プレースホルダー 3"/>
          <p:cNvSpPr>
            <a:spLocks noGrp="1"/>
          </p:cNvSpPr>
          <p:nvPr>
            <p:ph type="sldNum" sz="quarter" idx="5"/>
          </p:nvPr>
        </p:nvSpPr>
        <p:spPr/>
        <p:txBody>
          <a:bodyPr/>
          <a:lstStyle/>
          <a:p>
            <a:fld id="{54AEBC80-037F-47C0-B582-DFA5BA53A4A6}" type="slidenum">
              <a:rPr kumimoji="1" lang="ja-JP" altLang="en-US" smtClean="0"/>
              <a:t>27</a:t>
            </a:fld>
            <a:endParaRPr kumimoji="1" lang="ja-JP" altLang="en-US"/>
          </a:p>
        </p:txBody>
      </p:sp>
    </p:spTree>
    <p:extLst>
      <p:ext uri="{BB962C8B-B14F-4D97-AF65-F5344CB8AC3E}">
        <p14:creationId xmlns:p14="http://schemas.microsoft.com/office/powerpoint/2010/main" val="3360453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a:solidFill>
                  <a:schemeClr val="tx1"/>
                </a:solidFill>
                <a:effectLst/>
                <a:latin typeface="+mn-lt"/>
                <a:ea typeface="+mn-ea"/>
                <a:cs typeface="+mn-cs"/>
              </a:rPr>
              <a:t>まだ捕らえていないうちから狸の皮の価格を計算することから。</a:t>
            </a:r>
            <a:endParaRPr lang="en-US" altLang="ja-JP" sz="1200">
              <a:latin typeface="UD デジタル 教科書体 N-R" panose="02020400000000000000" pitchFamily="17" charset="-128"/>
              <a:ea typeface="UD デジタル 教科書体 N-R" panose="02020400000000000000" pitchFamily="17" charset="-128"/>
            </a:endParaRPr>
          </a:p>
        </p:txBody>
      </p:sp>
      <p:sp>
        <p:nvSpPr>
          <p:cNvPr id="4" name="スライド番号プレースホルダー 3"/>
          <p:cNvSpPr>
            <a:spLocks noGrp="1"/>
          </p:cNvSpPr>
          <p:nvPr>
            <p:ph type="sldNum" sz="quarter" idx="5"/>
          </p:nvPr>
        </p:nvSpPr>
        <p:spPr/>
        <p:txBody>
          <a:bodyPr/>
          <a:lstStyle/>
          <a:p>
            <a:fld id="{54AEBC80-037F-47C0-B582-DFA5BA53A4A6}" type="slidenum">
              <a:rPr kumimoji="1" lang="ja-JP" altLang="en-US" smtClean="0"/>
              <a:t>28</a:t>
            </a:fld>
            <a:endParaRPr kumimoji="1" lang="ja-JP" altLang="en-US"/>
          </a:p>
        </p:txBody>
      </p:sp>
    </p:spTree>
    <p:extLst>
      <p:ext uri="{BB962C8B-B14F-4D97-AF65-F5344CB8AC3E}">
        <p14:creationId xmlns:p14="http://schemas.microsoft.com/office/powerpoint/2010/main" val="12792424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sz="1200">
              <a:latin typeface="UD デジタル 教科書体 N-R" panose="02020400000000000000" pitchFamily="17" charset="-128"/>
              <a:ea typeface="UD デジタル 教科書体 N-R" panose="02020400000000000000" pitchFamily="17" charset="-128"/>
            </a:endParaRPr>
          </a:p>
        </p:txBody>
      </p:sp>
      <p:sp>
        <p:nvSpPr>
          <p:cNvPr id="4" name="スライド番号プレースホルダー 3"/>
          <p:cNvSpPr>
            <a:spLocks noGrp="1"/>
          </p:cNvSpPr>
          <p:nvPr>
            <p:ph type="sldNum" sz="quarter" idx="5"/>
          </p:nvPr>
        </p:nvSpPr>
        <p:spPr/>
        <p:txBody>
          <a:bodyPr/>
          <a:lstStyle/>
          <a:p>
            <a:fld id="{54AEBC80-037F-47C0-B582-DFA5BA53A4A6}" type="slidenum">
              <a:rPr kumimoji="1" lang="ja-JP" altLang="en-US" smtClean="0"/>
              <a:t>29</a:t>
            </a:fld>
            <a:endParaRPr kumimoji="1" lang="ja-JP" altLang="en-US"/>
          </a:p>
        </p:txBody>
      </p:sp>
    </p:spTree>
    <p:extLst>
      <p:ext uri="{BB962C8B-B14F-4D97-AF65-F5344CB8AC3E}">
        <p14:creationId xmlns:p14="http://schemas.microsoft.com/office/powerpoint/2010/main" val="21970700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sz="1200">
              <a:latin typeface="UD デジタル 教科書体 N-R" panose="02020400000000000000" pitchFamily="17" charset="-128"/>
              <a:ea typeface="UD デジタル 教科書体 N-R" panose="02020400000000000000" pitchFamily="17" charset="-128"/>
            </a:endParaRPr>
          </a:p>
        </p:txBody>
      </p:sp>
      <p:sp>
        <p:nvSpPr>
          <p:cNvPr id="4" name="スライド番号プレースホルダー 3"/>
          <p:cNvSpPr>
            <a:spLocks noGrp="1"/>
          </p:cNvSpPr>
          <p:nvPr>
            <p:ph type="sldNum" sz="quarter" idx="5"/>
          </p:nvPr>
        </p:nvSpPr>
        <p:spPr/>
        <p:txBody>
          <a:bodyPr/>
          <a:lstStyle/>
          <a:p>
            <a:fld id="{54AEBC80-037F-47C0-B582-DFA5BA53A4A6}" type="slidenum">
              <a:rPr kumimoji="1" lang="ja-JP" altLang="en-US" smtClean="0"/>
              <a:t>30</a:t>
            </a:fld>
            <a:endParaRPr kumimoji="1" lang="ja-JP" altLang="en-US"/>
          </a:p>
        </p:txBody>
      </p:sp>
    </p:spTree>
    <p:extLst>
      <p:ext uri="{BB962C8B-B14F-4D97-AF65-F5344CB8AC3E}">
        <p14:creationId xmlns:p14="http://schemas.microsoft.com/office/powerpoint/2010/main" val="14237085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a:solidFill>
                  <a:schemeClr val="tx1"/>
                </a:solidFill>
                <a:effectLst/>
                <a:latin typeface="+mn-lt"/>
                <a:ea typeface="+mn-ea"/>
                <a:cs typeface="+mn-cs"/>
              </a:rPr>
              <a:t>大きい山が音を響かせて揺れ動くので、大噴火でも起こるのかと思っていると、小さな鼠が一匹出てきただけだったという意味から。</a:t>
            </a:r>
            <a:endParaRPr kumimoji="1" lang="en-US" altLang="ja-JP" sz="1200" b="0" i="0" kern="1200">
              <a:solidFill>
                <a:schemeClr val="tx1"/>
              </a:solidFill>
              <a:effectLst/>
              <a:latin typeface="+mn-lt"/>
              <a:ea typeface="+mn-ea"/>
              <a:cs typeface="+mn-cs"/>
            </a:endParaRPr>
          </a:p>
          <a:p>
            <a:r>
              <a:rPr kumimoji="1" lang="ja-JP" altLang="en-US" sz="1200" b="0" i="0" kern="1200">
                <a:solidFill>
                  <a:schemeClr val="tx1"/>
                </a:solidFill>
                <a:effectLst/>
                <a:latin typeface="+mn-lt"/>
                <a:ea typeface="+mn-ea"/>
                <a:cs typeface="+mn-cs"/>
              </a:rPr>
              <a:t>古代ローマの詩人ホラティウスの言葉から出た西洋のことわざ。</a:t>
            </a:r>
            <a:endParaRPr kumimoji="1" lang="en-US" altLang="ja-JP" sz="1200" b="0" i="0" kern="1200">
              <a:solidFill>
                <a:schemeClr val="tx1"/>
              </a:solidFill>
              <a:effectLst/>
              <a:latin typeface="+mn-lt"/>
              <a:ea typeface="+mn-ea"/>
              <a:cs typeface="+mn-cs"/>
            </a:endParaRPr>
          </a:p>
          <a:p>
            <a:r>
              <a:rPr lang="ja-JP" altLang="en-US" sz="1100">
                <a:latin typeface="UD デジタル 教科書体 N-R" panose="02020400000000000000" pitchFamily="17" charset="-128"/>
                <a:ea typeface="UD デジタル 教科書体 N-R" panose="02020400000000000000" pitchFamily="17" charset="-128"/>
              </a:rPr>
              <a:t>ラテン語で「</a:t>
            </a:r>
            <a:r>
              <a:rPr lang="en-US" altLang="ja-JP" sz="1100">
                <a:latin typeface="UD デジタル 教科書体 N-R" panose="02020400000000000000" pitchFamily="17" charset="-128"/>
                <a:ea typeface="UD デジタル 教科書体 N-R" panose="02020400000000000000" pitchFamily="17" charset="-128"/>
              </a:rPr>
              <a:t>Parturiunt montes, nascitur ridiculus mus.</a:t>
            </a:r>
            <a:r>
              <a:rPr lang="ja-JP" altLang="en-US" sz="1100">
                <a:latin typeface="UD デジタル 教科書体 N-R" panose="02020400000000000000" pitchFamily="17" charset="-128"/>
                <a:ea typeface="UD デジタル 教科書体 N-R" panose="02020400000000000000" pitchFamily="17" charset="-128"/>
              </a:rPr>
              <a:t>（山々が産気づいて滑稽な鼠が一匹産まれる）」</a:t>
            </a:r>
            <a:endParaRPr lang="en-US" altLang="ja-JP" sz="1100">
              <a:latin typeface="UD デジタル 教科書体 N-R" panose="02020400000000000000" pitchFamily="17" charset="-128"/>
              <a:ea typeface="UD デジタル 教科書体 N-R" panose="02020400000000000000" pitchFamily="17" charset="-128"/>
            </a:endParaRPr>
          </a:p>
          <a:p>
            <a:r>
              <a:rPr kumimoji="1" lang="ja-JP" altLang="en-US" sz="1200" b="0" i="0" kern="1200">
                <a:solidFill>
                  <a:schemeClr val="tx1"/>
                </a:solidFill>
                <a:effectLst/>
                <a:latin typeface="+mn-lt"/>
                <a:ea typeface="+mn-ea"/>
                <a:cs typeface="+mn-cs"/>
              </a:rPr>
              <a:t>「泰山」とも書くが、中国の「泰山」を指すわけではない。</a:t>
            </a:r>
            <a:endParaRPr lang="en-US" altLang="ja-JP" sz="1100">
              <a:latin typeface="UD デジタル 教科書体 N-R" panose="02020400000000000000" pitchFamily="17" charset="-128"/>
              <a:ea typeface="UD デジタル 教科書体 N-R" panose="02020400000000000000" pitchFamily="17" charset="-128"/>
            </a:endParaRPr>
          </a:p>
        </p:txBody>
      </p:sp>
      <p:sp>
        <p:nvSpPr>
          <p:cNvPr id="4" name="スライド番号プレースホルダー 3"/>
          <p:cNvSpPr>
            <a:spLocks noGrp="1"/>
          </p:cNvSpPr>
          <p:nvPr>
            <p:ph type="sldNum" sz="quarter" idx="5"/>
          </p:nvPr>
        </p:nvSpPr>
        <p:spPr/>
        <p:txBody>
          <a:bodyPr/>
          <a:lstStyle/>
          <a:p>
            <a:fld id="{54AEBC80-037F-47C0-B582-DFA5BA53A4A6}" type="slidenum">
              <a:rPr kumimoji="1" lang="ja-JP" altLang="en-US" smtClean="0"/>
              <a:t>4</a:t>
            </a:fld>
            <a:endParaRPr kumimoji="1" lang="ja-JP" altLang="en-US"/>
          </a:p>
        </p:txBody>
      </p:sp>
    </p:spTree>
    <p:extLst>
      <p:ext uri="{BB962C8B-B14F-4D97-AF65-F5344CB8AC3E}">
        <p14:creationId xmlns:p14="http://schemas.microsoft.com/office/powerpoint/2010/main" val="32449471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a:solidFill>
                  <a:schemeClr val="tx1"/>
                </a:solidFill>
                <a:effectLst/>
                <a:latin typeface="+mn-lt"/>
                <a:ea typeface="+mn-ea"/>
                <a:cs typeface="+mn-cs"/>
              </a:rPr>
              <a:t>明かりにつられて飛んで来た夏の虫が、火で焼け死んでしまうという意から。</a:t>
            </a:r>
            <a:endParaRPr kumimoji="1" lang="ja-JP" altLang="en-US" dirty="0"/>
          </a:p>
        </p:txBody>
      </p:sp>
      <p:sp>
        <p:nvSpPr>
          <p:cNvPr id="4" name="スライド番号プレースホルダー 3"/>
          <p:cNvSpPr>
            <a:spLocks noGrp="1"/>
          </p:cNvSpPr>
          <p:nvPr>
            <p:ph type="sldNum" sz="quarter" idx="5"/>
          </p:nvPr>
        </p:nvSpPr>
        <p:spPr/>
        <p:txBody>
          <a:bodyPr/>
          <a:lstStyle/>
          <a:p>
            <a:fld id="{54AEBC80-037F-47C0-B582-DFA5BA53A4A6}" type="slidenum">
              <a:rPr kumimoji="1" lang="ja-JP" altLang="en-US" smtClean="0"/>
              <a:t>31</a:t>
            </a:fld>
            <a:endParaRPr kumimoji="1" lang="ja-JP" altLang="en-US"/>
          </a:p>
        </p:txBody>
      </p:sp>
    </p:spTree>
    <p:extLst>
      <p:ext uri="{BB962C8B-B14F-4D97-AF65-F5344CB8AC3E}">
        <p14:creationId xmlns:p14="http://schemas.microsoft.com/office/powerpoint/2010/main" val="27489132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sz="1200">
              <a:latin typeface="UD デジタル 教科書体 N-R" panose="02020400000000000000" pitchFamily="17" charset="-128"/>
              <a:ea typeface="UD デジタル 教科書体 N-R" panose="02020400000000000000" pitchFamily="17" charset="-128"/>
            </a:endParaRPr>
          </a:p>
        </p:txBody>
      </p:sp>
      <p:sp>
        <p:nvSpPr>
          <p:cNvPr id="4" name="スライド番号プレースホルダー 3"/>
          <p:cNvSpPr>
            <a:spLocks noGrp="1"/>
          </p:cNvSpPr>
          <p:nvPr>
            <p:ph type="sldNum" sz="quarter" idx="5"/>
          </p:nvPr>
        </p:nvSpPr>
        <p:spPr/>
        <p:txBody>
          <a:bodyPr/>
          <a:lstStyle/>
          <a:p>
            <a:fld id="{54AEBC80-037F-47C0-B582-DFA5BA53A4A6}" type="slidenum">
              <a:rPr kumimoji="1" lang="ja-JP" altLang="en-US" smtClean="0"/>
              <a:t>5</a:t>
            </a:fld>
            <a:endParaRPr kumimoji="1" lang="ja-JP" altLang="en-US"/>
          </a:p>
        </p:txBody>
      </p:sp>
    </p:spTree>
    <p:extLst>
      <p:ext uri="{BB962C8B-B14F-4D97-AF65-F5344CB8AC3E}">
        <p14:creationId xmlns:p14="http://schemas.microsoft.com/office/powerpoint/2010/main" val="383512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a:solidFill>
                  <a:schemeClr val="tx1"/>
                </a:solidFill>
                <a:effectLst/>
                <a:latin typeface="+mn-lt"/>
                <a:ea typeface="+mn-ea"/>
                <a:cs typeface="+mn-cs"/>
              </a:rPr>
              <a:t>水鳥が飛び立ったあとの水辺は、濁ることなく清く澄んだままであることからいう。</a:t>
            </a:r>
            <a:endParaRPr lang="en-US" altLang="ja-JP" sz="1200">
              <a:latin typeface="UD デジタル 教科書体 N-R" panose="02020400000000000000" pitchFamily="17" charset="-128"/>
              <a:ea typeface="UD デジタル 教科書体 N-R" panose="02020400000000000000" pitchFamily="17" charset="-128"/>
            </a:endParaRPr>
          </a:p>
        </p:txBody>
      </p:sp>
      <p:sp>
        <p:nvSpPr>
          <p:cNvPr id="4" name="スライド番号プレースホルダー 3"/>
          <p:cNvSpPr>
            <a:spLocks noGrp="1"/>
          </p:cNvSpPr>
          <p:nvPr>
            <p:ph type="sldNum" sz="quarter" idx="5"/>
          </p:nvPr>
        </p:nvSpPr>
        <p:spPr/>
        <p:txBody>
          <a:bodyPr/>
          <a:lstStyle/>
          <a:p>
            <a:fld id="{54AEBC80-037F-47C0-B582-DFA5BA53A4A6}" type="slidenum">
              <a:rPr kumimoji="1" lang="ja-JP" altLang="en-US" smtClean="0"/>
              <a:t>6</a:t>
            </a:fld>
            <a:endParaRPr kumimoji="1" lang="ja-JP" altLang="en-US"/>
          </a:p>
        </p:txBody>
      </p:sp>
    </p:spTree>
    <p:extLst>
      <p:ext uri="{BB962C8B-B14F-4D97-AF65-F5344CB8AC3E}">
        <p14:creationId xmlns:p14="http://schemas.microsoft.com/office/powerpoint/2010/main" val="9318079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a:solidFill>
                  <a:schemeClr val="tx1"/>
                </a:solidFill>
                <a:effectLst/>
                <a:latin typeface="+mn-lt"/>
                <a:ea typeface="+mn-ea"/>
                <a:cs typeface="+mn-cs"/>
              </a:rPr>
              <a:t>辛くて苦い蓼を好んで食べる虫がいるように、人の好みは多様性に富んでいるということ。</a:t>
            </a:r>
            <a:br>
              <a:rPr lang="ja-JP" altLang="en-US" sz="1100"/>
            </a:br>
            <a:r>
              <a:rPr kumimoji="1" lang="ja-JP" altLang="en-US" sz="1200" b="0" i="0" kern="1200">
                <a:solidFill>
                  <a:schemeClr val="tx1"/>
                </a:solidFill>
                <a:effectLst/>
                <a:latin typeface="+mn-lt"/>
                <a:ea typeface="+mn-ea"/>
                <a:cs typeface="+mn-cs"/>
              </a:rPr>
              <a:t>他人の悪趣味について言うことが多いが、人の好みは様々なのだから、自分の趣味から推し計って一概に言うことはできないだろう。</a:t>
            </a:r>
            <a:endParaRPr lang="en-US" altLang="ja-JP" sz="1100">
              <a:latin typeface="UD デジタル 教科書体 N-R" panose="02020400000000000000" pitchFamily="17" charset="-128"/>
              <a:ea typeface="UD デジタル 教科書体 N-R" panose="02020400000000000000" pitchFamily="17" charset="-128"/>
            </a:endParaRPr>
          </a:p>
        </p:txBody>
      </p:sp>
      <p:sp>
        <p:nvSpPr>
          <p:cNvPr id="4" name="スライド番号プレースホルダー 3"/>
          <p:cNvSpPr>
            <a:spLocks noGrp="1"/>
          </p:cNvSpPr>
          <p:nvPr>
            <p:ph type="sldNum" sz="quarter" idx="5"/>
          </p:nvPr>
        </p:nvSpPr>
        <p:spPr/>
        <p:txBody>
          <a:bodyPr/>
          <a:lstStyle/>
          <a:p>
            <a:fld id="{54AEBC80-037F-47C0-B582-DFA5BA53A4A6}" type="slidenum">
              <a:rPr kumimoji="1" lang="ja-JP" altLang="en-US" smtClean="0"/>
              <a:t>7</a:t>
            </a:fld>
            <a:endParaRPr kumimoji="1" lang="ja-JP" altLang="en-US"/>
          </a:p>
        </p:txBody>
      </p:sp>
    </p:spTree>
    <p:extLst>
      <p:ext uri="{BB962C8B-B14F-4D97-AF65-F5344CB8AC3E}">
        <p14:creationId xmlns:p14="http://schemas.microsoft.com/office/powerpoint/2010/main" val="38257992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a:solidFill>
                  <a:schemeClr val="tx1"/>
                </a:solidFill>
                <a:effectLst/>
                <a:latin typeface="+mn-lt"/>
                <a:ea typeface="+mn-ea"/>
                <a:cs typeface="+mn-cs"/>
              </a:rPr>
              <a:t>棚から落ちてきた牡丹餅が、ちょうどあいていた口に落ちておさまることからいう。</a:t>
            </a:r>
            <a:endParaRPr lang="en-US" altLang="ja-JP" sz="1200">
              <a:latin typeface="UD デジタル 教科書体 N-R" panose="02020400000000000000" pitchFamily="17" charset="-128"/>
              <a:ea typeface="UD デジタル 教科書体 N-R" panose="02020400000000000000" pitchFamily="17" charset="-128"/>
            </a:endParaRPr>
          </a:p>
        </p:txBody>
      </p:sp>
      <p:sp>
        <p:nvSpPr>
          <p:cNvPr id="4" name="スライド番号プレースホルダー 3"/>
          <p:cNvSpPr>
            <a:spLocks noGrp="1"/>
          </p:cNvSpPr>
          <p:nvPr>
            <p:ph type="sldNum" sz="quarter" idx="5"/>
          </p:nvPr>
        </p:nvSpPr>
        <p:spPr/>
        <p:txBody>
          <a:bodyPr/>
          <a:lstStyle/>
          <a:p>
            <a:fld id="{54AEBC80-037F-47C0-B582-DFA5BA53A4A6}" type="slidenum">
              <a:rPr kumimoji="1" lang="ja-JP" altLang="en-US" smtClean="0"/>
              <a:t>8</a:t>
            </a:fld>
            <a:endParaRPr kumimoji="1" lang="ja-JP" altLang="en-US"/>
          </a:p>
        </p:txBody>
      </p:sp>
    </p:spTree>
    <p:extLst>
      <p:ext uri="{BB962C8B-B14F-4D97-AF65-F5344CB8AC3E}">
        <p14:creationId xmlns:p14="http://schemas.microsoft.com/office/powerpoint/2010/main" val="13488228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sz="1200">
              <a:latin typeface="UD デジタル 教科書体 N-R" panose="02020400000000000000" pitchFamily="17" charset="-128"/>
              <a:ea typeface="UD デジタル 教科書体 N-R" panose="02020400000000000000" pitchFamily="17" charset="-128"/>
            </a:endParaRPr>
          </a:p>
        </p:txBody>
      </p:sp>
      <p:sp>
        <p:nvSpPr>
          <p:cNvPr id="4" name="スライド番号プレースホルダー 3"/>
          <p:cNvSpPr>
            <a:spLocks noGrp="1"/>
          </p:cNvSpPr>
          <p:nvPr>
            <p:ph type="sldNum" sz="quarter" idx="5"/>
          </p:nvPr>
        </p:nvSpPr>
        <p:spPr/>
        <p:txBody>
          <a:bodyPr/>
          <a:lstStyle/>
          <a:p>
            <a:fld id="{54AEBC80-037F-47C0-B582-DFA5BA53A4A6}" type="slidenum">
              <a:rPr kumimoji="1" lang="ja-JP" altLang="en-US" smtClean="0"/>
              <a:t>9</a:t>
            </a:fld>
            <a:endParaRPr kumimoji="1" lang="ja-JP" altLang="en-US"/>
          </a:p>
        </p:txBody>
      </p:sp>
    </p:spTree>
    <p:extLst>
      <p:ext uri="{BB962C8B-B14F-4D97-AF65-F5344CB8AC3E}">
        <p14:creationId xmlns:p14="http://schemas.microsoft.com/office/powerpoint/2010/main" val="34765210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a:solidFill>
                  <a:schemeClr val="tx1"/>
                </a:solidFill>
                <a:effectLst/>
                <a:latin typeface="+mn-lt"/>
                <a:ea typeface="+mn-ea"/>
                <a:cs typeface="+mn-cs"/>
              </a:rPr>
              <a:t>昔は情報量も少なく旅先に知人などもおらず、今と違って旅は大変不安なものだったことから、旅に同行者がいるということはとても心強く感じられる。</a:t>
            </a:r>
            <a:endParaRPr kumimoji="1" lang="en-US" altLang="ja-JP" sz="1200" b="0" i="0" kern="1200">
              <a:solidFill>
                <a:schemeClr val="tx1"/>
              </a:solidFill>
              <a:effectLst/>
              <a:latin typeface="+mn-lt"/>
              <a:ea typeface="+mn-ea"/>
              <a:cs typeface="+mn-cs"/>
            </a:endParaRPr>
          </a:p>
          <a:p>
            <a:r>
              <a:rPr kumimoji="1" lang="ja-JP" altLang="en-US" sz="1200" b="0" i="0" kern="1200">
                <a:solidFill>
                  <a:schemeClr val="tx1"/>
                </a:solidFill>
                <a:effectLst/>
                <a:latin typeface="+mn-lt"/>
                <a:ea typeface="+mn-ea"/>
                <a:cs typeface="+mn-cs"/>
              </a:rPr>
              <a:t>同様に、人生の旅も人の情けや思いやりがあってこそ心強く感じられるものだし、助け合う気持ちが大切だということ。</a:t>
            </a:r>
            <a:endParaRPr kumimoji="1" lang="ja-JP" altLang="en-US" dirty="0"/>
          </a:p>
        </p:txBody>
      </p:sp>
      <p:sp>
        <p:nvSpPr>
          <p:cNvPr id="4" name="スライド番号プレースホルダー 3"/>
          <p:cNvSpPr>
            <a:spLocks noGrp="1"/>
          </p:cNvSpPr>
          <p:nvPr>
            <p:ph type="sldNum" sz="quarter" idx="5"/>
          </p:nvPr>
        </p:nvSpPr>
        <p:spPr/>
        <p:txBody>
          <a:bodyPr/>
          <a:lstStyle/>
          <a:p>
            <a:fld id="{54AEBC80-037F-47C0-B582-DFA5BA53A4A6}" type="slidenum">
              <a:rPr kumimoji="1" lang="ja-JP" altLang="en-US" smtClean="0"/>
              <a:t>10</a:t>
            </a:fld>
            <a:endParaRPr kumimoji="1" lang="ja-JP" altLang="en-US"/>
          </a:p>
        </p:txBody>
      </p:sp>
    </p:spTree>
    <p:extLst>
      <p:ext uri="{BB962C8B-B14F-4D97-AF65-F5344CB8AC3E}">
        <p14:creationId xmlns:p14="http://schemas.microsoft.com/office/powerpoint/2010/main" val="29542764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18" name="Group 17"/>
          <p:cNvGrpSpPr/>
          <p:nvPr/>
        </p:nvGrpSpPr>
        <p:grpSpPr>
          <a:xfrm>
            <a:off x="0" y="0"/>
            <a:ext cx="9144677" cy="6858000"/>
            <a:chOff x="0" y="0"/>
            <a:chExt cx="9144677" cy="6858000"/>
          </a:xfrm>
        </p:grpSpPr>
        <p:pic>
          <p:nvPicPr>
            <p:cNvPr id="8" name="Picture 7" descr="S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Rectangle 10"/>
            <p:cNvSpPr/>
            <p:nvPr/>
          </p:nvSpPr>
          <p:spPr>
            <a:xfrm>
              <a:off x="1515532" y="1520422"/>
              <a:ext cx="6112935" cy="3818468"/>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2" name="Picture 11"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0" y="3128434"/>
              <a:ext cx="1664208" cy="612648"/>
            </a:xfrm>
            <a:prstGeom prst="rect">
              <a:avLst/>
            </a:prstGeom>
          </p:spPr>
        </p:pic>
        <p:pic>
          <p:nvPicPr>
            <p:cNvPr id="13" name="Picture 12"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7480469" y="3128434"/>
              <a:ext cx="1664208" cy="612648"/>
            </a:xfrm>
            <a:prstGeom prst="rect">
              <a:avLst/>
            </a:prstGeom>
          </p:spPr>
        </p:pic>
      </p:grpSp>
      <p:sp>
        <p:nvSpPr>
          <p:cNvPr id="2" name="Title 1"/>
          <p:cNvSpPr>
            <a:spLocks noGrp="1"/>
          </p:cNvSpPr>
          <p:nvPr>
            <p:ph type="ctrTitle"/>
          </p:nvPr>
        </p:nvSpPr>
        <p:spPr>
          <a:xfrm>
            <a:off x="1921934" y="1811863"/>
            <a:ext cx="5308866" cy="1515533"/>
          </a:xfrm>
        </p:spPr>
        <p:txBody>
          <a:bodyPr anchor="b">
            <a:noAutofit/>
          </a:bodyPr>
          <a:lstStyle>
            <a:lvl1pPr algn="ctr">
              <a:defRPr sz="4800">
                <a:effectLst/>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1921934" y="3598327"/>
            <a:ext cx="5308866" cy="1377651"/>
          </a:xfrm>
        </p:spPr>
        <p:txBody>
          <a:bodyPr anchor="t">
            <a:normAutofit/>
          </a:bodyPr>
          <a:lstStyle>
            <a:lvl1pPr marL="0" indent="0" algn="ctr">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en-US" dirty="0"/>
          </a:p>
        </p:txBody>
      </p:sp>
      <p:sp>
        <p:nvSpPr>
          <p:cNvPr id="4" name="Date Placeholder 3"/>
          <p:cNvSpPr>
            <a:spLocks noGrp="1"/>
          </p:cNvSpPr>
          <p:nvPr>
            <p:ph type="dt" sz="half" idx="10"/>
          </p:nvPr>
        </p:nvSpPr>
        <p:spPr>
          <a:xfrm>
            <a:off x="6065417" y="5054602"/>
            <a:ext cx="673276" cy="279400"/>
          </a:xfrm>
        </p:spPr>
        <p:txBody>
          <a:bodyPr/>
          <a:lstStyle/>
          <a:p>
            <a:fld id="{A04BCF3B-4E65-4650-8CB4-A4E4745AE482}" type="datetimeFigureOut">
              <a:rPr kumimoji="1" lang="ja-JP" altLang="en-US" smtClean="0"/>
              <a:t>2020/12/17</a:t>
            </a:fld>
            <a:endParaRPr kumimoji="1" lang="ja-JP" altLang="en-US"/>
          </a:p>
        </p:txBody>
      </p:sp>
      <p:sp>
        <p:nvSpPr>
          <p:cNvPr id="5" name="Footer Placeholder 4"/>
          <p:cNvSpPr>
            <a:spLocks noGrp="1"/>
          </p:cNvSpPr>
          <p:nvPr>
            <p:ph type="ftr" sz="quarter" idx="11"/>
          </p:nvPr>
        </p:nvSpPr>
        <p:spPr>
          <a:xfrm>
            <a:off x="1921934" y="5054602"/>
            <a:ext cx="4064860" cy="279400"/>
          </a:xfrm>
        </p:spPr>
        <p:txBody>
          <a:bodyPr/>
          <a:lstStyle/>
          <a:p>
            <a:endParaRPr kumimoji="1" lang="ja-JP" altLang="en-US"/>
          </a:p>
        </p:txBody>
      </p:sp>
      <p:sp>
        <p:nvSpPr>
          <p:cNvPr id="6" name="Slide Number Placeholder 5"/>
          <p:cNvSpPr>
            <a:spLocks noGrp="1"/>
          </p:cNvSpPr>
          <p:nvPr>
            <p:ph type="sldNum" sz="quarter" idx="12"/>
          </p:nvPr>
        </p:nvSpPr>
        <p:spPr>
          <a:xfrm>
            <a:off x="6817317" y="5054602"/>
            <a:ext cx="413483" cy="279400"/>
          </a:xfrm>
        </p:spPr>
        <p:txBody>
          <a:bodyPr/>
          <a:lstStyle/>
          <a:p>
            <a:fld id="{B6F4FAFE-9565-4E10-90C0-D529DF2121F8}" type="slidenum">
              <a:rPr kumimoji="1" lang="ja-JP" altLang="en-US" smtClean="0"/>
              <a:t>‹#›</a:t>
            </a:fld>
            <a:endParaRPr kumimoji="1" lang="ja-JP" altLang="en-US"/>
          </a:p>
        </p:txBody>
      </p:sp>
      <p:cxnSp>
        <p:nvCxnSpPr>
          <p:cNvPr id="15" name="Straight Connector 14"/>
          <p:cNvCxnSpPr/>
          <p:nvPr/>
        </p:nvCxnSpPr>
        <p:spPr>
          <a:xfrm>
            <a:off x="2019825" y="3471329"/>
            <a:ext cx="511308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079809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パノラマ写真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1176866" y="4815415"/>
            <a:ext cx="6798734" cy="566738"/>
          </a:xfrm>
        </p:spPr>
        <p:txBody>
          <a:bodyPr anchor="b">
            <a:normAutofit/>
          </a:bodyPr>
          <a:lstStyle>
            <a:lvl1pPr algn="ctr">
              <a:defRPr sz="2400" b="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026260" y="1032933"/>
            <a:ext cx="7091482" cy="3361269"/>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図を追加</a:t>
            </a:r>
            <a:endParaRPr lang="en-US" dirty="0"/>
          </a:p>
        </p:txBody>
      </p:sp>
      <p:sp>
        <p:nvSpPr>
          <p:cNvPr id="4" name="Text Placeholder 3"/>
          <p:cNvSpPr>
            <a:spLocks noGrp="1"/>
          </p:cNvSpPr>
          <p:nvPr>
            <p:ph type="body" sz="half" idx="2"/>
          </p:nvPr>
        </p:nvSpPr>
        <p:spPr>
          <a:xfrm>
            <a:off x="1176866" y="5382153"/>
            <a:ext cx="6798734" cy="493712"/>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A04BCF3B-4E65-4650-8CB4-A4E4745AE482}" type="datetimeFigureOut">
              <a:rPr kumimoji="1" lang="ja-JP" altLang="en-US" smtClean="0"/>
              <a:t>2020/12/17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6F4FAFE-9565-4E10-90C0-D529DF2121F8}" type="slidenum">
              <a:rPr kumimoji="1" lang="ja-JP" altLang="en-US" smtClean="0"/>
              <a:t>‹#›</a:t>
            </a:fld>
            <a:endParaRPr kumimoji="1" lang="ja-JP" altLang="en-US"/>
          </a:p>
        </p:txBody>
      </p:sp>
    </p:spTree>
    <p:extLst>
      <p:ext uri="{BB962C8B-B14F-4D97-AF65-F5344CB8AC3E}">
        <p14:creationId xmlns:p14="http://schemas.microsoft.com/office/powerpoint/2010/main" val="22848787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タイトルとキャプション">
    <p:spTree>
      <p:nvGrpSpPr>
        <p:cNvPr id="1" name=""/>
        <p:cNvGrpSpPr/>
        <p:nvPr/>
      </p:nvGrpSpPr>
      <p:grpSpPr>
        <a:xfrm>
          <a:off x="0" y="0"/>
          <a:ext cx="0" cy="0"/>
          <a:chOff x="0" y="0"/>
          <a:chExt cx="0" cy="0"/>
        </a:xfrm>
      </p:grpSpPr>
      <p:sp>
        <p:nvSpPr>
          <p:cNvPr id="2" name="Title 1"/>
          <p:cNvSpPr>
            <a:spLocks noGrp="1"/>
          </p:cNvSpPr>
          <p:nvPr>
            <p:ph type="title"/>
          </p:nvPr>
        </p:nvSpPr>
        <p:spPr>
          <a:xfrm>
            <a:off x="1176866" y="906873"/>
            <a:ext cx="6798734" cy="3097860"/>
          </a:xfrm>
        </p:spPr>
        <p:txBody>
          <a:bodyPr anchor="ctr">
            <a:normAutofit/>
          </a:bodyPr>
          <a:lstStyle>
            <a:lvl1pPr algn="ctr">
              <a:defRPr sz="32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176865" y="4275666"/>
            <a:ext cx="6798736" cy="1600202"/>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A04BCF3B-4E65-4650-8CB4-A4E4745AE482}" type="datetimeFigureOut">
              <a:rPr kumimoji="1" lang="ja-JP" altLang="en-US" smtClean="0"/>
              <a:t>2020/12/17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6F4FAFE-9565-4E10-90C0-D529DF2121F8}" type="slidenum">
              <a:rPr kumimoji="1" lang="ja-JP" altLang="en-US" smtClean="0"/>
              <a:t>‹#›</a:t>
            </a:fld>
            <a:endParaRPr kumimoji="1" lang="ja-JP" altLang="en-US"/>
          </a:p>
        </p:txBody>
      </p:sp>
      <p:cxnSp>
        <p:nvCxnSpPr>
          <p:cNvPr id="15" name="Straight Connector 14"/>
          <p:cNvCxnSpPr/>
          <p:nvPr/>
        </p:nvCxnSpPr>
        <p:spPr>
          <a:xfrm>
            <a:off x="1278465" y="4140199"/>
            <a:ext cx="660642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987964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引用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1334333" y="982132"/>
            <a:ext cx="6400250" cy="2370668"/>
          </a:xfrm>
        </p:spPr>
        <p:txBody>
          <a:bodyPr anchor="ctr">
            <a:normAutofit/>
          </a:bodyPr>
          <a:lstStyle>
            <a:lvl1pPr algn="ctr">
              <a:defRPr sz="3200" b="0" cap="none">
                <a:solidFill>
                  <a:schemeClr val="tx1"/>
                </a:solidFill>
              </a:defRPr>
            </a:lvl1pPr>
          </a:lstStyle>
          <a:p>
            <a:r>
              <a:rPr lang="ja-JP" altLang="en-US"/>
              <a:t>マスター タイトルの書式設定</a:t>
            </a:r>
            <a:endParaRPr lang="en-US" dirty="0"/>
          </a:p>
        </p:txBody>
      </p:sp>
      <p:sp>
        <p:nvSpPr>
          <p:cNvPr id="10" name="Text Placeholder 9"/>
          <p:cNvSpPr>
            <a:spLocks noGrp="1"/>
          </p:cNvSpPr>
          <p:nvPr>
            <p:ph type="body" sz="quarter" idx="13"/>
          </p:nvPr>
        </p:nvSpPr>
        <p:spPr>
          <a:xfrm>
            <a:off x="1600200" y="3352799"/>
            <a:ext cx="5892798" cy="651933"/>
          </a:xfrm>
        </p:spPr>
        <p:txBody>
          <a:bodyPr anchor="ctr">
            <a:normAutofit/>
          </a:bodyPr>
          <a:lstStyle>
            <a:lvl1pPr marL="0" indent="0" algn="r">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1176863" y="4343400"/>
            <a:ext cx="6798738"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A04BCF3B-4E65-4650-8CB4-A4E4745AE482}" type="datetimeFigureOut">
              <a:rPr kumimoji="1" lang="ja-JP" altLang="en-US" smtClean="0"/>
              <a:t>2020/12/17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6F4FAFE-9565-4E10-90C0-D529DF2121F8}" type="slidenum">
              <a:rPr kumimoji="1" lang="ja-JP" altLang="en-US" smtClean="0"/>
              <a:t>‹#›</a:t>
            </a:fld>
            <a:endParaRPr kumimoji="1" lang="ja-JP" altLang="en-US"/>
          </a:p>
        </p:txBody>
      </p:sp>
      <p:sp>
        <p:nvSpPr>
          <p:cNvPr id="14" name="TextBox 13"/>
          <p:cNvSpPr txBox="1"/>
          <p:nvPr/>
        </p:nvSpPr>
        <p:spPr>
          <a:xfrm>
            <a:off x="849969" y="905362"/>
            <a:ext cx="457319" cy="584776"/>
          </a:xfrm>
          <a:prstGeom prst="rect">
            <a:avLst/>
          </a:prstGeom>
        </p:spPr>
        <p:txBody>
          <a:bodyPr vert="horz" lIns="91440" tIns="45720" rIns="91440" bIns="45720" rtlCol="0" anchor="ctr">
            <a:noAutofit/>
          </a:bodyPr>
          <a:lstStyle/>
          <a:p>
            <a:pPr lvl="0"/>
            <a:r>
              <a:rPr lang="en-US" sz="7200" dirty="0">
                <a:solidFill>
                  <a:schemeClr val="tx1"/>
                </a:solidFill>
                <a:effectLst/>
              </a:rPr>
              <a:t>“</a:t>
            </a:r>
          </a:p>
        </p:txBody>
      </p:sp>
      <p:sp>
        <p:nvSpPr>
          <p:cNvPr id="15" name="TextBox 14"/>
          <p:cNvSpPr txBox="1"/>
          <p:nvPr/>
        </p:nvSpPr>
        <p:spPr>
          <a:xfrm>
            <a:off x="7633503" y="2827870"/>
            <a:ext cx="457319" cy="584776"/>
          </a:xfrm>
          <a:prstGeom prst="rect">
            <a:avLst/>
          </a:prstGeom>
        </p:spPr>
        <p:txBody>
          <a:bodyPr vert="horz" lIns="91440" tIns="45720" rIns="91440" bIns="45720" rtlCol="0" anchor="ctr">
            <a:noAutofit/>
          </a:bodyPr>
          <a:lstStyle/>
          <a:p>
            <a:pPr lvl="0" algn="r"/>
            <a:r>
              <a:rPr lang="en-US" sz="7200" dirty="0">
                <a:solidFill>
                  <a:schemeClr val="tx1"/>
                </a:solidFill>
                <a:effectLst/>
              </a:rPr>
              <a:t>”</a:t>
            </a:r>
          </a:p>
        </p:txBody>
      </p:sp>
      <p:cxnSp>
        <p:nvCxnSpPr>
          <p:cNvPr id="19" name="Straight Connector 18"/>
          <p:cNvCxnSpPr/>
          <p:nvPr/>
        </p:nvCxnSpPr>
        <p:spPr>
          <a:xfrm>
            <a:off x="1278466" y="4140199"/>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018055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名札">
    <p:spTree>
      <p:nvGrpSpPr>
        <p:cNvPr id="1" name=""/>
        <p:cNvGrpSpPr/>
        <p:nvPr/>
      </p:nvGrpSpPr>
      <p:grpSpPr>
        <a:xfrm>
          <a:off x="0" y="0"/>
          <a:ext cx="0" cy="0"/>
          <a:chOff x="0" y="0"/>
          <a:chExt cx="0" cy="0"/>
        </a:xfrm>
      </p:grpSpPr>
      <p:sp>
        <p:nvSpPr>
          <p:cNvPr id="2" name="Title 1"/>
          <p:cNvSpPr>
            <a:spLocks noGrp="1"/>
          </p:cNvSpPr>
          <p:nvPr>
            <p:ph type="title"/>
          </p:nvPr>
        </p:nvSpPr>
        <p:spPr>
          <a:xfrm>
            <a:off x="1176869" y="3308581"/>
            <a:ext cx="6798728" cy="1468800"/>
          </a:xfrm>
        </p:spPr>
        <p:txBody>
          <a:bodyPr anchor="b">
            <a:normAutofit/>
          </a:bodyPr>
          <a:lstStyle>
            <a:lvl1pPr algn="l">
              <a:defRPr sz="32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176868" y="4777381"/>
            <a:ext cx="6798730" cy="8604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A04BCF3B-4E65-4650-8CB4-A4E4745AE482}" type="datetimeFigureOut">
              <a:rPr kumimoji="1" lang="ja-JP" altLang="en-US" smtClean="0"/>
              <a:t>2020/12/17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6F4FAFE-9565-4E10-90C0-D529DF2121F8}" type="slidenum">
              <a:rPr kumimoji="1" lang="ja-JP" altLang="en-US" smtClean="0"/>
              <a:t>‹#›</a:t>
            </a:fld>
            <a:endParaRPr kumimoji="1" lang="ja-JP" altLang="en-US"/>
          </a:p>
        </p:txBody>
      </p:sp>
    </p:spTree>
    <p:extLst>
      <p:ext uri="{BB962C8B-B14F-4D97-AF65-F5344CB8AC3E}">
        <p14:creationId xmlns:p14="http://schemas.microsoft.com/office/powerpoint/2010/main" val="6667721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引用付きの名札">
    <p:spTree>
      <p:nvGrpSpPr>
        <p:cNvPr id="1" name=""/>
        <p:cNvGrpSpPr/>
        <p:nvPr/>
      </p:nvGrpSpPr>
      <p:grpSpPr>
        <a:xfrm>
          <a:off x="0" y="0"/>
          <a:ext cx="0" cy="0"/>
          <a:chOff x="0" y="0"/>
          <a:chExt cx="0" cy="0"/>
        </a:xfrm>
      </p:grpSpPr>
      <p:sp>
        <p:nvSpPr>
          <p:cNvPr id="2" name="Title 1"/>
          <p:cNvSpPr>
            <a:spLocks noGrp="1"/>
          </p:cNvSpPr>
          <p:nvPr>
            <p:ph type="title"/>
          </p:nvPr>
        </p:nvSpPr>
        <p:spPr>
          <a:xfrm>
            <a:off x="1409416" y="982132"/>
            <a:ext cx="6325168" cy="2243668"/>
          </a:xfrm>
        </p:spPr>
        <p:txBody>
          <a:bodyPr anchor="ctr">
            <a:normAutofit/>
          </a:bodyPr>
          <a:lstStyle>
            <a:lvl1pPr algn="ctr">
              <a:defRPr sz="3200" b="0" cap="none">
                <a:solidFill>
                  <a:schemeClr val="tx1"/>
                </a:solidFill>
              </a:defRPr>
            </a:lvl1pPr>
          </a:lstStyle>
          <a:p>
            <a:r>
              <a:rPr lang="ja-JP" altLang="en-US"/>
              <a:t>マスター タイトルの書式設定</a:t>
            </a:r>
            <a:endParaRPr lang="en-US" dirty="0"/>
          </a:p>
        </p:txBody>
      </p:sp>
      <p:sp>
        <p:nvSpPr>
          <p:cNvPr id="18" name="Text Placeholder 2"/>
          <p:cNvSpPr>
            <a:spLocks noGrp="1"/>
          </p:cNvSpPr>
          <p:nvPr>
            <p:ph type="body" idx="13"/>
          </p:nvPr>
        </p:nvSpPr>
        <p:spPr>
          <a:xfrm>
            <a:off x="1176868" y="3639312"/>
            <a:ext cx="6798730" cy="886968"/>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3" name="Text Placeholder 2"/>
          <p:cNvSpPr>
            <a:spLocks noGrp="1"/>
          </p:cNvSpPr>
          <p:nvPr>
            <p:ph type="body" idx="1"/>
          </p:nvPr>
        </p:nvSpPr>
        <p:spPr>
          <a:xfrm>
            <a:off x="1176865" y="4529667"/>
            <a:ext cx="6798736" cy="13462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A04BCF3B-4E65-4650-8CB4-A4E4745AE482}" type="datetimeFigureOut">
              <a:rPr kumimoji="1" lang="ja-JP" altLang="en-US" smtClean="0"/>
              <a:t>2020/12/17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6F4FAFE-9565-4E10-90C0-D529DF2121F8}" type="slidenum">
              <a:rPr kumimoji="1" lang="ja-JP" altLang="en-US" smtClean="0"/>
              <a:t>‹#›</a:t>
            </a:fld>
            <a:endParaRPr kumimoji="1" lang="ja-JP" altLang="en-US"/>
          </a:p>
        </p:txBody>
      </p:sp>
      <p:sp>
        <p:nvSpPr>
          <p:cNvPr id="12" name="TextBox 11"/>
          <p:cNvSpPr txBox="1"/>
          <p:nvPr/>
        </p:nvSpPr>
        <p:spPr>
          <a:xfrm>
            <a:off x="878060" y="896895"/>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7649796" y="2607728"/>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278466" y="342900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302656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真または偽">
    <p:spTree>
      <p:nvGrpSpPr>
        <p:cNvPr id="1" name=""/>
        <p:cNvGrpSpPr/>
        <p:nvPr/>
      </p:nvGrpSpPr>
      <p:grpSpPr>
        <a:xfrm>
          <a:off x="0" y="0"/>
          <a:ext cx="0" cy="0"/>
          <a:chOff x="0" y="0"/>
          <a:chExt cx="0" cy="0"/>
        </a:xfrm>
      </p:grpSpPr>
      <p:sp>
        <p:nvSpPr>
          <p:cNvPr id="2" name="Title 1"/>
          <p:cNvSpPr>
            <a:spLocks noGrp="1"/>
          </p:cNvSpPr>
          <p:nvPr>
            <p:ph type="title"/>
          </p:nvPr>
        </p:nvSpPr>
        <p:spPr>
          <a:xfrm>
            <a:off x="1176865" y="982131"/>
            <a:ext cx="6798734" cy="2294467"/>
          </a:xfrm>
        </p:spPr>
        <p:txBody>
          <a:bodyPr vert="horz" lIns="91440" tIns="45720" rIns="91440" bIns="45720" rtlCol="0" anchor="ctr">
            <a:normAutofit/>
          </a:bodyPr>
          <a:lstStyle>
            <a:lvl1pPr>
              <a:defRPr lang="en-US" sz="3200" b="0" dirty="0"/>
            </a:lvl1pPr>
          </a:lstStyle>
          <a:p>
            <a:pPr marL="0" lvl="0"/>
            <a:r>
              <a:rPr lang="ja-JP" altLang="en-US"/>
              <a:t>マスター タイトルの書式設定</a:t>
            </a:r>
            <a:endParaRPr lang="en-US" dirty="0"/>
          </a:p>
        </p:txBody>
      </p:sp>
      <p:sp>
        <p:nvSpPr>
          <p:cNvPr id="14" name="Text Placeholder 2"/>
          <p:cNvSpPr>
            <a:spLocks noGrp="1"/>
          </p:cNvSpPr>
          <p:nvPr>
            <p:ph type="body" idx="13"/>
          </p:nvPr>
        </p:nvSpPr>
        <p:spPr>
          <a:xfrm>
            <a:off x="1176868" y="3566160"/>
            <a:ext cx="6798730" cy="905256"/>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3" name="Text Placeholder 2"/>
          <p:cNvSpPr>
            <a:spLocks noGrp="1"/>
          </p:cNvSpPr>
          <p:nvPr>
            <p:ph type="body" idx="1"/>
          </p:nvPr>
        </p:nvSpPr>
        <p:spPr>
          <a:xfrm>
            <a:off x="1176866" y="4470400"/>
            <a:ext cx="6798734" cy="1405467"/>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A04BCF3B-4E65-4650-8CB4-A4E4745AE482}" type="datetimeFigureOut">
              <a:rPr kumimoji="1" lang="ja-JP" altLang="en-US" smtClean="0"/>
              <a:t>2020/12/17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6F4FAFE-9565-4E10-90C0-D529DF2121F8}" type="slidenum">
              <a:rPr kumimoji="1" lang="ja-JP" altLang="en-US" smtClean="0"/>
              <a:t>‹#›</a:t>
            </a:fld>
            <a:endParaRPr kumimoji="1" lang="ja-JP" altLang="en-US"/>
          </a:p>
        </p:txBody>
      </p:sp>
      <p:cxnSp>
        <p:nvCxnSpPr>
          <p:cNvPr id="15" name="Straight Connector 14"/>
          <p:cNvCxnSpPr/>
          <p:nvPr/>
        </p:nvCxnSpPr>
        <p:spPr>
          <a:xfrm>
            <a:off x="1278469" y="3429000"/>
            <a:ext cx="6606421"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861666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1176865" y="2490135"/>
            <a:ext cx="6798736" cy="3385733"/>
          </a:xfrm>
        </p:spPr>
        <p:txBody>
          <a:bodyPr vert="eaVert" ancho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A04BCF3B-4E65-4650-8CB4-A4E4745AE482}" type="datetimeFigureOut">
              <a:rPr kumimoji="1" lang="ja-JP" altLang="en-US" smtClean="0"/>
              <a:t>2020/12/17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6F4FAFE-9565-4E10-90C0-D529DF2121F8}" type="slidenum">
              <a:rPr kumimoji="1" lang="ja-JP" altLang="en-US" smtClean="0"/>
              <a:t>‹#›</a:t>
            </a:fld>
            <a:endParaRPr kumimoji="1" lang="ja-JP" altLang="en-US"/>
          </a:p>
        </p:txBody>
      </p:sp>
      <p:cxnSp>
        <p:nvCxnSpPr>
          <p:cNvPr id="14" name="Straight Connector 13"/>
          <p:cNvCxnSpPr/>
          <p:nvPr/>
        </p:nvCxnSpPr>
        <p:spPr>
          <a:xfrm>
            <a:off x="1278466" y="2354670"/>
            <a:ext cx="660642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9531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56667" y="906873"/>
            <a:ext cx="1618930" cy="4968995"/>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1176867" y="906873"/>
            <a:ext cx="4915509" cy="4968993"/>
          </a:xfrm>
        </p:spPr>
        <p:txBody>
          <a:bodyPr vert="eaVert" ancho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A04BCF3B-4E65-4650-8CB4-A4E4745AE482}" type="datetimeFigureOut">
              <a:rPr kumimoji="1" lang="ja-JP" altLang="en-US" smtClean="0"/>
              <a:t>2020/12/17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6F4FAFE-9565-4E10-90C0-D529DF2121F8}" type="slidenum">
              <a:rPr kumimoji="1" lang="ja-JP" altLang="en-US" smtClean="0"/>
              <a:t>‹#›</a:t>
            </a:fld>
            <a:endParaRPr kumimoji="1" lang="ja-JP" altLang="en-US"/>
          </a:p>
        </p:txBody>
      </p:sp>
      <p:cxnSp>
        <p:nvCxnSpPr>
          <p:cNvPr id="14" name="Straight Connector 13"/>
          <p:cNvCxnSpPr/>
          <p:nvPr/>
        </p:nvCxnSpPr>
        <p:spPr>
          <a:xfrm>
            <a:off x="6245512" y="906873"/>
            <a:ext cx="0" cy="4968993"/>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940434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4500"/>
            </a:lvl1pPr>
          </a:lstStyle>
          <a:p>
            <a:r>
              <a:rPr kumimoji="1"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A04BCF3B-4E65-4650-8CB4-A4E4745AE482}" type="datetimeFigureOut">
              <a:rPr kumimoji="1" lang="ja-JP" altLang="en-US" smtClean="0"/>
              <a:t>2020/12/17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6F4FAFE-9565-4E10-90C0-D529DF2121F8}" type="slidenum">
              <a:rPr kumimoji="1" lang="ja-JP" altLang="en-US" smtClean="0"/>
              <a:t>‹#›</a:t>
            </a:fld>
            <a:endParaRPr kumimoji="1" lang="ja-JP" altLang="en-US"/>
          </a:p>
        </p:txBody>
      </p:sp>
    </p:spTree>
    <p:extLst>
      <p:ext uri="{BB962C8B-B14F-4D97-AF65-F5344CB8AC3E}">
        <p14:creationId xmlns:p14="http://schemas.microsoft.com/office/powerpoint/2010/main" val="38386506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A04BCF3B-4E65-4650-8CB4-A4E4745AE482}" type="datetimeFigureOut">
              <a:rPr kumimoji="1" lang="ja-JP" altLang="en-US" smtClean="0"/>
              <a:t>2020/12/17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6F4FAFE-9565-4E10-90C0-D529DF2121F8}" type="slidenum">
              <a:rPr kumimoji="1" lang="ja-JP" altLang="en-US" smtClean="0"/>
              <a:t>‹#›</a:t>
            </a:fld>
            <a:endParaRPr kumimoji="1" lang="ja-JP" altLang="en-US"/>
          </a:p>
        </p:txBody>
      </p:sp>
    </p:spTree>
    <p:extLst>
      <p:ext uri="{BB962C8B-B14F-4D97-AF65-F5344CB8AC3E}">
        <p14:creationId xmlns:p14="http://schemas.microsoft.com/office/powerpoint/2010/main" val="4209198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cxnSp>
        <p:nvCxnSpPr>
          <p:cNvPr id="7" name="Straight Connector 6"/>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A04BCF3B-4E65-4650-8CB4-A4E4745AE482}" type="datetimeFigureOut">
              <a:rPr kumimoji="1" lang="ja-JP" altLang="en-US" smtClean="0"/>
              <a:t>2020/12/17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6F4FAFE-9565-4E10-90C0-D529DF2121F8}" type="slidenum">
              <a:rPr kumimoji="1" lang="ja-JP" altLang="en-US" smtClean="0"/>
              <a:t>‹#›</a:t>
            </a:fld>
            <a:endParaRPr kumimoji="1" lang="ja-JP" altLang="en-US"/>
          </a:p>
        </p:txBody>
      </p:sp>
    </p:spTree>
    <p:extLst>
      <p:ext uri="{BB962C8B-B14F-4D97-AF65-F5344CB8AC3E}">
        <p14:creationId xmlns:p14="http://schemas.microsoft.com/office/powerpoint/2010/main" val="38603014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9"/>
            <a:ext cx="7886700" cy="2852737"/>
          </a:xfrm>
        </p:spPr>
        <p:txBody>
          <a:bodyPr anchor="b"/>
          <a:lstStyle>
            <a:lvl1pPr>
              <a:defRPr sz="45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A04BCF3B-4E65-4650-8CB4-A4E4745AE482}" type="datetimeFigureOut">
              <a:rPr kumimoji="1" lang="ja-JP" altLang="en-US" smtClean="0"/>
              <a:t>2020/12/17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6F4FAFE-9565-4E10-90C0-D529DF2121F8}" type="slidenum">
              <a:rPr kumimoji="1" lang="ja-JP" altLang="en-US" smtClean="0"/>
              <a:t>‹#›</a:t>
            </a:fld>
            <a:endParaRPr kumimoji="1" lang="ja-JP" altLang="en-US"/>
          </a:p>
        </p:txBody>
      </p:sp>
    </p:spTree>
    <p:extLst>
      <p:ext uri="{BB962C8B-B14F-4D97-AF65-F5344CB8AC3E}">
        <p14:creationId xmlns:p14="http://schemas.microsoft.com/office/powerpoint/2010/main" val="18450733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28650" y="1825625"/>
            <a:ext cx="388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29150" y="1825625"/>
            <a:ext cx="388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A04BCF3B-4E65-4650-8CB4-A4E4745AE482}" type="datetimeFigureOut">
              <a:rPr kumimoji="1" lang="ja-JP" altLang="en-US" smtClean="0"/>
              <a:t>2020/12/17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B6F4FAFE-9565-4E10-90C0-D529DF2121F8}" type="slidenum">
              <a:rPr kumimoji="1" lang="ja-JP" altLang="en-US" smtClean="0"/>
              <a:t>‹#›</a:t>
            </a:fld>
            <a:endParaRPr kumimoji="1" lang="ja-JP" altLang="en-US"/>
          </a:p>
        </p:txBody>
      </p:sp>
    </p:spTree>
    <p:extLst>
      <p:ext uri="{BB962C8B-B14F-4D97-AF65-F5344CB8AC3E}">
        <p14:creationId xmlns:p14="http://schemas.microsoft.com/office/powerpoint/2010/main" val="32995455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365126"/>
            <a:ext cx="78867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29842" y="2505075"/>
            <a:ext cx="3868340"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29150" y="2505075"/>
            <a:ext cx="3887391"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A04BCF3B-4E65-4650-8CB4-A4E4745AE482}" type="datetimeFigureOut">
              <a:rPr kumimoji="1" lang="ja-JP" altLang="en-US" smtClean="0"/>
              <a:t>2020/12/17</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B6F4FAFE-9565-4E10-90C0-D529DF2121F8}" type="slidenum">
              <a:rPr kumimoji="1" lang="ja-JP" altLang="en-US" smtClean="0"/>
              <a:t>‹#›</a:t>
            </a:fld>
            <a:endParaRPr kumimoji="1" lang="ja-JP" altLang="en-US"/>
          </a:p>
        </p:txBody>
      </p:sp>
    </p:spTree>
    <p:extLst>
      <p:ext uri="{BB962C8B-B14F-4D97-AF65-F5344CB8AC3E}">
        <p14:creationId xmlns:p14="http://schemas.microsoft.com/office/powerpoint/2010/main" val="32944914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A04BCF3B-4E65-4650-8CB4-A4E4745AE482}" type="datetimeFigureOut">
              <a:rPr kumimoji="1" lang="ja-JP" altLang="en-US" smtClean="0"/>
              <a:t>2020/12/17</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B6F4FAFE-9565-4E10-90C0-D529DF2121F8}" type="slidenum">
              <a:rPr kumimoji="1" lang="ja-JP" altLang="en-US" smtClean="0"/>
              <a:t>‹#›</a:t>
            </a:fld>
            <a:endParaRPr kumimoji="1" lang="ja-JP" altLang="en-US"/>
          </a:p>
        </p:txBody>
      </p:sp>
    </p:spTree>
    <p:extLst>
      <p:ext uri="{BB962C8B-B14F-4D97-AF65-F5344CB8AC3E}">
        <p14:creationId xmlns:p14="http://schemas.microsoft.com/office/powerpoint/2010/main" val="34335645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A04BCF3B-4E65-4650-8CB4-A4E4745AE482}" type="datetimeFigureOut">
              <a:rPr kumimoji="1" lang="ja-JP" altLang="en-US" smtClean="0"/>
              <a:t>2020/12/17</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B6F4FAFE-9565-4E10-90C0-D529DF2121F8}" type="slidenum">
              <a:rPr kumimoji="1" lang="ja-JP" altLang="en-US" smtClean="0"/>
              <a:t>‹#›</a:t>
            </a:fld>
            <a:endParaRPr kumimoji="1" lang="ja-JP" altLang="en-US"/>
          </a:p>
        </p:txBody>
      </p:sp>
    </p:spTree>
    <p:extLst>
      <p:ext uri="{BB962C8B-B14F-4D97-AF65-F5344CB8AC3E}">
        <p14:creationId xmlns:p14="http://schemas.microsoft.com/office/powerpoint/2010/main" val="16017034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kumimoji="1" lang="ja-JP" altLang="en-US"/>
              <a:t>マスター タイトルの書式設定</a:t>
            </a:r>
          </a:p>
        </p:txBody>
      </p:sp>
      <p:sp>
        <p:nvSpPr>
          <p:cNvPr id="3" name="コンテンツ プレースホルダー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A04BCF3B-4E65-4650-8CB4-A4E4745AE482}" type="datetimeFigureOut">
              <a:rPr kumimoji="1" lang="ja-JP" altLang="en-US" smtClean="0"/>
              <a:t>2020/12/17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B6F4FAFE-9565-4E10-90C0-D529DF2121F8}" type="slidenum">
              <a:rPr kumimoji="1" lang="ja-JP" altLang="en-US" smtClean="0"/>
              <a:t>‹#›</a:t>
            </a:fld>
            <a:endParaRPr kumimoji="1" lang="ja-JP" altLang="en-US"/>
          </a:p>
        </p:txBody>
      </p:sp>
    </p:spTree>
    <p:extLst>
      <p:ext uri="{BB962C8B-B14F-4D97-AF65-F5344CB8AC3E}">
        <p14:creationId xmlns:p14="http://schemas.microsoft.com/office/powerpoint/2010/main" val="40416409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kumimoji="1" lang="ja-JP" altLang="en-US"/>
              <a:t>マスター タイトルの書式設定</a:t>
            </a:r>
          </a:p>
        </p:txBody>
      </p:sp>
      <p:sp>
        <p:nvSpPr>
          <p:cNvPr id="3" name="図プレースホルダー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kumimoji="1" lang="ja-JP" altLang="en-US"/>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A04BCF3B-4E65-4650-8CB4-A4E4745AE482}" type="datetimeFigureOut">
              <a:rPr kumimoji="1" lang="ja-JP" altLang="en-US" smtClean="0"/>
              <a:t>2020/12/17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B6F4FAFE-9565-4E10-90C0-D529DF2121F8}" type="slidenum">
              <a:rPr kumimoji="1" lang="ja-JP" altLang="en-US" smtClean="0"/>
              <a:t>‹#›</a:t>
            </a:fld>
            <a:endParaRPr kumimoji="1" lang="ja-JP" altLang="en-US"/>
          </a:p>
        </p:txBody>
      </p:sp>
    </p:spTree>
    <p:extLst>
      <p:ext uri="{BB962C8B-B14F-4D97-AF65-F5344CB8AC3E}">
        <p14:creationId xmlns:p14="http://schemas.microsoft.com/office/powerpoint/2010/main" val="8741615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A04BCF3B-4E65-4650-8CB4-A4E4745AE482}" type="datetimeFigureOut">
              <a:rPr kumimoji="1" lang="ja-JP" altLang="en-US" smtClean="0"/>
              <a:t>2020/12/17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6F4FAFE-9565-4E10-90C0-D529DF2121F8}" type="slidenum">
              <a:rPr kumimoji="1" lang="ja-JP" altLang="en-US" smtClean="0"/>
              <a:t>‹#›</a:t>
            </a:fld>
            <a:endParaRPr kumimoji="1" lang="ja-JP" altLang="en-US"/>
          </a:p>
        </p:txBody>
      </p:sp>
    </p:spTree>
    <p:extLst>
      <p:ext uri="{BB962C8B-B14F-4D97-AF65-F5344CB8AC3E}">
        <p14:creationId xmlns:p14="http://schemas.microsoft.com/office/powerpoint/2010/main" val="11254139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5" y="365125"/>
            <a:ext cx="1971675"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28650" y="365125"/>
            <a:ext cx="58007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A04BCF3B-4E65-4650-8CB4-A4E4745AE482}" type="datetimeFigureOut">
              <a:rPr kumimoji="1" lang="ja-JP" altLang="en-US" smtClean="0"/>
              <a:t>2020/12/17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6F4FAFE-9565-4E10-90C0-D529DF2121F8}" type="slidenum">
              <a:rPr kumimoji="1" lang="ja-JP" altLang="en-US" smtClean="0"/>
              <a:t>‹#›</a:t>
            </a:fld>
            <a:endParaRPr kumimoji="1" lang="ja-JP" altLang="en-US"/>
          </a:p>
        </p:txBody>
      </p:sp>
    </p:spTree>
    <p:extLst>
      <p:ext uri="{BB962C8B-B14F-4D97-AF65-F5344CB8AC3E}">
        <p14:creationId xmlns:p14="http://schemas.microsoft.com/office/powerpoint/2010/main" val="14542990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1278465" y="1641413"/>
            <a:ext cx="6595534" cy="1822514"/>
          </a:xfrm>
        </p:spPr>
        <p:txBody>
          <a:bodyPr anchor="b">
            <a:normAutofit/>
          </a:bodyPr>
          <a:lstStyle>
            <a:lvl1pPr algn="ctr">
              <a:defRPr sz="40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278465" y="3734859"/>
            <a:ext cx="6595534" cy="1090015"/>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A04BCF3B-4E65-4650-8CB4-A4E4745AE482}" type="datetimeFigureOut">
              <a:rPr kumimoji="1" lang="ja-JP" altLang="en-US" smtClean="0"/>
              <a:t>2020/12/17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6F4FAFE-9565-4E10-90C0-D529DF2121F8}" type="slidenum">
              <a:rPr kumimoji="1" lang="ja-JP" altLang="en-US" smtClean="0"/>
              <a:t>‹#›</a:t>
            </a:fld>
            <a:endParaRPr kumimoji="1" lang="ja-JP" altLang="en-US"/>
          </a:p>
        </p:txBody>
      </p:sp>
      <p:cxnSp>
        <p:nvCxnSpPr>
          <p:cNvPr id="31" name="Straight Connector 30"/>
          <p:cNvCxnSpPr/>
          <p:nvPr/>
        </p:nvCxnSpPr>
        <p:spPr>
          <a:xfrm>
            <a:off x="1278466" y="3599392"/>
            <a:ext cx="659553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29894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cxnSp>
        <p:nvCxnSpPr>
          <p:cNvPr id="8" name="Straight Connector 7"/>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76866" y="915337"/>
            <a:ext cx="6798734" cy="1303867"/>
          </a:xfr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1176866" y="2487168"/>
            <a:ext cx="3337560" cy="3447288"/>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45152" y="2487168"/>
            <a:ext cx="3337560" cy="3447288"/>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A04BCF3B-4E65-4650-8CB4-A4E4745AE482}" type="datetimeFigureOut">
              <a:rPr kumimoji="1" lang="ja-JP" altLang="en-US" smtClean="0"/>
              <a:t>2020/12/17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6F4FAFE-9565-4E10-90C0-D529DF2121F8}" type="slidenum">
              <a:rPr kumimoji="1" lang="ja-JP" altLang="en-US" smtClean="0"/>
              <a:t>‹#›</a:t>
            </a:fld>
            <a:endParaRPr kumimoji="1" lang="ja-JP" altLang="en-US"/>
          </a:p>
        </p:txBody>
      </p:sp>
    </p:spTree>
    <p:extLst>
      <p:ext uri="{BB962C8B-B14F-4D97-AF65-F5344CB8AC3E}">
        <p14:creationId xmlns:p14="http://schemas.microsoft.com/office/powerpoint/2010/main" val="2714933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176868"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1176868" y="3243263"/>
            <a:ext cx="3337560" cy="2706624"/>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41832"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41832" y="3243263"/>
            <a:ext cx="3337560" cy="2706624"/>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A04BCF3B-4E65-4650-8CB4-A4E4745AE482}" type="datetimeFigureOut">
              <a:rPr kumimoji="1" lang="ja-JP" altLang="en-US" smtClean="0"/>
              <a:t>2020/12/17</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B6F4FAFE-9565-4E10-90C0-D529DF2121F8}" type="slidenum">
              <a:rPr kumimoji="1" lang="ja-JP" altLang="en-US" smtClean="0"/>
              <a:t>‹#›</a:t>
            </a:fld>
            <a:endParaRPr kumimoji="1" lang="ja-JP" altLang="en-US"/>
          </a:p>
        </p:txBody>
      </p:sp>
      <p:cxnSp>
        <p:nvCxnSpPr>
          <p:cNvPr id="41" name="Straight Connector 40"/>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405085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1176865" y="915337"/>
            <a:ext cx="6798735" cy="1303867"/>
          </a:xfrm>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A04BCF3B-4E65-4650-8CB4-A4E4745AE482}" type="datetimeFigureOut">
              <a:rPr kumimoji="1" lang="ja-JP" altLang="en-US" smtClean="0"/>
              <a:t>2020/12/17</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B6F4FAFE-9565-4E10-90C0-D529DF2121F8}" type="slidenum">
              <a:rPr kumimoji="1" lang="ja-JP" altLang="en-US" smtClean="0"/>
              <a:t>‹#›</a:t>
            </a:fld>
            <a:endParaRPr kumimoji="1" lang="ja-JP" altLang="en-US"/>
          </a:p>
        </p:txBody>
      </p:sp>
      <p:cxnSp>
        <p:nvCxnSpPr>
          <p:cNvPr id="14" name="Straight Connector 13"/>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983596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4BCF3B-4E65-4650-8CB4-A4E4745AE482}" type="datetimeFigureOut">
              <a:rPr kumimoji="1" lang="ja-JP" altLang="en-US" smtClean="0"/>
              <a:t>2020/12/17</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B6F4FAFE-9565-4E10-90C0-D529DF2121F8}" type="slidenum">
              <a:rPr kumimoji="1" lang="ja-JP" altLang="en-US" smtClean="0"/>
              <a:t>‹#›</a:t>
            </a:fld>
            <a:endParaRPr kumimoji="1" lang="ja-JP" altLang="en-US"/>
          </a:p>
        </p:txBody>
      </p:sp>
    </p:spTree>
    <p:extLst>
      <p:ext uri="{BB962C8B-B14F-4D97-AF65-F5344CB8AC3E}">
        <p14:creationId xmlns:p14="http://schemas.microsoft.com/office/powerpoint/2010/main" val="26225858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176865" y="1388534"/>
            <a:ext cx="2536798" cy="1371600"/>
          </a:xfrm>
        </p:spPr>
        <p:txBody>
          <a:bodyPr anchor="b">
            <a:normAutofit/>
          </a:bodyPr>
          <a:lstStyle>
            <a:lvl1pPr algn="ctr">
              <a:defRPr sz="2400" b="0"/>
            </a:lvl1pPr>
          </a:lstStyle>
          <a:p>
            <a:r>
              <a:rPr lang="ja-JP" altLang="en-US"/>
              <a:t>マスター タイトルの書式設定</a:t>
            </a:r>
            <a:endParaRPr lang="en-US" dirty="0"/>
          </a:p>
        </p:txBody>
      </p:sp>
      <p:sp>
        <p:nvSpPr>
          <p:cNvPr id="3" name="Content Placeholder 2"/>
          <p:cNvSpPr>
            <a:spLocks noGrp="1"/>
          </p:cNvSpPr>
          <p:nvPr>
            <p:ph idx="1"/>
          </p:nvPr>
        </p:nvSpPr>
        <p:spPr>
          <a:xfrm>
            <a:off x="4120062" y="982132"/>
            <a:ext cx="3855539" cy="4893735"/>
          </a:xfrm>
        </p:spPr>
        <p:txBody>
          <a:bodyPr anchor="ct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1176865" y="3031065"/>
            <a:ext cx="2536798"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A04BCF3B-4E65-4650-8CB4-A4E4745AE482}" type="datetimeFigureOut">
              <a:rPr kumimoji="1" lang="ja-JP" altLang="en-US" smtClean="0"/>
              <a:t>2020/12/17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6F4FAFE-9565-4E10-90C0-D529DF2121F8}" type="slidenum">
              <a:rPr kumimoji="1" lang="ja-JP" altLang="en-US" smtClean="0"/>
              <a:t>‹#›</a:t>
            </a:fld>
            <a:endParaRPr kumimoji="1" lang="ja-JP" altLang="en-US"/>
          </a:p>
        </p:txBody>
      </p:sp>
      <p:cxnSp>
        <p:nvCxnSpPr>
          <p:cNvPr id="16" name="Straight Connector 15"/>
          <p:cNvCxnSpPr/>
          <p:nvPr/>
        </p:nvCxnSpPr>
        <p:spPr>
          <a:xfrm>
            <a:off x="1278466" y="2912533"/>
            <a:ext cx="233359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588444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1176865" y="1883832"/>
            <a:ext cx="3632202" cy="1371600"/>
          </a:xfrm>
        </p:spPr>
        <p:txBody>
          <a:bodyPr anchor="b">
            <a:normAutofit/>
          </a:bodyPr>
          <a:lstStyle>
            <a:lvl1pPr algn="ctr">
              <a:defRPr sz="2400" b="0"/>
            </a:lvl1pPr>
          </a:lstStyle>
          <a:p>
            <a:r>
              <a:rPr lang="ja-JP" altLang="en-US"/>
              <a:t>マスター タイトルの書式設定</a:t>
            </a:r>
            <a:endParaRPr lang="en-US" dirty="0"/>
          </a:p>
        </p:txBody>
      </p:sp>
      <p:sp>
        <p:nvSpPr>
          <p:cNvPr id="17" name="Picture Placeholder 2"/>
          <p:cNvSpPr>
            <a:spLocks noGrp="1" noChangeAspect="1"/>
          </p:cNvSpPr>
          <p:nvPr>
            <p:ph type="pic" idx="1"/>
          </p:nvPr>
        </p:nvSpPr>
        <p:spPr>
          <a:xfrm>
            <a:off x="5183069" y="1032933"/>
            <a:ext cx="2929463" cy="4792136"/>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図を追加</a:t>
            </a:r>
            <a:endParaRPr lang="en-US" dirty="0"/>
          </a:p>
        </p:txBody>
      </p:sp>
      <p:sp>
        <p:nvSpPr>
          <p:cNvPr id="4" name="Text Placeholder 3"/>
          <p:cNvSpPr>
            <a:spLocks noGrp="1"/>
          </p:cNvSpPr>
          <p:nvPr>
            <p:ph type="body" sz="half" idx="2"/>
          </p:nvPr>
        </p:nvSpPr>
        <p:spPr>
          <a:xfrm>
            <a:off x="1176865" y="3255432"/>
            <a:ext cx="3632201" cy="182880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A04BCF3B-4E65-4650-8CB4-A4E4745AE482}" type="datetimeFigureOut">
              <a:rPr kumimoji="1" lang="ja-JP" altLang="en-US" smtClean="0"/>
              <a:t>2020/12/17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6F4FAFE-9565-4E10-90C0-D529DF2121F8}" type="slidenum">
              <a:rPr kumimoji="1" lang="ja-JP" altLang="en-US" smtClean="0"/>
              <a:t>‹#›</a:t>
            </a:fld>
            <a:endParaRPr kumimoji="1" lang="ja-JP" altLang="en-US"/>
          </a:p>
        </p:txBody>
      </p:sp>
    </p:spTree>
    <p:extLst>
      <p:ext uri="{BB962C8B-B14F-4D97-AF65-F5344CB8AC3E}">
        <p14:creationId xmlns:p14="http://schemas.microsoft.com/office/powerpoint/2010/main" val="39866362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0" y="0"/>
            <a:ext cx="9152467" cy="6858000"/>
            <a:chOff x="0" y="0"/>
            <a:chExt cx="9152467" cy="6858000"/>
          </a:xfrm>
        </p:grpSpPr>
        <p:pic>
          <p:nvPicPr>
            <p:cNvPr id="8" name="Picture 7" descr="S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Rectangle 8"/>
            <p:cNvSpPr/>
            <p:nvPr/>
          </p:nvSpPr>
          <p:spPr>
            <a:xfrm>
              <a:off x="553888" y="542807"/>
              <a:ext cx="8039776" cy="5756392"/>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l="1" r="14240"/>
            <a:stretch/>
          </p:blipFill>
          <p:spPr>
            <a:xfrm>
              <a:off x="0" y="3128434"/>
              <a:ext cx="68580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l="1" r="14240"/>
            <a:stretch/>
          </p:blipFill>
          <p:spPr>
            <a:xfrm>
              <a:off x="8466667" y="3128434"/>
              <a:ext cx="685800" cy="606425"/>
            </a:xfrm>
            <a:prstGeom prst="rect">
              <a:avLst/>
            </a:prstGeom>
          </p:spPr>
        </p:pic>
      </p:grpSp>
      <p:sp>
        <p:nvSpPr>
          <p:cNvPr id="2" name="Title Placeholder 1"/>
          <p:cNvSpPr>
            <a:spLocks noGrp="1"/>
          </p:cNvSpPr>
          <p:nvPr>
            <p:ph type="title"/>
          </p:nvPr>
        </p:nvSpPr>
        <p:spPr>
          <a:xfrm>
            <a:off x="1176866" y="915337"/>
            <a:ext cx="6798734" cy="1303867"/>
          </a:xfrm>
          <a:prstGeom prst="rect">
            <a:avLst/>
          </a:prstGeom>
          <a:effectLst/>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1176865" y="2490135"/>
            <a:ext cx="6798736" cy="3444997"/>
          </a:xfrm>
          <a:prstGeom prst="rect">
            <a:avLst/>
          </a:prstGeom>
        </p:spPr>
        <p:txBody>
          <a:bodyPr vert="horz" lIns="91440" tIns="45720" rIns="91440" bIns="45720" rtlCol="0" anchor="t">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356670" y="5960533"/>
            <a:ext cx="1148283"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A04BCF3B-4E65-4650-8CB4-A4E4745AE482}" type="datetimeFigureOut">
              <a:rPr kumimoji="1" lang="ja-JP" altLang="en-US" smtClean="0"/>
              <a:t>2020/12/17</a:t>
            </a:fld>
            <a:endParaRPr kumimoji="1" lang="ja-JP" altLang="en-US"/>
          </a:p>
        </p:txBody>
      </p:sp>
      <p:sp>
        <p:nvSpPr>
          <p:cNvPr id="5" name="Footer Placeholder 4"/>
          <p:cNvSpPr>
            <a:spLocks noGrp="1"/>
          </p:cNvSpPr>
          <p:nvPr>
            <p:ph type="ftr" sz="quarter" idx="3"/>
          </p:nvPr>
        </p:nvSpPr>
        <p:spPr>
          <a:xfrm>
            <a:off x="1176865" y="5960533"/>
            <a:ext cx="5104667"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kumimoji="1" lang="ja-JP" altLang="en-US"/>
          </a:p>
        </p:txBody>
      </p:sp>
      <p:sp>
        <p:nvSpPr>
          <p:cNvPr id="6" name="Slide Number Placeholder 5"/>
          <p:cNvSpPr>
            <a:spLocks noGrp="1"/>
          </p:cNvSpPr>
          <p:nvPr>
            <p:ph type="sldNum" sz="quarter" idx="4"/>
          </p:nvPr>
        </p:nvSpPr>
        <p:spPr>
          <a:xfrm>
            <a:off x="7580091" y="5960533"/>
            <a:ext cx="39551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F4FAFE-9565-4E10-90C0-D529DF2121F8}" type="slidenum">
              <a:rPr kumimoji="1" lang="ja-JP" altLang="en-US" smtClean="0"/>
              <a:t>‹#›</a:t>
            </a:fld>
            <a:endParaRPr kumimoji="1" lang="ja-JP" altLang="en-US"/>
          </a:p>
        </p:txBody>
      </p:sp>
    </p:spTree>
    <p:extLst>
      <p:ext uri="{BB962C8B-B14F-4D97-AF65-F5344CB8AC3E}">
        <p14:creationId xmlns:p14="http://schemas.microsoft.com/office/powerpoint/2010/main" val="3234386797"/>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 id="2147483874" r:id="rId12"/>
    <p:sldLayoutId id="2147483875" r:id="rId13"/>
    <p:sldLayoutId id="2147483876" r:id="rId14"/>
    <p:sldLayoutId id="2147483877" r:id="rId15"/>
    <p:sldLayoutId id="2147483878" r:id="rId16"/>
    <p:sldLayoutId id="2147483879" r:id="rId17"/>
  </p:sldLayoutIdLst>
  <p:txStyles>
    <p:titleStyle>
      <a:lvl1pPr algn="ctr" defTabSz="457200" rtl="0" eaLnBrk="1" latinLnBrk="0" hangingPunct="1">
        <a:spcBef>
          <a:spcPct val="0"/>
        </a:spcBef>
        <a:buNone/>
        <a:defRPr kumimoji="1" sz="4000" kern="1200" cap="none">
          <a:ln w="3175" cmpd="sng">
            <a:noFill/>
          </a:ln>
          <a:solidFill>
            <a:schemeClr val="tx1">
              <a:lumMod val="85000"/>
              <a:lumOff val="15000"/>
            </a:schemeClr>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kumimoji="1"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kumimoji="1"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kumimoji="1"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kumimoji="1"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kumimoji="1"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kumimoji="1"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kumimoji="1"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kumimoji="1"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kumimoji="1"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04BCF3B-4E65-4650-8CB4-A4E4745AE482}" type="datetimeFigureOut">
              <a:rPr kumimoji="1" lang="ja-JP" altLang="en-US" smtClean="0"/>
              <a:t>2020/12/17</a:t>
            </a:fld>
            <a:endParaRPr kumimoji="1" lang="ja-JP" altLang="en-US"/>
          </a:p>
        </p:txBody>
      </p:sp>
      <p:sp>
        <p:nvSpPr>
          <p:cNvPr id="5" name="フッター プレースホルダー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F4FAFE-9565-4E10-90C0-D529DF2121F8}" type="slidenum">
              <a:rPr kumimoji="1" lang="ja-JP" altLang="en-US" smtClean="0"/>
              <a:t>‹#›</a:t>
            </a:fld>
            <a:endParaRPr kumimoji="1" lang="ja-JP" altLang="en-US"/>
          </a:p>
        </p:txBody>
      </p:sp>
    </p:spTree>
    <p:extLst>
      <p:ext uri="{BB962C8B-B14F-4D97-AF65-F5344CB8AC3E}">
        <p14:creationId xmlns:p14="http://schemas.microsoft.com/office/powerpoint/2010/main" val="936337348"/>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Lst>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7.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8.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8.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8.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8.xml"/><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3" Type="http://schemas.microsoft.com/office/2017/06/relationships/model3d" Target="../media/model3d1.glb"/><Relationship Id="rId7"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28.xml"/><Relationship Id="rId6" Type="http://schemas.microsoft.com/office/2017/06/relationships/model3d" Target="../media/model3d2.glb"/><Relationship Id="rId5" Type="http://schemas.openxmlformats.org/officeDocument/2006/relationships/image" Target="../media/image32.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8.xml"/><Relationship Id="rId4" Type="http://schemas.openxmlformats.org/officeDocument/2006/relationships/image" Target="../media/image35.sv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1.xml"/><Relationship Id="rId1" Type="http://schemas.openxmlformats.org/officeDocument/2006/relationships/slideLayout" Target="../slideLayouts/slideLayout28.xml"/><Relationship Id="rId5" Type="http://schemas.openxmlformats.org/officeDocument/2006/relationships/image" Target="../media/image4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28.xml"/><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28.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7.xml"/><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28.xml"/><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9.xml"/><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0.xml"/><Relationship Id="rId1" Type="http://schemas.openxmlformats.org/officeDocument/2006/relationships/slideLayout" Target="../slideLayouts/slideLayout28.xml"/><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8.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8.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8.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p:txBody>
          <a:bodyPr>
            <a:normAutofit/>
          </a:bodyPr>
          <a:lstStyle/>
          <a:p>
            <a:r>
              <a:rPr lang="ja-JP" altLang="en-US" sz="6600"/>
              <a:t>ことわざ</a:t>
            </a:r>
            <a:endParaRPr kumimoji="1" lang="ja-JP" altLang="en-US" sz="6600" dirty="0"/>
          </a:p>
        </p:txBody>
      </p:sp>
      <p:sp>
        <p:nvSpPr>
          <p:cNvPr id="3" name="縦書きテキスト プレースホルダー 2"/>
          <p:cNvSpPr>
            <a:spLocks noGrp="1"/>
          </p:cNvSpPr>
          <p:nvPr>
            <p:ph type="body" orient="vert" idx="1"/>
          </p:nvPr>
        </p:nvSpPr>
        <p:spPr/>
        <p:txBody>
          <a:bodyPr anchor="ctr">
            <a:normAutofit/>
          </a:bodyPr>
          <a:lstStyle/>
          <a:p>
            <a:pPr marL="0" indent="0" algn="ctr">
              <a:buNone/>
            </a:pPr>
            <a:r>
              <a:rPr lang="ja-JP" altLang="en-US" sz="4800">
                <a:latin typeface="+mj-ea"/>
                <a:ea typeface="+mj-ea"/>
              </a:rPr>
              <a:t>た行編</a:t>
            </a:r>
            <a:endParaRPr lang="ja-JP" altLang="en-US" sz="4800" dirty="0">
              <a:latin typeface="+mj-ea"/>
              <a:ea typeface="+mj-ea"/>
            </a:endParaRPr>
          </a:p>
        </p:txBody>
      </p:sp>
      <p:pic>
        <p:nvPicPr>
          <p:cNvPr id="1026" name="Picture 2" descr="https://2.bp.blogspot.com/-Ffe_mhRhVLc/UZ2VEe_VrcI/AAAAAAAATt0/LRPXYM8sdqM/s800/kyosyu_girl.png">
            <a:extLst>
              <a:ext uri="{FF2B5EF4-FFF2-40B4-BE49-F238E27FC236}">
                <a16:creationId xmlns:a16="http://schemas.microsoft.com/office/drawing/2014/main" id="{4EE271E4-B30F-46E6-A7D9-3EEDCC462419}"/>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435796" y="4238904"/>
            <a:ext cx="1305653" cy="166103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28" name="Picture 4" descr="https://2.bp.blogspot.com/-WZDpwP1Zg0c/UZ2VEErPIaI/AAAAAAAATtw/Rqs2PaN-xJ0/s800/kyosyu_boy.png">
            <a:extLst>
              <a:ext uri="{FF2B5EF4-FFF2-40B4-BE49-F238E27FC236}">
                <a16:creationId xmlns:a16="http://schemas.microsoft.com/office/drawing/2014/main" id="{307DBCE7-A746-4BCF-A081-3EED2D831502}"/>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4854567" y="888772"/>
            <a:ext cx="1181145" cy="164900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6307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237CC8E7-0E18-4821-A191-C1A981C8CC38}"/>
              </a:ext>
            </a:extLst>
          </p:cNvPr>
          <p:cNvSpPr txBox="1"/>
          <p:nvPr/>
        </p:nvSpPr>
        <p:spPr>
          <a:xfrm>
            <a:off x="0" y="249344"/>
            <a:ext cx="3188825" cy="6480000"/>
          </a:xfrm>
          <a:prstGeom prst="rect">
            <a:avLst/>
          </a:prstGeom>
          <a:noFill/>
          <a:ln>
            <a:noFill/>
          </a:ln>
        </p:spPr>
        <p:txBody>
          <a:bodyPr vert="eaVert" wrap="square" rtlCol="0">
            <a:noAutofit/>
          </a:bodyPr>
          <a:lstStyle/>
          <a:p>
            <a:r>
              <a:rPr lang="en-US" altLang="ja-JP" sz="2800">
                <a:latin typeface="小塚ゴシック Pro M" panose="020B0700000000000000" pitchFamily="34" charset="-128"/>
                <a:ea typeface="小塚ゴシック Pro M" panose="020B0700000000000000" pitchFamily="34" charset="-128"/>
              </a:rPr>
              <a:t>【</a:t>
            </a:r>
            <a:r>
              <a:rPr lang="ja-JP" altLang="en-US" sz="2800">
                <a:latin typeface="小塚ゴシック Pro M" panose="020B0700000000000000" pitchFamily="34" charset="-128"/>
                <a:ea typeface="小塚ゴシック Pro M" panose="020B0700000000000000" pitchFamily="34" charset="-128"/>
              </a:rPr>
              <a:t>意味</a:t>
            </a:r>
            <a:r>
              <a:rPr lang="en-US" altLang="ja-JP" sz="2800">
                <a:latin typeface="小塚ゴシック Pro M" panose="020B0700000000000000" pitchFamily="34" charset="-128"/>
                <a:ea typeface="小塚ゴシック Pro M" panose="020B0700000000000000" pitchFamily="34" charset="-128"/>
              </a:rPr>
              <a:t>】</a:t>
            </a:r>
          </a:p>
          <a:p>
            <a:endParaRPr lang="en-US" altLang="ja-JP" sz="1400">
              <a:latin typeface="小塚ゴシック Pro M" panose="020B0700000000000000" pitchFamily="34" charset="-128"/>
              <a:ea typeface="小塚ゴシック Pro M" panose="020B0700000000000000" pitchFamily="34" charset="-128"/>
            </a:endParaRPr>
          </a:p>
          <a:p>
            <a:r>
              <a:rPr lang="ja-JP" altLang="en-US" sz="2400">
                <a:latin typeface="UD デジタル 教科書体 N-R" panose="02020400000000000000" pitchFamily="17" charset="-128"/>
                <a:ea typeface="UD デジタル 教科書体 N-R" panose="02020400000000000000" pitchFamily="17" charset="-128"/>
              </a:rPr>
              <a:t>旅をする時は同行者がいれば心強ように、世の中を渡るには、お互い人情をもって仲良くしたり、助け合うのが大切だということ。</a:t>
            </a:r>
            <a:endParaRPr lang="en-US" altLang="ja-JP" sz="2400">
              <a:latin typeface="UD デジタル 教科書体 N-R" panose="02020400000000000000" pitchFamily="17" charset="-128"/>
              <a:ea typeface="UD デジタル 教科書体 N-R" panose="02020400000000000000" pitchFamily="17" charset="-128"/>
            </a:endParaRPr>
          </a:p>
          <a:p>
            <a:r>
              <a:rPr lang="ja-JP" altLang="en-US" sz="2400">
                <a:latin typeface="UD デジタル 教科書体 N-R" panose="02020400000000000000" pitchFamily="17" charset="-128"/>
                <a:ea typeface="UD デジタル 教科書体 N-R" panose="02020400000000000000" pitchFamily="17" charset="-128"/>
              </a:rPr>
              <a:t>単に「旅は道連れ」ともいう。</a:t>
            </a:r>
          </a:p>
        </p:txBody>
      </p:sp>
      <p:sp>
        <p:nvSpPr>
          <p:cNvPr id="2" name="テキスト ボックス 1">
            <a:extLst>
              <a:ext uri="{FF2B5EF4-FFF2-40B4-BE49-F238E27FC236}">
                <a16:creationId xmlns:a16="http://schemas.microsoft.com/office/drawing/2014/main" id="{8C8C39CB-EB3F-4EAF-B4DB-9D39657D8B4E}"/>
              </a:ext>
            </a:extLst>
          </p:cNvPr>
          <p:cNvSpPr txBox="1"/>
          <p:nvPr/>
        </p:nvSpPr>
        <p:spPr>
          <a:xfrm>
            <a:off x="7343391" y="249344"/>
            <a:ext cx="1107996" cy="6480000"/>
          </a:xfrm>
          <a:prstGeom prst="rect">
            <a:avLst/>
          </a:prstGeom>
          <a:noFill/>
          <a:ln>
            <a:noFill/>
          </a:ln>
        </p:spPr>
        <p:txBody>
          <a:bodyPr vert="eaVert" wrap="square" rtlCol="0">
            <a:spAutoFit/>
          </a:bodyPr>
          <a:lstStyle/>
          <a:p>
            <a:endParaRPr lang="en-US" altLang="ja-JP" sz="6000" b="1">
              <a:latin typeface="UD デジタル 教科書体 NK-B" panose="02020700000000000000" pitchFamily="18" charset="-128"/>
              <a:ea typeface="UD デジタル 教科書体 NK-B" panose="02020700000000000000" pitchFamily="18" charset="-128"/>
            </a:endParaRPr>
          </a:p>
        </p:txBody>
      </p:sp>
      <p:sp>
        <p:nvSpPr>
          <p:cNvPr id="9" name="テキスト ボックス 8">
            <a:extLst>
              <a:ext uri="{FF2B5EF4-FFF2-40B4-BE49-F238E27FC236}">
                <a16:creationId xmlns:a16="http://schemas.microsoft.com/office/drawing/2014/main" id="{6259218E-F69F-4A97-9731-4D4721956A54}"/>
              </a:ext>
            </a:extLst>
          </p:cNvPr>
          <p:cNvSpPr txBox="1"/>
          <p:nvPr/>
        </p:nvSpPr>
        <p:spPr>
          <a:xfrm>
            <a:off x="6164570" y="249344"/>
            <a:ext cx="1107996" cy="6480000"/>
          </a:xfrm>
          <a:prstGeom prst="rect">
            <a:avLst/>
          </a:prstGeom>
          <a:noFill/>
          <a:ln>
            <a:noFill/>
          </a:ln>
        </p:spPr>
        <p:txBody>
          <a:bodyPr vert="eaVert" wrap="square" rtlCol="0">
            <a:spAutoFit/>
          </a:bodyPr>
          <a:lstStyle/>
          <a:p>
            <a:endParaRPr lang="ja-JP" altLang="en-US" sz="6000" b="1">
              <a:latin typeface="UD デジタル 教科書体 NK-B" panose="02020700000000000000" pitchFamily="18" charset="-128"/>
              <a:ea typeface="UD デジタル 教科書体 NK-B" panose="02020700000000000000" pitchFamily="18" charset="-128"/>
            </a:endParaRPr>
          </a:p>
        </p:txBody>
      </p:sp>
      <p:pic>
        <p:nvPicPr>
          <p:cNvPr id="10" name="Picture 2" descr="肩を貸す人のイラスト（棒人間）">
            <a:extLst>
              <a:ext uri="{FF2B5EF4-FFF2-40B4-BE49-F238E27FC236}">
                <a16:creationId xmlns:a16="http://schemas.microsoft.com/office/drawing/2014/main" id="{74A24A16-42F9-44B9-B721-93D3677745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4533" y="4519116"/>
            <a:ext cx="2140150" cy="2134800"/>
          </a:xfrm>
          <a:prstGeom prst="rect">
            <a:avLst/>
          </a:prstGeom>
          <a:noFill/>
          <a:extLst>
            <a:ext uri="{909E8E84-426E-40DD-AFC4-6F175D3DCCD1}">
              <a14:hiddenFill xmlns:a14="http://schemas.microsoft.com/office/drawing/2010/main">
                <a:solidFill>
                  <a:srgbClr val="FFFFFF"/>
                </a:solidFill>
              </a14:hiddenFill>
            </a:ext>
          </a:extLst>
        </p:spPr>
      </p:pic>
      <p:sp>
        <p:nvSpPr>
          <p:cNvPr id="8" name="正方形/長方形 7">
            <a:extLst>
              <a:ext uri="{FF2B5EF4-FFF2-40B4-BE49-F238E27FC236}">
                <a16:creationId xmlns:a16="http://schemas.microsoft.com/office/drawing/2014/main" id="{9C7AEDEE-03A0-4065-B4E1-0E67BF1B1647}"/>
              </a:ext>
            </a:extLst>
          </p:cNvPr>
          <p:cNvSpPr/>
          <p:nvPr/>
        </p:nvSpPr>
        <p:spPr>
          <a:xfrm>
            <a:off x="4399245" y="249345"/>
            <a:ext cx="1107996" cy="6480000"/>
          </a:xfrm>
          <a:prstGeom prst="rect">
            <a:avLst/>
          </a:prstGeom>
          <a:ln>
            <a:noFill/>
          </a:ln>
        </p:spPr>
        <p:txBody>
          <a:bodyPr vert="eaVert" wrap="square">
            <a:spAutoFit/>
          </a:bodyPr>
          <a:lstStyle/>
          <a:p>
            <a:r>
              <a:rPr lang="ja-JP" altLang="en-US" sz="6000" b="1">
                <a:latin typeface="UD デジタル 教科書体 NK-B" panose="02020700000000000000" pitchFamily="18" charset="-128"/>
                <a:ea typeface="UD デジタル 教科書体 NK-B" panose="02020700000000000000" pitchFamily="18" charset="-128"/>
              </a:rPr>
              <a:t>旅は道連れ</a:t>
            </a:r>
            <a:endParaRPr lang="en-US" altLang="ja-JP" sz="6000" b="1">
              <a:latin typeface="UD デジタル 教科書体 NK-B" panose="02020700000000000000" pitchFamily="18" charset="-128"/>
              <a:ea typeface="UD デジタル 教科書体 NK-B" panose="02020700000000000000" pitchFamily="18" charset="-128"/>
            </a:endParaRPr>
          </a:p>
        </p:txBody>
      </p:sp>
      <p:sp>
        <p:nvSpPr>
          <p:cNvPr id="11" name="正方形/長方形 10">
            <a:extLst>
              <a:ext uri="{FF2B5EF4-FFF2-40B4-BE49-F238E27FC236}">
                <a16:creationId xmlns:a16="http://schemas.microsoft.com/office/drawing/2014/main" id="{9AE1783C-A09A-450C-BDBE-7603ABE28292}"/>
              </a:ext>
            </a:extLst>
          </p:cNvPr>
          <p:cNvSpPr/>
          <p:nvPr/>
        </p:nvSpPr>
        <p:spPr>
          <a:xfrm>
            <a:off x="3212768" y="249345"/>
            <a:ext cx="1107996" cy="6480000"/>
          </a:xfrm>
          <a:prstGeom prst="rect">
            <a:avLst/>
          </a:prstGeom>
          <a:ln>
            <a:noFill/>
          </a:ln>
        </p:spPr>
        <p:txBody>
          <a:bodyPr vert="eaVert" wrap="square">
            <a:spAutoFit/>
          </a:bodyPr>
          <a:lstStyle/>
          <a:p>
            <a:r>
              <a:rPr lang="ja-JP" altLang="en-US" sz="6000" b="1">
                <a:latin typeface="UD デジタル 教科書体 NK-B" panose="02020700000000000000" pitchFamily="18" charset="-128"/>
                <a:ea typeface="UD デジタル 教科書体 NK-B" panose="02020700000000000000" pitchFamily="18" charset="-128"/>
              </a:rPr>
              <a:t>世は情け</a:t>
            </a:r>
          </a:p>
        </p:txBody>
      </p:sp>
      <p:sp>
        <p:nvSpPr>
          <p:cNvPr id="13" name="テキスト ボックス 12">
            <a:extLst>
              <a:ext uri="{FF2B5EF4-FFF2-40B4-BE49-F238E27FC236}">
                <a16:creationId xmlns:a16="http://schemas.microsoft.com/office/drawing/2014/main" id="{532C6CAF-3F22-46AC-857F-31B3899EB8A7}"/>
              </a:ext>
            </a:extLst>
          </p:cNvPr>
          <p:cNvSpPr txBox="1"/>
          <p:nvPr/>
        </p:nvSpPr>
        <p:spPr>
          <a:xfrm>
            <a:off x="5208423" y="249106"/>
            <a:ext cx="677108" cy="6480000"/>
          </a:xfrm>
          <a:prstGeom prst="rect">
            <a:avLst/>
          </a:prstGeom>
          <a:noFill/>
          <a:ln>
            <a:noFill/>
          </a:ln>
        </p:spPr>
        <p:txBody>
          <a:bodyPr vert="eaVert" wrap="square" rtlCol="0">
            <a:spAutoFit/>
          </a:bodyPr>
          <a:lstStyle/>
          <a:p>
            <a:r>
              <a:rPr lang="ja-JP" altLang="en-US" sz="3200">
                <a:solidFill>
                  <a:srgbClr val="FF0000"/>
                </a:solidFill>
                <a:latin typeface="UD デジタル 教科書体 NK-B" panose="02020700000000000000" pitchFamily="18" charset="-128"/>
                <a:ea typeface="UD デジタル 教科書体 NK-B" panose="02020700000000000000" pitchFamily="18" charset="-128"/>
              </a:rPr>
              <a:t>たび　　　みち　づ</a:t>
            </a:r>
          </a:p>
        </p:txBody>
      </p:sp>
      <p:sp>
        <p:nvSpPr>
          <p:cNvPr id="14" name="テキスト ボックス 13">
            <a:extLst>
              <a:ext uri="{FF2B5EF4-FFF2-40B4-BE49-F238E27FC236}">
                <a16:creationId xmlns:a16="http://schemas.microsoft.com/office/drawing/2014/main" id="{9B38360D-E021-4586-8686-718583E3610A}"/>
              </a:ext>
            </a:extLst>
          </p:cNvPr>
          <p:cNvSpPr txBox="1"/>
          <p:nvPr/>
        </p:nvSpPr>
        <p:spPr>
          <a:xfrm>
            <a:off x="3958267" y="249106"/>
            <a:ext cx="677108" cy="6480000"/>
          </a:xfrm>
          <a:prstGeom prst="rect">
            <a:avLst/>
          </a:prstGeom>
          <a:noFill/>
          <a:ln>
            <a:noFill/>
          </a:ln>
        </p:spPr>
        <p:txBody>
          <a:bodyPr vert="eaVert" wrap="square" rtlCol="0">
            <a:spAutoFit/>
          </a:bodyPr>
          <a:lstStyle/>
          <a:p>
            <a:r>
              <a:rPr lang="ja-JP" altLang="en-US" sz="3200">
                <a:solidFill>
                  <a:srgbClr val="FF0000"/>
                </a:solidFill>
                <a:latin typeface="UD デジタル 教科書体 NK-B" panose="02020700000000000000" pitchFamily="18" charset="-128"/>
                <a:ea typeface="UD デジタル 教科書体 NK-B" panose="02020700000000000000" pitchFamily="18" charset="-128"/>
              </a:rPr>
              <a:t>　よ　　   なさ</a:t>
            </a:r>
          </a:p>
        </p:txBody>
      </p:sp>
    </p:spTree>
    <p:extLst>
      <p:ext uri="{BB962C8B-B14F-4D97-AF65-F5344CB8AC3E}">
        <p14:creationId xmlns:p14="http://schemas.microsoft.com/office/powerpoint/2010/main" val="700497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237CC8E7-0E18-4821-A191-C1A981C8CC38}"/>
              </a:ext>
            </a:extLst>
          </p:cNvPr>
          <p:cNvSpPr txBox="1"/>
          <p:nvPr/>
        </p:nvSpPr>
        <p:spPr>
          <a:xfrm>
            <a:off x="0" y="249344"/>
            <a:ext cx="3188825" cy="6480000"/>
          </a:xfrm>
          <a:prstGeom prst="rect">
            <a:avLst/>
          </a:prstGeom>
          <a:noFill/>
          <a:ln>
            <a:noFill/>
          </a:ln>
        </p:spPr>
        <p:txBody>
          <a:bodyPr vert="eaVert" wrap="square" rtlCol="0">
            <a:noAutofit/>
          </a:bodyPr>
          <a:lstStyle/>
          <a:p>
            <a:r>
              <a:rPr lang="en-US" altLang="ja-JP" sz="2800">
                <a:latin typeface="小塚ゴシック Pro M" panose="020B0700000000000000" pitchFamily="34" charset="-128"/>
                <a:ea typeface="小塚ゴシック Pro M" panose="020B0700000000000000" pitchFamily="34" charset="-128"/>
              </a:rPr>
              <a:t>【</a:t>
            </a:r>
            <a:r>
              <a:rPr lang="ja-JP" altLang="en-US" sz="2800">
                <a:latin typeface="小塚ゴシック Pro M" panose="020B0700000000000000" pitchFamily="34" charset="-128"/>
                <a:ea typeface="小塚ゴシック Pro M" panose="020B0700000000000000" pitchFamily="34" charset="-128"/>
              </a:rPr>
              <a:t>意味</a:t>
            </a:r>
            <a:r>
              <a:rPr lang="en-US" altLang="ja-JP" sz="2800">
                <a:latin typeface="小塚ゴシック Pro M" panose="020B0700000000000000" pitchFamily="34" charset="-128"/>
                <a:ea typeface="小塚ゴシック Pro M" panose="020B0700000000000000" pitchFamily="34" charset="-128"/>
              </a:rPr>
              <a:t>】</a:t>
            </a:r>
          </a:p>
          <a:p>
            <a:endParaRPr lang="en-US" altLang="ja-JP" sz="1400">
              <a:latin typeface="小塚ゴシック Pro M" panose="020B0700000000000000" pitchFamily="34" charset="-128"/>
              <a:ea typeface="小塚ゴシック Pro M" panose="020B0700000000000000" pitchFamily="34" charset="-128"/>
            </a:endParaRPr>
          </a:p>
          <a:p>
            <a:r>
              <a:rPr lang="ja-JP" altLang="en-US" sz="2400">
                <a:latin typeface="UD デジタル 教科書体 N-R" panose="02020400000000000000" pitchFamily="17" charset="-128"/>
                <a:ea typeface="UD デジタル 教科書体 N-R" panose="02020400000000000000" pitchFamily="17" charset="-128"/>
              </a:rPr>
              <a:t>優れた才能や素質を持つ人物でも、努力して自分を磨かなければ、その才能や素質を活かせないという例え。</a:t>
            </a:r>
            <a:endParaRPr lang="en-US" altLang="ja-JP" sz="2400">
              <a:latin typeface="UD デジタル 教科書体 N-R" panose="02020400000000000000" pitchFamily="17" charset="-128"/>
              <a:ea typeface="UD デジタル 教科書体 N-R" panose="02020400000000000000" pitchFamily="17" charset="-128"/>
            </a:endParaRPr>
          </a:p>
          <a:p>
            <a:r>
              <a:rPr lang="ja-JP" altLang="en-US" sz="2400">
                <a:latin typeface="UD デジタル 教科書体 N-R" panose="02020400000000000000" pitchFamily="17" charset="-128"/>
                <a:ea typeface="UD デジタル 教科書体 N-R" panose="02020400000000000000" pitchFamily="17" charset="-128"/>
              </a:rPr>
              <a:t>才能や素質に恵まれていても、練磨しなければ真価を発揮できないということ。</a:t>
            </a:r>
            <a:endParaRPr lang="en-US" altLang="ja-JP" sz="2400">
              <a:latin typeface="UD デジタル 教科書体 N-R" panose="02020400000000000000" pitchFamily="17" charset="-128"/>
              <a:ea typeface="UD デジタル 教科書体 N-R" panose="02020400000000000000" pitchFamily="17" charset="-128"/>
            </a:endParaRPr>
          </a:p>
        </p:txBody>
      </p:sp>
      <p:pic>
        <p:nvPicPr>
          <p:cNvPr id="8194" name="Picture 2" descr="https://1.bp.blogspot.com/-TE4vEGxC3Bo/WhUh65-H7RI/AAAAAAABIOk/8nncx-kPHUg1tOeHguG3qJjoPc22E0CHACLcBGAs/s800/glass_ball1_clear.png">
            <a:extLst>
              <a:ext uri="{FF2B5EF4-FFF2-40B4-BE49-F238E27FC236}">
                <a16:creationId xmlns:a16="http://schemas.microsoft.com/office/drawing/2014/main" id="{068F117C-78E3-4682-AC1B-54B22A2340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9409" y="4858246"/>
            <a:ext cx="1672176" cy="167217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https://2.bp.blogspot.com/-axD_5JfhGoM/U5hUgG72bEI/AAAAAAAAhKc/Le2ajxOCTTg/s800/kirakira4.png">
            <a:extLst>
              <a:ext uri="{FF2B5EF4-FFF2-40B4-BE49-F238E27FC236}">
                <a16:creationId xmlns:a16="http://schemas.microsoft.com/office/drawing/2014/main" id="{9E430D62-B41B-4FEE-B87B-A0194817533F}"/>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flipH="1">
            <a:off x="7675497" y="4651605"/>
            <a:ext cx="904044" cy="874644"/>
          </a:xfrm>
          <a:prstGeom prst="rect">
            <a:avLst/>
          </a:prstGeom>
          <a:noFill/>
          <a:extLst>
            <a:ext uri="{909E8E84-426E-40DD-AFC4-6F175D3DCCD1}">
              <a14:hiddenFill xmlns:a14="http://schemas.microsoft.com/office/drawing/2010/main">
                <a:solidFill>
                  <a:srgbClr val="FFFFFF"/>
                </a:solidFill>
              </a14:hiddenFill>
            </a:ext>
          </a:extLst>
        </p:spPr>
      </p:pic>
      <p:sp>
        <p:nvSpPr>
          <p:cNvPr id="7" name="正方形/長方形 6">
            <a:extLst>
              <a:ext uri="{FF2B5EF4-FFF2-40B4-BE49-F238E27FC236}">
                <a16:creationId xmlns:a16="http://schemas.microsoft.com/office/drawing/2014/main" id="{45AC8F66-F3B0-4D57-94A1-4D4DB0C28147}"/>
              </a:ext>
            </a:extLst>
          </p:cNvPr>
          <p:cNvSpPr/>
          <p:nvPr/>
        </p:nvSpPr>
        <p:spPr>
          <a:xfrm>
            <a:off x="4064168" y="249345"/>
            <a:ext cx="1015663" cy="6480000"/>
          </a:xfrm>
          <a:prstGeom prst="rect">
            <a:avLst/>
          </a:prstGeom>
          <a:ln>
            <a:noFill/>
          </a:ln>
        </p:spPr>
        <p:txBody>
          <a:bodyPr vert="eaVert" wrap="square">
            <a:spAutoFit/>
          </a:bodyPr>
          <a:lstStyle/>
          <a:p>
            <a:r>
              <a:rPr lang="ja-JP" altLang="en-US" sz="5400" b="1">
                <a:latin typeface="UD デジタル 教科書体 NK-B" panose="02020700000000000000" pitchFamily="18" charset="-128"/>
                <a:ea typeface="UD デジタル 教科書体 NK-B" panose="02020700000000000000" pitchFamily="18" charset="-128"/>
              </a:rPr>
              <a:t>玉磨かざれば光なし</a:t>
            </a:r>
            <a:endParaRPr lang="en-US" altLang="ja-JP" sz="5400" b="1" dirty="0">
              <a:latin typeface="UD デジタル 教科書体 NK-B" panose="02020700000000000000" pitchFamily="18" charset="-128"/>
              <a:ea typeface="UD デジタル 教科書体 NK-B" panose="02020700000000000000" pitchFamily="18" charset="-128"/>
            </a:endParaRPr>
          </a:p>
        </p:txBody>
      </p:sp>
      <p:sp>
        <p:nvSpPr>
          <p:cNvPr id="12" name="テキスト ボックス 11">
            <a:extLst>
              <a:ext uri="{FF2B5EF4-FFF2-40B4-BE49-F238E27FC236}">
                <a16:creationId xmlns:a16="http://schemas.microsoft.com/office/drawing/2014/main" id="{682CEA6C-AC53-4733-B28D-EF73B33E6F77}"/>
              </a:ext>
            </a:extLst>
          </p:cNvPr>
          <p:cNvSpPr txBox="1"/>
          <p:nvPr/>
        </p:nvSpPr>
        <p:spPr>
          <a:xfrm>
            <a:off x="4818221" y="249344"/>
            <a:ext cx="615553" cy="6480000"/>
          </a:xfrm>
          <a:prstGeom prst="rect">
            <a:avLst/>
          </a:prstGeom>
          <a:noFill/>
          <a:ln>
            <a:noFill/>
          </a:ln>
        </p:spPr>
        <p:txBody>
          <a:bodyPr vert="eaVert" wrap="square" rtlCol="0">
            <a:spAutoFit/>
          </a:bodyPr>
          <a:lstStyle/>
          <a:p>
            <a:r>
              <a:rPr lang="ja-JP" altLang="en-US" sz="2800">
                <a:solidFill>
                  <a:srgbClr val="FF0000"/>
                </a:solidFill>
                <a:latin typeface="UD デジタル 教科書体 NK-B" panose="02020700000000000000" pitchFamily="18" charset="-128"/>
                <a:ea typeface="UD デジタル 教科書体 NK-B" panose="02020700000000000000" pitchFamily="18" charset="-128"/>
              </a:rPr>
              <a:t>たまみが　　　　　　　　　　　　 ひかり</a:t>
            </a:r>
          </a:p>
        </p:txBody>
      </p:sp>
    </p:spTree>
    <p:extLst>
      <p:ext uri="{BB962C8B-B14F-4D97-AF65-F5344CB8AC3E}">
        <p14:creationId xmlns:p14="http://schemas.microsoft.com/office/powerpoint/2010/main" val="3051705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237CC8E7-0E18-4821-A191-C1A981C8CC38}"/>
              </a:ext>
            </a:extLst>
          </p:cNvPr>
          <p:cNvSpPr txBox="1"/>
          <p:nvPr/>
        </p:nvSpPr>
        <p:spPr>
          <a:xfrm>
            <a:off x="0" y="249344"/>
            <a:ext cx="3188825" cy="6480000"/>
          </a:xfrm>
          <a:prstGeom prst="rect">
            <a:avLst/>
          </a:prstGeom>
          <a:noFill/>
          <a:ln>
            <a:noFill/>
          </a:ln>
        </p:spPr>
        <p:txBody>
          <a:bodyPr vert="eaVert" wrap="square" rtlCol="0">
            <a:noAutofit/>
          </a:bodyPr>
          <a:lstStyle/>
          <a:p>
            <a:r>
              <a:rPr lang="en-US" altLang="ja-JP" sz="2800">
                <a:latin typeface="小塚ゴシック Pro M" panose="020B0700000000000000" pitchFamily="34" charset="-128"/>
                <a:ea typeface="小塚ゴシック Pro M" panose="020B0700000000000000" pitchFamily="34" charset="-128"/>
              </a:rPr>
              <a:t>【</a:t>
            </a:r>
            <a:r>
              <a:rPr lang="ja-JP" altLang="en-US" sz="2800">
                <a:latin typeface="小塚ゴシック Pro M" panose="020B0700000000000000" pitchFamily="34" charset="-128"/>
                <a:ea typeface="小塚ゴシック Pro M" panose="020B0700000000000000" pitchFamily="34" charset="-128"/>
              </a:rPr>
              <a:t>意味</a:t>
            </a:r>
            <a:r>
              <a:rPr lang="en-US" altLang="ja-JP" sz="2800">
                <a:latin typeface="小塚ゴシック Pro M" panose="020B0700000000000000" pitchFamily="34" charset="-128"/>
                <a:ea typeface="小塚ゴシック Pro M" panose="020B0700000000000000" pitchFamily="34" charset="-128"/>
              </a:rPr>
              <a:t>】</a:t>
            </a:r>
          </a:p>
          <a:p>
            <a:endParaRPr lang="en-US" altLang="ja-JP" sz="1400">
              <a:latin typeface="小塚ゴシック Pro M" panose="020B0700000000000000" pitchFamily="34" charset="-128"/>
              <a:ea typeface="小塚ゴシック Pro M" panose="020B0700000000000000" pitchFamily="34" charset="-128"/>
            </a:endParaRPr>
          </a:p>
          <a:p>
            <a:r>
              <a:rPr lang="ja-JP" altLang="en-US" sz="2400">
                <a:latin typeface="UD デジタル 教科書体 N-R" panose="02020400000000000000" pitchFamily="17" charset="-128"/>
                <a:ea typeface="UD デジタル 教科書体 N-R" panose="02020400000000000000" pitchFamily="17" charset="-128"/>
              </a:rPr>
              <a:t>短気を起こすと、結局は失敗して自分の損になるということ。短気を戒めた言葉。</a:t>
            </a:r>
            <a:endParaRPr lang="en-US" altLang="ja-JP" sz="2400">
              <a:latin typeface="UD デジタル 教科書体 N-R" panose="02020400000000000000" pitchFamily="17" charset="-128"/>
              <a:ea typeface="UD デジタル 教科書体 N-R" panose="02020400000000000000" pitchFamily="17" charset="-128"/>
            </a:endParaRPr>
          </a:p>
        </p:txBody>
      </p:sp>
      <p:sp>
        <p:nvSpPr>
          <p:cNvPr id="5" name="正方形/長方形 4">
            <a:extLst>
              <a:ext uri="{FF2B5EF4-FFF2-40B4-BE49-F238E27FC236}">
                <a16:creationId xmlns:a16="http://schemas.microsoft.com/office/drawing/2014/main" id="{DFE39926-36E1-4B7E-B6DF-BBDBFD245E5A}"/>
              </a:ext>
            </a:extLst>
          </p:cNvPr>
          <p:cNvSpPr/>
          <p:nvPr/>
        </p:nvSpPr>
        <p:spPr>
          <a:xfrm>
            <a:off x="4018002" y="249345"/>
            <a:ext cx="1107996" cy="6480000"/>
          </a:xfrm>
          <a:prstGeom prst="rect">
            <a:avLst/>
          </a:prstGeom>
          <a:ln>
            <a:noFill/>
          </a:ln>
        </p:spPr>
        <p:txBody>
          <a:bodyPr vert="eaVert" wrap="square">
            <a:spAutoFit/>
          </a:bodyPr>
          <a:lstStyle/>
          <a:p>
            <a:r>
              <a:rPr lang="ja-JP" altLang="en-US" sz="6000" b="1">
                <a:latin typeface="UD デジタル 教科書体 NK-B" panose="02020700000000000000" pitchFamily="18" charset="-128"/>
                <a:ea typeface="UD デジタル 教科書体 NK-B" panose="02020700000000000000" pitchFamily="18" charset="-128"/>
              </a:rPr>
              <a:t>短気は損気</a:t>
            </a:r>
            <a:endParaRPr lang="en-US" altLang="ja-JP" sz="6000" b="1" dirty="0">
              <a:latin typeface="UD デジタル 教科書体 NK-B" panose="02020700000000000000" pitchFamily="18" charset="-128"/>
              <a:ea typeface="UD デジタル 教科書体 NK-B" panose="02020700000000000000" pitchFamily="18" charset="-128"/>
            </a:endParaRPr>
          </a:p>
        </p:txBody>
      </p:sp>
      <p:sp>
        <p:nvSpPr>
          <p:cNvPr id="8" name="テキスト ボックス 7">
            <a:extLst>
              <a:ext uri="{FF2B5EF4-FFF2-40B4-BE49-F238E27FC236}">
                <a16:creationId xmlns:a16="http://schemas.microsoft.com/office/drawing/2014/main" id="{139A26D7-A799-4285-B869-B28A727F9330}"/>
              </a:ext>
            </a:extLst>
          </p:cNvPr>
          <p:cNvSpPr txBox="1"/>
          <p:nvPr/>
        </p:nvSpPr>
        <p:spPr>
          <a:xfrm>
            <a:off x="4809733" y="249344"/>
            <a:ext cx="677108" cy="6480000"/>
          </a:xfrm>
          <a:prstGeom prst="rect">
            <a:avLst/>
          </a:prstGeom>
          <a:noFill/>
          <a:ln>
            <a:noFill/>
          </a:ln>
        </p:spPr>
        <p:txBody>
          <a:bodyPr vert="eaVert" wrap="square" rtlCol="0">
            <a:spAutoFit/>
          </a:bodyPr>
          <a:lstStyle/>
          <a:p>
            <a:r>
              <a:rPr lang="ja-JP" altLang="en-US" sz="3200">
                <a:solidFill>
                  <a:srgbClr val="FF0000"/>
                </a:solidFill>
                <a:latin typeface="UD デジタル 教科書体 NK-B" panose="02020700000000000000" pitchFamily="18" charset="-128"/>
                <a:ea typeface="UD デジタル 教科書体 NK-B" panose="02020700000000000000" pitchFamily="18" charset="-128"/>
              </a:rPr>
              <a:t>たん き　　　　そん き</a:t>
            </a:r>
          </a:p>
        </p:txBody>
      </p:sp>
      <p:pic>
        <p:nvPicPr>
          <p:cNvPr id="2054" name="Picture 6" descr="パソコンを使う人のイラスト（男性・怒った顔）">
            <a:extLst>
              <a:ext uri="{FF2B5EF4-FFF2-40B4-BE49-F238E27FC236}">
                <a16:creationId xmlns:a16="http://schemas.microsoft.com/office/drawing/2014/main" id="{D29AEB59-5CAD-4EB3-9329-C95FA0C6D5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2815" y="2042382"/>
            <a:ext cx="1534611" cy="222868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炎上するSNSが表示されたコンピューターのイラスト">
            <a:extLst>
              <a:ext uri="{FF2B5EF4-FFF2-40B4-BE49-F238E27FC236}">
                <a16:creationId xmlns:a16="http://schemas.microsoft.com/office/drawing/2014/main" id="{BDEE9DA3-FEFB-4854-A6B8-99225AAE03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6867" y="4595247"/>
            <a:ext cx="1966508" cy="1966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2498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237CC8E7-0E18-4821-A191-C1A981C8CC38}"/>
              </a:ext>
            </a:extLst>
          </p:cNvPr>
          <p:cNvSpPr txBox="1"/>
          <p:nvPr/>
        </p:nvSpPr>
        <p:spPr>
          <a:xfrm>
            <a:off x="0" y="249344"/>
            <a:ext cx="3188825" cy="6480000"/>
          </a:xfrm>
          <a:prstGeom prst="rect">
            <a:avLst/>
          </a:prstGeom>
          <a:noFill/>
          <a:ln>
            <a:noFill/>
          </a:ln>
        </p:spPr>
        <p:txBody>
          <a:bodyPr vert="eaVert" wrap="square" rtlCol="0">
            <a:noAutofit/>
          </a:bodyPr>
          <a:lstStyle/>
          <a:p>
            <a:r>
              <a:rPr lang="en-US" altLang="ja-JP" sz="2800">
                <a:latin typeface="小塚ゴシック Pro M" panose="020B0700000000000000" pitchFamily="34" charset="-128"/>
                <a:ea typeface="小塚ゴシック Pro M" panose="020B0700000000000000" pitchFamily="34" charset="-128"/>
              </a:rPr>
              <a:t>【</a:t>
            </a:r>
            <a:r>
              <a:rPr lang="ja-JP" altLang="en-US" sz="2800">
                <a:latin typeface="小塚ゴシック Pro M" panose="020B0700000000000000" pitchFamily="34" charset="-128"/>
                <a:ea typeface="小塚ゴシック Pro M" panose="020B0700000000000000" pitchFamily="34" charset="-128"/>
              </a:rPr>
              <a:t>意味</a:t>
            </a:r>
            <a:r>
              <a:rPr lang="en-US" altLang="ja-JP" sz="2800">
                <a:latin typeface="小塚ゴシック Pro M" panose="020B0700000000000000" pitchFamily="34" charset="-128"/>
                <a:ea typeface="小塚ゴシック Pro M" panose="020B0700000000000000" pitchFamily="34" charset="-128"/>
              </a:rPr>
              <a:t>】</a:t>
            </a:r>
          </a:p>
          <a:p>
            <a:endParaRPr lang="en-US" altLang="ja-JP" sz="1400">
              <a:latin typeface="小塚ゴシック Pro M" panose="020B0700000000000000" pitchFamily="34" charset="-128"/>
              <a:ea typeface="小塚ゴシック Pro M" panose="020B0700000000000000" pitchFamily="34" charset="-128"/>
            </a:endParaRPr>
          </a:p>
          <a:p>
            <a:r>
              <a:rPr lang="ja-JP" altLang="en-US" sz="2400">
                <a:latin typeface="UD デジタル 教科書体 N-R" panose="02020400000000000000" pitchFamily="17" charset="-128"/>
                <a:ea typeface="UD デジタル 教科書体 N-R" panose="02020400000000000000" pitchFamily="17" charset="-128"/>
              </a:rPr>
              <a:t>腸がちぎれるほどの、辛く悲しい思いの例え。</a:t>
            </a:r>
            <a:endParaRPr lang="en-US" altLang="ja-JP" sz="2400">
              <a:latin typeface="UD デジタル 教科書体 N-R" panose="02020400000000000000" pitchFamily="17" charset="-128"/>
              <a:ea typeface="UD デジタル 教科書体 N-R" panose="02020400000000000000" pitchFamily="17" charset="-128"/>
            </a:endParaRPr>
          </a:p>
        </p:txBody>
      </p:sp>
      <p:pic>
        <p:nvPicPr>
          <p:cNvPr id="2050" name="Picture 2" descr="会社をたたむ社長のイラスト">
            <a:extLst>
              <a:ext uri="{FF2B5EF4-FFF2-40B4-BE49-F238E27FC236}">
                <a16:creationId xmlns:a16="http://schemas.microsoft.com/office/drawing/2014/main" id="{8B0AD1DA-B2B0-4F89-AF04-8A237D435B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6192" y="3882822"/>
            <a:ext cx="2348381" cy="2846522"/>
          </a:xfrm>
          <a:prstGeom prst="rect">
            <a:avLst/>
          </a:prstGeom>
          <a:noFill/>
          <a:extLst>
            <a:ext uri="{909E8E84-426E-40DD-AFC4-6F175D3DCCD1}">
              <a14:hiddenFill xmlns:a14="http://schemas.microsoft.com/office/drawing/2010/main">
                <a:solidFill>
                  <a:srgbClr val="FFFFFF"/>
                </a:solidFill>
              </a14:hiddenFill>
            </a:ext>
          </a:extLst>
        </p:spPr>
      </p:pic>
      <p:sp>
        <p:nvSpPr>
          <p:cNvPr id="8" name="正方形/長方形 7">
            <a:extLst>
              <a:ext uri="{FF2B5EF4-FFF2-40B4-BE49-F238E27FC236}">
                <a16:creationId xmlns:a16="http://schemas.microsoft.com/office/drawing/2014/main" id="{9ADE93CF-B4D2-42D8-8DBA-282642B09EE7}"/>
              </a:ext>
            </a:extLst>
          </p:cNvPr>
          <p:cNvSpPr/>
          <p:nvPr/>
        </p:nvSpPr>
        <p:spPr>
          <a:xfrm>
            <a:off x="4018002" y="249345"/>
            <a:ext cx="1107996" cy="6480000"/>
          </a:xfrm>
          <a:prstGeom prst="rect">
            <a:avLst/>
          </a:prstGeom>
          <a:ln>
            <a:noFill/>
          </a:ln>
        </p:spPr>
        <p:txBody>
          <a:bodyPr vert="eaVert" wrap="square">
            <a:spAutoFit/>
          </a:bodyPr>
          <a:lstStyle/>
          <a:p>
            <a:r>
              <a:rPr lang="ja-JP" altLang="en-US" sz="6000" b="1">
                <a:latin typeface="UD デジタル 教科書体 NK-B" panose="02020700000000000000" pitchFamily="18" charset="-128"/>
                <a:ea typeface="UD デジタル 教科書体 NK-B" panose="02020700000000000000" pitchFamily="18" charset="-128"/>
              </a:rPr>
              <a:t>断腸の思い</a:t>
            </a:r>
            <a:endParaRPr lang="en-US" altLang="ja-JP" sz="6000" b="1" dirty="0">
              <a:latin typeface="UD デジタル 教科書体 NK-B" panose="02020700000000000000" pitchFamily="18" charset="-128"/>
              <a:ea typeface="UD デジタル 教科書体 NK-B" panose="02020700000000000000" pitchFamily="18" charset="-128"/>
            </a:endParaRPr>
          </a:p>
        </p:txBody>
      </p:sp>
      <p:sp>
        <p:nvSpPr>
          <p:cNvPr id="9" name="テキスト ボックス 8">
            <a:extLst>
              <a:ext uri="{FF2B5EF4-FFF2-40B4-BE49-F238E27FC236}">
                <a16:creationId xmlns:a16="http://schemas.microsoft.com/office/drawing/2014/main" id="{BCE300D8-56F3-408D-8E45-E041C18AB2AB}"/>
              </a:ext>
            </a:extLst>
          </p:cNvPr>
          <p:cNvSpPr txBox="1"/>
          <p:nvPr/>
        </p:nvSpPr>
        <p:spPr>
          <a:xfrm>
            <a:off x="4818221" y="249343"/>
            <a:ext cx="615553" cy="6480000"/>
          </a:xfrm>
          <a:prstGeom prst="rect">
            <a:avLst/>
          </a:prstGeom>
          <a:noFill/>
          <a:ln>
            <a:noFill/>
          </a:ln>
        </p:spPr>
        <p:txBody>
          <a:bodyPr vert="eaVert" wrap="square" rtlCol="0">
            <a:spAutoFit/>
          </a:bodyPr>
          <a:lstStyle/>
          <a:p>
            <a:r>
              <a:rPr lang="ja-JP" altLang="en-US" sz="2800">
                <a:solidFill>
                  <a:srgbClr val="FF0000"/>
                </a:solidFill>
                <a:latin typeface="UD デジタル 教科書体 NK-B" panose="02020700000000000000" pitchFamily="18" charset="-128"/>
                <a:ea typeface="UD デジタル 教科書体 NK-B" panose="02020700000000000000" pitchFamily="18" charset="-128"/>
              </a:rPr>
              <a:t>だんちょう　　　おも</a:t>
            </a:r>
          </a:p>
        </p:txBody>
      </p:sp>
    </p:spTree>
    <p:extLst>
      <p:ext uri="{BB962C8B-B14F-4D97-AF65-F5344CB8AC3E}">
        <p14:creationId xmlns:p14="http://schemas.microsoft.com/office/powerpoint/2010/main" val="4144141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237CC8E7-0E18-4821-A191-C1A981C8CC38}"/>
              </a:ext>
            </a:extLst>
          </p:cNvPr>
          <p:cNvSpPr txBox="1"/>
          <p:nvPr/>
        </p:nvSpPr>
        <p:spPr>
          <a:xfrm>
            <a:off x="0" y="249344"/>
            <a:ext cx="3188825" cy="6480000"/>
          </a:xfrm>
          <a:prstGeom prst="rect">
            <a:avLst/>
          </a:prstGeom>
          <a:noFill/>
          <a:ln>
            <a:noFill/>
          </a:ln>
        </p:spPr>
        <p:txBody>
          <a:bodyPr vert="eaVert" wrap="square" rtlCol="0">
            <a:noAutofit/>
          </a:bodyPr>
          <a:lstStyle/>
          <a:p>
            <a:r>
              <a:rPr lang="en-US" altLang="ja-JP" sz="2800">
                <a:latin typeface="小塚ゴシック Pro M" panose="020B0700000000000000" pitchFamily="34" charset="-128"/>
                <a:ea typeface="小塚ゴシック Pro M" panose="020B0700000000000000" pitchFamily="34" charset="-128"/>
              </a:rPr>
              <a:t>【</a:t>
            </a:r>
            <a:r>
              <a:rPr lang="ja-JP" altLang="en-US" sz="2800">
                <a:latin typeface="小塚ゴシック Pro M" panose="020B0700000000000000" pitchFamily="34" charset="-128"/>
                <a:ea typeface="小塚ゴシック Pro M" panose="020B0700000000000000" pitchFamily="34" charset="-128"/>
              </a:rPr>
              <a:t>意味</a:t>
            </a:r>
            <a:r>
              <a:rPr lang="en-US" altLang="ja-JP" sz="2800">
                <a:latin typeface="小塚ゴシック Pro M" panose="020B0700000000000000" pitchFamily="34" charset="-128"/>
                <a:ea typeface="小塚ゴシック Pro M" panose="020B0700000000000000" pitchFamily="34" charset="-128"/>
              </a:rPr>
              <a:t>】</a:t>
            </a:r>
          </a:p>
          <a:p>
            <a:endParaRPr lang="en-US" altLang="ja-JP" sz="1400">
              <a:latin typeface="小塚ゴシック Pro M" panose="020B0700000000000000" pitchFamily="34" charset="-128"/>
              <a:ea typeface="小塚ゴシック Pro M" panose="020B0700000000000000" pitchFamily="34" charset="-128"/>
            </a:endParaRPr>
          </a:p>
          <a:p>
            <a:r>
              <a:rPr lang="ja-JP" altLang="en-US" sz="2400">
                <a:latin typeface="UD デジタル 教科書体 N-R" panose="02020400000000000000" pitchFamily="17" charset="-128"/>
                <a:ea typeface="UD デジタル 教科書体 N-R" panose="02020400000000000000" pitchFamily="17" charset="-128"/>
              </a:rPr>
              <a:t>釣り合いが取れていない、比較にならないことの例え。</a:t>
            </a:r>
            <a:endParaRPr lang="en-US" altLang="ja-JP" sz="2400">
              <a:latin typeface="UD デジタル 教科書体 N-R" panose="02020400000000000000" pitchFamily="17" charset="-128"/>
              <a:ea typeface="UD デジタル 教科書体 N-R" panose="02020400000000000000" pitchFamily="17" charset="-128"/>
            </a:endParaRPr>
          </a:p>
        </p:txBody>
      </p:sp>
      <p:pic>
        <p:nvPicPr>
          <p:cNvPr id="9220" name="Picture 4" descr="提灯のイラスト">
            <a:extLst>
              <a:ext uri="{FF2B5EF4-FFF2-40B4-BE49-F238E27FC236}">
                <a16:creationId xmlns:a16="http://schemas.microsoft.com/office/drawing/2014/main" id="{E6D7BFE6-4EED-438C-9568-254851CEDC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519" y="2687273"/>
            <a:ext cx="1661367" cy="2019899"/>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青銅器のイラスト（鐘）">
            <a:extLst>
              <a:ext uri="{FF2B5EF4-FFF2-40B4-BE49-F238E27FC236}">
                <a16:creationId xmlns:a16="http://schemas.microsoft.com/office/drawing/2014/main" id="{75E82274-BFF1-4D20-9474-0E31D35647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50221" y="4464256"/>
            <a:ext cx="1885685" cy="2265088"/>
          </a:xfrm>
          <a:prstGeom prst="rect">
            <a:avLst/>
          </a:prstGeom>
          <a:noFill/>
          <a:extLst>
            <a:ext uri="{909E8E84-426E-40DD-AFC4-6F175D3DCCD1}">
              <a14:hiddenFill xmlns:a14="http://schemas.microsoft.com/office/drawing/2010/main">
                <a:solidFill>
                  <a:srgbClr val="FFFFFF"/>
                </a:solidFill>
              </a14:hiddenFill>
            </a:ext>
          </a:extLst>
        </p:spPr>
      </p:pic>
      <p:sp>
        <p:nvSpPr>
          <p:cNvPr id="8" name="正方形/長方形 7">
            <a:extLst>
              <a:ext uri="{FF2B5EF4-FFF2-40B4-BE49-F238E27FC236}">
                <a16:creationId xmlns:a16="http://schemas.microsoft.com/office/drawing/2014/main" id="{641092A8-C92F-411E-8496-490E4DF78D2A}"/>
              </a:ext>
            </a:extLst>
          </p:cNvPr>
          <p:cNvSpPr/>
          <p:nvPr/>
        </p:nvSpPr>
        <p:spPr>
          <a:xfrm>
            <a:off x="4018002" y="249345"/>
            <a:ext cx="1107996" cy="6480000"/>
          </a:xfrm>
          <a:prstGeom prst="rect">
            <a:avLst/>
          </a:prstGeom>
          <a:ln>
            <a:noFill/>
          </a:ln>
        </p:spPr>
        <p:txBody>
          <a:bodyPr vert="eaVert" wrap="square">
            <a:spAutoFit/>
          </a:bodyPr>
          <a:lstStyle/>
          <a:p>
            <a:r>
              <a:rPr lang="ja-JP" altLang="en-US" sz="6000" b="1">
                <a:latin typeface="UD デジタル 教科書体 NK-B" panose="02020700000000000000" pitchFamily="18" charset="-128"/>
                <a:ea typeface="UD デジタル 教科書体 NK-B" panose="02020700000000000000" pitchFamily="18" charset="-128"/>
              </a:rPr>
              <a:t>提灯に釣り鐘</a:t>
            </a:r>
            <a:endParaRPr lang="en-US" altLang="ja-JP" sz="6000" b="1" dirty="0">
              <a:latin typeface="UD デジタル 教科書体 NK-B" panose="02020700000000000000" pitchFamily="18" charset="-128"/>
              <a:ea typeface="UD デジタル 教科書体 NK-B" panose="02020700000000000000" pitchFamily="18" charset="-128"/>
            </a:endParaRPr>
          </a:p>
        </p:txBody>
      </p:sp>
      <p:sp>
        <p:nvSpPr>
          <p:cNvPr id="9" name="テキスト ボックス 8">
            <a:extLst>
              <a:ext uri="{FF2B5EF4-FFF2-40B4-BE49-F238E27FC236}">
                <a16:creationId xmlns:a16="http://schemas.microsoft.com/office/drawing/2014/main" id="{6EA68E93-DAAC-45CA-A883-4DBB548C5F80}"/>
              </a:ext>
            </a:extLst>
          </p:cNvPr>
          <p:cNvSpPr txBox="1"/>
          <p:nvPr/>
        </p:nvSpPr>
        <p:spPr>
          <a:xfrm>
            <a:off x="4826582" y="0"/>
            <a:ext cx="646331" cy="6729344"/>
          </a:xfrm>
          <a:prstGeom prst="rect">
            <a:avLst/>
          </a:prstGeom>
          <a:noFill/>
          <a:ln>
            <a:noFill/>
          </a:ln>
        </p:spPr>
        <p:txBody>
          <a:bodyPr vert="eaVert" wrap="square" rtlCol="0">
            <a:spAutoFit/>
          </a:bodyPr>
          <a:lstStyle/>
          <a:p>
            <a:r>
              <a:rPr lang="ja-JP" altLang="en-US" sz="3000">
                <a:solidFill>
                  <a:srgbClr val="FF0000"/>
                </a:solidFill>
                <a:latin typeface="UD デジタル 教科書体 NK-B" panose="02020700000000000000" pitchFamily="18" charset="-128"/>
                <a:ea typeface="UD デジタル 教科書体 NK-B" panose="02020700000000000000" pitchFamily="18" charset="-128"/>
              </a:rPr>
              <a:t>ちょうちん　　    つ　　　　 がね</a:t>
            </a:r>
          </a:p>
        </p:txBody>
      </p:sp>
    </p:spTree>
    <p:extLst>
      <p:ext uri="{BB962C8B-B14F-4D97-AF65-F5344CB8AC3E}">
        <p14:creationId xmlns:p14="http://schemas.microsoft.com/office/powerpoint/2010/main" val="4101633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237CC8E7-0E18-4821-A191-C1A981C8CC38}"/>
              </a:ext>
            </a:extLst>
          </p:cNvPr>
          <p:cNvSpPr txBox="1"/>
          <p:nvPr/>
        </p:nvSpPr>
        <p:spPr>
          <a:xfrm>
            <a:off x="0" y="249344"/>
            <a:ext cx="3188825" cy="6480000"/>
          </a:xfrm>
          <a:prstGeom prst="rect">
            <a:avLst/>
          </a:prstGeom>
          <a:noFill/>
          <a:ln>
            <a:noFill/>
          </a:ln>
        </p:spPr>
        <p:txBody>
          <a:bodyPr vert="eaVert" wrap="square" rtlCol="0">
            <a:noAutofit/>
          </a:bodyPr>
          <a:lstStyle/>
          <a:p>
            <a:r>
              <a:rPr lang="en-US" altLang="ja-JP" sz="2800">
                <a:latin typeface="小塚ゴシック Pro M" panose="020B0700000000000000" pitchFamily="34" charset="-128"/>
                <a:ea typeface="小塚ゴシック Pro M" panose="020B0700000000000000" pitchFamily="34" charset="-128"/>
              </a:rPr>
              <a:t>【</a:t>
            </a:r>
            <a:r>
              <a:rPr lang="ja-JP" altLang="en-US" sz="2800">
                <a:latin typeface="小塚ゴシック Pro M" panose="020B0700000000000000" pitchFamily="34" charset="-128"/>
                <a:ea typeface="小塚ゴシック Pro M" panose="020B0700000000000000" pitchFamily="34" charset="-128"/>
              </a:rPr>
              <a:t>意味</a:t>
            </a:r>
            <a:r>
              <a:rPr lang="en-US" altLang="ja-JP" sz="2800">
                <a:latin typeface="小塚ゴシック Pro M" panose="020B0700000000000000" pitchFamily="34" charset="-128"/>
                <a:ea typeface="小塚ゴシック Pro M" panose="020B0700000000000000" pitchFamily="34" charset="-128"/>
              </a:rPr>
              <a:t>】</a:t>
            </a:r>
          </a:p>
          <a:p>
            <a:endParaRPr lang="en-US" altLang="ja-JP" sz="1400">
              <a:latin typeface="小塚ゴシック Pro M" panose="020B0700000000000000" pitchFamily="34" charset="-128"/>
              <a:ea typeface="小塚ゴシック Pro M" panose="020B0700000000000000" pitchFamily="34" charset="-128"/>
            </a:endParaRPr>
          </a:p>
          <a:p>
            <a:r>
              <a:rPr lang="ja-JP" altLang="en-US" sz="2400">
                <a:latin typeface="UD デジタル 教科書体 N-R" panose="02020400000000000000" pitchFamily="17" charset="-128"/>
                <a:ea typeface="UD デジタル 教科書体 N-R" panose="02020400000000000000" pitchFamily="17" charset="-128"/>
              </a:rPr>
              <a:t>塵のようなわずかなものでも、積み重なれば山のように大きなものになるという例え。</a:t>
            </a:r>
            <a:endParaRPr lang="en-US" altLang="ja-JP" sz="2400">
              <a:latin typeface="UD デジタル 教科書体 N-R" panose="02020400000000000000" pitchFamily="17" charset="-128"/>
              <a:ea typeface="UD デジタル 教科書体 N-R" panose="02020400000000000000" pitchFamily="17" charset="-128"/>
            </a:endParaRPr>
          </a:p>
          <a:p>
            <a:r>
              <a:rPr lang="ja-JP" altLang="en-US" sz="2400">
                <a:latin typeface="UD デジタル 教科書体 N-R" panose="02020400000000000000" pitchFamily="17" charset="-128"/>
                <a:ea typeface="UD デジタル 教科書体 N-R" panose="02020400000000000000" pitchFamily="17" charset="-128"/>
              </a:rPr>
              <a:t>小さな事でも疎かにしては駄目だという教え。</a:t>
            </a:r>
            <a:endParaRPr lang="en-US" altLang="ja-JP" sz="2400">
              <a:latin typeface="UD デジタル 教科書体 N-R" panose="02020400000000000000" pitchFamily="17" charset="-128"/>
              <a:ea typeface="UD デジタル 教科書体 N-R" panose="02020400000000000000" pitchFamily="17" charset="-128"/>
            </a:endParaRPr>
          </a:p>
          <a:p>
            <a:r>
              <a:rPr lang="ja-JP" altLang="en-US" sz="2400">
                <a:latin typeface="UD デジタル 教科書体 N-R" panose="02020400000000000000" pitchFamily="17" charset="-128"/>
                <a:ea typeface="UD デジタル 教科書体 N-R" panose="02020400000000000000" pitchFamily="17" charset="-128"/>
              </a:rPr>
              <a:t>「塵積もりて山となる」</a:t>
            </a:r>
            <a:endParaRPr lang="en-US" altLang="ja-JP" sz="2400">
              <a:latin typeface="UD デジタル 教科書体 N-R" panose="02020400000000000000" pitchFamily="17" charset="-128"/>
              <a:ea typeface="UD デジタル 教科書体 N-R" panose="02020400000000000000" pitchFamily="17" charset="-128"/>
            </a:endParaRPr>
          </a:p>
          <a:p>
            <a:r>
              <a:rPr lang="ja-JP" altLang="en-US" sz="2400">
                <a:latin typeface="UD デジタル 教科書体 N-R" panose="02020400000000000000" pitchFamily="17" charset="-128"/>
                <a:ea typeface="UD デジタル 教科書体 N-R" panose="02020400000000000000" pitchFamily="17" charset="-128"/>
              </a:rPr>
              <a:t>「土積もりて山となる」</a:t>
            </a:r>
            <a:endParaRPr lang="en-US" altLang="ja-JP" sz="2400">
              <a:latin typeface="UD デジタル 教科書体 N-R" panose="02020400000000000000" pitchFamily="17" charset="-128"/>
              <a:ea typeface="UD デジタル 教科書体 N-R" panose="02020400000000000000" pitchFamily="17" charset="-128"/>
            </a:endParaRPr>
          </a:p>
          <a:p>
            <a:r>
              <a:rPr lang="ja-JP" altLang="en-US" sz="2400">
                <a:latin typeface="UD デジタル 教科書体 N-R" panose="02020400000000000000" pitchFamily="17" charset="-128"/>
                <a:ea typeface="UD デジタル 教科書体 N-R" panose="02020400000000000000" pitchFamily="17" charset="-128"/>
              </a:rPr>
              <a:t>「微塵も積もりて山となる」ともいう。</a:t>
            </a:r>
          </a:p>
        </p:txBody>
      </p:sp>
      <p:pic>
        <p:nvPicPr>
          <p:cNvPr id="10242" name="Picture 2" descr="落ち葉に飛び込む ぴょこ のイラスト">
            <a:extLst>
              <a:ext uri="{FF2B5EF4-FFF2-40B4-BE49-F238E27FC236}">
                <a16:creationId xmlns:a16="http://schemas.microsoft.com/office/drawing/2014/main" id="{2A445FF5-D572-43B8-9398-D78819549D7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4122"/>
          <a:stretch/>
        </p:blipFill>
        <p:spPr bwMode="auto">
          <a:xfrm>
            <a:off x="6217789" y="5085180"/>
            <a:ext cx="2851095" cy="1457418"/>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落ち葉のイラスト「もみじ」">
            <a:extLst>
              <a:ext uri="{FF2B5EF4-FFF2-40B4-BE49-F238E27FC236}">
                <a16:creationId xmlns:a16="http://schemas.microsoft.com/office/drawing/2014/main" id="{887F03AD-9115-4855-8CA9-563ABB42EEC7}"/>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rot="2577346">
            <a:off x="6625171" y="5109978"/>
            <a:ext cx="477467" cy="494784"/>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葉っぱのマーク（黄色いイチョウ）">
            <a:extLst>
              <a:ext uri="{FF2B5EF4-FFF2-40B4-BE49-F238E27FC236}">
                <a16:creationId xmlns:a16="http://schemas.microsoft.com/office/drawing/2014/main" id="{02418A63-E4F5-4531-8915-ECD36358763B}"/>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rot="20068286" flipH="1">
            <a:off x="6939690" y="4769762"/>
            <a:ext cx="469900" cy="458152"/>
          </a:xfrm>
          <a:prstGeom prst="rect">
            <a:avLst/>
          </a:prstGeom>
          <a:noFill/>
          <a:extLst>
            <a:ext uri="{909E8E84-426E-40DD-AFC4-6F175D3DCCD1}">
              <a14:hiddenFill xmlns:a14="http://schemas.microsoft.com/office/drawing/2010/main">
                <a:solidFill>
                  <a:srgbClr val="FFFFFF"/>
                </a:solidFill>
              </a14:hiddenFill>
            </a:ext>
          </a:extLst>
        </p:spPr>
      </p:pic>
      <p:sp>
        <p:nvSpPr>
          <p:cNvPr id="10" name="正方形/長方形 9">
            <a:extLst>
              <a:ext uri="{FF2B5EF4-FFF2-40B4-BE49-F238E27FC236}">
                <a16:creationId xmlns:a16="http://schemas.microsoft.com/office/drawing/2014/main" id="{A802267E-C14D-4B82-8DB2-323BE7D51401}"/>
              </a:ext>
            </a:extLst>
          </p:cNvPr>
          <p:cNvSpPr/>
          <p:nvPr/>
        </p:nvSpPr>
        <p:spPr>
          <a:xfrm>
            <a:off x="4399245" y="249345"/>
            <a:ext cx="1107996" cy="6480000"/>
          </a:xfrm>
          <a:prstGeom prst="rect">
            <a:avLst/>
          </a:prstGeom>
          <a:ln>
            <a:noFill/>
          </a:ln>
        </p:spPr>
        <p:txBody>
          <a:bodyPr vert="eaVert" wrap="square">
            <a:spAutoFit/>
          </a:bodyPr>
          <a:lstStyle/>
          <a:p>
            <a:r>
              <a:rPr lang="ja-JP" altLang="en-US" sz="6000" b="1">
                <a:latin typeface="UD デジタル 教科書体 NK-B" panose="02020700000000000000" pitchFamily="18" charset="-128"/>
                <a:ea typeface="UD デジタル 教科書体 NK-B" panose="02020700000000000000" pitchFamily="18" charset="-128"/>
              </a:rPr>
              <a:t>塵も積もれば</a:t>
            </a:r>
            <a:endParaRPr lang="en-US" altLang="ja-JP" sz="6000" b="1">
              <a:latin typeface="UD デジタル 教科書体 NK-B" panose="02020700000000000000" pitchFamily="18" charset="-128"/>
              <a:ea typeface="UD デジタル 教科書体 NK-B" panose="02020700000000000000" pitchFamily="18" charset="-128"/>
            </a:endParaRPr>
          </a:p>
        </p:txBody>
      </p:sp>
      <p:sp>
        <p:nvSpPr>
          <p:cNvPr id="11" name="正方形/長方形 10">
            <a:extLst>
              <a:ext uri="{FF2B5EF4-FFF2-40B4-BE49-F238E27FC236}">
                <a16:creationId xmlns:a16="http://schemas.microsoft.com/office/drawing/2014/main" id="{0359AC8A-99DE-43BB-A539-02BFFD2E3C30}"/>
              </a:ext>
            </a:extLst>
          </p:cNvPr>
          <p:cNvSpPr/>
          <p:nvPr/>
        </p:nvSpPr>
        <p:spPr>
          <a:xfrm>
            <a:off x="3212768" y="249345"/>
            <a:ext cx="1107996" cy="6480000"/>
          </a:xfrm>
          <a:prstGeom prst="rect">
            <a:avLst/>
          </a:prstGeom>
          <a:ln>
            <a:noFill/>
          </a:ln>
        </p:spPr>
        <p:txBody>
          <a:bodyPr vert="eaVert" wrap="square">
            <a:spAutoFit/>
          </a:bodyPr>
          <a:lstStyle/>
          <a:p>
            <a:r>
              <a:rPr lang="ja-JP" altLang="en-US" sz="6000" b="1">
                <a:latin typeface="UD デジタル 教科書体 NK-B" panose="02020700000000000000" pitchFamily="18" charset="-128"/>
                <a:ea typeface="UD デジタル 教科書体 NK-B" panose="02020700000000000000" pitchFamily="18" charset="-128"/>
              </a:rPr>
              <a:t>山となる</a:t>
            </a:r>
          </a:p>
        </p:txBody>
      </p:sp>
      <p:sp>
        <p:nvSpPr>
          <p:cNvPr id="13" name="テキスト ボックス 12">
            <a:extLst>
              <a:ext uri="{FF2B5EF4-FFF2-40B4-BE49-F238E27FC236}">
                <a16:creationId xmlns:a16="http://schemas.microsoft.com/office/drawing/2014/main" id="{69879E1F-B63B-4D6D-B194-64EFAC71F07A}"/>
              </a:ext>
            </a:extLst>
          </p:cNvPr>
          <p:cNvSpPr txBox="1"/>
          <p:nvPr/>
        </p:nvSpPr>
        <p:spPr>
          <a:xfrm>
            <a:off x="5208423" y="249106"/>
            <a:ext cx="677108" cy="6480000"/>
          </a:xfrm>
          <a:prstGeom prst="rect">
            <a:avLst/>
          </a:prstGeom>
          <a:noFill/>
          <a:ln>
            <a:noFill/>
          </a:ln>
        </p:spPr>
        <p:txBody>
          <a:bodyPr vert="eaVert" wrap="square" rtlCol="0">
            <a:spAutoFit/>
          </a:bodyPr>
          <a:lstStyle/>
          <a:p>
            <a:r>
              <a:rPr lang="ja-JP" altLang="en-US" sz="3200">
                <a:solidFill>
                  <a:srgbClr val="FF0000"/>
                </a:solidFill>
                <a:latin typeface="UD デジタル 教科書体 NK-B" panose="02020700000000000000" pitchFamily="18" charset="-128"/>
                <a:ea typeface="UD デジタル 教科書体 NK-B" panose="02020700000000000000" pitchFamily="18" charset="-128"/>
              </a:rPr>
              <a:t>ちり　　　　つ</a:t>
            </a:r>
          </a:p>
        </p:txBody>
      </p:sp>
      <p:sp>
        <p:nvSpPr>
          <p:cNvPr id="14" name="テキスト ボックス 13">
            <a:extLst>
              <a:ext uri="{FF2B5EF4-FFF2-40B4-BE49-F238E27FC236}">
                <a16:creationId xmlns:a16="http://schemas.microsoft.com/office/drawing/2014/main" id="{EF935216-5161-4A9B-B63F-8AD546051B80}"/>
              </a:ext>
            </a:extLst>
          </p:cNvPr>
          <p:cNvSpPr txBox="1"/>
          <p:nvPr/>
        </p:nvSpPr>
        <p:spPr>
          <a:xfrm>
            <a:off x="3958267" y="249106"/>
            <a:ext cx="677108" cy="6480000"/>
          </a:xfrm>
          <a:prstGeom prst="rect">
            <a:avLst/>
          </a:prstGeom>
          <a:noFill/>
          <a:ln>
            <a:noFill/>
          </a:ln>
        </p:spPr>
        <p:txBody>
          <a:bodyPr vert="eaVert" wrap="square" rtlCol="0">
            <a:spAutoFit/>
          </a:bodyPr>
          <a:lstStyle/>
          <a:p>
            <a:r>
              <a:rPr lang="ja-JP" altLang="en-US" sz="3200">
                <a:solidFill>
                  <a:srgbClr val="FF0000"/>
                </a:solidFill>
                <a:latin typeface="UD デジタル 教科書体 NK-B" panose="02020700000000000000" pitchFamily="18" charset="-128"/>
                <a:ea typeface="UD デジタル 教科書体 NK-B" panose="02020700000000000000" pitchFamily="18" charset="-128"/>
              </a:rPr>
              <a:t>やま</a:t>
            </a:r>
          </a:p>
        </p:txBody>
      </p:sp>
    </p:spTree>
    <p:extLst>
      <p:ext uri="{BB962C8B-B14F-4D97-AF65-F5344CB8AC3E}">
        <p14:creationId xmlns:p14="http://schemas.microsoft.com/office/powerpoint/2010/main" val="696587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237CC8E7-0E18-4821-A191-C1A981C8CC38}"/>
              </a:ext>
            </a:extLst>
          </p:cNvPr>
          <p:cNvSpPr txBox="1"/>
          <p:nvPr/>
        </p:nvSpPr>
        <p:spPr>
          <a:xfrm>
            <a:off x="0" y="249344"/>
            <a:ext cx="3188825" cy="6480000"/>
          </a:xfrm>
          <a:prstGeom prst="rect">
            <a:avLst/>
          </a:prstGeom>
          <a:noFill/>
          <a:ln>
            <a:noFill/>
          </a:ln>
        </p:spPr>
        <p:txBody>
          <a:bodyPr vert="eaVert" wrap="square" rtlCol="0">
            <a:noAutofit/>
          </a:bodyPr>
          <a:lstStyle/>
          <a:p>
            <a:r>
              <a:rPr lang="en-US" altLang="ja-JP" sz="2800">
                <a:latin typeface="小塚ゴシック Pro M" panose="020B0700000000000000" pitchFamily="34" charset="-128"/>
                <a:ea typeface="小塚ゴシック Pro M" panose="020B0700000000000000" pitchFamily="34" charset="-128"/>
              </a:rPr>
              <a:t>【</a:t>
            </a:r>
            <a:r>
              <a:rPr lang="ja-JP" altLang="en-US" sz="2800">
                <a:latin typeface="小塚ゴシック Pro M" panose="020B0700000000000000" pitchFamily="34" charset="-128"/>
                <a:ea typeface="小塚ゴシック Pro M" panose="020B0700000000000000" pitchFamily="34" charset="-128"/>
              </a:rPr>
              <a:t>意味</a:t>
            </a:r>
            <a:r>
              <a:rPr lang="en-US" altLang="ja-JP" sz="2800">
                <a:latin typeface="小塚ゴシック Pro M" panose="020B0700000000000000" pitchFamily="34" charset="-128"/>
                <a:ea typeface="小塚ゴシック Pro M" panose="020B0700000000000000" pitchFamily="34" charset="-128"/>
              </a:rPr>
              <a:t>】</a:t>
            </a:r>
          </a:p>
          <a:p>
            <a:endParaRPr lang="en-US" altLang="ja-JP" sz="1400">
              <a:latin typeface="小塚ゴシック Pro M" panose="020B0700000000000000" pitchFamily="34" charset="-128"/>
              <a:ea typeface="小塚ゴシック Pro M" panose="020B0700000000000000" pitchFamily="34" charset="-128"/>
            </a:endParaRPr>
          </a:p>
          <a:p>
            <a:r>
              <a:rPr lang="ja-JP" altLang="en-US" sz="2400">
                <a:latin typeface="UD デジタル 教科書体 N-R" panose="02020400000000000000" pitchFamily="17" charset="-128"/>
                <a:ea typeface="UD デジタル 教科書体 N-R" panose="02020400000000000000" pitchFamily="17" charset="-128"/>
              </a:rPr>
              <a:t>あれこれしゃべるより、黙っているほうが大事な場合があるということ。</a:t>
            </a:r>
            <a:endParaRPr lang="en-US" altLang="ja-JP" sz="2400">
              <a:latin typeface="UD デジタル 教科書体 N-R" panose="02020400000000000000" pitchFamily="17" charset="-128"/>
              <a:ea typeface="UD デジタル 教科書体 N-R" panose="02020400000000000000" pitchFamily="17" charset="-128"/>
            </a:endParaRPr>
          </a:p>
          <a:p>
            <a:r>
              <a:rPr lang="ja-JP" altLang="en-US" sz="2400">
                <a:latin typeface="UD デジタル 教科書体 N-R" panose="02020400000000000000" pitchFamily="17" charset="-128"/>
                <a:ea typeface="UD デジタル 教科書体 N-R" panose="02020400000000000000" pitchFamily="17" charset="-128"/>
              </a:rPr>
              <a:t>「雄弁は銀、沈黙は金」「沈黙は金」とも。</a:t>
            </a:r>
            <a:endParaRPr lang="en-US" altLang="ja-JP" sz="2400">
              <a:latin typeface="UD デジタル 教科書体 N-R" panose="02020400000000000000" pitchFamily="17" charset="-128"/>
              <a:ea typeface="UD デジタル 教科書体 N-R" panose="02020400000000000000" pitchFamily="17" charset="-128"/>
            </a:endParaRPr>
          </a:p>
        </p:txBody>
      </p:sp>
      <mc:AlternateContent xmlns:mc="http://schemas.openxmlformats.org/markup-compatibility/2006" xmlns:am3d="http://schemas.microsoft.com/office/drawing/2017/model3d">
        <mc:Choice Requires="am3d">
          <p:graphicFrame>
            <p:nvGraphicFramePr>
              <p:cNvPr id="4" name="3D モデル 3" descr="金の延べ棒">
                <a:extLst>
                  <a:ext uri="{FF2B5EF4-FFF2-40B4-BE49-F238E27FC236}">
                    <a16:creationId xmlns:a16="http://schemas.microsoft.com/office/drawing/2014/main" id="{9CEB03E6-9F30-4ED5-BC76-A0D836CAD396}"/>
                  </a:ext>
                </a:extLst>
              </p:cNvPr>
              <p:cNvGraphicFramePr>
                <a:graphicFrameLocks noChangeAspect="1"/>
              </p:cNvGraphicFramePr>
              <p:nvPr>
                <p:extLst>
                  <p:ext uri="{D42A27DB-BD31-4B8C-83A1-F6EECF244321}">
                    <p14:modId xmlns:p14="http://schemas.microsoft.com/office/powerpoint/2010/main" val="2761202691"/>
                  </p:ext>
                </p:extLst>
              </p:nvPr>
            </p:nvGraphicFramePr>
            <p:xfrm>
              <a:off x="6677518" y="4116789"/>
              <a:ext cx="2320819" cy="2492027"/>
            </p:xfrm>
            <a:graphic>
              <a:graphicData uri="http://schemas.microsoft.com/office/drawing/2017/model3d">
                <am3d:model3d r:embed="rId3">
                  <am3d:spPr>
                    <a:xfrm>
                      <a:off x="0" y="0"/>
                      <a:ext cx="2320819" cy="2492027"/>
                    </a:xfrm>
                    <a:prstGeom prst="rect">
                      <a:avLst/>
                    </a:prstGeom>
                  </am3d:spPr>
                  <am3d:camera>
                    <am3d:pos x="0" y="0" z="61205705"/>
                    <am3d:up dx="0" dy="36000000" dz="0"/>
                    <am3d:lookAt x="0" y="0" z="0"/>
                    <am3d:perspective fov="2700000"/>
                  </am3d:camera>
                  <am3d:trans>
                    <am3d:meterPerModelUnit n="2462103" d="1000000"/>
                    <am3d:preTrans dx="5917" dy="-8785505" dz="145768"/>
                    <am3d:scale>
                      <am3d:sx n="1000000" d="1000000"/>
                      <am3d:sy n="1000000" d="1000000"/>
                      <am3d:sz n="1000000" d="1000000"/>
                    </am3d:scale>
                    <am3d:rot ax="2229230" ay="-2083138" az="-1400639"/>
                    <am3d:postTrans dx="0" dy="0" dz="0"/>
                  </am3d:trans>
                  <am3d:raster rName="Office3DRenderer" rVer="16.0.8326">
                    <am3d:blip r:embed="rId4"/>
                  </am3d:raster>
                  <am3d:objViewport viewportSz="283444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4" name="3D モデル 3" descr="金の延べ棒">
                <a:extLst>
                  <a:ext uri="{FF2B5EF4-FFF2-40B4-BE49-F238E27FC236}">
                    <a16:creationId xmlns:a16="http://schemas.microsoft.com/office/drawing/2014/main" id="{9CEB03E6-9F30-4ED5-BC76-A0D836CAD396}"/>
                  </a:ext>
                </a:extLst>
              </p:cNvPr>
              <p:cNvPicPr>
                <a:picLocks noGrp="1" noRot="1" noChangeAspect="1" noMove="1" noResize="1" noEditPoints="1" noAdjustHandles="1" noChangeArrowheads="1" noChangeShapeType="1" noCrop="1"/>
              </p:cNvPicPr>
              <p:nvPr/>
            </p:nvPicPr>
            <p:blipFill>
              <a:blip r:embed="rId5"/>
              <a:stretch>
                <a:fillRect/>
              </a:stretch>
            </p:blipFill>
            <p:spPr>
              <a:xfrm>
                <a:off x="6677518" y="4116789"/>
                <a:ext cx="2320819" cy="2492027"/>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5" name="3D モデル 4" descr="金貨">
                <a:extLst>
                  <a:ext uri="{FF2B5EF4-FFF2-40B4-BE49-F238E27FC236}">
                    <a16:creationId xmlns:a16="http://schemas.microsoft.com/office/drawing/2014/main" id="{FCB28806-D764-429A-A7D5-4BA7E45A48D0}"/>
                  </a:ext>
                </a:extLst>
              </p:cNvPr>
              <p:cNvGraphicFramePr>
                <a:graphicFrameLocks noChangeAspect="1"/>
              </p:cNvGraphicFramePr>
              <p:nvPr>
                <p:extLst>
                  <p:ext uri="{D42A27DB-BD31-4B8C-83A1-F6EECF244321}">
                    <p14:modId xmlns:p14="http://schemas.microsoft.com/office/powerpoint/2010/main" val="3101589888"/>
                  </p:ext>
                </p:extLst>
              </p:nvPr>
            </p:nvGraphicFramePr>
            <p:xfrm>
              <a:off x="6047508" y="2120051"/>
              <a:ext cx="2404837" cy="2366815"/>
            </p:xfrm>
            <a:graphic>
              <a:graphicData uri="http://schemas.microsoft.com/office/drawing/2017/model3d">
                <am3d:model3d r:embed="rId6">
                  <am3d:spPr>
                    <a:xfrm>
                      <a:off x="0" y="0"/>
                      <a:ext cx="2404837" cy="2366815"/>
                    </a:xfrm>
                    <a:prstGeom prst="rect">
                      <a:avLst/>
                    </a:prstGeom>
                  </am3d:spPr>
                  <am3d:camera>
                    <am3d:pos x="0" y="0" z="66316102"/>
                    <am3d:up dx="0" dy="36000000" dz="0"/>
                    <am3d:lookAt x="0" y="0" z="0"/>
                    <am3d:perspective fov="2700000"/>
                  </am3d:camera>
                  <am3d:trans>
                    <am3d:meterPerModelUnit n="173461" d="1000000"/>
                    <am3d:preTrans dx="723681" dy="-10108787" dz="6133181"/>
                    <am3d:scale>
                      <am3d:sx n="1000000" d="1000000"/>
                      <am3d:sy n="1000000" d="1000000"/>
                      <am3d:sz n="1000000" d="1000000"/>
                    </am3d:scale>
                    <am3d:rot ax="8051363" ay="-1718058" az="-9225462"/>
                    <am3d:postTrans dx="0" dy="0" dz="0"/>
                  </am3d:trans>
                  <am3d:raster rName="Office3DRenderer" rVer="16.0.8326">
                    <am3d:blip r:embed="rId7"/>
                  </am3d:raster>
                  <am3d:objViewport viewportSz="346942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5" name="3D モデル 4" descr="金貨">
                <a:extLst>
                  <a:ext uri="{FF2B5EF4-FFF2-40B4-BE49-F238E27FC236}">
                    <a16:creationId xmlns:a16="http://schemas.microsoft.com/office/drawing/2014/main" id="{FCB28806-D764-429A-A7D5-4BA7E45A48D0}"/>
                  </a:ext>
                </a:extLst>
              </p:cNvPr>
              <p:cNvPicPr>
                <a:picLocks noGrp="1" noRot="1" noChangeAspect="1" noMove="1" noResize="1" noEditPoints="1" noAdjustHandles="1" noChangeArrowheads="1" noChangeShapeType="1" noCrop="1"/>
              </p:cNvPicPr>
              <p:nvPr/>
            </p:nvPicPr>
            <p:blipFill>
              <a:blip r:embed="rId8"/>
              <a:stretch>
                <a:fillRect/>
              </a:stretch>
            </p:blipFill>
            <p:spPr>
              <a:xfrm>
                <a:off x="6047508" y="2120051"/>
                <a:ext cx="2404837" cy="2366815"/>
              </a:xfrm>
              <a:prstGeom prst="rect">
                <a:avLst/>
              </a:prstGeom>
            </p:spPr>
          </p:pic>
        </mc:Fallback>
      </mc:AlternateContent>
      <p:sp>
        <p:nvSpPr>
          <p:cNvPr id="8" name="正方形/長方形 7">
            <a:extLst>
              <a:ext uri="{FF2B5EF4-FFF2-40B4-BE49-F238E27FC236}">
                <a16:creationId xmlns:a16="http://schemas.microsoft.com/office/drawing/2014/main" id="{2AC1AF85-6E0C-4A7E-9F3B-20AACE28A0C1}"/>
              </a:ext>
            </a:extLst>
          </p:cNvPr>
          <p:cNvSpPr/>
          <p:nvPr/>
        </p:nvSpPr>
        <p:spPr>
          <a:xfrm>
            <a:off x="4399245" y="249345"/>
            <a:ext cx="1107996" cy="6480000"/>
          </a:xfrm>
          <a:prstGeom prst="rect">
            <a:avLst/>
          </a:prstGeom>
          <a:ln>
            <a:noFill/>
          </a:ln>
        </p:spPr>
        <p:txBody>
          <a:bodyPr vert="eaVert" wrap="square">
            <a:spAutoFit/>
          </a:bodyPr>
          <a:lstStyle/>
          <a:p>
            <a:r>
              <a:rPr lang="ja-JP" altLang="en-US" sz="6000" b="1">
                <a:latin typeface="UD デジタル 教科書体 NK-B" panose="02020700000000000000" pitchFamily="18" charset="-128"/>
                <a:ea typeface="UD デジタル 教科書体 NK-B" panose="02020700000000000000" pitchFamily="18" charset="-128"/>
              </a:rPr>
              <a:t>沈黙は金、</a:t>
            </a:r>
            <a:endParaRPr lang="en-US" altLang="ja-JP" sz="6000" b="1">
              <a:latin typeface="UD デジタル 教科書体 NK-B" panose="02020700000000000000" pitchFamily="18" charset="-128"/>
              <a:ea typeface="UD デジタル 教科書体 NK-B" panose="02020700000000000000" pitchFamily="18" charset="-128"/>
            </a:endParaRPr>
          </a:p>
        </p:txBody>
      </p:sp>
      <p:sp>
        <p:nvSpPr>
          <p:cNvPr id="9" name="正方形/長方形 8">
            <a:extLst>
              <a:ext uri="{FF2B5EF4-FFF2-40B4-BE49-F238E27FC236}">
                <a16:creationId xmlns:a16="http://schemas.microsoft.com/office/drawing/2014/main" id="{DB19DF9B-46DA-458D-9F67-0021F1B4B1DD}"/>
              </a:ext>
            </a:extLst>
          </p:cNvPr>
          <p:cNvSpPr/>
          <p:nvPr/>
        </p:nvSpPr>
        <p:spPr>
          <a:xfrm>
            <a:off x="3212768" y="249345"/>
            <a:ext cx="1107996" cy="6480000"/>
          </a:xfrm>
          <a:prstGeom prst="rect">
            <a:avLst/>
          </a:prstGeom>
          <a:ln>
            <a:noFill/>
          </a:ln>
        </p:spPr>
        <p:txBody>
          <a:bodyPr vert="eaVert" wrap="square">
            <a:spAutoFit/>
          </a:bodyPr>
          <a:lstStyle/>
          <a:p>
            <a:r>
              <a:rPr lang="ja-JP" altLang="en-US" sz="6000" b="1">
                <a:latin typeface="UD デジタル 教科書体 NK-B" panose="02020700000000000000" pitchFamily="18" charset="-128"/>
                <a:ea typeface="UD デジタル 教科書体 NK-B" panose="02020700000000000000" pitchFamily="18" charset="-128"/>
              </a:rPr>
              <a:t>雄弁は銀</a:t>
            </a:r>
            <a:endParaRPr lang="en-US" altLang="ja-JP" sz="6000" b="1" dirty="0">
              <a:latin typeface="UD デジタル 教科書体 NK-B" panose="02020700000000000000" pitchFamily="18" charset="-128"/>
              <a:ea typeface="UD デジタル 教科書体 NK-B" panose="02020700000000000000" pitchFamily="18" charset="-128"/>
            </a:endParaRPr>
          </a:p>
        </p:txBody>
      </p:sp>
      <p:sp>
        <p:nvSpPr>
          <p:cNvPr id="10" name="テキスト ボックス 9">
            <a:extLst>
              <a:ext uri="{FF2B5EF4-FFF2-40B4-BE49-F238E27FC236}">
                <a16:creationId xmlns:a16="http://schemas.microsoft.com/office/drawing/2014/main" id="{613ECC36-A904-49CD-93B1-75D5B5E3D3C8}"/>
              </a:ext>
            </a:extLst>
          </p:cNvPr>
          <p:cNvSpPr txBox="1"/>
          <p:nvPr/>
        </p:nvSpPr>
        <p:spPr>
          <a:xfrm>
            <a:off x="5208423" y="249106"/>
            <a:ext cx="677108" cy="6480000"/>
          </a:xfrm>
          <a:prstGeom prst="rect">
            <a:avLst/>
          </a:prstGeom>
          <a:noFill/>
          <a:ln>
            <a:noFill/>
          </a:ln>
        </p:spPr>
        <p:txBody>
          <a:bodyPr vert="eaVert" wrap="square" rtlCol="0">
            <a:spAutoFit/>
          </a:bodyPr>
          <a:lstStyle/>
          <a:p>
            <a:r>
              <a:rPr lang="ja-JP" altLang="en-US" sz="3200">
                <a:solidFill>
                  <a:srgbClr val="FF0000"/>
                </a:solidFill>
                <a:latin typeface="UD デジタル 教科書体 NK-B" panose="02020700000000000000" pitchFamily="18" charset="-128"/>
                <a:ea typeface="UD デジタル 教科書体 NK-B" panose="02020700000000000000" pitchFamily="18" charset="-128"/>
              </a:rPr>
              <a:t>ちんもく     きん</a:t>
            </a:r>
          </a:p>
        </p:txBody>
      </p:sp>
      <p:sp>
        <p:nvSpPr>
          <p:cNvPr id="11" name="テキスト ボックス 10">
            <a:extLst>
              <a:ext uri="{FF2B5EF4-FFF2-40B4-BE49-F238E27FC236}">
                <a16:creationId xmlns:a16="http://schemas.microsoft.com/office/drawing/2014/main" id="{649F34D6-CCCB-4CF8-A482-F387BCD8F6A4}"/>
              </a:ext>
            </a:extLst>
          </p:cNvPr>
          <p:cNvSpPr txBox="1"/>
          <p:nvPr/>
        </p:nvSpPr>
        <p:spPr>
          <a:xfrm>
            <a:off x="3982210" y="249106"/>
            <a:ext cx="677108" cy="6480000"/>
          </a:xfrm>
          <a:prstGeom prst="rect">
            <a:avLst/>
          </a:prstGeom>
          <a:noFill/>
          <a:ln>
            <a:noFill/>
          </a:ln>
        </p:spPr>
        <p:txBody>
          <a:bodyPr vert="eaVert" wrap="square" rtlCol="0">
            <a:spAutoFit/>
          </a:bodyPr>
          <a:lstStyle/>
          <a:p>
            <a:r>
              <a:rPr lang="ja-JP" altLang="en-US" sz="3200">
                <a:solidFill>
                  <a:srgbClr val="FF0000"/>
                </a:solidFill>
                <a:latin typeface="UD デジタル 教科書体 NK-B" panose="02020700000000000000" pitchFamily="18" charset="-128"/>
                <a:ea typeface="UD デジタル 教科書体 NK-B" panose="02020700000000000000" pitchFamily="18" charset="-128"/>
              </a:rPr>
              <a:t>ゆうべん　　  ぎん</a:t>
            </a:r>
          </a:p>
        </p:txBody>
      </p:sp>
    </p:spTree>
    <p:extLst>
      <p:ext uri="{BB962C8B-B14F-4D97-AF65-F5344CB8AC3E}">
        <p14:creationId xmlns:p14="http://schemas.microsoft.com/office/powerpoint/2010/main" val="3963415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237CC8E7-0E18-4821-A191-C1A981C8CC38}"/>
              </a:ext>
            </a:extLst>
          </p:cNvPr>
          <p:cNvSpPr txBox="1"/>
          <p:nvPr/>
        </p:nvSpPr>
        <p:spPr>
          <a:xfrm>
            <a:off x="0" y="249344"/>
            <a:ext cx="3188825" cy="6480000"/>
          </a:xfrm>
          <a:prstGeom prst="rect">
            <a:avLst/>
          </a:prstGeom>
          <a:noFill/>
          <a:ln>
            <a:noFill/>
          </a:ln>
        </p:spPr>
        <p:txBody>
          <a:bodyPr vert="eaVert" wrap="square" rtlCol="0">
            <a:noAutofit/>
          </a:bodyPr>
          <a:lstStyle/>
          <a:p>
            <a:r>
              <a:rPr lang="en-US" altLang="ja-JP" sz="2800">
                <a:latin typeface="小塚ゴシック Pro M" panose="020B0700000000000000" pitchFamily="34" charset="-128"/>
                <a:ea typeface="小塚ゴシック Pro M" panose="020B0700000000000000" pitchFamily="34" charset="-128"/>
              </a:rPr>
              <a:t>【</a:t>
            </a:r>
            <a:r>
              <a:rPr lang="ja-JP" altLang="en-US" sz="2800">
                <a:latin typeface="小塚ゴシック Pro M" panose="020B0700000000000000" pitchFamily="34" charset="-128"/>
                <a:ea typeface="小塚ゴシック Pro M" panose="020B0700000000000000" pitchFamily="34" charset="-128"/>
              </a:rPr>
              <a:t>意味</a:t>
            </a:r>
            <a:r>
              <a:rPr lang="en-US" altLang="ja-JP" sz="2800">
                <a:latin typeface="小塚ゴシック Pro M" panose="020B0700000000000000" pitchFamily="34" charset="-128"/>
                <a:ea typeface="小塚ゴシック Pro M" panose="020B0700000000000000" pitchFamily="34" charset="-128"/>
              </a:rPr>
              <a:t>】</a:t>
            </a:r>
          </a:p>
          <a:p>
            <a:endParaRPr lang="en-US" altLang="ja-JP" sz="1400">
              <a:latin typeface="小塚ゴシック Pro M" panose="020B0700000000000000" pitchFamily="34" charset="-128"/>
              <a:ea typeface="小塚ゴシック Pro M" panose="020B0700000000000000" pitchFamily="34" charset="-128"/>
            </a:endParaRPr>
          </a:p>
          <a:p>
            <a:r>
              <a:rPr lang="ja-JP" altLang="en-US" sz="2400">
                <a:latin typeface="UD デジタル 教科書体 N-R" panose="02020400000000000000" pitchFamily="17" charset="-128"/>
                <a:ea typeface="UD デジタル 教科書体 N-R" panose="02020400000000000000" pitchFamily="17" charset="-128"/>
              </a:rPr>
              <a:t>小さな欠点を無理に直そうとして、かえって全体をだめにすることの例え。</a:t>
            </a:r>
            <a:endParaRPr lang="en-US" altLang="ja-JP" sz="2400">
              <a:latin typeface="UD デジタル 教科書体 N-R" panose="02020400000000000000" pitchFamily="17" charset="-128"/>
              <a:ea typeface="UD デジタル 教科書体 N-R" panose="02020400000000000000" pitchFamily="17" charset="-128"/>
            </a:endParaRPr>
          </a:p>
          <a:p>
            <a:r>
              <a:rPr lang="ja-JP" altLang="en-US" sz="2400">
                <a:latin typeface="UD デジタル 教科書体 N-R" panose="02020400000000000000" pitchFamily="17" charset="-128"/>
                <a:ea typeface="UD デジタル 教科書体 N-R" panose="02020400000000000000" pitchFamily="17" charset="-128"/>
              </a:rPr>
              <a:t>「角を直して牛を殺す」ともいう。</a:t>
            </a:r>
            <a:endParaRPr lang="en-US" altLang="ja-JP" sz="2400">
              <a:latin typeface="UD デジタル 教科書体 N-R" panose="02020400000000000000" pitchFamily="17" charset="-128"/>
              <a:ea typeface="UD デジタル 教科書体 N-R" panose="02020400000000000000" pitchFamily="17" charset="-128"/>
            </a:endParaRPr>
          </a:p>
        </p:txBody>
      </p:sp>
      <p:sp>
        <p:nvSpPr>
          <p:cNvPr id="2" name="星: 16 pt 1">
            <a:extLst>
              <a:ext uri="{FF2B5EF4-FFF2-40B4-BE49-F238E27FC236}">
                <a16:creationId xmlns:a16="http://schemas.microsoft.com/office/drawing/2014/main" id="{9856A82A-D401-45E7-8694-F7B64E2DBBD9}"/>
              </a:ext>
            </a:extLst>
          </p:cNvPr>
          <p:cNvSpPr/>
          <p:nvPr/>
        </p:nvSpPr>
        <p:spPr>
          <a:xfrm rot="3415909">
            <a:off x="6277176" y="3910381"/>
            <a:ext cx="2166345" cy="3225321"/>
          </a:xfrm>
          <a:prstGeom prst="star16">
            <a:avLst>
              <a:gd name="adj" fmla="val 3233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グラフィックス 3" descr="雌牛">
            <a:extLst>
              <a:ext uri="{FF2B5EF4-FFF2-40B4-BE49-F238E27FC236}">
                <a16:creationId xmlns:a16="http://schemas.microsoft.com/office/drawing/2014/main" id="{9AF2FF58-E702-4AF3-BFA5-F34990C84F4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134532" y="4274487"/>
            <a:ext cx="2690391" cy="2690391"/>
          </a:xfrm>
          <a:prstGeom prst="rect">
            <a:avLst/>
          </a:prstGeom>
        </p:spPr>
      </p:pic>
      <p:sp>
        <p:nvSpPr>
          <p:cNvPr id="15" name="正方形/長方形 14">
            <a:extLst>
              <a:ext uri="{FF2B5EF4-FFF2-40B4-BE49-F238E27FC236}">
                <a16:creationId xmlns:a16="http://schemas.microsoft.com/office/drawing/2014/main" id="{7FCF93F0-E325-4290-A900-6334515257B1}"/>
              </a:ext>
            </a:extLst>
          </p:cNvPr>
          <p:cNvSpPr/>
          <p:nvPr/>
        </p:nvSpPr>
        <p:spPr>
          <a:xfrm>
            <a:off x="4110335" y="249345"/>
            <a:ext cx="1015663" cy="6480000"/>
          </a:xfrm>
          <a:prstGeom prst="rect">
            <a:avLst/>
          </a:prstGeom>
          <a:ln>
            <a:noFill/>
          </a:ln>
        </p:spPr>
        <p:txBody>
          <a:bodyPr vert="eaVert" wrap="square">
            <a:spAutoFit/>
          </a:bodyPr>
          <a:lstStyle/>
          <a:p>
            <a:r>
              <a:rPr lang="ja-JP" altLang="en-US" sz="5400" b="1">
                <a:latin typeface="UD デジタル 教科書体 NK-B" panose="02020700000000000000" pitchFamily="18" charset="-128"/>
                <a:ea typeface="UD デジタル 教科書体 NK-B" panose="02020700000000000000" pitchFamily="18" charset="-128"/>
              </a:rPr>
              <a:t>角を矯めて牛を殺す</a:t>
            </a:r>
          </a:p>
        </p:txBody>
      </p:sp>
      <p:sp>
        <p:nvSpPr>
          <p:cNvPr id="16" name="テキスト ボックス 15">
            <a:extLst>
              <a:ext uri="{FF2B5EF4-FFF2-40B4-BE49-F238E27FC236}">
                <a16:creationId xmlns:a16="http://schemas.microsoft.com/office/drawing/2014/main" id="{7A3FE4F0-9D68-40E0-B18F-873057EEAFDE}"/>
              </a:ext>
            </a:extLst>
          </p:cNvPr>
          <p:cNvSpPr txBox="1"/>
          <p:nvPr/>
        </p:nvSpPr>
        <p:spPr>
          <a:xfrm>
            <a:off x="4818221" y="249344"/>
            <a:ext cx="615553" cy="6480000"/>
          </a:xfrm>
          <a:prstGeom prst="rect">
            <a:avLst/>
          </a:prstGeom>
          <a:noFill/>
          <a:ln>
            <a:noFill/>
          </a:ln>
        </p:spPr>
        <p:txBody>
          <a:bodyPr vert="eaVert" wrap="square" rtlCol="0">
            <a:spAutoFit/>
          </a:bodyPr>
          <a:lstStyle/>
          <a:p>
            <a:r>
              <a:rPr lang="ja-JP" altLang="en-US" sz="2800">
                <a:solidFill>
                  <a:srgbClr val="FF0000"/>
                </a:solidFill>
                <a:latin typeface="UD デジタル 教科書体 NK-B" panose="02020700000000000000" pitchFamily="18" charset="-128"/>
                <a:ea typeface="UD デジタル 教科書体 NK-B" panose="02020700000000000000" pitchFamily="18" charset="-128"/>
              </a:rPr>
              <a:t>つの　　　　 た　　　　　　　 うし　    ころ</a:t>
            </a:r>
          </a:p>
        </p:txBody>
      </p:sp>
    </p:spTree>
    <p:extLst>
      <p:ext uri="{BB962C8B-B14F-4D97-AF65-F5344CB8AC3E}">
        <p14:creationId xmlns:p14="http://schemas.microsoft.com/office/powerpoint/2010/main" val="1918886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237CC8E7-0E18-4821-A191-C1A981C8CC38}"/>
              </a:ext>
            </a:extLst>
          </p:cNvPr>
          <p:cNvSpPr txBox="1"/>
          <p:nvPr/>
        </p:nvSpPr>
        <p:spPr>
          <a:xfrm>
            <a:off x="0" y="249344"/>
            <a:ext cx="3188825" cy="6480000"/>
          </a:xfrm>
          <a:prstGeom prst="rect">
            <a:avLst/>
          </a:prstGeom>
          <a:noFill/>
          <a:ln>
            <a:noFill/>
          </a:ln>
        </p:spPr>
        <p:txBody>
          <a:bodyPr vert="eaVert" wrap="square" rtlCol="0">
            <a:noAutofit/>
          </a:bodyPr>
          <a:lstStyle/>
          <a:p>
            <a:r>
              <a:rPr lang="en-US" altLang="ja-JP" sz="2800">
                <a:latin typeface="小塚ゴシック Pro M" panose="020B0700000000000000" pitchFamily="34" charset="-128"/>
                <a:ea typeface="小塚ゴシック Pro M" panose="020B0700000000000000" pitchFamily="34" charset="-128"/>
              </a:rPr>
              <a:t>【</a:t>
            </a:r>
            <a:r>
              <a:rPr lang="ja-JP" altLang="en-US" sz="2800">
                <a:latin typeface="小塚ゴシック Pro M" panose="020B0700000000000000" pitchFamily="34" charset="-128"/>
                <a:ea typeface="小塚ゴシック Pro M" panose="020B0700000000000000" pitchFamily="34" charset="-128"/>
              </a:rPr>
              <a:t>意味</a:t>
            </a:r>
            <a:r>
              <a:rPr lang="en-US" altLang="ja-JP" sz="2800">
                <a:latin typeface="小塚ゴシック Pro M" panose="020B0700000000000000" pitchFamily="34" charset="-128"/>
                <a:ea typeface="小塚ゴシック Pro M" panose="020B0700000000000000" pitchFamily="34" charset="-128"/>
              </a:rPr>
              <a:t>】</a:t>
            </a:r>
          </a:p>
          <a:p>
            <a:endParaRPr lang="en-US" altLang="ja-JP" sz="1400">
              <a:latin typeface="小塚ゴシック Pro M" panose="020B0700000000000000" pitchFamily="34" charset="-128"/>
              <a:ea typeface="小塚ゴシック Pro M" panose="020B0700000000000000" pitchFamily="34" charset="-128"/>
            </a:endParaRPr>
          </a:p>
          <a:p>
            <a:r>
              <a:rPr lang="ja-JP" altLang="en-US" sz="2400">
                <a:latin typeface="UD デジタル 教科書体 N-R" panose="02020400000000000000" pitchFamily="17" charset="-128"/>
                <a:ea typeface="UD デジタル 教科書体 N-R" panose="02020400000000000000" pitchFamily="17" charset="-128"/>
              </a:rPr>
              <a:t>長寿で、めでたいことの例え。</a:t>
            </a:r>
            <a:endParaRPr lang="en-US" altLang="ja-JP" sz="2400">
              <a:latin typeface="UD デジタル 教科書体 N-R" panose="02020400000000000000" pitchFamily="17" charset="-128"/>
              <a:ea typeface="UD デジタル 教科書体 N-R" panose="02020400000000000000" pitchFamily="17" charset="-128"/>
            </a:endParaRPr>
          </a:p>
        </p:txBody>
      </p:sp>
      <p:pic>
        <p:nvPicPr>
          <p:cNvPr id="9" name="Picture 2" descr="鶴と亀のイラスト「縁起物」">
            <a:extLst>
              <a:ext uri="{FF2B5EF4-FFF2-40B4-BE49-F238E27FC236}">
                <a16:creationId xmlns:a16="http://schemas.microsoft.com/office/drawing/2014/main" id="{43D81D84-8D91-46E3-9726-9A1D9906E9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8520" y="4071667"/>
            <a:ext cx="2920084" cy="2460171"/>
          </a:xfrm>
          <a:prstGeom prst="rect">
            <a:avLst/>
          </a:prstGeom>
          <a:noFill/>
          <a:extLst>
            <a:ext uri="{909E8E84-426E-40DD-AFC4-6F175D3DCCD1}">
              <a14:hiddenFill xmlns:a14="http://schemas.microsoft.com/office/drawing/2010/main">
                <a:solidFill>
                  <a:srgbClr val="FFFFFF"/>
                </a:solidFill>
              </a14:hiddenFill>
            </a:ext>
          </a:extLst>
        </p:spPr>
      </p:pic>
      <p:sp>
        <p:nvSpPr>
          <p:cNvPr id="8" name="正方形/長方形 7">
            <a:extLst>
              <a:ext uri="{FF2B5EF4-FFF2-40B4-BE49-F238E27FC236}">
                <a16:creationId xmlns:a16="http://schemas.microsoft.com/office/drawing/2014/main" id="{34063548-E9E7-4099-BB87-EDC6D33E06A5}"/>
              </a:ext>
            </a:extLst>
          </p:cNvPr>
          <p:cNvSpPr/>
          <p:nvPr/>
        </p:nvSpPr>
        <p:spPr>
          <a:xfrm>
            <a:off x="4399245" y="249345"/>
            <a:ext cx="1107996" cy="6480000"/>
          </a:xfrm>
          <a:prstGeom prst="rect">
            <a:avLst/>
          </a:prstGeom>
          <a:ln>
            <a:noFill/>
          </a:ln>
        </p:spPr>
        <p:txBody>
          <a:bodyPr vert="eaVert" wrap="square">
            <a:spAutoFit/>
          </a:bodyPr>
          <a:lstStyle/>
          <a:p>
            <a:r>
              <a:rPr lang="ja-JP" altLang="en-US" sz="6000" b="1">
                <a:latin typeface="UD デジタル 教科書体 NK-B" panose="02020700000000000000" pitchFamily="18" charset="-128"/>
                <a:ea typeface="UD デジタル 教科書体 NK-B" panose="02020700000000000000" pitchFamily="18" charset="-128"/>
              </a:rPr>
              <a:t>鶴は千年、</a:t>
            </a:r>
            <a:endParaRPr lang="en-US" altLang="ja-JP" sz="6000" b="1">
              <a:latin typeface="UD デジタル 教科書体 NK-B" panose="02020700000000000000" pitchFamily="18" charset="-128"/>
              <a:ea typeface="UD デジタル 教科書体 NK-B" panose="02020700000000000000" pitchFamily="18" charset="-128"/>
            </a:endParaRPr>
          </a:p>
        </p:txBody>
      </p:sp>
      <p:sp>
        <p:nvSpPr>
          <p:cNvPr id="10" name="正方形/長方形 9">
            <a:extLst>
              <a:ext uri="{FF2B5EF4-FFF2-40B4-BE49-F238E27FC236}">
                <a16:creationId xmlns:a16="http://schemas.microsoft.com/office/drawing/2014/main" id="{68EB0F4F-1275-49AE-A87C-127261E6A4D4}"/>
              </a:ext>
            </a:extLst>
          </p:cNvPr>
          <p:cNvSpPr/>
          <p:nvPr/>
        </p:nvSpPr>
        <p:spPr>
          <a:xfrm>
            <a:off x="3212768" y="249345"/>
            <a:ext cx="1107996" cy="6480000"/>
          </a:xfrm>
          <a:prstGeom prst="rect">
            <a:avLst/>
          </a:prstGeom>
          <a:ln>
            <a:noFill/>
          </a:ln>
        </p:spPr>
        <p:txBody>
          <a:bodyPr vert="eaVert" wrap="square">
            <a:spAutoFit/>
          </a:bodyPr>
          <a:lstStyle/>
          <a:p>
            <a:r>
              <a:rPr lang="ja-JP" altLang="en-US" sz="6000" b="1">
                <a:latin typeface="UD デジタル 教科書体 NK-B" panose="02020700000000000000" pitchFamily="18" charset="-128"/>
                <a:ea typeface="UD デジタル 教科書体 NK-B" panose="02020700000000000000" pitchFamily="18" charset="-128"/>
              </a:rPr>
              <a:t>亀は万年</a:t>
            </a:r>
            <a:endParaRPr lang="en-US" altLang="ja-JP" sz="6000" b="1" dirty="0">
              <a:latin typeface="UD デジタル 教科書体 NK-B" panose="02020700000000000000" pitchFamily="18" charset="-128"/>
              <a:ea typeface="UD デジタル 教科書体 NK-B" panose="02020700000000000000" pitchFamily="18" charset="-128"/>
            </a:endParaRPr>
          </a:p>
        </p:txBody>
      </p:sp>
      <p:sp>
        <p:nvSpPr>
          <p:cNvPr id="11" name="テキスト ボックス 10">
            <a:extLst>
              <a:ext uri="{FF2B5EF4-FFF2-40B4-BE49-F238E27FC236}">
                <a16:creationId xmlns:a16="http://schemas.microsoft.com/office/drawing/2014/main" id="{965FF5BF-F77C-4F91-990B-DD660CC2EA79}"/>
              </a:ext>
            </a:extLst>
          </p:cNvPr>
          <p:cNvSpPr txBox="1"/>
          <p:nvPr/>
        </p:nvSpPr>
        <p:spPr>
          <a:xfrm>
            <a:off x="5208423" y="249106"/>
            <a:ext cx="677108" cy="6480000"/>
          </a:xfrm>
          <a:prstGeom prst="rect">
            <a:avLst/>
          </a:prstGeom>
          <a:noFill/>
          <a:ln>
            <a:noFill/>
          </a:ln>
        </p:spPr>
        <p:txBody>
          <a:bodyPr vert="eaVert" wrap="square" rtlCol="0">
            <a:spAutoFit/>
          </a:bodyPr>
          <a:lstStyle/>
          <a:p>
            <a:r>
              <a:rPr lang="ja-JP" altLang="en-US" sz="3200">
                <a:solidFill>
                  <a:srgbClr val="FF0000"/>
                </a:solidFill>
                <a:latin typeface="UD デジタル 教科書体 NK-B" panose="02020700000000000000" pitchFamily="18" charset="-128"/>
                <a:ea typeface="UD デジタル 教科書体 NK-B" panose="02020700000000000000" pitchFamily="18" charset="-128"/>
              </a:rPr>
              <a:t>つる　　  せんねん</a:t>
            </a:r>
          </a:p>
        </p:txBody>
      </p:sp>
      <p:sp>
        <p:nvSpPr>
          <p:cNvPr id="12" name="テキスト ボックス 11">
            <a:extLst>
              <a:ext uri="{FF2B5EF4-FFF2-40B4-BE49-F238E27FC236}">
                <a16:creationId xmlns:a16="http://schemas.microsoft.com/office/drawing/2014/main" id="{2C7411B8-B3C3-4881-948B-2701B4F0119E}"/>
              </a:ext>
            </a:extLst>
          </p:cNvPr>
          <p:cNvSpPr txBox="1"/>
          <p:nvPr/>
        </p:nvSpPr>
        <p:spPr>
          <a:xfrm>
            <a:off x="3982210" y="249106"/>
            <a:ext cx="677108" cy="6480000"/>
          </a:xfrm>
          <a:prstGeom prst="rect">
            <a:avLst/>
          </a:prstGeom>
          <a:noFill/>
          <a:ln>
            <a:noFill/>
          </a:ln>
        </p:spPr>
        <p:txBody>
          <a:bodyPr vert="eaVert" wrap="square" rtlCol="0">
            <a:spAutoFit/>
          </a:bodyPr>
          <a:lstStyle/>
          <a:p>
            <a:r>
              <a:rPr lang="ja-JP" altLang="en-US" sz="3200">
                <a:solidFill>
                  <a:srgbClr val="FF0000"/>
                </a:solidFill>
                <a:latin typeface="UD デジタル 教科書体 NK-B" panose="02020700000000000000" pitchFamily="18" charset="-128"/>
                <a:ea typeface="UD デジタル 教科書体 NK-B" panose="02020700000000000000" pitchFamily="18" charset="-128"/>
              </a:rPr>
              <a:t>かめ　　　まんねん</a:t>
            </a:r>
          </a:p>
        </p:txBody>
      </p:sp>
    </p:spTree>
    <p:extLst>
      <p:ext uri="{BB962C8B-B14F-4D97-AF65-F5344CB8AC3E}">
        <p14:creationId xmlns:p14="http://schemas.microsoft.com/office/powerpoint/2010/main" val="4169296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237CC8E7-0E18-4821-A191-C1A981C8CC38}"/>
              </a:ext>
            </a:extLst>
          </p:cNvPr>
          <p:cNvSpPr txBox="1"/>
          <p:nvPr/>
        </p:nvSpPr>
        <p:spPr>
          <a:xfrm>
            <a:off x="0" y="249344"/>
            <a:ext cx="3188825" cy="6480000"/>
          </a:xfrm>
          <a:prstGeom prst="rect">
            <a:avLst/>
          </a:prstGeom>
          <a:noFill/>
          <a:ln>
            <a:noFill/>
          </a:ln>
        </p:spPr>
        <p:txBody>
          <a:bodyPr vert="eaVert" wrap="square" rtlCol="0">
            <a:noAutofit/>
          </a:bodyPr>
          <a:lstStyle/>
          <a:p>
            <a:r>
              <a:rPr lang="en-US" altLang="ja-JP" sz="2800">
                <a:latin typeface="小塚ゴシック Pro M" panose="020B0700000000000000" pitchFamily="34" charset="-128"/>
                <a:ea typeface="小塚ゴシック Pro M" panose="020B0700000000000000" pitchFamily="34" charset="-128"/>
              </a:rPr>
              <a:t>【</a:t>
            </a:r>
            <a:r>
              <a:rPr lang="ja-JP" altLang="en-US" sz="2800">
                <a:latin typeface="小塚ゴシック Pro M" panose="020B0700000000000000" pitchFamily="34" charset="-128"/>
                <a:ea typeface="小塚ゴシック Pro M" panose="020B0700000000000000" pitchFamily="34" charset="-128"/>
              </a:rPr>
              <a:t>意味</a:t>
            </a:r>
            <a:r>
              <a:rPr lang="en-US" altLang="ja-JP" sz="2800">
                <a:latin typeface="小塚ゴシック Pro M" panose="020B0700000000000000" pitchFamily="34" charset="-128"/>
                <a:ea typeface="小塚ゴシック Pro M" panose="020B0700000000000000" pitchFamily="34" charset="-128"/>
              </a:rPr>
              <a:t>】</a:t>
            </a:r>
          </a:p>
          <a:p>
            <a:endParaRPr lang="en-US" altLang="ja-JP" sz="1400">
              <a:latin typeface="小塚ゴシック Pro M" panose="020B0700000000000000" pitchFamily="34" charset="-128"/>
              <a:ea typeface="小塚ゴシック Pro M" panose="020B0700000000000000" pitchFamily="34" charset="-128"/>
            </a:endParaRPr>
          </a:p>
          <a:p>
            <a:r>
              <a:rPr lang="ja-JP" altLang="en-US" sz="2400">
                <a:latin typeface="UD デジタル 教科書体 N-R" panose="02020400000000000000" pitchFamily="17" charset="-128"/>
                <a:ea typeface="UD デジタル 教科書体 N-R" panose="02020400000000000000" pitchFamily="17" charset="-128"/>
              </a:rPr>
              <a:t>敵が苦しんでいるときに弱みにつけこまず、（争いの本質ではない分野については）援助の手を差し伸べることの例え。</a:t>
            </a:r>
            <a:endParaRPr lang="en-US" altLang="ja-JP" sz="2400">
              <a:latin typeface="UD デジタル 教科書体 N-R" panose="02020400000000000000" pitchFamily="17" charset="-128"/>
              <a:ea typeface="UD デジタル 教科書体 N-R" panose="02020400000000000000" pitchFamily="17" charset="-128"/>
            </a:endParaRPr>
          </a:p>
        </p:txBody>
      </p:sp>
      <p:pic>
        <p:nvPicPr>
          <p:cNvPr id="1026" name="Picture 2" descr="トリュフ塩のイラスト">
            <a:extLst>
              <a:ext uri="{FF2B5EF4-FFF2-40B4-BE49-F238E27FC236}">
                <a16:creationId xmlns:a16="http://schemas.microsoft.com/office/drawing/2014/main" id="{57BA9452-BDC2-4C06-B04E-F15204532B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0036" y="4558255"/>
            <a:ext cx="2000110" cy="2000110"/>
          </a:xfrm>
          <a:prstGeom prst="rect">
            <a:avLst/>
          </a:prstGeom>
          <a:noFill/>
          <a:extLst>
            <a:ext uri="{909E8E84-426E-40DD-AFC4-6F175D3DCCD1}">
              <a14:hiddenFill xmlns:a14="http://schemas.microsoft.com/office/drawing/2010/main">
                <a:solidFill>
                  <a:srgbClr val="FFFFFF"/>
                </a:solidFill>
              </a14:hiddenFill>
            </a:ext>
          </a:extLst>
        </p:spPr>
      </p:pic>
      <p:sp>
        <p:nvSpPr>
          <p:cNvPr id="8" name="正方形/長方形 7">
            <a:extLst>
              <a:ext uri="{FF2B5EF4-FFF2-40B4-BE49-F238E27FC236}">
                <a16:creationId xmlns:a16="http://schemas.microsoft.com/office/drawing/2014/main" id="{A830A47C-2492-4A2D-8B6A-BBD4C57E82B1}"/>
              </a:ext>
            </a:extLst>
          </p:cNvPr>
          <p:cNvSpPr/>
          <p:nvPr/>
        </p:nvSpPr>
        <p:spPr>
          <a:xfrm>
            <a:off x="4018002" y="249345"/>
            <a:ext cx="1107996" cy="6480000"/>
          </a:xfrm>
          <a:prstGeom prst="rect">
            <a:avLst/>
          </a:prstGeom>
          <a:ln>
            <a:noFill/>
          </a:ln>
        </p:spPr>
        <p:txBody>
          <a:bodyPr vert="eaVert" wrap="square">
            <a:spAutoFit/>
          </a:bodyPr>
          <a:lstStyle/>
          <a:p>
            <a:r>
              <a:rPr lang="ja-JP" altLang="en-US" sz="6000" b="1">
                <a:latin typeface="UD デジタル 教科書体 NK-B" panose="02020700000000000000" pitchFamily="18" charset="-128"/>
                <a:ea typeface="UD デジタル 教科書体 NK-B" panose="02020700000000000000" pitchFamily="18" charset="-128"/>
              </a:rPr>
              <a:t>敵に塩を送る</a:t>
            </a:r>
            <a:endParaRPr lang="en-US" altLang="ja-JP" sz="6000" b="1" dirty="0">
              <a:latin typeface="UD デジタル 教科書体 NK-B" panose="02020700000000000000" pitchFamily="18" charset="-128"/>
              <a:ea typeface="UD デジタル 教科書体 NK-B" panose="02020700000000000000" pitchFamily="18" charset="-128"/>
            </a:endParaRPr>
          </a:p>
        </p:txBody>
      </p:sp>
      <p:sp>
        <p:nvSpPr>
          <p:cNvPr id="9" name="テキスト ボックス 8">
            <a:extLst>
              <a:ext uri="{FF2B5EF4-FFF2-40B4-BE49-F238E27FC236}">
                <a16:creationId xmlns:a16="http://schemas.microsoft.com/office/drawing/2014/main" id="{ACEF4972-BA5C-4DA4-943A-6BCE58DA1B31}"/>
              </a:ext>
            </a:extLst>
          </p:cNvPr>
          <p:cNvSpPr txBox="1"/>
          <p:nvPr/>
        </p:nvSpPr>
        <p:spPr>
          <a:xfrm>
            <a:off x="4809733" y="249344"/>
            <a:ext cx="677108" cy="6480000"/>
          </a:xfrm>
          <a:prstGeom prst="rect">
            <a:avLst/>
          </a:prstGeom>
          <a:noFill/>
          <a:ln>
            <a:noFill/>
          </a:ln>
        </p:spPr>
        <p:txBody>
          <a:bodyPr vert="eaVert" wrap="square" rtlCol="0">
            <a:spAutoFit/>
          </a:bodyPr>
          <a:lstStyle/>
          <a:p>
            <a:r>
              <a:rPr lang="ja-JP" altLang="en-US" sz="3200">
                <a:solidFill>
                  <a:srgbClr val="FF0000"/>
                </a:solidFill>
                <a:latin typeface="UD デジタル 教科書体 NK-B" panose="02020700000000000000" pitchFamily="18" charset="-128"/>
                <a:ea typeface="UD デジタル 教科書体 NK-B" panose="02020700000000000000" pitchFamily="18" charset="-128"/>
              </a:rPr>
              <a:t>てき     しお　    おく</a:t>
            </a:r>
          </a:p>
        </p:txBody>
      </p:sp>
    </p:spTree>
    <p:extLst>
      <p:ext uri="{BB962C8B-B14F-4D97-AF65-F5344CB8AC3E}">
        <p14:creationId xmlns:p14="http://schemas.microsoft.com/office/powerpoint/2010/main" val="2591796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p:txBody>
          <a:bodyPr>
            <a:normAutofit/>
          </a:bodyPr>
          <a:lstStyle/>
          <a:p>
            <a:r>
              <a:rPr kumimoji="1" lang="ja-JP" altLang="en-US" sz="5400"/>
              <a:t>教訓と知識</a:t>
            </a:r>
            <a:endParaRPr kumimoji="1" lang="ja-JP" altLang="en-US" sz="5400" dirty="0"/>
          </a:p>
        </p:txBody>
      </p:sp>
      <p:sp>
        <p:nvSpPr>
          <p:cNvPr id="6" name="縦書きテキスト プレースホルダー 2">
            <a:extLst>
              <a:ext uri="{FF2B5EF4-FFF2-40B4-BE49-F238E27FC236}">
                <a16:creationId xmlns:a16="http://schemas.microsoft.com/office/drawing/2014/main" id="{B88B715D-63B2-464A-8CDA-69409EC81837}"/>
              </a:ext>
            </a:extLst>
          </p:cNvPr>
          <p:cNvSpPr>
            <a:spLocks noGrp="1"/>
          </p:cNvSpPr>
          <p:nvPr>
            <p:ph type="body" orient="vert" idx="1"/>
          </p:nvPr>
        </p:nvSpPr>
        <p:spPr>
          <a:xfrm>
            <a:off x="1176867" y="906873"/>
            <a:ext cx="4915509" cy="4968993"/>
          </a:xfrm>
        </p:spPr>
        <p:txBody>
          <a:bodyPr anchor="ctr">
            <a:normAutofit/>
          </a:bodyPr>
          <a:lstStyle/>
          <a:p>
            <a:pPr marL="0" indent="0">
              <a:buNone/>
            </a:pPr>
            <a:r>
              <a:rPr lang="ja-JP" altLang="en-US" sz="4800">
                <a:solidFill>
                  <a:srgbClr val="FF0000"/>
                </a:solidFill>
                <a:latin typeface="+mj-ea"/>
                <a:ea typeface="+mj-ea"/>
              </a:rPr>
              <a:t>た</a:t>
            </a:r>
            <a:r>
              <a:rPr lang="ja-JP" altLang="en-US" sz="4800">
                <a:solidFill>
                  <a:schemeClr val="tx1"/>
                </a:solidFill>
                <a:latin typeface="+mj-ea"/>
                <a:ea typeface="+mj-ea"/>
              </a:rPr>
              <a:t>行の</a:t>
            </a:r>
            <a:r>
              <a:rPr lang="ja-JP" altLang="en-US" sz="4800">
                <a:solidFill>
                  <a:srgbClr val="FF0000"/>
                </a:solidFill>
                <a:latin typeface="+mj-ea"/>
                <a:ea typeface="+mj-ea"/>
              </a:rPr>
              <a:t>ことわざ</a:t>
            </a:r>
            <a:r>
              <a:rPr lang="ja-JP" altLang="en-US" sz="4800">
                <a:latin typeface="+mj-ea"/>
                <a:ea typeface="+mj-ea"/>
              </a:rPr>
              <a:t>と</a:t>
            </a:r>
            <a:endParaRPr lang="en-US" altLang="ja-JP" sz="4800">
              <a:latin typeface="+mj-ea"/>
              <a:ea typeface="+mj-ea"/>
            </a:endParaRPr>
          </a:p>
          <a:p>
            <a:pPr marL="0" indent="0">
              <a:buNone/>
            </a:pPr>
            <a:r>
              <a:rPr lang="ja-JP" altLang="en-US" sz="4800">
                <a:latin typeface="+mj-ea"/>
                <a:ea typeface="+mj-ea"/>
              </a:rPr>
              <a:t>その</a:t>
            </a:r>
            <a:r>
              <a:rPr lang="ja-JP" altLang="en-US" sz="4800">
                <a:solidFill>
                  <a:srgbClr val="FF0000"/>
                </a:solidFill>
                <a:latin typeface="+mj-ea"/>
                <a:ea typeface="+mj-ea"/>
              </a:rPr>
              <a:t>意味</a:t>
            </a:r>
            <a:r>
              <a:rPr lang="ja-JP" altLang="en-US" sz="4800">
                <a:latin typeface="+mj-ea"/>
                <a:ea typeface="+mj-ea"/>
              </a:rPr>
              <a:t>を知ろう。</a:t>
            </a:r>
            <a:endParaRPr lang="ja-JP" altLang="en-US" sz="4800" dirty="0">
              <a:latin typeface="+mj-ea"/>
              <a:ea typeface="+mj-ea"/>
            </a:endParaRPr>
          </a:p>
        </p:txBody>
      </p:sp>
    </p:spTree>
    <p:extLst>
      <p:ext uri="{BB962C8B-B14F-4D97-AF65-F5344CB8AC3E}">
        <p14:creationId xmlns:p14="http://schemas.microsoft.com/office/powerpoint/2010/main" val="37666208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237CC8E7-0E18-4821-A191-C1A981C8CC38}"/>
              </a:ext>
            </a:extLst>
          </p:cNvPr>
          <p:cNvSpPr txBox="1"/>
          <p:nvPr/>
        </p:nvSpPr>
        <p:spPr>
          <a:xfrm>
            <a:off x="0" y="249344"/>
            <a:ext cx="3188825" cy="6480000"/>
          </a:xfrm>
          <a:prstGeom prst="rect">
            <a:avLst/>
          </a:prstGeom>
          <a:noFill/>
          <a:ln>
            <a:noFill/>
          </a:ln>
        </p:spPr>
        <p:txBody>
          <a:bodyPr vert="eaVert" wrap="square" rtlCol="0">
            <a:noAutofit/>
          </a:bodyPr>
          <a:lstStyle/>
          <a:p>
            <a:r>
              <a:rPr lang="en-US" altLang="ja-JP" sz="2800">
                <a:latin typeface="小塚ゴシック Pro M" panose="020B0700000000000000" pitchFamily="34" charset="-128"/>
                <a:ea typeface="小塚ゴシック Pro M" panose="020B0700000000000000" pitchFamily="34" charset="-128"/>
              </a:rPr>
              <a:t>【</a:t>
            </a:r>
            <a:r>
              <a:rPr lang="ja-JP" altLang="en-US" sz="2800">
                <a:latin typeface="小塚ゴシック Pro M" panose="020B0700000000000000" pitchFamily="34" charset="-128"/>
                <a:ea typeface="小塚ゴシック Pro M" panose="020B0700000000000000" pitchFamily="34" charset="-128"/>
              </a:rPr>
              <a:t>意味</a:t>
            </a:r>
            <a:r>
              <a:rPr lang="en-US" altLang="ja-JP" sz="2800">
                <a:latin typeface="小塚ゴシック Pro M" panose="020B0700000000000000" pitchFamily="34" charset="-128"/>
                <a:ea typeface="小塚ゴシック Pro M" panose="020B0700000000000000" pitchFamily="34" charset="-128"/>
              </a:rPr>
              <a:t>】</a:t>
            </a:r>
          </a:p>
          <a:p>
            <a:endParaRPr lang="en-US" altLang="ja-JP" sz="1400">
              <a:latin typeface="小塚ゴシック Pro M" panose="020B0700000000000000" pitchFamily="34" charset="-128"/>
              <a:ea typeface="小塚ゴシック Pro M" panose="020B0700000000000000" pitchFamily="34" charset="-128"/>
            </a:endParaRPr>
          </a:p>
          <a:p>
            <a:r>
              <a:rPr lang="ja-JP" altLang="en-US" sz="2400">
                <a:latin typeface="UD デジタル 教科書体 N-R" panose="02020400000000000000" pitchFamily="17" charset="-128"/>
                <a:ea typeface="UD デジタル 教科書体 N-R" panose="02020400000000000000" pitchFamily="17" charset="-128"/>
              </a:rPr>
              <a:t>人は精神が柔軟で吸収力のある若いうちに頭も身体も鍛えるべきであるという例え。</a:t>
            </a:r>
            <a:endParaRPr lang="en-US" altLang="ja-JP" sz="2400">
              <a:latin typeface="UD デジタル 教科書体 N-R" panose="02020400000000000000" pitchFamily="17" charset="-128"/>
              <a:ea typeface="UD デジタル 教科書体 N-R" panose="02020400000000000000" pitchFamily="17" charset="-128"/>
            </a:endParaRPr>
          </a:p>
          <a:p>
            <a:r>
              <a:rPr lang="ja-JP" altLang="en-US" sz="2400">
                <a:latin typeface="UD デジタル 教科書体 N-R" panose="02020400000000000000" pitchFamily="17" charset="-128"/>
                <a:ea typeface="UD デジタル 教科書体 N-R" panose="02020400000000000000" pitchFamily="17" charset="-128"/>
              </a:rPr>
              <a:t>また、物事は時機を逃さず、熱意があるうちに実行しないと成功しにくいという教え。</a:t>
            </a:r>
            <a:endParaRPr lang="en-US" altLang="ja-JP" sz="2400">
              <a:latin typeface="UD デジタル 教科書体 N-R" panose="02020400000000000000" pitchFamily="17" charset="-128"/>
              <a:ea typeface="UD デジタル 教科書体 N-R" panose="02020400000000000000" pitchFamily="17" charset="-128"/>
            </a:endParaRPr>
          </a:p>
        </p:txBody>
      </p:sp>
      <p:pic>
        <p:nvPicPr>
          <p:cNvPr id="8" name="Picture 4" descr="刀鍛冶のイラスト">
            <a:extLst>
              <a:ext uri="{FF2B5EF4-FFF2-40B4-BE49-F238E27FC236}">
                <a16:creationId xmlns:a16="http://schemas.microsoft.com/office/drawing/2014/main" id="{EB214D26-0B5B-4693-9B97-87C04A6550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0470" y="4149157"/>
            <a:ext cx="2460172" cy="2460172"/>
          </a:xfrm>
          <a:prstGeom prst="rect">
            <a:avLst/>
          </a:prstGeom>
          <a:noFill/>
          <a:extLst>
            <a:ext uri="{909E8E84-426E-40DD-AFC4-6F175D3DCCD1}">
              <a14:hiddenFill xmlns:a14="http://schemas.microsoft.com/office/drawing/2010/main">
                <a:solidFill>
                  <a:srgbClr val="FFFFFF"/>
                </a:solidFill>
              </a14:hiddenFill>
            </a:ext>
          </a:extLst>
        </p:spPr>
      </p:pic>
      <p:sp>
        <p:nvSpPr>
          <p:cNvPr id="12" name="正方形/長方形 11">
            <a:extLst>
              <a:ext uri="{FF2B5EF4-FFF2-40B4-BE49-F238E27FC236}">
                <a16:creationId xmlns:a16="http://schemas.microsoft.com/office/drawing/2014/main" id="{8DD8A806-D806-4FDF-9FCA-37CB11F62E09}"/>
              </a:ext>
            </a:extLst>
          </p:cNvPr>
          <p:cNvSpPr/>
          <p:nvPr/>
        </p:nvSpPr>
        <p:spPr>
          <a:xfrm>
            <a:off x="4110335" y="249345"/>
            <a:ext cx="1015663" cy="6480000"/>
          </a:xfrm>
          <a:prstGeom prst="rect">
            <a:avLst/>
          </a:prstGeom>
          <a:ln>
            <a:noFill/>
          </a:ln>
        </p:spPr>
        <p:txBody>
          <a:bodyPr vert="eaVert" wrap="square">
            <a:spAutoFit/>
          </a:bodyPr>
          <a:lstStyle/>
          <a:p>
            <a:r>
              <a:rPr lang="ja-JP" altLang="en-US" sz="5400" b="1">
                <a:latin typeface="UD デジタル 教科書体 NK-B" panose="02020700000000000000" pitchFamily="18" charset="-128"/>
                <a:ea typeface="UD デジタル 教科書体 NK-B" panose="02020700000000000000" pitchFamily="18" charset="-128"/>
              </a:rPr>
              <a:t>鉄は熱いうちに打て</a:t>
            </a:r>
            <a:endParaRPr lang="en-US" altLang="ja-JP" sz="5400" b="1" dirty="0">
              <a:latin typeface="UD デジタル 教科書体 NK-B" panose="02020700000000000000" pitchFamily="18" charset="-128"/>
              <a:ea typeface="UD デジタル 教科書体 NK-B" panose="02020700000000000000" pitchFamily="18" charset="-128"/>
            </a:endParaRPr>
          </a:p>
        </p:txBody>
      </p:sp>
      <p:sp>
        <p:nvSpPr>
          <p:cNvPr id="13" name="テキスト ボックス 12">
            <a:extLst>
              <a:ext uri="{FF2B5EF4-FFF2-40B4-BE49-F238E27FC236}">
                <a16:creationId xmlns:a16="http://schemas.microsoft.com/office/drawing/2014/main" id="{51356DB6-3ECB-4F49-9CA1-747BA4C48F33}"/>
              </a:ext>
            </a:extLst>
          </p:cNvPr>
          <p:cNvSpPr txBox="1"/>
          <p:nvPr/>
        </p:nvSpPr>
        <p:spPr>
          <a:xfrm>
            <a:off x="4818221" y="249344"/>
            <a:ext cx="615553" cy="6480000"/>
          </a:xfrm>
          <a:prstGeom prst="rect">
            <a:avLst/>
          </a:prstGeom>
          <a:noFill/>
          <a:ln>
            <a:noFill/>
          </a:ln>
        </p:spPr>
        <p:txBody>
          <a:bodyPr vert="eaVert" wrap="square" rtlCol="0">
            <a:spAutoFit/>
          </a:bodyPr>
          <a:lstStyle/>
          <a:p>
            <a:r>
              <a:rPr lang="ja-JP" altLang="en-US" sz="2800">
                <a:solidFill>
                  <a:srgbClr val="FF0000"/>
                </a:solidFill>
                <a:latin typeface="UD デジタル 教科書体 NK-B" panose="02020700000000000000" pitchFamily="18" charset="-128"/>
                <a:ea typeface="UD デジタル 教科書体 NK-B" panose="02020700000000000000" pitchFamily="18" charset="-128"/>
              </a:rPr>
              <a:t>てつ　     あつ　　　　　　　　　　　　　　う</a:t>
            </a:r>
          </a:p>
        </p:txBody>
      </p:sp>
    </p:spTree>
    <p:extLst>
      <p:ext uri="{BB962C8B-B14F-4D97-AF65-F5344CB8AC3E}">
        <p14:creationId xmlns:p14="http://schemas.microsoft.com/office/powerpoint/2010/main" val="2075552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237CC8E7-0E18-4821-A191-C1A981C8CC38}"/>
              </a:ext>
            </a:extLst>
          </p:cNvPr>
          <p:cNvSpPr txBox="1"/>
          <p:nvPr/>
        </p:nvSpPr>
        <p:spPr>
          <a:xfrm>
            <a:off x="0" y="249344"/>
            <a:ext cx="3188825" cy="6480000"/>
          </a:xfrm>
          <a:prstGeom prst="rect">
            <a:avLst/>
          </a:prstGeom>
          <a:noFill/>
          <a:ln>
            <a:noFill/>
          </a:ln>
        </p:spPr>
        <p:txBody>
          <a:bodyPr vert="eaVert" wrap="square" rtlCol="0">
            <a:noAutofit/>
          </a:bodyPr>
          <a:lstStyle/>
          <a:p>
            <a:r>
              <a:rPr lang="en-US" altLang="ja-JP" sz="2800">
                <a:latin typeface="小塚ゴシック Pro M" panose="020B0700000000000000" pitchFamily="34" charset="-128"/>
                <a:ea typeface="小塚ゴシック Pro M" panose="020B0700000000000000" pitchFamily="34" charset="-128"/>
              </a:rPr>
              <a:t>【</a:t>
            </a:r>
            <a:r>
              <a:rPr lang="ja-JP" altLang="en-US" sz="2800">
                <a:latin typeface="小塚ゴシック Pro M" panose="020B0700000000000000" pitchFamily="34" charset="-128"/>
                <a:ea typeface="小塚ゴシック Pro M" panose="020B0700000000000000" pitchFamily="34" charset="-128"/>
              </a:rPr>
              <a:t>意味</a:t>
            </a:r>
            <a:r>
              <a:rPr lang="en-US" altLang="ja-JP" sz="2800">
                <a:latin typeface="小塚ゴシック Pro M" panose="020B0700000000000000" pitchFamily="34" charset="-128"/>
                <a:ea typeface="小塚ゴシック Pro M" panose="020B0700000000000000" pitchFamily="34" charset="-128"/>
              </a:rPr>
              <a:t>】</a:t>
            </a:r>
          </a:p>
          <a:p>
            <a:endParaRPr lang="en-US" altLang="ja-JP" sz="1400">
              <a:latin typeface="小塚ゴシック Pro M" panose="020B0700000000000000" pitchFamily="34" charset="-128"/>
              <a:ea typeface="小塚ゴシック Pro M" panose="020B0700000000000000" pitchFamily="34" charset="-128"/>
            </a:endParaRPr>
          </a:p>
          <a:p>
            <a:r>
              <a:rPr lang="ja-JP" altLang="en-US" sz="2400">
                <a:latin typeface="UD デジタル 教科書体 N-R" panose="02020400000000000000" pitchFamily="17" charset="-128"/>
                <a:ea typeface="UD デジタル 教科書体 N-R" panose="02020400000000000000" pitchFamily="17" charset="-128"/>
              </a:rPr>
              <a:t>自然災害は被害や恐ろしさを忘れた頃に再び起こるものだという戒め。</a:t>
            </a:r>
            <a:endParaRPr lang="en-US" altLang="ja-JP" sz="2400">
              <a:latin typeface="UD デジタル 教科書体 N-R" panose="02020400000000000000" pitchFamily="17" charset="-128"/>
              <a:ea typeface="UD デジタル 教科書体 N-R" panose="02020400000000000000" pitchFamily="17" charset="-128"/>
            </a:endParaRPr>
          </a:p>
          <a:p>
            <a:r>
              <a:rPr lang="ja-JP" altLang="en-US" sz="2400">
                <a:latin typeface="UD デジタル 教科書体 N-R" panose="02020400000000000000" pitchFamily="17" charset="-128"/>
                <a:ea typeface="UD デジタル 教科書体 N-R" panose="02020400000000000000" pitchFamily="17" charset="-128"/>
              </a:rPr>
              <a:t>油断禁物、用心を怠るなという戒め。</a:t>
            </a:r>
            <a:endParaRPr lang="en-US" altLang="ja-JP" sz="2400">
              <a:latin typeface="UD デジタル 教科書体 N-R" panose="02020400000000000000" pitchFamily="17" charset="-128"/>
              <a:ea typeface="UD デジタル 教科書体 N-R" panose="02020400000000000000" pitchFamily="17" charset="-128"/>
            </a:endParaRPr>
          </a:p>
          <a:p>
            <a:r>
              <a:rPr lang="ja-JP" altLang="en-US" sz="2400">
                <a:latin typeface="UD デジタル 教科書体 N-R" panose="02020400000000000000" pitchFamily="17" charset="-128"/>
                <a:ea typeface="UD デジタル 教科書体 N-R" panose="02020400000000000000" pitchFamily="17" charset="-128"/>
              </a:rPr>
              <a:t>「災害は忘れた頃にやってくる」ともいう。</a:t>
            </a:r>
          </a:p>
        </p:txBody>
      </p:sp>
      <p:sp>
        <p:nvSpPr>
          <p:cNvPr id="2" name="テキスト ボックス 1">
            <a:extLst>
              <a:ext uri="{FF2B5EF4-FFF2-40B4-BE49-F238E27FC236}">
                <a16:creationId xmlns:a16="http://schemas.microsoft.com/office/drawing/2014/main" id="{8C8C39CB-EB3F-4EAF-B4DB-9D39657D8B4E}"/>
              </a:ext>
            </a:extLst>
          </p:cNvPr>
          <p:cNvSpPr txBox="1"/>
          <p:nvPr/>
        </p:nvSpPr>
        <p:spPr>
          <a:xfrm>
            <a:off x="4399245" y="249106"/>
            <a:ext cx="1107996" cy="6480000"/>
          </a:xfrm>
          <a:prstGeom prst="rect">
            <a:avLst/>
          </a:prstGeom>
          <a:noFill/>
          <a:ln>
            <a:noFill/>
          </a:ln>
        </p:spPr>
        <p:txBody>
          <a:bodyPr vert="eaVert" wrap="square" rtlCol="0">
            <a:spAutoFit/>
          </a:bodyPr>
          <a:lstStyle/>
          <a:p>
            <a:r>
              <a:rPr lang="ja-JP" altLang="en-US" sz="6000" b="1">
                <a:latin typeface="UD デジタル 教科書体 NK-B" panose="02020700000000000000" pitchFamily="18" charset="-128"/>
                <a:ea typeface="UD デジタル 教科書体 NK-B" panose="02020700000000000000" pitchFamily="18" charset="-128"/>
              </a:rPr>
              <a:t>天災は忘れた頃に</a:t>
            </a:r>
            <a:endParaRPr lang="en-US" altLang="ja-JP" sz="6000" b="1">
              <a:latin typeface="UD デジタル 教科書体 NK-B" panose="02020700000000000000" pitchFamily="18" charset="-128"/>
              <a:ea typeface="UD デジタル 教科書体 NK-B" panose="02020700000000000000" pitchFamily="18" charset="-128"/>
            </a:endParaRPr>
          </a:p>
        </p:txBody>
      </p:sp>
      <p:sp>
        <p:nvSpPr>
          <p:cNvPr id="9" name="テキスト ボックス 8">
            <a:extLst>
              <a:ext uri="{FF2B5EF4-FFF2-40B4-BE49-F238E27FC236}">
                <a16:creationId xmlns:a16="http://schemas.microsoft.com/office/drawing/2014/main" id="{6259218E-F69F-4A97-9731-4D4721956A54}"/>
              </a:ext>
            </a:extLst>
          </p:cNvPr>
          <p:cNvSpPr txBox="1"/>
          <p:nvPr/>
        </p:nvSpPr>
        <p:spPr>
          <a:xfrm>
            <a:off x="3220424" y="249106"/>
            <a:ext cx="1107996" cy="6480000"/>
          </a:xfrm>
          <a:prstGeom prst="rect">
            <a:avLst/>
          </a:prstGeom>
          <a:noFill/>
          <a:ln>
            <a:noFill/>
          </a:ln>
        </p:spPr>
        <p:txBody>
          <a:bodyPr vert="eaVert" wrap="square" rtlCol="0">
            <a:spAutoFit/>
          </a:bodyPr>
          <a:lstStyle/>
          <a:p>
            <a:r>
              <a:rPr lang="ja-JP" altLang="en-US" sz="6000" b="1">
                <a:latin typeface="UD デジタル 教科書体 NK-B" panose="02020700000000000000" pitchFamily="18" charset="-128"/>
                <a:ea typeface="UD デジタル 教科書体 NK-B" panose="02020700000000000000" pitchFamily="18" charset="-128"/>
              </a:rPr>
              <a:t>やってくる</a:t>
            </a:r>
          </a:p>
        </p:txBody>
      </p:sp>
      <p:pic>
        <p:nvPicPr>
          <p:cNvPr id="2050" name="Picture 2" descr="外出の準備をして寝る人のイラスト">
            <a:extLst>
              <a:ext uri="{FF2B5EF4-FFF2-40B4-BE49-F238E27FC236}">
                <a16:creationId xmlns:a16="http://schemas.microsoft.com/office/drawing/2014/main" id="{8DF2ABAD-00A3-4E75-95E0-2C7D084B25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4234" y="4192790"/>
            <a:ext cx="3188825" cy="2799788"/>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a:extLst>
              <a:ext uri="{FF2B5EF4-FFF2-40B4-BE49-F238E27FC236}">
                <a16:creationId xmlns:a16="http://schemas.microsoft.com/office/drawing/2014/main" id="{A7F278A1-F11B-493B-AD7A-D2C296D8620E}"/>
              </a:ext>
            </a:extLst>
          </p:cNvPr>
          <p:cNvSpPr txBox="1"/>
          <p:nvPr/>
        </p:nvSpPr>
        <p:spPr>
          <a:xfrm>
            <a:off x="5208423" y="249106"/>
            <a:ext cx="677108" cy="6480000"/>
          </a:xfrm>
          <a:prstGeom prst="rect">
            <a:avLst/>
          </a:prstGeom>
          <a:noFill/>
          <a:ln>
            <a:noFill/>
          </a:ln>
        </p:spPr>
        <p:txBody>
          <a:bodyPr vert="eaVert" wrap="square" rtlCol="0">
            <a:spAutoFit/>
          </a:bodyPr>
          <a:lstStyle/>
          <a:p>
            <a:r>
              <a:rPr lang="ja-JP" altLang="en-US" sz="3200">
                <a:solidFill>
                  <a:srgbClr val="FF0000"/>
                </a:solidFill>
                <a:latin typeface="UD デジタル 教科書体 NK-B" panose="02020700000000000000" pitchFamily="18" charset="-128"/>
                <a:ea typeface="UD デジタル 教科書体 NK-B" panose="02020700000000000000" pitchFamily="18" charset="-128"/>
              </a:rPr>
              <a:t>てんさい　    わす　　　　    ころ</a:t>
            </a:r>
          </a:p>
        </p:txBody>
      </p:sp>
    </p:spTree>
    <p:extLst>
      <p:ext uri="{BB962C8B-B14F-4D97-AF65-F5344CB8AC3E}">
        <p14:creationId xmlns:p14="http://schemas.microsoft.com/office/powerpoint/2010/main" val="1325245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237CC8E7-0E18-4821-A191-C1A981C8CC38}"/>
              </a:ext>
            </a:extLst>
          </p:cNvPr>
          <p:cNvSpPr txBox="1"/>
          <p:nvPr/>
        </p:nvSpPr>
        <p:spPr>
          <a:xfrm>
            <a:off x="0" y="249344"/>
            <a:ext cx="3188825" cy="6480000"/>
          </a:xfrm>
          <a:prstGeom prst="rect">
            <a:avLst/>
          </a:prstGeom>
          <a:noFill/>
          <a:ln>
            <a:noFill/>
          </a:ln>
        </p:spPr>
        <p:txBody>
          <a:bodyPr vert="eaVert" wrap="square" rtlCol="0">
            <a:noAutofit/>
          </a:bodyPr>
          <a:lstStyle/>
          <a:p>
            <a:r>
              <a:rPr lang="en-US" altLang="ja-JP" sz="2800">
                <a:latin typeface="小塚ゴシック Pro M" panose="020B0700000000000000" pitchFamily="34" charset="-128"/>
                <a:ea typeface="小塚ゴシック Pro M" panose="020B0700000000000000" pitchFamily="34" charset="-128"/>
              </a:rPr>
              <a:t>【</a:t>
            </a:r>
            <a:r>
              <a:rPr lang="ja-JP" altLang="en-US" sz="2800">
                <a:latin typeface="小塚ゴシック Pro M" panose="020B0700000000000000" pitchFamily="34" charset="-128"/>
                <a:ea typeface="小塚ゴシック Pro M" panose="020B0700000000000000" pitchFamily="34" charset="-128"/>
              </a:rPr>
              <a:t>意味</a:t>
            </a:r>
            <a:r>
              <a:rPr lang="en-US" altLang="ja-JP" sz="2800">
                <a:latin typeface="小塚ゴシック Pro M" panose="020B0700000000000000" pitchFamily="34" charset="-128"/>
                <a:ea typeface="小塚ゴシック Pro M" panose="020B0700000000000000" pitchFamily="34" charset="-128"/>
              </a:rPr>
              <a:t>】</a:t>
            </a:r>
          </a:p>
          <a:p>
            <a:endParaRPr lang="en-US" altLang="ja-JP" sz="1400">
              <a:latin typeface="小塚ゴシック Pro M" panose="020B0700000000000000" pitchFamily="34" charset="-128"/>
              <a:ea typeface="小塚ゴシック Pro M" panose="020B0700000000000000" pitchFamily="34" charset="-128"/>
            </a:endParaRPr>
          </a:p>
          <a:p>
            <a:r>
              <a:rPr lang="ja-JP" altLang="en-US" sz="2400">
                <a:latin typeface="UD デジタル 教科書体 N-R" panose="02020400000000000000" pitchFamily="17" charset="-128"/>
                <a:ea typeface="UD デジタル 教科書体 N-R" panose="02020400000000000000" pitchFamily="17" charset="-128"/>
              </a:rPr>
              <a:t>空は澄み渡って晴れ、馬が食欲を増し、肥えてたくましくなる秋。</a:t>
            </a:r>
            <a:endParaRPr lang="en-US" altLang="ja-JP" sz="2400">
              <a:latin typeface="UD デジタル 教科書体 N-R" panose="02020400000000000000" pitchFamily="17" charset="-128"/>
              <a:ea typeface="UD デジタル 教科書体 N-R" panose="02020400000000000000" pitchFamily="17" charset="-128"/>
            </a:endParaRPr>
          </a:p>
          <a:p>
            <a:r>
              <a:rPr lang="ja-JP" altLang="en-US" sz="2400">
                <a:latin typeface="UD デジタル 教科書体 N-R" panose="02020400000000000000" pitchFamily="17" charset="-128"/>
                <a:ea typeface="UD デジタル 教科書体 N-R" panose="02020400000000000000" pitchFamily="17" charset="-128"/>
              </a:rPr>
              <a:t>さわやかな秋の快適な気候を言い表す言葉。</a:t>
            </a:r>
            <a:endParaRPr lang="en-US" altLang="ja-JP" sz="2400">
              <a:latin typeface="UD デジタル 教科書体 N-R" panose="02020400000000000000" pitchFamily="17" charset="-128"/>
              <a:ea typeface="UD デジタル 教科書体 N-R" panose="02020400000000000000" pitchFamily="17" charset="-128"/>
            </a:endParaRPr>
          </a:p>
          <a:p>
            <a:r>
              <a:rPr lang="ja-JP" altLang="en-US" sz="2400">
                <a:latin typeface="UD デジタル 教科書体 N-R" panose="02020400000000000000" pitchFamily="17" charset="-128"/>
                <a:ea typeface="UD デジタル 教科書体 N-R" panose="02020400000000000000" pitchFamily="17" charset="-128"/>
              </a:rPr>
              <a:t>「天高くして馬肥ゆる秋」</a:t>
            </a:r>
            <a:endParaRPr lang="en-US" altLang="ja-JP" sz="2400">
              <a:latin typeface="UD デジタル 教科書体 N-R" panose="02020400000000000000" pitchFamily="17" charset="-128"/>
              <a:ea typeface="UD デジタル 教科書体 N-R" panose="02020400000000000000" pitchFamily="17" charset="-128"/>
            </a:endParaRPr>
          </a:p>
          <a:p>
            <a:r>
              <a:rPr lang="ja-JP" altLang="en-US" sz="2400">
                <a:latin typeface="UD デジタル 教科書体 N-R" panose="02020400000000000000" pitchFamily="17" charset="-128"/>
                <a:ea typeface="UD デジタル 教科書体 N-R" panose="02020400000000000000" pitchFamily="17" charset="-128"/>
              </a:rPr>
              <a:t>「秋高く馬肥ゆ」「天高く馬肥ゆ」ともいう。</a:t>
            </a:r>
            <a:endParaRPr lang="en-US" altLang="ja-JP" sz="2400">
              <a:latin typeface="UD デジタル 教科書体 N-R" panose="02020400000000000000" pitchFamily="17" charset="-128"/>
              <a:ea typeface="UD デジタル 教科書体 N-R" panose="02020400000000000000" pitchFamily="17" charset="-128"/>
            </a:endParaRPr>
          </a:p>
        </p:txBody>
      </p:sp>
      <p:pic>
        <p:nvPicPr>
          <p:cNvPr id="3080" name="Picture 8" descr="草原のイラスト（背景素材）">
            <a:extLst>
              <a:ext uri="{FF2B5EF4-FFF2-40B4-BE49-F238E27FC236}">
                <a16:creationId xmlns:a16="http://schemas.microsoft.com/office/drawing/2014/main" id="{4176EE0F-6D48-42B3-A27C-D564CFE9F2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4373" y="4169044"/>
            <a:ext cx="3409627" cy="268895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馬のイラスト「楽しそうに走る馬」（午年）">
            <a:extLst>
              <a:ext uri="{FF2B5EF4-FFF2-40B4-BE49-F238E27FC236}">
                <a16:creationId xmlns:a16="http://schemas.microsoft.com/office/drawing/2014/main" id="{6E5D83C4-5E3F-4AF2-BBCA-FAFD78910A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9456" y="5285822"/>
            <a:ext cx="1231852" cy="130010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ニンジンを食べている馬のイラスト">
            <a:extLst>
              <a:ext uri="{FF2B5EF4-FFF2-40B4-BE49-F238E27FC236}">
                <a16:creationId xmlns:a16="http://schemas.microsoft.com/office/drawing/2014/main" id="{CDF87D3F-0B33-4322-BE67-D2A9C7448D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80508" y="5394310"/>
            <a:ext cx="1394292" cy="1335034"/>
          </a:xfrm>
          <a:prstGeom prst="rect">
            <a:avLst/>
          </a:prstGeom>
          <a:noFill/>
          <a:extLst>
            <a:ext uri="{909E8E84-426E-40DD-AFC4-6F175D3DCCD1}">
              <a14:hiddenFill xmlns:a14="http://schemas.microsoft.com/office/drawing/2010/main">
                <a:solidFill>
                  <a:srgbClr val="FFFFFF"/>
                </a:solidFill>
              </a14:hiddenFill>
            </a:ext>
          </a:extLst>
        </p:spPr>
      </p:pic>
      <p:sp>
        <p:nvSpPr>
          <p:cNvPr id="8" name="正方形/長方形 7">
            <a:extLst>
              <a:ext uri="{FF2B5EF4-FFF2-40B4-BE49-F238E27FC236}">
                <a16:creationId xmlns:a16="http://schemas.microsoft.com/office/drawing/2014/main" id="{652C8F4D-4CEB-4079-8CB5-F9354C785F6C}"/>
              </a:ext>
            </a:extLst>
          </p:cNvPr>
          <p:cNvSpPr/>
          <p:nvPr/>
        </p:nvSpPr>
        <p:spPr>
          <a:xfrm>
            <a:off x="4018002" y="249345"/>
            <a:ext cx="1107996" cy="6480000"/>
          </a:xfrm>
          <a:prstGeom prst="rect">
            <a:avLst/>
          </a:prstGeom>
          <a:ln>
            <a:noFill/>
          </a:ln>
        </p:spPr>
        <p:txBody>
          <a:bodyPr vert="eaVert" wrap="square">
            <a:spAutoFit/>
          </a:bodyPr>
          <a:lstStyle/>
          <a:p>
            <a:r>
              <a:rPr lang="ja-JP" altLang="en-US" sz="6000" b="1">
                <a:latin typeface="UD デジタル 教科書体 NK-B" panose="02020700000000000000" pitchFamily="18" charset="-128"/>
                <a:ea typeface="UD デジタル 教科書体 NK-B" panose="02020700000000000000" pitchFamily="18" charset="-128"/>
              </a:rPr>
              <a:t>天高く馬肥ゆる秋</a:t>
            </a:r>
            <a:endParaRPr lang="en-US" altLang="ja-JP" sz="6000" b="1" dirty="0">
              <a:latin typeface="UD デジタル 教科書体 NK-B" panose="02020700000000000000" pitchFamily="18" charset="-128"/>
              <a:ea typeface="UD デジタル 教科書体 NK-B" panose="02020700000000000000" pitchFamily="18" charset="-128"/>
            </a:endParaRPr>
          </a:p>
        </p:txBody>
      </p:sp>
      <p:sp>
        <p:nvSpPr>
          <p:cNvPr id="9" name="テキスト ボックス 8">
            <a:extLst>
              <a:ext uri="{FF2B5EF4-FFF2-40B4-BE49-F238E27FC236}">
                <a16:creationId xmlns:a16="http://schemas.microsoft.com/office/drawing/2014/main" id="{43C8D492-013D-41FE-9944-6C1568C09E05}"/>
              </a:ext>
            </a:extLst>
          </p:cNvPr>
          <p:cNvSpPr txBox="1"/>
          <p:nvPr/>
        </p:nvSpPr>
        <p:spPr>
          <a:xfrm>
            <a:off x="4809733" y="249344"/>
            <a:ext cx="677108" cy="6480000"/>
          </a:xfrm>
          <a:prstGeom prst="rect">
            <a:avLst/>
          </a:prstGeom>
          <a:noFill/>
          <a:ln>
            <a:noFill/>
          </a:ln>
        </p:spPr>
        <p:txBody>
          <a:bodyPr vert="eaVert" wrap="square" rtlCol="0">
            <a:spAutoFit/>
          </a:bodyPr>
          <a:lstStyle/>
          <a:p>
            <a:r>
              <a:rPr lang="ja-JP" altLang="en-US" sz="3200">
                <a:solidFill>
                  <a:srgbClr val="FF0000"/>
                </a:solidFill>
                <a:latin typeface="UD デジタル 教科書体 NK-B" panose="02020700000000000000" pitchFamily="18" charset="-128"/>
                <a:ea typeface="UD デジタル 教科書体 NK-B" panose="02020700000000000000" pitchFamily="18" charset="-128"/>
              </a:rPr>
              <a:t>てんたか　　　うま　こ　　　　　　　あき</a:t>
            </a:r>
          </a:p>
        </p:txBody>
      </p:sp>
    </p:spTree>
    <p:extLst>
      <p:ext uri="{BB962C8B-B14F-4D97-AF65-F5344CB8AC3E}">
        <p14:creationId xmlns:p14="http://schemas.microsoft.com/office/powerpoint/2010/main" val="3979857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237CC8E7-0E18-4821-A191-C1A981C8CC38}"/>
              </a:ext>
            </a:extLst>
          </p:cNvPr>
          <p:cNvSpPr txBox="1"/>
          <p:nvPr/>
        </p:nvSpPr>
        <p:spPr>
          <a:xfrm>
            <a:off x="0" y="249344"/>
            <a:ext cx="3188825" cy="6480000"/>
          </a:xfrm>
          <a:prstGeom prst="rect">
            <a:avLst/>
          </a:prstGeom>
          <a:noFill/>
          <a:ln>
            <a:noFill/>
          </a:ln>
        </p:spPr>
        <p:txBody>
          <a:bodyPr vert="eaVert" wrap="square" rtlCol="0">
            <a:noAutofit/>
          </a:bodyPr>
          <a:lstStyle/>
          <a:p>
            <a:r>
              <a:rPr lang="en-US" altLang="ja-JP" sz="2800">
                <a:latin typeface="小塚ゴシック Pro M" panose="020B0700000000000000" pitchFamily="34" charset="-128"/>
                <a:ea typeface="小塚ゴシック Pro M" panose="020B0700000000000000" pitchFamily="34" charset="-128"/>
              </a:rPr>
              <a:t>【</a:t>
            </a:r>
            <a:r>
              <a:rPr lang="ja-JP" altLang="en-US" sz="2800">
                <a:latin typeface="小塚ゴシック Pro M" panose="020B0700000000000000" pitchFamily="34" charset="-128"/>
                <a:ea typeface="小塚ゴシック Pro M" panose="020B0700000000000000" pitchFamily="34" charset="-128"/>
              </a:rPr>
              <a:t>意味</a:t>
            </a:r>
            <a:r>
              <a:rPr lang="en-US" altLang="ja-JP" sz="2800">
                <a:latin typeface="小塚ゴシック Pro M" panose="020B0700000000000000" pitchFamily="34" charset="-128"/>
                <a:ea typeface="小塚ゴシック Pro M" panose="020B0700000000000000" pitchFamily="34" charset="-128"/>
              </a:rPr>
              <a:t>】</a:t>
            </a:r>
          </a:p>
          <a:p>
            <a:endParaRPr lang="en-US" altLang="ja-JP" sz="1400">
              <a:latin typeface="小塚ゴシック Pro M" panose="020B0700000000000000" pitchFamily="34" charset="-128"/>
              <a:ea typeface="小塚ゴシック Pro M" panose="020B0700000000000000" pitchFamily="34" charset="-128"/>
            </a:endParaRPr>
          </a:p>
          <a:p>
            <a:r>
              <a:rPr lang="ja-JP" altLang="en-US" sz="2400">
                <a:latin typeface="UD デジタル 教科書体 N-R" panose="02020400000000000000" pitchFamily="17" charset="-128"/>
                <a:ea typeface="UD デジタル 教科書体 N-R" panose="02020400000000000000" pitchFamily="17" charset="-128"/>
              </a:rPr>
              <a:t>身近なことには案外気がつかないという例え。</a:t>
            </a:r>
            <a:endParaRPr lang="en-US" altLang="ja-JP" sz="2400">
              <a:latin typeface="UD デジタル 教科書体 N-R" panose="02020400000000000000" pitchFamily="17" charset="-128"/>
              <a:ea typeface="UD デジタル 教科書体 N-R" panose="02020400000000000000" pitchFamily="17" charset="-128"/>
            </a:endParaRPr>
          </a:p>
          <a:p>
            <a:r>
              <a:rPr lang="ja-JP" altLang="en-US" sz="2400">
                <a:latin typeface="UD デジタル 教科書体 N-R" panose="02020400000000000000" pitchFamily="17" charset="-128"/>
                <a:ea typeface="UD デジタル 教科書体 N-R" panose="02020400000000000000" pitchFamily="17" charset="-128"/>
              </a:rPr>
              <a:t>「灯台」は「燈台」とも書く。</a:t>
            </a:r>
            <a:endParaRPr lang="en-US" altLang="ja-JP" sz="2400">
              <a:latin typeface="UD デジタル 教科書体 N-R" panose="02020400000000000000" pitchFamily="17" charset="-128"/>
              <a:ea typeface="UD デジタル 教科書体 N-R" panose="02020400000000000000" pitchFamily="17" charset="-128"/>
            </a:endParaRPr>
          </a:p>
        </p:txBody>
      </p:sp>
      <p:pic>
        <p:nvPicPr>
          <p:cNvPr id="3074" name="Picture 2" descr="おでこのメガネを探す人のイラスト（男性）">
            <a:extLst>
              <a:ext uri="{FF2B5EF4-FFF2-40B4-BE49-F238E27FC236}">
                <a16:creationId xmlns:a16="http://schemas.microsoft.com/office/drawing/2014/main" id="{F657B4D3-05B0-4C04-B598-4D985D9984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8568" y="4225988"/>
            <a:ext cx="2198099" cy="251211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おでこのメガネを探す人のイラスト（女性）">
            <a:extLst>
              <a:ext uri="{FF2B5EF4-FFF2-40B4-BE49-F238E27FC236}">
                <a16:creationId xmlns:a16="http://schemas.microsoft.com/office/drawing/2014/main" id="{C5EB5DD2-5612-4306-ABC1-586D0E4238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945901" y="2969931"/>
            <a:ext cx="2198099" cy="2512113"/>
          </a:xfrm>
          <a:prstGeom prst="rect">
            <a:avLst/>
          </a:prstGeom>
          <a:noFill/>
          <a:extLst>
            <a:ext uri="{909E8E84-426E-40DD-AFC4-6F175D3DCCD1}">
              <a14:hiddenFill xmlns:a14="http://schemas.microsoft.com/office/drawing/2010/main">
                <a:solidFill>
                  <a:srgbClr val="FFFFFF"/>
                </a:solidFill>
              </a14:hiddenFill>
            </a:ext>
          </a:extLst>
        </p:spPr>
      </p:pic>
      <p:sp>
        <p:nvSpPr>
          <p:cNvPr id="8" name="正方形/長方形 7">
            <a:extLst>
              <a:ext uri="{FF2B5EF4-FFF2-40B4-BE49-F238E27FC236}">
                <a16:creationId xmlns:a16="http://schemas.microsoft.com/office/drawing/2014/main" id="{5CFDF7D0-4C20-4D36-A9DC-9E19D4DEEDC6}"/>
              </a:ext>
            </a:extLst>
          </p:cNvPr>
          <p:cNvSpPr/>
          <p:nvPr/>
        </p:nvSpPr>
        <p:spPr>
          <a:xfrm>
            <a:off x="4018002" y="249345"/>
            <a:ext cx="1107996" cy="6480000"/>
          </a:xfrm>
          <a:prstGeom prst="rect">
            <a:avLst/>
          </a:prstGeom>
          <a:ln>
            <a:noFill/>
          </a:ln>
        </p:spPr>
        <p:txBody>
          <a:bodyPr vert="eaVert" wrap="square">
            <a:spAutoFit/>
          </a:bodyPr>
          <a:lstStyle/>
          <a:p>
            <a:r>
              <a:rPr lang="ja-JP" altLang="en-US" sz="6000" b="1">
                <a:latin typeface="UD デジタル 教科書体 NK-B" panose="02020700000000000000" pitchFamily="18" charset="-128"/>
                <a:ea typeface="UD デジタル 教科書体 NK-B" panose="02020700000000000000" pitchFamily="18" charset="-128"/>
              </a:rPr>
              <a:t>灯台下暗し</a:t>
            </a:r>
            <a:endParaRPr lang="en-US" altLang="ja-JP" sz="6000" b="1" dirty="0">
              <a:latin typeface="UD デジタル 教科書体 NK-B" panose="02020700000000000000" pitchFamily="18" charset="-128"/>
              <a:ea typeface="UD デジタル 教科書体 NK-B" panose="02020700000000000000" pitchFamily="18" charset="-128"/>
            </a:endParaRPr>
          </a:p>
        </p:txBody>
      </p:sp>
      <p:sp>
        <p:nvSpPr>
          <p:cNvPr id="9" name="テキスト ボックス 8">
            <a:extLst>
              <a:ext uri="{FF2B5EF4-FFF2-40B4-BE49-F238E27FC236}">
                <a16:creationId xmlns:a16="http://schemas.microsoft.com/office/drawing/2014/main" id="{F837F03F-B0E2-4006-ADB8-83F3859E2EE4}"/>
              </a:ext>
            </a:extLst>
          </p:cNvPr>
          <p:cNvSpPr txBox="1"/>
          <p:nvPr/>
        </p:nvSpPr>
        <p:spPr>
          <a:xfrm>
            <a:off x="4809733" y="249344"/>
            <a:ext cx="677108" cy="6480000"/>
          </a:xfrm>
          <a:prstGeom prst="rect">
            <a:avLst/>
          </a:prstGeom>
          <a:noFill/>
          <a:ln>
            <a:noFill/>
          </a:ln>
        </p:spPr>
        <p:txBody>
          <a:bodyPr vert="eaVert" wrap="square" rtlCol="0">
            <a:spAutoFit/>
          </a:bodyPr>
          <a:lstStyle/>
          <a:p>
            <a:r>
              <a:rPr lang="ja-JP" altLang="en-US" sz="3200">
                <a:solidFill>
                  <a:srgbClr val="FF0000"/>
                </a:solidFill>
                <a:latin typeface="UD デジタル 教科書体 NK-B" panose="02020700000000000000" pitchFamily="18" charset="-128"/>
                <a:ea typeface="UD デジタル 教科書体 NK-B" panose="02020700000000000000" pitchFamily="18" charset="-128"/>
              </a:rPr>
              <a:t>とうだいもとくら</a:t>
            </a:r>
          </a:p>
        </p:txBody>
      </p:sp>
    </p:spTree>
    <p:extLst>
      <p:ext uri="{BB962C8B-B14F-4D97-AF65-F5344CB8AC3E}">
        <p14:creationId xmlns:p14="http://schemas.microsoft.com/office/powerpoint/2010/main" val="2874155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237CC8E7-0E18-4821-A191-C1A981C8CC38}"/>
              </a:ext>
            </a:extLst>
          </p:cNvPr>
          <p:cNvSpPr txBox="1"/>
          <p:nvPr/>
        </p:nvSpPr>
        <p:spPr>
          <a:xfrm>
            <a:off x="0" y="249344"/>
            <a:ext cx="3188825" cy="6480000"/>
          </a:xfrm>
          <a:prstGeom prst="rect">
            <a:avLst/>
          </a:prstGeom>
          <a:noFill/>
          <a:ln>
            <a:noFill/>
          </a:ln>
        </p:spPr>
        <p:txBody>
          <a:bodyPr vert="eaVert" wrap="square" rtlCol="0">
            <a:noAutofit/>
          </a:bodyPr>
          <a:lstStyle/>
          <a:p>
            <a:r>
              <a:rPr lang="en-US" altLang="ja-JP" sz="2800">
                <a:latin typeface="小塚ゴシック Pro M" panose="020B0700000000000000" pitchFamily="34" charset="-128"/>
                <a:ea typeface="小塚ゴシック Pro M" panose="020B0700000000000000" pitchFamily="34" charset="-128"/>
              </a:rPr>
              <a:t>【</a:t>
            </a:r>
            <a:r>
              <a:rPr lang="ja-JP" altLang="en-US" sz="2800">
                <a:latin typeface="小塚ゴシック Pro M" panose="020B0700000000000000" pitchFamily="34" charset="-128"/>
                <a:ea typeface="小塚ゴシック Pro M" panose="020B0700000000000000" pitchFamily="34" charset="-128"/>
              </a:rPr>
              <a:t>意味</a:t>
            </a:r>
            <a:r>
              <a:rPr lang="en-US" altLang="ja-JP" sz="2800">
                <a:latin typeface="小塚ゴシック Pro M" panose="020B0700000000000000" pitchFamily="34" charset="-128"/>
                <a:ea typeface="小塚ゴシック Pro M" panose="020B0700000000000000" pitchFamily="34" charset="-128"/>
              </a:rPr>
              <a:t>】</a:t>
            </a:r>
          </a:p>
          <a:p>
            <a:endParaRPr lang="en-US" altLang="ja-JP" sz="1400">
              <a:latin typeface="小塚ゴシック Pro M" panose="020B0700000000000000" pitchFamily="34" charset="-128"/>
              <a:ea typeface="小塚ゴシック Pro M" panose="020B0700000000000000" pitchFamily="34" charset="-128"/>
            </a:endParaRPr>
          </a:p>
          <a:p>
            <a:r>
              <a:rPr lang="ja-JP" altLang="en-US" sz="2400">
                <a:latin typeface="UD デジタル 教科書体 N-R" panose="02020400000000000000" pitchFamily="17" charset="-128"/>
                <a:ea typeface="UD デジタル 教科書体 N-R" panose="02020400000000000000" pitchFamily="17" charset="-128"/>
              </a:rPr>
              <a:t>手応えや効き目が、まったく無いことの例え。</a:t>
            </a:r>
            <a:endParaRPr lang="en-US" altLang="ja-JP" sz="2400">
              <a:latin typeface="UD デジタル 教科書体 N-R" panose="02020400000000000000" pitchFamily="17" charset="-128"/>
              <a:ea typeface="UD デジタル 教科書体 N-R" panose="02020400000000000000" pitchFamily="17" charset="-128"/>
            </a:endParaRPr>
          </a:p>
        </p:txBody>
      </p:sp>
      <p:pic>
        <p:nvPicPr>
          <p:cNvPr id="1026" name="Picture 2" descr="豆腐のイラスト（絹）">
            <a:extLst>
              <a:ext uri="{FF2B5EF4-FFF2-40B4-BE49-F238E27FC236}">
                <a16:creationId xmlns:a16="http://schemas.microsoft.com/office/drawing/2014/main" id="{4026363D-EE4F-4129-A818-94470130F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2026" y="4589720"/>
            <a:ext cx="2383983" cy="2139624"/>
          </a:xfrm>
          <a:prstGeom prst="rect">
            <a:avLst/>
          </a:prstGeom>
          <a:noFill/>
          <a:extLst>
            <a:ext uri="{909E8E84-426E-40DD-AFC4-6F175D3DCCD1}">
              <a14:hiddenFill xmlns:a14="http://schemas.microsoft.com/office/drawing/2010/main">
                <a:solidFill>
                  <a:srgbClr val="FFFFFF"/>
                </a:solidFill>
              </a14:hiddenFill>
            </a:ext>
          </a:extLst>
        </p:spPr>
      </p:pic>
      <p:sp>
        <p:nvSpPr>
          <p:cNvPr id="8" name="正方形/長方形 7">
            <a:extLst>
              <a:ext uri="{FF2B5EF4-FFF2-40B4-BE49-F238E27FC236}">
                <a16:creationId xmlns:a16="http://schemas.microsoft.com/office/drawing/2014/main" id="{5EDE89C1-5EB7-433E-9D0C-2CF9C48F5F30}"/>
              </a:ext>
            </a:extLst>
          </p:cNvPr>
          <p:cNvSpPr/>
          <p:nvPr/>
        </p:nvSpPr>
        <p:spPr>
          <a:xfrm>
            <a:off x="4018002" y="249345"/>
            <a:ext cx="1107996" cy="6480000"/>
          </a:xfrm>
          <a:prstGeom prst="rect">
            <a:avLst/>
          </a:prstGeom>
          <a:ln>
            <a:noFill/>
          </a:ln>
        </p:spPr>
        <p:txBody>
          <a:bodyPr vert="eaVert" wrap="square">
            <a:spAutoFit/>
          </a:bodyPr>
          <a:lstStyle/>
          <a:p>
            <a:r>
              <a:rPr lang="ja-JP" altLang="en-US" sz="6000" b="1">
                <a:latin typeface="UD デジタル 教科書体 NK-B" panose="02020700000000000000" pitchFamily="18" charset="-128"/>
                <a:ea typeface="UD デジタル 教科書体 NK-B" panose="02020700000000000000" pitchFamily="18" charset="-128"/>
              </a:rPr>
              <a:t>豆腐に鎹</a:t>
            </a:r>
            <a:endParaRPr lang="en-US" altLang="ja-JP" sz="6000" b="1" dirty="0">
              <a:latin typeface="UD デジタル 教科書体 NK-B" panose="02020700000000000000" pitchFamily="18" charset="-128"/>
              <a:ea typeface="UD デジタル 教科書体 NK-B" panose="02020700000000000000" pitchFamily="18" charset="-128"/>
            </a:endParaRPr>
          </a:p>
        </p:txBody>
      </p:sp>
      <p:sp>
        <p:nvSpPr>
          <p:cNvPr id="9" name="テキスト ボックス 8">
            <a:extLst>
              <a:ext uri="{FF2B5EF4-FFF2-40B4-BE49-F238E27FC236}">
                <a16:creationId xmlns:a16="http://schemas.microsoft.com/office/drawing/2014/main" id="{1498D60B-BD97-4EC4-816F-7F01B1FA1184}"/>
              </a:ext>
            </a:extLst>
          </p:cNvPr>
          <p:cNvSpPr txBox="1"/>
          <p:nvPr/>
        </p:nvSpPr>
        <p:spPr>
          <a:xfrm>
            <a:off x="4809733" y="249344"/>
            <a:ext cx="677108" cy="6480000"/>
          </a:xfrm>
          <a:prstGeom prst="rect">
            <a:avLst/>
          </a:prstGeom>
          <a:noFill/>
          <a:ln>
            <a:noFill/>
          </a:ln>
        </p:spPr>
        <p:txBody>
          <a:bodyPr vert="eaVert" wrap="square" rtlCol="0">
            <a:spAutoFit/>
          </a:bodyPr>
          <a:lstStyle/>
          <a:p>
            <a:r>
              <a:rPr lang="ja-JP" altLang="en-US" sz="3200">
                <a:solidFill>
                  <a:srgbClr val="FF0000"/>
                </a:solidFill>
                <a:latin typeface="UD デジタル 教科書体 NK-B" panose="02020700000000000000" pitchFamily="18" charset="-128"/>
                <a:ea typeface="UD デジタル 教科書体 NK-B" panose="02020700000000000000" pitchFamily="18" charset="-128"/>
              </a:rPr>
              <a:t>とう　ふ　　かすがい</a:t>
            </a:r>
          </a:p>
        </p:txBody>
      </p:sp>
    </p:spTree>
    <p:extLst>
      <p:ext uri="{BB962C8B-B14F-4D97-AF65-F5344CB8AC3E}">
        <p14:creationId xmlns:p14="http://schemas.microsoft.com/office/powerpoint/2010/main" val="778015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237CC8E7-0E18-4821-A191-C1A981C8CC38}"/>
              </a:ext>
            </a:extLst>
          </p:cNvPr>
          <p:cNvSpPr txBox="1"/>
          <p:nvPr/>
        </p:nvSpPr>
        <p:spPr>
          <a:xfrm>
            <a:off x="0" y="249344"/>
            <a:ext cx="3188825" cy="6480000"/>
          </a:xfrm>
          <a:prstGeom prst="rect">
            <a:avLst/>
          </a:prstGeom>
          <a:noFill/>
          <a:ln>
            <a:noFill/>
          </a:ln>
        </p:spPr>
        <p:txBody>
          <a:bodyPr vert="eaVert" wrap="square" rtlCol="0">
            <a:noAutofit/>
          </a:bodyPr>
          <a:lstStyle/>
          <a:p>
            <a:r>
              <a:rPr lang="en-US" altLang="ja-JP" sz="2800">
                <a:latin typeface="小塚ゴシック Pro M" panose="020B0700000000000000" pitchFamily="34" charset="-128"/>
                <a:ea typeface="小塚ゴシック Pro M" panose="020B0700000000000000" pitchFamily="34" charset="-128"/>
              </a:rPr>
              <a:t>【</a:t>
            </a:r>
            <a:r>
              <a:rPr lang="ja-JP" altLang="en-US" sz="2800">
                <a:latin typeface="小塚ゴシック Pro M" panose="020B0700000000000000" pitchFamily="34" charset="-128"/>
                <a:ea typeface="小塚ゴシック Pro M" panose="020B0700000000000000" pitchFamily="34" charset="-128"/>
              </a:rPr>
              <a:t>意味</a:t>
            </a:r>
            <a:r>
              <a:rPr lang="en-US" altLang="ja-JP" sz="2800">
                <a:latin typeface="小塚ゴシック Pro M" panose="020B0700000000000000" pitchFamily="34" charset="-128"/>
                <a:ea typeface="小塚ゴシック Pro M" panose="020B0700000000000000" pitchFamily="34" charset="-128"/>
              </a:rPr>
              <a:t>】</a:t>
            </a:r>
          </a:p>
          <a:p>
            <a:endParaRPr lang="en-US" altLang="ja-JP" sz="1400">
              <a:latin typeface="小塚ゴシック Pro M" panose="020B0700000000000000" pitchFamily="34" charset="-128"/>
              <a:ea typeface="小塚ゴシック Pro M" panose="020B0700000000000000" pitchFamily="34" charset="-128"/>
            </a:endParaRPr>
          </a:p>
          <a:p>
            <a:r>
              <a:rPr lang="ja-JP" altLang="en-US" sz="2400">
                <a:latin typeface="UD デジタル 教科書体 N-R" panose="02020400000000000000" pitchFamily="17" charset="-128"/>
                <a:ea typeface="UD デジタル 教科書体 N-R" panose="02020400000000000000" pitchFamily="17" charset="-128"/>
              </a:rPr>
              <a:t>時間はお金と同様に貴重なものだから、決して無駄にしてはいけないという戒め。</a:t>
            </a:r>
            <a:endParaRPr lang="en-US" altLang="ja-JP" sz="2400">
              <a:latin typeface="UD デジタル 教科書体 N-R" panose="02020400000000000000" pitchFamily="17" charset="-128"/>
              <a:ea typeface="UD デジタル 教科書体 N-R" panose="02020400000000000000" pitchFamily="17" charset="-128"/>
            </a:endParaRPr>
          </a:p>
        </p:txBody>
      </p:sp>
      <p:pic>
        <p:nvPicPr>
          <p:cNvPr id="2050" name="Picture 2" descr="https://3.bp.blogspot.com/-n7cwMZVJEcA/UnIEDGPJv0I/AAAAAAAAZ8s/4jY69Ak6z0w/s800/bed_boy_wake.png">
            <a:extLst>
              <a:ext uri="{FF2B5EF4-FFF2-40B4-BE49-F238E27FC236}">
                <a16:creationId xmlns:a16="http://schemas.microsoft.com/office/drawing/2014/main" id="{96893A33-247D-4C59-B61F-B2C5DF7622CD}"/>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7333026" y="17326"/>
            <a:ext cx="1691933" cy="181684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3.bp.blogspot.com/-iR_pD_GC-0Q/Vu0j74bj9gI/AAAAAAAA498/BmV9oHw_Us0R7iuw-fw3pyVaTSzhwgMfg/s800/game_driving.png">
            <a:extLst>
              <a:ext uri="{FF2B5EF4-FFF2-40B4-BE49-F238E27FC236}">
                <a16:creationId xmlns:a16="http://schemas.microsoft.com/office/drawing/2014/main" id="{2E9BAEE2-EC37-43A1-82BB-C5655ADB269D}"/>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001937" y="1079754"/>
            <a:ext cx="1691932" cy="183416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s://3.bp.blogspot.com/-TjITSehiPvA/UnIED_jSMZI/AAAAAAAAZ84/sfYJ8Qac0Kk/s800/bed_boy_sleep.png">
            <a:extLst>
              <a:ext uri="{FF2B5EF4-FFF2-40B4-BE49-F238E27FC236}">
                <a16:creationId xmlns:a16="http://schemas.microsoft.com/office/drawing/2014/main" id="{95CD4977-6A44-4BCC-A2DD-6B5D17F348C7}"/>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7005560" y="4831473"/>
            <a:ext cx="1999788" cy="2026527"/>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s://1.bp.blogspot.com/-3yCoF7ONtFs/WQvu1jTjibI/AAAAAAABECQ/GQ3ZRpINzpACP_2VgBm_xw_43fvL7ehyQCLcB/s800/book_hirameki_keihatsu_man.png">
            <a:extLst>
              <a:ext uri="{FF2B5EF4-FFF2-40B4-BE49-F238E27FC236}">
                <a16:creationId xmlns:a16="http://schemas.microsoft.com/office/drawing/2014/main" id="{4083D794-DC0D-431F-B943-9576DAFFD0F5}"/>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7424726" y="2589447"/>
            <a:ext cx="1691932" cy="1679106"/>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パソコンで確定申告をしている人のイラスト">
            <a:extLst>
              <a:ext uri="{FF2B5EF4-FFF2-40B4-BE49-F238E27FC236}">
                <a16:creationId xmlns:a16="http://schemas.microsoft.com/office/drawing/2014/main" id="{F8762B1D-73C5-450D-A3DA-7728D38C2FB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59594" y="3803448"/>
            <a:ext cx="1691932" cy="1493130"/>
          </a:xfrm>
          <a:prstGeom prst="rect">
            <a:avLst/>
          </a:prstGeom>
          <a:noFill/>
          <a:extLst>
            <a:ext uri="{909E8E84-426E-40DD-AFC4-6F175D3DCCD1}">
              <a14:hiddenFill xmlns:a14="http://schemas.microsoft.com/office/drawing/2010/main">
                <a:solidFill>
                  <a:srgbClr val="FFFFFF"/>
                </a:solidFill>
              </a14:hiddenFill>
            </a:ext>
          </a:extLst>
        </p:spPr>
      </p:pic>
      <p:sp>
        <p:nvSpPr>
          <p:cNvPr id="10" name="正方形/長方形 9">
            <a:extLst>
              <a:ext uri="{FF2B5EF4-FFF2-40B4-BE49-F238E27FC236}">
                <a16:creationId xmlns:a16="http://schemas.microsoft.com/office/drawing/2014/main" id="{ED5D7E8D-D50E-432D-ACA6-24DA6E712370}"/>
              </a:ext>
            </a:extLst>
          </p:cNvPr>
          <p:cNvSpPr/>
          <p:nvPr/>
        </p:nvSpPr>
        <p:spPr>
          <a:xfrm>
            <a:off x="4018002" y="249345"/>
            <a:ext cx="1107996" cy="6480000"/>
          </a:xfrm>
          <a:prstGeom prst="rect">
            <a:avLst/>
          </a:prstGeom>
          <a:ln>
            <a:noFill/>
          </a:ln>
        </p:spPr>
        <p:txBody>
          <a:bodyPr vert="eaVert" wrap="square">
            <a:spAutoFit/>
          </a:bodyPr>
          <a:lstStyle/>
          <a:p>
            <a:r>
              <a:rPr lang="ja-JP" altLang="en-US" sz="6000" b="1">
                <a:latin typeface="UD デジタル 教科書体 NK-B" panose="02020700000000000000" pitchFamily="18" charset="-128"/>
                <a:ea typeface="UD デジタル 教科書体 NK-B" panose="02020700000000000000" pitchFamily="18" charset="-128"/>
              </a:rPr>
              <a:t>時は金なり</a:t>
            </a:r>
            <a:endParaRPr lang="en-US" altLang="ja-JP" sz="6000" b="1" dirty="0">
              <a:latin typeface="UD デジタル 教科書体 NK-B" panose="02020700000000000000" pitchFamily="18" charset="-128"/>
              <a:ea typeface="UD デジタル 教科書体 NK-B" panose="02020700000000000000" pitchFamily="18" charset="-128"/>
            </a:endParaRPr>
          </a:p>
        </p:txBody>
      </p:sp>
      <p:sp>
        <p:nvSpPr>
          <p:cNvPr id="11" name="テキスト ボックス 10">
            <a:extLst>
              <a:ext uri="{FF2B5EF4-FFF2-40B4-BE49-F238E27FC236}">
                <a16:creationId xmlns:a16="http://schemas.microsoft.com/office/drawing/2014/main" id="{2B340ADB-2349-4B1B-8BE9-F0E2B153C240}"/>
              </a:ext>
            </a:extLst>
          </p:cNvPr>
          <p:cNvSpPr txBox="1"/>
          <p:nvPr/>
        </p:nvSpPr>
        <p:spPr>
          <a:xfrm>
            <a:off x="4809733" y="249344"/>
            <a:ext cx="677108" cy="6480000"/>
          </a:xfrm>
          <a:prstGeom prst="rect">
            <a:avLst/>
          </a:prstGeom>
          <a:noFill/>
          <a:ln>
            <a:noFill/>
          </a:ln>
        </p:spPr>
        <p:txBody>
          <a:bodyPr vert="eaVert" wrap="square" rtlCol="0">
            <a:spAutoFit/>
          </a:bodyPr>
          <a:lstStyle/>
          <a:p>
            <a:r>
              <a:rPr lang="ja-JP" altLang="en-US" sz="3200">
                <a:solidFill>
                  <a:srgbClr val="FF0000"/>
                </a:solidFill>
                <a:latin typeface="UD デジタル 教科書体 NK-B" panose="02020700000000000000" pitchFamily="18" charset="-128"/>
                <a:ea typeface="UD デジタル 教科書体 NK-B" panose="02020700000000000000" pitchFamily="18" charset="-128"/>
              </a:rPr>
              <a:t>とき　　　かね</a:t>
            </a:r>
          </a:p>
        </p:txBody>
      </p:sp>
    </p:spTree>
    <p:extLst>
      <p:ext uri="{BB962C8B-B14F-4D97-AF65-F5344CB8AC3E}">
        <p14:creationId xmlns:p14="http://schemas.microsoft.com/office/powerpoint/2010/main" val="2915757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237CC8E7-0E18-4821-A191-C1A981C8CC38}"/>
              </a:ext>
            </a:extLst>
          </p:cNvPr>
          <p:cNvSpPr txBox="1"/>
          <p:nvPr/>
        </p:nvSpPr>
        <p:spPr>
          <a:xfrm>
            <a:off x="0" y="249344"/>
            <a:ext cx="3188825" cy="6480000"/>
          </a:xfrm>
          <a:prstGeom prst="rect">
            <a:avLst/>
          </a:prstGeom>
          <a:noFill/>
          <a:ln>
            <a:noFill/>
          </a:ln>
        </p:spPr>
        <p:txBody>
          <a:bodyPr vert="eaVert" wrap="square" rtlCol="0">
            <a:noAutofit/>
          </a:bodyPr>
          <a:lstStyle/>
          <a:p>
            <a:r>
              <a:rPr lang="en-US" altLang="ja-JP" sz="2800">
                <a:latin typeface="小塚ゴシック Pro M" panose="020B0700000000000000" pitchFamily="34" charset="-128"/>
                <a:ea typeface="小塚ゴシック Pro M" panose="020B0700000000000000" pitchFamily="34" charset="-128"/>
              </a:rPr>
              <a:t>【</a:t>
            </a:r>
            <a:r>
              <a:rPr lang="ja-JP" altLang="en-US" sz="2800">
                <a:latin typeface="小塚ゴシック Pro M" panose="020B0700000000000000" pitchFamily="34" charset="-128"/>
                <a:ea typeface="小塚ゴシック Pro M" panose="020B0700000000000000" pitchFamily="34" charset="-128"/>
              </a:rPr>
              <a:t>意味</a:t>
            </a:r>
            <a:r>
              <a:rPr lang="en-US" altLang="ja-JP" sz="2800">
                <a:latin typeface="小塚ゴシック Pro M" panose="020B0700000000000000" pitchFamily="34" charset="-128"/>
                <a:ea typeface="小塚ゴシック Pro M" panose="020B0700000000000000" pitchFamily="34" charset="-128"/>
              </a:rPr>
              <a:t>】</a:t>
            </a:r>
          </a:p>
          <a:p>
            <a:endParaRPr lang="en-US" altLang="ja-JP" sz="1400">
              <a:latin typeface="小塚ゴシック Pro M" panose="020B0700000000000000" pitchFamily="34" charset="-128"/>
              <a:ea typeface="小塚ゴシック Pro M" panose="020B0700000000000000" pitchFamily="34" charset="-128"/>
            </a:endParaRPr>
          </a:p>
          <a:p>
            <a:r>
              <a:rPr lang="ja-JP" altLang="en-US" sz="2400">
                <a:latin typeface="UD デジタル 教科書体 N-R" panose="02020400000000000000" pitchFamily="17" charset="-128"/>
                <a:ea typeface="UD デジタル 教科書体 N-R" panose="02020400000000000000" pitchFamily="17" charset="-128"/>
              </a:rPr>
              <a:t>土地が違えば習慣なども違うということ。</a:t>
            </a:r>
            <a:endParaRPr lang="en-US" altLang="ja-JP" sz="2400">
              <a:latin typeface="UD デジタル 教科書体 N-R" panose="02020400000000000000" pitchFamily="17" charset="-128"/>
              <a:ea typeface="UD デジタル 教科書体 N-R" panose="02020400000000000000" pitchFamily="17" charset="-128"/>
            </a:endParaRPr>
          </a:p>
          <a:p>
            <a:r>
              <a:rPr lang="ja-JP" altLang="en-US" sz="2400">
                <a:latin typeface="UD デジタル 教科書体 N-R" panose="02020400000000000000" pitchFamily="17" charset="-128"/>
                <a:ea typeface="UD デジタル 教科書体 N-R" panose="02020400000000000000" pitchFamily="17" charset="-128"/>
              </a:rPr>
              <a:t>また、同じ物でも土地によって呼び方や用途も変わるということ。</a:t>
            </a:r>
            <a:endParaRPr lang="en-US" altLang="ja-JP" sz="2400">
              <a:latin typeface="UD デジタル 教科書体 N-R" panose="02020400000000000000" pitchFamily="17" charset="-128"/>
              <a:ea typeface="UD デジタル 教科書体 N-R" panose="02020400000000000000" pitchFamily="17" charset="-128"/>
            </a:endParaRPr>
          </a:p>
        </p:txBody>
      </p:sp>
      <p:sp>
        <p:nvSpPr>
          <p:cNvPr id="10" name="正方形/長方形 9">
            <a:extLst>
              <a:ext uri="{FF2B5EF4-FFF2-40B4-BE49-F238E27FC236}">
                <a16:creationId xmlns:a16="http://schemas.microsoft.com/office/drawing/2014/main" id="{C720D620-10F3-4AF1-BC28-A5A7B08EC5C5}"/>
              </a:ext>
            </a:extLst>
          </p:cNvPr>
          <p:cNvSpPr/>
          <p:nvPr/>
        </p:nvSpPr>
        <p:spPr>
          <a:xfrm>
            <a:off x="4110335" y="249345"/>
            <a:ext cx="1015663" cy="6480000"/>
          </a:xfrm>
          <a:prstGeom prst="rect">
            <a:avLst/>
          </a:prstGeom>
          <a:ln>
            <a:noFill/>
          </a:ln>
        </p:spPr>
        <p:txBody>
          <a:bodyPr vert="eaVert" wrap="square">
            <a:spAutoFit/>
          </a:bodyPr>
          <a:lstStyle/>
          <a:p>
            <a:r>
              <a:rPr lang="ja-JP" altLang="en-US" sz="5400" b="1">
                <a:latin typeface="UD デジタル 教科書体 NK-B" panose="02020700000000000000" pitchFamily="18" charset="-128"/>
                <a:ea typeface="UD デジタル 教科書体 NK-B" panose="02020700000000000000" pitchFamily="18" charset="-128"/>
              </a:rPr>
              <a:t>所変われば品変わる</a:t>
            </a:r>
            <a:endParaRPr lang="en-US" altLang="ja-JP" sz="5400" b="1" dirty="0">
              <a:latin typeface="UD デジタル 教科書体 NK-B" panose="02020700000000000000" pitchFamily="18" charset="-128"/>
              <a:ea typeface="UD デジタル 教科書体 NK-B" panose="02020700000000000000" pitchFamily="18" charset="-128"/>
            </a:endParaRPr>
          </a:p>
        </p:txBody>
      </p:sp>
      <p:sp>
        <p:nvSpPr>
          <p:cNvPr id="11" name="テキスト ボックス 10">
            <a:extLst>
              <a:ext uri="{FF2B5EF4-FFF2-40B4-BE49-F238E27FC236}">
                <a16:creationId xmlns:a16="http://schemas.microsoft.com/office/drawing/2014/main" id="{079A0D6C-960B-4D41-8343-356C252E9168}"/>
              </a:ext>
            </a:extLst>
          </p:cNvPr>
          <p:cNvSpPr txBox="1"/>
          <p:nvPr/>
        </p:nvSpPr>
        <p:spPr>
          <a:xfrm>
            <a:off x="4818221" y="54245"/>
            <a:ext cx="615553" cy="6675100"/>
          </a:xfrm>
          <a:prstGeom prst="rect">
            <a:avLst/>
          </a:prstGeom>
          <a:noFill/>
          <a:ln>
            <a:noFill/>
          </a:ln>
        </p:spPr>
        <p:txBody>
          <a:bodyPr vert="eaVert" wrap="square" rtlCol="0">
            <a:spAutoFit/>
          </a:bodyPr>
          <a:lstStyle/>
          <a:p>
            <a:r>
              <a:rPr lang="ja-JP" altLang="en-US" sz="2800">
                <a:solidFill>
                  <a:srgbClr val="FF0000"/>
                </a:solidFill>
                <a:latin typeface="UD デジタル 教科書体 NK-B" panose="02020700000000000000" pitchFamily="18" charset="-128"/>
                <a:ea typeface="UD デジタル 教科書体 NK-B" panose="02020700000000000000" pitchFamily="18" charset="-128"/>
              </a:rPr>
              <a:t>ところ か　　　　　　　　　　 しな　か</a:t>
            </a:r>
          </a:p>
        </p:txBody>
      </p:sp>
    </p:spTree>
    <p:extLst>
      <p:ext uri="{BB962C8B-B14F-4D97-AF65-F5344CB8AC3E}">
        <p14:creationId xmlns:p14="http://schemas.microsoft.com/office/powerpoint/2010/main" val="3261978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237CC8E7-0E18-4821-A191-C1A981C8CC38}"/>
              </a:ext>
            </a:extLst>
          </p:cNvPr>
          <p:cNvSpPr txBox="1"/>
          <p:nvPr/>
        </p:nvSpPr>
        <p:spPr>
          <a:xfrm>
            <a:off x="0" y="249344"/>
            <a:ext cx="3188825" cy="6480000"/>
          </a:xfrm>
          <a:prstGeom prst="rect">
            <a:avLst/>
          </a:prstGeom>
          <a:noFill/>
          <a:ln>
            <a:noFill/>
          </a:ln>
        </p:spPr>
        <p:txBody>
          <a:bodyPr vert="eaVert" wrap="square" rtlCol="0">
            <a:noAutofit/>
          </a:bodyPr>
          <a:lstStyle/>
          <a:p>
            <a:r>
              <a:rPr lang="en-US" altLang="ja-JP" sz="2800">
                <a:latin typeface="小塚ゴシック Pro M" panose="020B0700000000000000" pitchFamily="34" charset="-128"/>
                <a:ea typeface="小塚ゴシック Pro M" panose="020B0700000000000000" pitchFamily="34" charset="-128"/>
              </a:rPr>
              <a:t>【</a:t>
            </a:r>
            <a:r>
              <a:rPr lang="ja-JP" altLang="en-US" sz="2800">
                <a:latin typeface="小塚ゴシック Pro M" panose="020B0700000000000000" pitchFamily="34" charset="-128"/>
                <a:ea typeface="小塚ゴシック Pro M" panose="020B0700000000000000" pitchFamily="34" charset="-128"/>
              </a:rPr>
              <a:t>意味</a:t>
            </a:r>
            <a:r>
              <a:rPr lang="en-US" altLang="ja-JP" sz="2800">
                <a:latin typeface="小塚ゴシック Pro M" panose="020B0700000000000000" pitchFamily="34" charset="-128"/>
                <a:ea typeface="小塚ゴシック Pro M" panose="020B0700000000000000" pitchFamily="34" charset="-128"/>
              </a:rPr>
              <a:t>】</a:t>
            </a:r>
          </a:p>
          <a:p>
            <a:endParaRPr lang="en-US" altLang="ja-JP" sz="1400">
              <a:latin typeface="小塚ゴシック Pro M" panose="020B0700000000000000" pitchFamily="34" charset="-128"/>
              <a:ea typeface="小塚ゴシック Pro M" panose="020B0700000000000000" pitchFamily="34" charset="-128"/>
            </a:endParaRPr>
          </a:p>
          <a:p>
            <a:r>
              <a:rPr lang="ja-JP" altLang="en-US" sz="2400">
                <a:latin typeface="UD デジタル 教科書体 N-R" panose="02020400000000000000" pitchFamily="17" charset="-128"/>
                <a:ea typeface="UD デジタル 教科書体 N-R" panose="02020400000000000000" pitchFamily="17" charset="-128"/>
              </a:rPr>
              <a:t>他人の物はなんでも良く見えてうらやましく思うことの例え。</a:t>
            </a:r>
            <a:endParaRPr lang="en-US" altLang="ja-JP" sz="2400">
              <a:latin typeface="UD デジタル 教科書体 N-R" panose="02020400000000000000" pitchFamily="17" charset="-128"/>
              <a:ea typeface="UD デジタル 教科書体 N-R" panose="02020400000000000000" pitchFamily="17" charset="-128"/>
            </a:endParaRPr>
          </a:p>
          <a:p>
            <a:r>
              <a:rPr lang="ja-JP" altLang="en-US" sz="2400">
                <a:latin typeface="UD デジタル 教科書体 N-R" panose="02020400000000000000" pitchFamily="17" charset="-128"/>
                <a:ea typeface="UD デジタル 教科書体 N-R" panose="02020400000000000000" pitchFamily="17" charset="-128"/>
              </a:rPr>
              <a:t>また、他人の持つ珍しいものをすぐに欲しがることの例え。</a:t>
            </a:r>
            <a:endParaRPr lang="en-US" altLang="ja-JP" sz="2400">
              <a:latin typeface="UD デジタル 教科書体 N-R" panose="02020400000000000000" pitchFamily="17" charset="-128"/>
              <a:ea typeface="UD デジタル 教科書体 N-R" panose="02020400000000000000" pitchFamily="17" charset="-128"/>
            </a:endParaRPr>
          </a:p>
        </p:txBody>
      </p:sp>
      <p:pic>
        <p:nvPicPr>
          <p:cNvPr id="1026" name="Picture 2" descr="https://1.bp.blogspot.com/-cKoYYUv7AKo/WTtWw1l519I/AAAAAAABEw8/Mj0tSV_DrZ4DAoN0a9-MwJtuRI1I-pyBQCLcB/s800/chichinohi_rose_red.png">
            <a:extLst>
              <a:ext uri="{FF2B5EF4-FFF2-40B4-BE49-F238E27FC236}">
                <a16:creationId xmlns:a16="http://schemas.microsoft.com/office/drawing/2014/main" id="{3D27E384-2E31-466C-9A60-ECBB230054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2983" y="4338945"/>
            <a:ext cx="1810396" cy="2041511"/>
          </a:xfrm>
          <a:prstGeom prst="rect">
            <a:avLst/>
          </a:prstGeom>
          <a:noFill/>
          <a:extLst>
            <a:ext uri="{909E8E84-426E-40DD-AFC4-6F175D3DCCD1}">
              <a14:hiddenFill xmlns:a14="http://schemas.microsoft.com/office/drawing/2010/main">
                <a:solidFill>
                  <a:srgbClr val="FFFFFF"/>
                </a:solidFill>
              </a14:hiddenFill>
            </a:ext>
          </a:extLst>
        </p:spPr>
      </p:pic>
      <p:sp>
        <p:nvSpPr>
          <p:cNvPr id="8" name="正方形/長方形 7">
            <a:extLst>
              <a:ext uri="{FF2B5EF4-FFF2-40B4-BE49-F238E27FC236}">
                <a16:creationId xmlns:a16="http://schemas.microsoft.com/office/drawing/2014/main" id="{05751B1A-A49C-47E5-9280-CF5B587A1BF3}"/>
              </a:ext>
            </a:extLst>
          </p:cNvPr>
          <p:cNvSpPr/>
          <p:nvPr/>
        </p:nvSpPr>
        <p:spPr>
          <a:xfrm>
            <a:off x="4018002" y="249345"/>
            <a:ext cx="1107996" cy="6480000"/>
          </a:xfrm>
          <a:prstGeom prst="rect">
            <a:avLst/>
          </a:prstGeom>
          <a:ln>
            <a:noFill/>
          </a:ln>
        </p:spPr>
        <p:txBody>
          <a:bodyPr vert="eaVert" wrap="square">
            <a:spAutoFit/>
          </a:bodyPr>
          <a:lstStyle/>
          <a:p>
            <a:r>
              <a:rPr lang="ja-JP" altLang="en-US" sz="6000" b="1">
                <a:latin typeface="UD デジタル 教科書体 NK-B" panose="02020700000000000000" pitchFamily="18" charset="-128"/>
                <a:ea typeface="UD デジタル 教科書体 NK-B" panose="02020700000000000000" pitchFamily="18" charset="-128"/>
              </a:rPr>
              <a:t>隣の花は赤い</a:t>
            </a:r>
            <a:endParaRPr lang="en-US" altLang="ja-JP" sz="6000" b="1" dirty="0">
              <a:latin typeface="UD デジタル 教科書体 NK-B" panose="02020700000000000000" pitchFamily="18" charset="-128"/>
              <a:ea typeface="UD デジタル 教科書体 NK-B" panose="02020700000000000000" pitchFamily="18" charset="-128"/>
            </a:endParaRPr>
          </a:p>
        </p:txBody>
      </p:sp>
      <p:sp>
        <p:nvSpPr>
          <p:cNvPr id="9" name="テキスト ボックス 8">
            <a:extLst>
              <a:ext uri="{FF2B5EF4-FFF2-40B4-BE49-F238E27FC236}">
                <a16:creationId xmlns:a16="http://schemas.microsoft.com/office/drawing/2014/main" id="{0A6D2C69-85CD-42EC-9975-8FA7193724A8}"/>
              </a:ext>
            </a:extLst>
          </p:cNvPr>
          <p:cNvSpPr txBox="1"/>
          <p:nvPr/>
        </p:nvSpPr>
        <p:spPr>
          <a:xfrm>
            <a:off x="4809733" y="0"/>
            <a:ext cx="677108" cy="6729344"/>
          </a:xfrm>
          <a:prstGeom prst="rect">
            <a:avLst/>
          </a:prstGeom>
          <a:noFill/>
          <a:ln>
            <a:noFill/>
          </a:ln>
        </p:spPr>
        <p:txBody>
          <a:bodyPr vert="eaVert" wrap="square" rtlCol="0">
            <a:spAutoFit/>
          </a:bodyPr>
          <a:lstStyle/>
          <a:p>
            <a:r>
              <a:rPr lang="ja-JP" altLang="en-US" sz="3200">
                <a:solidFill>
                  <a:srgbClr val="FF0000"/>
                </a:solidFill>
                <a:latin typeface="UD デジタル 教科書体 NK-B" panose="02020700000000000000" pitchFamily="18" charset="-128"/>
                <a:ea typeface="UD デジタル 教科書体 NK-B" panose="02020700000000000000" pitchFamily="18" charset="-128"/>
              </a:rPr>
              <a:t>となり    はな　　　あか</a:t>
            </a:r>
          </a:p>
        </p:txBody>
      </p:sp>
    </p:spTree>
    <p:extLst>
      <p:ext uri="{BB962C8B-B14F-4D97-AF65-F5344CB8AC3E}">
        <p14:creationId xmlns:p14="http://schemas.microsoft.com/office/powerpoint/2010/main" val="129704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237CC8E7-0E18-4821-A191-C1A981C8CC38}"/>
              </a:ext>
            </a:extLst>
          </p:cNvPr>
          <p:cNvSpPr txBox="1"/>
          <p:nvPr/>
        </p:nvSpPr>
        <p:spPr>
          <a:xfrm>
            <a:off x="0" y="249344"/>
            <a:ext cx="3188825" cy="6480000"/>
          </a:xfrm>
          <a:prstGeom prst="rect">
            <a:avLst/>
          </a:prstGeom>
          <a:noFill/>
          <a:ln>
            <a:noFill/>
          </a:ln>
        </p:spPr>
        <p:txBody>
          <a:bodyPr vert="eaVert" wrap="square" rtlCol="0">
            <a:noAutofit/>
          </a:bodyPr>
          <a:lstStyle/>
          <a:p>
            <a:r>
              <a:rPr lang="en-US" altLang="ja-JP" sz="2800">
                <a:latin typeface="小塚ゴシック Pro M" panose="020B0700000000000000" pitchFamily="34" charset="-128"/>
                <a:ea typeface="小塚ゴシック Pro M" panose="020B0700000000000000" pitchFamily="34" charset="-128"/>
              </a:rPr>
              <a:t>【</a:t>
            </a:r>
            <a:r>
              <a:rPr lang="ja-JP" altLang="en-US" sz="2800">
                <a:latin typeface="小塚ゴシック Pro M" panose="020B0700000000000000" pitchFamily="34" charset="-128"/>
                <a:ea typeface="小塚ゴシック Pro M" panose="020B0700000000000000" pitchFamily="34" charset="-128"/>
              </a:rPr>
              <a:t>意味</a:t>
            </a:r>
            <a:r>
              <a:rPr lang="en-US" altLang="ja-JP" sz="2800">
                <a:latin typeface="小塚ゴシック Pro M" panose="020B0700000000000000" pitchFamily="34" charset="-128"/>
                <a:ea typeface="小塚ゴシック Pro M" panose="020B0700000000000000" pitchFamily="34" charset="-128"/>
              </a:rPr>
              <a:t>】</a:t>
            </a:r>
          </a:p>
          <a:p>
            <a:endParaRPr lang="en-US" altLang="ja-JP" sz="1400">
              <a:latin typeface="小塚ゴシック Pro M" panose="020B0700000000000000" pitchFamily="34" charset="-128"/>
              <a:ea typeface="小塚ゴシック Pro M" panose="020B0700000000000000" pitchFamily="34" charset="-128"/>
            </a:endParaRPr>
          </a:p>
          <a:p>
            <a:r>
              <a:rPr lang="ja-JP" altLang="en-US" sz="2400">
                <a:latin typeface="UD デジタル 教科書体 N-R" panose="02020400000000000000" pitchFamily="17" charset="-128"/>
                <a:ea typeface="UD デジタル 教科書体 N-R" panose="02020400000000000000" pitchFamily="17" charset="-128"/>
              </a:rPr>
              <a:t>当てにならないことを当てにして計画を立てることの例え。</a:t>
            </a:r>
            <a:endParaRPr lang="en-US" altLang="ja-JP" sz="2400">
              <a:latin typeface="UD デジタル 教科書体 N-R" panose="02020400000000000000" pitchFamily="17" charset="-128"/>
              <a:ea typeface="UD デジタル 教科書体 N-R" panose="02020400000000000000" pitchFamily="17" charset="-128"/>
            </a:endParaRPr>
          </a:p>
          <a:p>
            <a:r>
              <a:rPr lang="ja-JP" altLang="en-US" sz="2400">
                <a:latin typeface="UD デジタル 教科書体 N-R" panose="02020400000000000000" pitchFamily="17" charset="-128"/>
                <a:ea typeface="UD デジタル 教科書体 N-R" panose="02020400000000000000" pitchFamily="17" charset="-128"/>
              </a:rPr>
              <a:t>「捕らぬ」は「取らぬ」「獲らぬ」とも書く。</a:t>
            </a:r>
            <a:endParaRPr lang="en-US" altLang="ja-JP" sz="2400">
              <a:latin typeface="UD デジタル 教科書体 N-R" panose="02020400000000000000" pitchFamily="17" charset="-128"/>
              <a:ea typeface="UD デジタル 教科書体 N-R" panose="02020400000000000000" pitchFamily="17" charset="-128"/>
            </a:endParaRPr>
          </a:p>
        </p:txBody>
      </p:sp>
      <p:pic>
        <p:nvPicPr>
          <p:cNvPr id="2050" name="Picture 2" descr="https://3.bp.blogspot.com/-saQO5IjSwZ4/V5QarYMdHUI/AAAAAAAA8l0/EEReBEPZSlIGjK8kY8_-yQL_TbNjTPogwCLcB/s800/animal_tanuki.png">
            <a:extLst>
              <a:ext uri="{FF2B5EF4-FFF2-40B4-BE49-F238E27FC236}">
                <a16:creationId xmlns:a16="http://schemas.microsoft.com/office/drawing/2014/main" id="{1B05D787-71E6-44CD-82C2-B40AAD21AA12}"/>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6741254" y="5035750"/>
            <a:ext cx="1927276" cy="1693594"/>
          </a:xfrm>
          <a:prstGeom prst="rect">
            <a:avLst/>
          </a:prstGeom>
          <a:noFill/>
          <a:extLst>
            <a:ext uri="{909E8E84-426E-40DD-AFC4-6F175D3DCCD1}">
              <a14:hiddenFill xmlns:a14="http://schemas.microsoft.com/office/drawing/2010/main">
                <a:solidFill>
                  <a:srgbClr val="FFFFFF"/>
                </a:solidFill>
              </a14:hiddenFill>
            </a:ext>
          </a:extLst>
        </p:spPr>
      </p:pic>
      <p:sp>
        <p:nvSpPr>
          <p:cNvPr id="8" name="正方形/長方形 7">
            <a:extLst>
              <a:ext uri="{FF2B5EF4-FFF2-40B4-BE49-F238E27FC236}">
                <a16:creationId xmlns:a16="http://schemas.microsoft.com/office/drawing/2014/main" id="{C1D6E8CB-08EB-477D-9027-69E1D714A22E}"/>
              </a:ext>
            </a:extLst>
          </p:cNvPr>
          <p:cNvSpPr/>
          <p:nvPr/>
        </p:nvSpPr>
        <p:spPr>
          <a:xfrm>
            <a:off x="4018002" y="249345"/>
            <a:ext cx="1107996" cy="6480000"/>
          </a:xfrm>
          <a:prstGeom prst="rect">
            <a:avLst/>
          </a:prstGeom>
          <a:ln>
            <a:noFill/>
          </a:ln>
        </p:spPr>
        <p:txBody>
          <a:bodyPr vert="eaVert" wrap="square">
            <a:spAutoFit/>
          </a:bodyPr>
          <a:lstStyle/>
          <a:p>
            <a:r>
              <a:rPr lang="ja-JP" altLang="en-US" sz="6000" b="1">
                <a:latin typeface="UD デジタル 教科書体 NK-B" panose="02020700000000000000" pitchFamily="18" charset="-128"/>
                <a:ea typeface="UD デジタル 教科書体 NK-B" panose="02020700000000000000" pitchFamily="18" charset="-128"/>
              </a:rPr>
              <a:t>捕らぬ狸の皮算用</a:t>
            </a:r>
            <a:endParaRPr lang="en-US" altLang="ja-JP" sz="6000" b="1" dirty="0">
              <a:latin typeface="UD デジタル 教科書体 NK-B" panose="02020700000000000000" pitchFamily="18" charset="-128"/>
              <a:ea typeface="UD デジタル 教科書体 NK-B" panose="02020700000000000000" pitchFamily="18" charset="-128"/>
            </a:endParaRPr>
          </a:p>
        </p:txBody>
      </p:sp>
      <p:sp>
        <p:nvSpPr>
          <p:cNvPr id="9" name="テキスト ボックス 8">
            <a:extLst>
              <a:ext uri="{FF2B5EF4-FFF2-40B4-BE49-F238E27FC236}">
                <a16:creationId xmlns:a16="http://schemas.microsoft.com/office/drawing/2014/main" id="{61DFB2F6-77CD-43E6-9503-71DAE9C6E5B8}"/>
              </a:ext>
            </a:extLst>
          </p:cNvPr>
          <p:cNvSpPr txBox="1"/>
          <p:nvPr/>
        </p:nvSpPr>
        <p:spPr>
          <a:xfrm>
            <a:off x="4809733" y="249344"/>
            <a:ext cx="677108" cy="6480000"/>
          </a:xfrm>
          <a:prstGeom prst="rect">
            <a:avLst/>
          </a:prstGeom>
          <a:noFill/>
          <a:ln>
            <a:noFill/>
          </a:ln>
        </p:spPr>
        <p:txBody>
          <a:bodyPr vert="eaVert" wrap="square" rtlCol="0">
            <a:spAutoFit/>
          </a:bodyPr>
          <a:lstStyle/>
          <a:p>
            <a:r>
              <a:rPr lang="ja-JP" altLang="en-US" sz="3200">
                <a:solidFill>
                  <a:srgbClr val="FF0000"/>
                </a:solidFill>
                <a:latin typeface="UD デジタル 教科書体 NK-B" panose="02020700000000000000" pitchFamily="18" charset="-128"/>
                <a:ea typeface="UD デジタル 教科書体 NK-B" panose="02020700000000000000" pitchFamily="18" charset="-128"/>
              </a:rPr>
              <a:t>　と　　　　　　たぬき　  かわざんよう</a:t>
            </a:r>
          </a:p>
        </p:txBody>
      </p:sp>
    </p:spTree>
    <p:extLst>
      <p:ext uri="{BB962C8B-B14F-4D97-AF65-F5344CB8AC3E}">
        <p14:creationId xmlns:p14="http://schemas.microsoft.com/office/powerpoint/2010/main" val="2352330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237CC8E7-0E18-4821-A191-C1A981C8CC38}"/>
              </a:ext>
            </a:extLst>
          </p:cNvPr>
          <p:cNvSpPr txBox="1"/>
          <p:nvPr/>
        </p:nvSpPr>
        <p:spPr>
          <a:xfrm>
            <a:off x="0" y="249344"/>
            <a:ext cx="3188825" cy="6480000"/>
          </a:xfrm>
          <a:prstGeom prst="rect">
            <a:avLst/>
          </a:prstGeom>
          <a:noFill/>
          <a:ln>
            <a:noFill/>
          </a:ln>
        </p:spPr>
        <p:txBody>
          <a:bodyPr vert="eaVert" wrap="square" rtlCol="0">
            <a:noAutofit/>
          </a:bodyPr>
          <a:lstStyle/>
          <a:p>
            <a:r>
              <a:rPr lang="en-US" altLang="ja-JP" sz="2800">
                <a:latin typeface="小塚ゴシック Pro M" panose="020B0700000000000000" pitchFamily="34" charset="-128"/>
                <a:ea typeface="小塚ゴシック Pro M" panose="020B0700000000000000" pitchFamily="34" charset="-128"/>
              </a:rPr>
              <a:t>【</a:t>
            </a:r>
            <a:r>
              <a:rPr lang="ja-JP" altLang="en-US" sz="2800">
                <a:latin typeface="小塚ゴシック Pro M" panose="020B0700000000000000" pitchFamily="34" charset="-128"/>
                <a:ea typeface="小塚ゴシック Pro M" panose="020B0700000000000000" pitchFamily="34" charset="-128"/>
              </a:rPr>
              <a:t>意味</a:t>
            </a:r>
            <a:r>
              <a:rPr lang="en-US" altLang="ja-JP" sz="2800">
                <a:latin typeface="小塚ゴシック Pro M" panose="020B0700000000000000" pitchFamily="34" charset="-128"/>
                <a:ea typeface="小塚ゴシック Pro M" panose="020B0700000000000000" pitchFamily="34" charset="-128"/>
              </a:rPr>
              <a:t>】</a:t>
            </a:r>
          </a:p>
          <a:p>
            <a:endParaRPr lang="en-US" altLang="ja-JP" sz="1400">
              <a:latin typeface="小塚ゴシック Pro M" panose="020B0700000000000000" pitchFamily="34" charset="-128"/>
              <a:ea typeface="小塚ゴシック Pro M" panose="020B0700000000000000" pitchFamily="34" charset="-128"/>
            </a:endParaRPr>
          </a:p>
          <a:p>
            <a:r>
              <a:rPr lang="ja-JP" altLang="en-US" sz="2400">
                <a:latin typeface="UD デジタル 教科書体 N-R" panose="02020400000000000000" pitchFamily="17" charset="-128"/>
                <a:ea typeface="UD デジタル 教科書体 N-R" panose="02020400000000000000" pitchFamily="17" charset="-128"/>
              </a:rPr>
              <a:t>他人の権力などに頼って威張る小者の例え。</a:t>
            </a:r>
            <a:endParaRPr lang="en-US" altLang="ja-JP" sz="2400">
              <a:latin typeface="UD デジタル 教科書体 N-R" panose="02020400000000000000" pitchFamily="17" charset="-128"/>
              <a:ea typeface="UD デジタル 教科書体 N-R" panose="02020400000000000000" pitchFamily="17" charset="-128"/>
            </a:endParaRPr>
          </a:p>
          <a:p>
            <a:r>
              <a:rPr lang="ja-JP" altLang="en-US" sz="2400">
                <a:latin typeface="UD デジタル 教科書体 N-R" panose="02020400000000000000" pitchFamily="17" charset="-128"/>
                <a:ea typeface="UD デジタル 教科書体 N-R" panose="02020400000000000000" pitchFamily="17" charset="-128"/>
              </a:rPr>
              <a:t>「借る」は「藉る」「仮る」とも書く。</a:t>
            </a:r>
            <a:endParaRPr lang="en-US" altLang="ja-JP" sz="2400">
              <a:latin typeface="UD デジタル 教科書体 N-R" panose="02020400000000000000" pitchFamily="17" charset="-128"/>
              <a:ea typeface="UD デジタル 教科書体 N-R" panose="02020400000000000000" pitchFamily="17" charset="-128"/>
            </a:endParaRPr>
          </a:p>
        </p:txBody>
      </p:sp>
      <p:pic>
        <p:nvPicPr>
          <p:cNvPr id="5122" name="Picture 2" descr="怖い顔をした虎のイラスト">
            <a:extLst>
              <a:ext uri="{FF2B5EF4-FFF2-40B4-BE49-F238E27FC236}">
                <a16:creationId xmlns:a16="http://schemas.microsoft.com/office/drawing/2014/main" id="{0695A184-5DB3-45E3-AEBA-BF8E7249EA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2126" y="4039369"/>
            <a:ext cx="2697123" cy="206180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狐のイラスト">
            <a:extLst>
              <a:ext uri="{FF2B5EF4-FFF2-40B4-BE49-F238E27FC236}">
                <a16:creationId xmlns:a16="http://schemas.microsoft.com/office/drawing/2014/main" id="{05BDA7C6-7CE3-468B-A856-022A32E747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9456" y="5070269"/>
            <a:ext cx="1787730" cy="1787730"/>
          </a:xfrm>
          <a:prstGeom prst="rect">
            <a:avLst/>
          </a:prstGeom>
          <a:noFill/>
          <a:extLst>
            <a:ext uri="{909E8E84-426E-40DD-AFC4-6F175D3DCCD1}">
              <a14:hiddenFill xmlns:a14="http://schemas.microsoft.com/office/drawing/2010/main">
                <a:solidFill>
                  <a:srgbClr val="FFFFFF"/>
                </a:solidFill>
              </a14:hiddenFill>
            </a:ext>
          </a:extLst>
        </p:spPr>
      </p:pic>
      <p:sp>
        <p:nvSpPr>
          <p:cNvPr id="8" name="正方形/長方形 7">
            <a:extLst>
              <a:ext uri="{FF2B5EF4-FFF2-40B4-BE49-F238E27FC236}">
                <a16:creationId xmlns:a16="http://schemas.microsoft.com/office/drawing/2014/main" id="{E9BE0AF8-488C-4D4B-9ACF-81315E2C2D31}"/>
              </a:ext>
            </a:extLst>
          </p:cNvPr>
          <p:cNvSpPr/>
          <p:nvPr/>
        </p:nvSpPr>
        <p:spPr>
          <a:xfrm>
            <a:off x="4018002" y="249345"/>
            <a:ext cx="1107996" cy="6480000"/>
          </a:xfrm>
          <a:prstGeom prst="rect">
            <a:avLst/>
          </a:prstGeom>
          <a:ln>
            <a:noFill/>
          </a:ln>
        </p:spPr>
        <p:txBody>
          <a:bodyPr vert="eaVert" wrap="square">
            <a:spAutoFit/>
          </a:bodyPr>
          <a:lstStyle/>
          <a:p>
            <a:r>
              <a:rPr lang="ja-JP" altLang="en-US" sz="6000" b="1">
                <a:latin typeface="UD デジタル 教科書体 NK-B" panose="02020700000000000000" pitchFamily="18" charset="-128"/>
                <a:ea typeface="UD デジタル 教科書体 NK-B" panose="02020700000000000000" pitchFamily="18" charset="-128"/>
              </a:rPr>
              <a:t>虎の威を借る狐</a:t>
            </a:r>
            <a:endParaRPr lang="en-US" altLang="ja-JP" sz="6000" b="1" dirty="0">
              <a:latin typeface="UD デジタル 教科書体 NK-B" panose="02020700000000000000" pitchFamily="18" charset="-128"/>
              <a:ea typeface="UD デジタル 教科書体 NK-B" panose="02020700000000000000" pitchFamily="18" charset="-128"/>
            </a:endParaRPr>
          </a:p>
        </p:txBody>
      </p:sp>
      <p:sp>
        <p:nvSpPr>
          <p:cNvPr id="9" name="テキスト ボックス 8">
            <a:extLst>
              <a:ext uri="{FF2B5EF4-FFF2-40B4-BE49-F238E27FC236}">
                <a16:creationId xmlns:a16="http://schemas.microsoft.com/office/drawing/2014/main" id="{2050F229-962A-4280-9F9F-11704AB8619B}"/>
              </a:ext>
            </a:extLst>
          </p:cNvPr>
          <p:cNvSpPr txBox="1"/>
          <p:nvPr/>
        </p:nvSpPr>
        <p:spPr>
          <a:xfrm>
            <a:off x="4809733" y="249344"/>
            <a:ext cx="677108" cy="6480000"/>
          </a:xfrm>
          <a:prstGeom prst="rect">
            <a:avLst/>
          </a:prstGeom>
          <a:noFill/>
          <a:ln>
            <a:noFill/>
          </a:ln>
        </p:spPr>
        <p:txBody>
          <a:bodyPr vert="eaVert" wrap="square" rtlCol="0">
            <a:spAutoFit/>
          </a:bodyPr>
          <a:lstStyle/>
          <a:p>
            <a:r>
              <a:rPr lang="ja-JP" altLang="en-US" sz="3200">
                <a:solidFill>
                  <a:srgbClr val="FF0000"/>
                </a:solidFill>
                <a:latin typeface="UD デジタル 教科書体 NK-B" panose="02020700000000000000" pitchFamily="18" charset="-128"/>
                <a:ea typeface="UD デジタル 教科書体 NK-B" panose="02020700000000000000" pitchFamily="18" charset="-128"/>
              </a:rPr>
              <a:t>とら　　　　い　　　　　か　　　きつね</a:t>
            </a:r>
          </a:p>
        </p:txBody>
      </p:sp>
    </p:spTree>
    <p:extLst>
      <p:ext uri="{BB962C8B-B14F-4D97-AF65-F5344CB8AC3E}">
        <p14:creationId xmlns:p14="http://schemas.microsoft.com/office/powerpoint/2010/main" val="3278078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237CC8E7-0E18-4821-A191-C1A981C8CC38}"/>
              </a:ext>
            </a:extLst>
          </p:cNvPr>
          <p:cNvSpPr txBox="1"/>
          <p:nvPr/>
        </p:nvSpPr>
        <p:spPr>
          <a:xfrm>
            <a:off x="0" y="249344"/>
            <a:ext cx="3188825" cy="6480000"/>
          </a:xfrm>
          <a:prstGeom prst="rect">
            <a:avLst/>
          </a:prstGeom>
          <a:noFill/>
          <a:ln>
            <a:noFill/>
          </a:ln>
        </p:spPr>
        <p:txBody>
          <a:bodyPr vert="eaVert" wrap="square" rtlCol="0">
            <a:noAutofit/>
          </a:bodyPr>
          <a:lstStyle/>
          <a:p>
            <a:r>
              <a:rPr lang="en-US" altLang="ja-JP" sz="2800">
                <a:latin typeface="小塚ゴシック Pro M" panose="020B0700000000000000" pitchFamily="34" charset="-128"/>
                <a:ea typeface="小塚ゴシック Pro M" panose="020B0700000000000000" pitchFamily="34" charset="-128"/>
              </a:rPr>
              <a:t>【</a:t>
            </a:r>
            <a:r>
              <a:rPr lang="ja-JP" altLang="en-US" sz="2800">
                <a:latin typeface="小塚ゴシック Pro M" panose="020B0700000000000000" pitchFamily="34" charset="-128"/>
                <a:ea typeface="小塚ゴシック Pro M" panose="020B0700000000000000" pitchFamily="34" charset="-128"/>
              </a:rPr>
              <a:t>意味</a:t>
            </a:r>
            <a:r>
              <a:rPr lang="en-US" altLang="ja-JP" sz="2800">
                <a:latin typeface="小塚ゴシック Pro M" panose="020B0700000000000000" pitchFamily="34" charset="-128"/>
                <a:ea typeface="小塚ゴシック Pro M" panose="020B0700000000000000" pitchFamily="34" charset="-128"/>
              </a:rPr>
              <a:t>】</a:t>
            </a:r>
          </a:p>
          <a:p>
            <a:endParaRPr lang="en-US" altLang="ja-JP" sz="1400">
              <a:latin typeface="小塚ゴシック Pro M" panose="020B0700000000000000" pitchFamily="34" charset="-128"/>
              <a:ea typeface="小塚ゴシック Pro M" panose="020B0700000000000000" pitchFamily="34" charset="-128"/>
            </a:endParaRPr>
          </a:p>
          <a:p>
            <a:r>
              <a:rPr lang="ja-JP" altLang="en-US" sz="2400">
                <a:latin typeface="UD デジタル 教科書体 N-R" panose="02020400000000000000" pitchFamily="17" charset="-128"/>
                <a:ea typeface="UD デジタル 教科書体 N-R" panose="02020400000000000000" pitchFamily="17" charset="-128"/>
              </a:rPr>
              <a:t>大きな手柄や利益を手にし損なうこと。</a:t>
            </a:r>
            <a:endParaRPr lang="en-US" altLang="ja-JP" sz="2400">
              <a:latin typeface="UD デジタル 教科書体 N-R" panose="02020400000000000000" pitchFamily="17" charset="-128"/>
              <a:ea typeface="UD デジタル 教科書体 N-R" panose="02020400000000000000" pitchFamily="17" charset="-128"/>
            </a:endParaRPr>
          </a:p>
        </p:txBody>
      </p:sp>
      <p:sp>
        <p:nvSpPr>
          <p:cNvPr id="5" name="正方形/長方形 4">
            <a:extLst>
              <a:ext uri="{FF2B5EF4-FFF2-40B4-BE49-F238E27FC236}">
                <a16:creationId xmlns:a16="http://schemas.microsoft.com/office/drawing/2014/main" id="{DFE39926-36E1-4B7E-B6DF-BBDBFD245E5A}"/>
              </a:ext>
            </a:extLst>
          </p:cNvPr>
          <p:cNvSpPr/>
          <p:nvPr/>
        </p:nvSpPr>
        <p:spPr>
          <a:xfrm>
            <a:off x="4018002" y="249345"/>
            <a:ext cx="1107996" cy="6480000"/>
          </a:xfrm>
          <a:prstGeom prst="rect">
            <a:avLst/>
          </a:prstGeom>
          <a:ln>
            <a:noFill/>
          </a:ln>
        </p:spPr>
        <p:txBody>
          <a:bodyPr vert="eaVert" wrap="square">
            <a:spAutoFit/>
          </a:bodyPr>
          <a:lstStyle/>
          <a:p>
            <a:r>
              <a:rPr lang="ja-JP" altLang="en-US" sz="6000" b="1">
                <a:latin typeface="UD デジタル 教科書体 NK-B" panose="02020700000000000000" pitchFamily="18" charset="-128"/>
                <a:ea typeface="UD デジタル 教科書体 NK-B" panose="02020700000000000000" pitchFamily="18" charset="-128"/>
              </a:rPr>
              <a:t>大魚を逸する</a:t>
            </a:r>
            <a:endParaRPr lang="en-US" altLang="ja-JP" sz="6000" b="1" dirty="0">
              <a:latin typeface="UD デジタル 教科書体 NK-B" panose="02020700000000000000" pitchFamily="18" charset="-128"/>
              <a:ea typeface="UD デジタル 教科書体 NK-B" panose="02020700000000000000" pitchFamily="18" charset="-128"/>
            </a:endParaRPr>
          </a:p>
        </p:txBody>
      </p:sp>
      <p:sp>
        <p:nvSpPr>
          <p:cNvPr id="8" name="テキスト ボックス 7">
            <a:extLst>
              <a:ext uri="{FF2B5EF4-FFF2-40B4-BE49-F238E27FC236}">
                <a16:creationId xmlns:a16="http://schemas.microsoft.com/office/drawing/2014/main" id="{139A26D7-A799-4285-B869-B28A727F9330}"/>
              </a:ext>
            </a:extLst>
          </p:cNvPr>
          <p:cNvSpPr txBox="1"/>
          <p:nvPr/>
        </p:nvSpPr>
        <p:spPr>
          <a:xfrm>
            <a:off x="4809733" y="249344"/>
            <a:ext cx="677108" cy="6480000"/>
          </a:xfrm>
          <a:prstGeom prst="rect">
            <a:avLst/>
          </a:prstGeom>
          <a:noFill/>
          <a:ln>
            <a:noFill/>
          </a:ln>
        </p:spPr>
        <p:txBody>
          <a:bodyPr vert="eaVert" wrap="square" rtlCol="0">
            <a:spAutoFit/>
          </a:bodyPr>
          <a:lstStyle/>
          <a:p>
            <a:r>
              <a:rPr lang="ja-JP" altLang="en-US" sz="3200">
                <a:solidFill>
                  <a:srgbClr val="FF0000"/>
                </a:solidFill>
                <a:latin typeface="UD デジタル 教科書体 NK-B" panose="02020700000000000000" pitchFamily="18" charset="-128"/>
                <a:ea typeface="UD デジタル 教科書体 NK-B" panose="02020700000000000000" pitchFamily="18" charset="-128"/>
              </a:rPr>
              <a:t>たいぎょ　　　　いっ</a:t>
            </a:r>
          </a:p>
        </p:txBody>
      </p:sp>
      <p:pic>
        <p:nvPicPr>
          <p:cNvPr id="1026" name="Picture 2" descr="ジンベエザメのイラスト">
            <a:extLst>
              <a:ext uri="{FF2B5EF4-FFF2-40B4-BE49-F238E27FC236}">
                <a16:creationId xmlns:a16="http://schemas.microsoft.com/office/drawing/2014/main" id="{DE506024-E09B-45A1-A38F-B41CA369B9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0608" y="3750993"/>
            <a:ext cx="3423392" cy="2978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4875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237CC8E7-0E18-4821-A191-C1A981C8CC38}"/>
              </a:ext>
            </a:extLst>
          </p:cNvPr>
          <p:cNvSpPr txBox="1"/>
          <p:nvPr/>
        </p:nvSpPr>
        <p:spPr>
          <a:xfrm>
            <a:off x="0" y="249344"/>
            <a:ext cx="3188825" cy="6480000"/>
          </a:xfrm>
          <a:prstGeom prst="rect">
            <a:avLst/>
          </a:prstGeom>
          <a:noFill/>
          <a:ln>
            <a:noFill/>
          </a:ln>
        </p:spPr>
        <p:txBody>
          <a:bodyPr vert="eaVert" wrap="square" rtlCol="0">
            <a:noAutofit/>
          </a:bodyPr>
          <a:lstStyle/>
          <a:p>
            <a:r>
              <a:rPr lang="en-US" altLang="ja-JP" sz="2800">
                <a:latin typeface="小塚ゴシック Pro M" panose="020B0700000000000000" pitchFamily="34" charset="-128"/>
                <a:ea typeface="小塚ゴシック Pro M" panose="020B0700000000000000" pitchFamily="34" charset="-128"/>
              </a:rPr>
              <a:t>【</a:t>
            </a:r>
            <a:r>
              <a:rPr lang="ja-JP" altLang="en-US" sz="2800">
                <a:latin typeface="小塚ゴシック Pro M" panose="020B0700000000000000" pitchFamily="34" charset="-128"/>
                <a:ea typeface="小塚ゴシック Pro M" panose="020B0700000000000000" pitchFamily="34" charset="-128"/>
              </a:rPr>
              <a:t>意味</a:t>
            </a:r>
            <a:r>
              <a:rPr lang="en-US" altLang="ja-JP" sz="2800">
                <a:latin typeface="小塚ゴシック Pro M" panose="020B0700000000000000" pitchFamily="34" charset="-128"/>
                <a:ea typeface="小塚ゴシック Pro M" panose="020B0700000000000000" pitchFamily="34" charset="-128"/>
              </a:rPr>
              <a:t>】</a:t>
            </a:r>
          </a:p>
          <a:p>
            <a:endParaRPr lang="en-US" altLang="ja-JP" sz="1400">
              <a:latin typeface="小塚ゴシック Pro M" panose="020B0700000000000000" pitchFamily="34" charset="-128"/>
              <a:ea typeface="小塚ゴシック Pro M" panose="020B0700000000000000" pitchFamily="34" charset="-128"/>
            </a:endParaRPr>
          </a:p>
          <a:p>
            <a:r>
              <a:rPr lang="ja-JP" altLang="en-US" sz="2400">
                <a:latin typeface="UD デジタル 教科書体 N-R" panose="02020400000000000000" pitchFamily="17" charset="-128"/>
                <a:ea typeface="UD デジタル 教科書体 N-R" panose="02020400000000000000" pitchFamily="17" charset="-128"/>
              </a:rPr>
              <a:t>どれも似たようなものばかりで、大した違いがないことの例え。</a:t>
            </a:r>
            <a:endParaRPr lang="en-US" altLang="ja-JP" sz="2400">
              <a:latin typeface="UD デジタル 教科書体 N-R" panose="02020400000000000000" pitchFamily="17" charset="-128"/>
              <a:ea typeface="UD デジタル 教科書体 N-R" panose="02020400000000000000" pitchFamily="17" charset="-128"/>
            </a:endParaRPr>
          </a:p>
          <a:p>
            <a:r>
              <a:rPr lang="ja-JP" altLang="en-US" sz="2400">
                <a:latin typeface="UD デジタル 教科書体 N-R" panose="02020400000000000000" pitchFamily="17" charset="-128"/>
                <a:ea typeface="UD デジタル 教科書体 N-R" panose="02020400000000000000" pitchFamily="17" charset="-128"/>
              </a:rPr>
              <a:t>どれも平凡で、特に目立つような優れたものがないことの例え。</a:t>
            </a:r>
            <a:endParaRPr lang="en-US" altLang="ja-JP" sz="2400">
              <a:latin typeface="UD デジタル 教科書体 N-R" panose="02020400000000000000" pitchFamily="17" charset="-128"/>
              <a:ea typeface="UD デジタル 教科書体 N-R" panose="02020400000000000000" pitchFamily="17" charset="-128"/>
            </a:endParaRPr>
          </a:p>
          <a:p>
            <a:r>
              <a:rPr lang="ja-JP" altLang="en-US" sz="2400">
                <a:latin typeface="UD デジタル 教科書体 N-R" panose="02020400000000000000" pitchFamily="17" charset="-128"/>
                <a:ea typeface="UD デジタル 教科書体 N-R" panose="02020400000000000000" pitchFamily="17" charset="-128"/>
              </a:rPr>
              <a:t>「背比べ」は「背競べ」とも書く。</a:t>
            </a:r>
            <a:endParaRPr lang="en-US" altLang="ja-JP" sz="2400">
              <a:latin typeface="UD デジタル 教科書体 N-R" panose="02020400000000000000" pitchFamily="17" charset="-128"/>
              <a:ea typeface="UD デジタル 教科書体 N-R" panose="02020400000000000000" pitchFamily="17" charset="-128"/>
            </a:endParaRPr>
          </a:p>
        </p:txBody>
      </p:sp>
      <p:pic>
        <p:nvPicPr>
          <p:cNvPr id="3074" name="Picture 2" descr="https://1.bp.blogspot.com/-o-yaYmqT-bc/W5H_vACV6EI/AAAAAAABOvQ/vHSYIqjOHX02pOlcqSe20J8Zj1DymT77QCLcBGAs/s800/donguri_seikurabe.png">
            <a:extLst>
              <a:ext uri="{FF2B5EF4-FFF2-40B4-BE49-F238E27FC236}">
                <a16:creationId xmlns:a16="http://schemas.microsoft.com/office/drawing/2014/main" id="{E9F7309E-D90D-4A59-8D34-FEBB9D241917}"/>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6679769" y="4651722"/>
            <a:ext cx="2097185" cy="1984631"/>
          </a:xfrm>
          <a:prstGeom prst="rect">
            <a:avLst/>
          </a:prstGeom>
          <a:noFill/>
          <a:extLst>
            <a:ext uri="{909E8E84-426E-40DD-AFC4-6F175D3DCCD1}">
              <a14:hiddenFill xmlns:a14="http://schemas.microsoft.com/office/drawing/2010/main">
                <a:solidFill>
                  <a:srgbClr val="FFFFFF"/>
                </a:solidFill>
              </a14:hiddenFill>
            </a:ext>
          </a:extLst>
        </p:spPr>
      </p:pic>
      <p:sp>
        <p:nvSpPr>
          <p:cNvPr id="8" name="正方形/長方形 7">
            <a:extLst>
              <a:ext uri="{FF2B5EF4-FFF2-40B4-BE49-F238E27FC236}">
                <a16:creationId xmlns:a16="http://schemas.microsoft.com/office/drawing/2014/main" id="{07BCA641-B55A-459B-98A2-7D1B01B813EE}"/>
              </a:ext>
            </a:extLst>
          </p:cNvPr>
          <p:cNvSpPr/>
          <p:nvPr/>
        </p:nvSpPr>
        <p:spPr>
          <a:xfrm>
            <a:off x="4018002" y="249345"/>
            <a:ext cx="1107996" cy="6480000"/>
          </a:xfrm>
          <a:prstGeom prst="rect">
            <a:avLst/>
          </a:prstGeom>
          <a:ln>
            <a:noFill/>
          </a:ln>
        </p:spPr>
        <p:txBody>
          <a:bodyPr vert="eaVert" wrap="square">
            <a:spAutoFit/>
          </a:bodyPr>
          <a:lstStyle/>
          <a:p>
            <a:r>
              <a:rPr lang="ja-JP" altLang="en-US" sz="6000" b="1">
                <a:latin typeface="UD デジタル 教科書体 NK-B" panose="02020700000000000000" pitchFamily="18" charset="-128"/>
                <a:ea typeface="UD デジタル 教科書体 NK-B" panose="02020700000000000000" pitchFamily="18" charset="-128"/>
              </a:rPr>
              <a:t>団栗の背比べ</a:t>
            </a:r>
            <a:endParaRPr lang="en-US" altLang="ja-JP" sz="6000" b="1" dirty="0">
              <a:latin typeface="UD デジタル 教科書体 NK-B" panose="02020700000000000000" pitchFamily="18" charset="-128"/>
              <a:ea typeface="UD デジタル 教科書体 NK-B" panose="02020700000000000000" pitchFamily="18" charset="-128"/>
            </a:endParaRPr>
          </a:p>
        </p:txBody>
      </p:sp>
      <p:sp>
        <p:nvSpPr>
          <p:cNvPr id="9" name="テキスト ボックス 8">
            <a:extLst>
              <a:ext uri="{FF2B5EF4-FFF2-40B4-BE49-F238E27FC236}">
                <a16:creationId xmlns:a16="http://schemas.microsoft.com/office/drawing/2014/main" id="{578BCBE4-D97D-4160-8CC7-918C2222F95A}"/>
              </a:ext>
            </a:extLst>
          </p:cNvPr>
          <p:cNvSpPr txBox="1"/>
          <p:nvPr/>
        </p:nvSpPr>
        <p:spPr>
          <a:xfrm>
            <a:off x="4809733" y="249344"/>
            <a:ext cx="677108" cy="6480000"/>
          </a:xfrm>
          <a:prstGeom prst="rect">
            <a:avLst/>
          </a:prstGeom>
          <a:noFill/>
          <a:ln>
            <a:noFill/>
          </a:ln>
        </p:spPr>
        <p:txBody>
          <a:bodyPr vert="eaVert" wrap="square" rtlCol="0">
            <a:spAutoFit/>
          </a:bodyPr>
          <a:lstStyle/>
          <a:p>
            <a:r>
              <a:rPr lang="ja-JP" altLang="en-US" sz="3200">
                <a:solidFill>
                  <a:srgbClr val="FF0000"/>
                </a:solidFill>
                <a:latin typeface="UD デジタル 教科書体 NK-B" panose="02020700000000000000" pitchFamily="18" charset="-128"/>
                <a:ea typeface="UD デジタル 教科書体 NK-B" panose="02020700000000000000" pitchFamily="18" charset="-128"/>
              </a:rPr>
              <a:t>どんぐり　   せいくら</a:t>
            </a:r>
          </a:p>
        </p:txBody>
      </p:sp>
    </p:spTree>
    <p:extLst>
      <p:ext uri="{BB962C8B-B14F-4D97-AF65-F5344CB8AC3E}">
        <p14:creationId xmlns:p14="http://schemas.microsoft.com/office/powerpoint/2010/main" val="2561962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237CC8E7-0E18-4821-A191-C1A981C8CC38}"/>
              </a:ext>
            </a:extLst>
          </p:cNvPr>
          <p:cNvSpPr txBox="1"/>
          <p:nvPr/>
        </p:nvSpPr>
        <p:spPr>
          <a:xfrm>
            <a:off x="0" y="249344"/>
            <a:ext cx="3188825" cy="6480000"/>
          </a:xfrm>
          <a:prstGeom prst="rect">
            <a:avLst/>
          </a:prstGeom>
          <a:noFill/>
          <a:ln>
            <a:noFill/>
          </a:ln>
        </p:spPr>
        <p:txBody>
          <a:bodyPr vert="eaVert" wrap="square" rtlCol="0">
            <a:noAutofit/>
          </a:bodyPr>
          <a:lstStyle/>
          <a:p>
            <a:r>
              <a:rPr lang="en-US" altLang="ja-JP" sz="2800">
                <a:latin typeface="小塚ゴシック Pro M" panose="020B0700000000000000" pitchFamily="34" charset="-128"/>
                <a:ea typeface="小塚ゴシック Pro M" panose="020B0700000000000000" pitchFamily="34" charset="-128"/>
              </a:rPr>
              <a:t>【</a:t>
            </a:r>
            <a:r>
              <a:rPr lang="ja-JP" altLang="en-US" sz="2800">
                <a:latin typeface="小塚ゴシック Pro M" panose="020B0700000000000000" pitchFamily="34" charset="-128"/>
                <a:ea typeface="小塚ゴシック Pro M" panose="020B0700000000000000" pitchFamily="34" charset="-128"/>
              </a:rPr>
              <a:t>意味</a:t>
            </a:r>
            <a:r>
              <a:rPr lang="en-US" altLang="ja-JP" sz="2800">
                <a:latin typeface="小塚ゴシック Pro M" panose="020B0700000000000000" pitchFamily="34" charset="-128"/>
                <a:ea typeface="小塚ゴシック Pro M" panose="020B0700000000000000" pitchFamily="34" charset="-128"/>
              </a:rPr>
              <a:t>】</a:t>
            </a:r>
          </a:p>
          <a:p>
            <a:endParaRPr lang="en-US" altLang="ja-JP" sz="1400">
              <a:latin typeface="小塚ゴシック Pro M" panose="020B0700000000000000" pitchFamily="34" charset="-128"/>
              <a:ea typeface="小塚ゴシック Pro M" panose="020B0700000000000000" pitchFamily="34" charset="-128"/>
            </a:endParaRPr>
          </a:p>
          <a:p>
            <a:r>
              <a:rPr lang="ja-JP" altLang="en-US" sz="2400">
                <a:latin typeface="UD デジタル 教科書体 N-R" panose="02020400000000000000" pitchFamily="17" charset="-128"/>
                <a:ea typeface="UD デジタル 教科書体 N-R" panose="02020400000000000000" pitchFamily="17" charset="-128"/>
              </a:rPr>
              <a:t>自ら進んで危険や災難に飛び込むことの例え。</a:t>
            </a:r>
            <a:endParaRPr lang="en-US" altLang="ja-JP" sz="2400">
              <a:latin typeface="UD デジタル 教科書体 N-R" panose="02020400000000000000" pitchFamily="17" charset="-128"/>
              <a:ea typeface="UD デジタル 教科書体 N-R" panose="02020400000000000000" pitchFamily="17" charset="-128"/>
            </a:endParaRPr>
          </a:p>
        </p:txBody>
      </p:sp>
      <p:pic>
        <p:nvPicPr>
          <p:cNvPr id="4106" name="Picture 10" descr="https://1.bp.blogspot.com/-bO7tVwMh6XQ/XiU39nSajPI/AAAAAAABXII/Qk92tmGgvGUUMSVjmSfTv8-4l4KbuGsQgCNcBGAsYHQ/s1600/takibi4_fire_big.png">
            <a:extLst>
              <a:ext uri="{FF2B5EF4-FFF2-40B4-BE49-F238E27FC236}">
                <a16:creationId xmlns:a16="http://schemas.microsoft.com/office/drawing/2014/main" id="{8AC3BB44-299E-474F-B224-14F8916431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2618" y="4329147"/>
            <a:ext cx="2129389" cy="2324792"/>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s://2.bp.blogspot.com/-yWo482WZqPU/WFJWQe0cwNI/AAAAAAABAZU/_dM2X7STZwU27aMEQmPK6LabajixPU3qACLcB/s800/bug_ka_batsu.png">
            <a:extLst>
              <a:ext uri="{FF2B5EF4-FFF2-40B4-BE49-F238E27FC236}">
                <a16:creationId xmlns:a16="http://schemas.microsoft.com/office/drawing/2014/main" id="{92561813-D304-4CF3-A270-A62DE62BE2A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324" t="782" r="80920" b="88887"/>
          <a:stretch/>
        </p:blipFill>
        <p:spPr bwMode="auto">
          <a:xfrm>
            <a:off x="8178011" y="5251171"/>
            <a:ext cx="537759" cy="48074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s://2.bp.blogspot.com/-yWo482WZqPU/WFJWQe0cwNI/AAAAAAABAZU/_dM2X7STZwU27aMEQmPK6LabajixPU3qACLcB/s800/bug_ka_batsu.png">
            <a:extLst>
              <a:ext uri="{FF2B5EF4-FFF2-40B4-BE49-F238E27FC236}">
                <a16:creationId xmlns:a16="http://schemas.microsoft.com/office/drawing/2014/main" id="{5C73D325-8439-4BC1-BD22-3AFAFA9B2EF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324" t="782" r="80920" b="88887"/>
          <a:stretch/>
        </p:blipFill>
        <p:spPr bwMode="auto">
          <a:xfrm flipH="1">
            <a:off x="7077242" y="4625948"/>
            <a:ext cx="504083" cy="450638"/>
          </a:xfrm>
          <a:prstGeom prst="rect">
            <a:avLst/>
          </a:prstGeom>
          <a:noFill/>
          <a:extLst>
            <a:ext uri="{909E8E84-426E-40DD-AFC4-6F175D3DCCD1}">
              <a14:hiddenFill xmlns:a14="http://schemas.microsoft.com/office/drawing/2010/main">
                <a:solidFill>
                  <a:srgbClr val="FFFFFF"/>
                </a:solidFill>
              </a14:hiddenFill>
            </a:ext>
          </a:extLst>
        </p:spPr>
      </p:pic>
      <p:sp>
        <p:nvSpPr>
          <p:cNvPr id="10" name="正方形/長方形 9">
            <a:extLst>
              <a:ext uri="{FF2B5EF4-FFF2-40B4-BE49-F238E27FC236}">
                <a16:creationId xmlns:a16="http://schemas.microsoft.com/office/drawing/2014/main" id="{559FBFAC-EFA4-406A-9649-1CA5D0A4623A}"/>
              </a:ext>
            </a:extLst>
          </p:cNvPr>
          <p:cNvSpPr/>
          <p:nvPr/>
        </p:nvSpPr>
        <p:spPr>
          <a:xfrm>
            <a:off x="4399245" y="249345"/>
            <a:ext cx="1107996" cy="6480000"/>
          </a:xfrm>
          <a:prstGeom prst="rect">
            <a:avLst/>
          </a:prstGeom>
          <a:ln>
            <a:noFill/>
          </a:ln>
        </p:spPr>
        <p:txBody>
          <a:bodyPr vert="eaVert" wrap="square">
            <a:spAutoFit/>
          </a:bodyPr>
          <a:lstStyle/>
          <a:p>
            <a:r>
              <a:rPr lang="ja-JP" altLang="en-US" sz="6000" b="1">
                <a:latin typeface="UD デジタル 教科書体 NK-B" panose="02020700000000000000" pitchFamily="18" charset="-128"/>
                <a:ea typeface="UD デジタル 教科書体 NK-B" panose="02020700000000000000" pitchFamily="18" charset="-128"/>
              </a:rPr>
              <a:t>飛んで火に入る</a:t>
            </a:r>
            <a:endParaRPr lang="en-US" altLang="ja-JP" sz="6000" b="1">
              <a:latin typeface="UD デジタル 教科書体 NK-B" panose="02020700000000000000" pitchFamily="18" charset="-128"/>
              <a:ea typeface="UD デジタル 教科書体 NK-B" panose="02020700000000000000" pitchFamily="18" charset="-128"/>
            </a:endParaRPr>
          </a:p>
        </p:txBody>
      </p:sp>
      <p:sp>
        <p:nvSpPr>
          <p:cNvPr id="11" name="正方形/長方形 10">
            <a:extLst>
              <a:ext uri="{FF2B5EF4-FFF2-40B4-BE49-F238E27FC236}">
                <a16:creationId xmlns:a16="http://schemas.microsoft.com/office/drawing/2014/main" id="{5593D93B-6D13-46F7-AF51-1446281AE7A4}"/>
              </a:ext>
            </a:extLst>
          </p:cNvPr>
          <p:cNvSpPr/>
          <p:nvPr/>
        </p:nvSpPr>
        <p:spPr>
          <a:xfrm>
            <a:off x="3212768" y="249345"/>
            <a:ext cx="1107996" cy="6480000"/>
          </a:xfrm>
          <a:prstGeom prst="rect">
            <a:avLst/>
          </a:prstGeom>
          <a:ln>
            <a:noFill/>
          </a:ln>
        </p:spPr>
        <p:txBody>
          <a:bodyPr vert="eaVert" wrap="square">
            <a:spAutoFit/>
          </a:bodyPr>
          <a:lstStyle/>
          <a:p>
            <a:r>
              <a:rPr lang="ja-JP" altLang="en-US" sz="6000" b="1">
                <a:latin typeface="UD デジタル 教科書体 NK-B" panose="02020700000000000000" pitchFamily="18" charset="-128"/>
                <a:ea typeface="UD デジタル 教科書体 NK-B" panose="02020700000000000000" pitchFamily="18" charset="-128"/>
              </a:rPr>
              <a:t>夏の虫</a:t>
            </a:r>
          </a:p>
        </p:txBody>
      </p:sp>
      <p:sp>
        <p:nvSpPr>
          <p:cNvPr id="13" name="テキスト ボックス 12">
            <a:extLst>
              <a:ext uri="{FF2B5EF4-FFF2-40B4-BE49-F238E27FC236}">
                <a16:creationId xmlns:a16="http://schemas.microsoft.com/office/drawing/2014/main" id="{381ACA2B-3ED9-482B-8DC8-B023FD30B919}"/>
              </a:ext>
            </a:extLst>
          </p:cNvPr>
          <p:cNvSpPr txBox="1"/>
          <p:nvPr/>
        </p:nvSpPr>
        <p:spPr>
          <a:xfrm>
            <a:off x="5208423" y="249106"/>
            <a:ext cx="677108" cy="6480000"/>
          </a:xfrm>
          <a:prstGeom prst="rect">
            <a:avLst/>
          </a:prstGeom>
          <a:noFill/>
          <a:ln>
            <a:noFill/>
          </a:ln>
        </p:spPr>
        <p:txBody>
          <a:bodyPr vert="eaVert" wrap="square" rtlCol="0">
            <a:spAutoFit/>
          </a:bodyPr>
          <a:lstStyle/>
          <a:p>
            <a:r>
              <a:rPr lang="ja-JP" altLang="en-US" sz="3200">
                <a:solidFill>
                  <a:srgbClr val="FF0000"/>
                </a:solidFill>
                <a:latin typeface="UD デジタル 教科書体 NK-B" panose="02020700000000000000" pitchFamily="18" charset="-128"/>
                <a:ea typeface="UD デジタル 教科書体 NK-B" panose="02020700000000000000" pitchFamily="18" charset="-128"/>
              </a:rPr>
              <a:t>　と　　　　　　　　ひ　　　　 い</a:t>
            </a:r>
          </a:p>
        </p:txBody>
      </p:sp>
      <p:sp>
        <p:nvSpPr>
          <p:cNvPr id="15" name="テキスト ボックス 14">
            <a:extLst>
              <a:ext uri="{FF2B5EF4-FFF2-40B4-BE49-F238E27FC236}">
                <a16:creationId xmlns:a16="http://schemas.microsoft.com/office/drawing/2014/main" id="{C63848B3-2811-4AB5-B3A2-232EA6B7FD9F}"/>
              </a:ext>
            </a:extLst>
          </p:cNvPr>
          <p:cNvSpPr txBox="1"/>
          <p:nvPr/>
        </p:nvSpPr>
        <p:spPr>
          <a:xfrm>
            <a:off x="3982210" y="249106"/>
            <a:ext cx="677108" cy="6480000"/>
          </a:xfrm>
          <a:prstGeom prst="rect">
            <a:avLst/>
          </a:prstGeom>
          <a:noFill/>
          <a:ln>
            <a:noFill/>
          </a:ln>
        </p:spPr>
        <p:txBody>
          <a:bodyPr vert="eaVert" wrap="square" rtlCol="0">
            <a:spAutoFit/>
          </a:bodyPr>
          <a:lstStyle/>
          <a:p>
            <a:r>
              <a:rPr lang="ja-JP" altLang="en-US" sz="3200">
                <a:solidFill>
                  <a:srgbClr val="FF0000"/>
                </a:solidFill>
                <a:latin typeface="UD デジタル 教科書体 NK-B" panose="02020700000000000000" pitchFamily="18" charset="-128"/>
                <a:ea typeface="UD デジタル 教科書体 NK-B" panose="02020700000000000000" pitchFamily="18" charset="-128"/>
              </a:rPr>
              <a:t>なつ　    むし</a:t>
            </a:r>
          </a:p>
        </p:txBody>
      </p:sp>
    </p:spTree>
    <p:extLst>
      <p:ext uri="{BB962C8B-B14F-4D97-AF65-F5344CB8AC3E}">
        <p14:creationId xmlns:p14="http://schemas.microsoft.com/office/powerpoint/2010/main" val="2888876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237CC8E7-0E18-4821-A191-C1A981C8CC38}"/>
              </a:ext>
            </a:extLst>
          </p:cNvPr>
          <p:cNvSpPr txBox="1"/>
          <p:nvPr/>
        </p:nvSpPr>
        <p:spPr>
          <a:xfrm>
            <a:off x="0" y="249344"/>
            <a:ext cx="3188825" cy="6480000"/>
          </a:xfrm>
          <a:prstGeom prst="rect">
            <a:avLst/>
          </a:prstGeom>
          <a:noFill/>
          <a:ln>
            <a:noFill/>
          </a:ln>
        </p:spPr>
        <p:txBody>
          <a:bodyPr vert="eaVert" wrap="square" rtlCol="0">
            <a:noAutofit/>
          </a:bodyPr>
          <a:lstStyle/>
          <a:p>
            <a:r>
              <a:rPr lang="en-US" altLang="ja-JP" sz="2800">
                <a:latin typeface="小塚ゴシック Pro M" panose="020B0700000000000000" pitchFamily="34" charset="-128"/>
                <a:ea typeface="小塚ゴシック Pro M" panose="020B0700000000000000" pitchFamily="34" charset="-128"/>
              </a:rPr>
              <a:t>【</a:t>
            </a:r>
            <a:r>
              <a:rPr lang="ja-JP" altLang="en-US" sz="2800">
                <a:latin typeface="小塚ゴシック Pro M" panose="020B0700000000000000" pitchFamily="34" charset="-128"/>
                <a:ea typeface="小塚ゴシック Pro M" panose="020B0700000000000000" pitchFamily="34" charset="-128"/>
              </a:rPr>
              <a:t>意味</a:t>
            </a:r>
            <a:r>
              <a:rPr lang="en-US" altLang="ja-JP" sz="2800">
                <a:latin typeface="小塚ゴシック Pro M" panose="020B0700000000000000" pitchFamily="34" charset="-128"/>
                <a:ea typeface="小塚ゴシック Pro M" panose="020B0700000000000000" pitchFamily="34" charset="-128"/>
              </a:rPr>
              <a:t>】</a:t>
            </a:r>
          </a:p>
          <a:p>
            <a:endParaRPr lang="en-US" altLang="ja-JP" sz="1400">
              <a:latin typeface="小塚ゴシック Pro M" panose="020B0700000000000000" pitchFamily="34" charset="-128"/>
              <a:ea typeface="小塚ゴシック Pro M" panose="020B0700000000000000" pitchFamily="34" charset="-128"/>
            </a:endParaRPr>
          </a:p>
          <a:p>
            <a:r>
              <a:rPr lang="ja-JP" altLang="en-US" sz="2400">
                <a:latin typeface="UD デジタル 教科書体 N-R" panose="02020400000000000000" pitchFamily="17" charset="-128"/>
                <a:ea typeface="UD デジタル 教科書体 N-R" panose="02020400000000000000" pitchFamily="17" charset="-128"/>
              </a:rPr>
              <a:t>大騒ぎした割には、実際は結果が小さいこと。</a:t>
            </a:r>
            <a:endParaRPr lang="en-US" altLang="ja-JP" sz="2400">
              <a:latin typeface="UD デジタル 教科書体 N-R" panose="02020400000000000000" pitchFamily="17" charset="-128"/>
              <a:ea typeface="UD デジタル 教科書体 N-R" panose="02020400000000000000" pitchFamily="17" charset="-128"/>
            </a:endParaRPr>
          </a:p>
          <a:p>
            <a:r>
              <a:rPr lang="ja-JP" altLang="en-US" sz="2400">
                <a:latin typeface="UD デジタル 教科書体 N-R" panose="02020400000000000000" pitchFamily="17" charset="-128"/>
                <a:ea typeface="UD デジタル 教科書体 N-R" panose="02020400000000000000" pitchFamily="17" charset="-128"/>
              </a:rPr>
              <a:t>前触れが大きい割に、大したことのない結果に終わること。</a:t>
            </a:r>
            <a:endParaRPr lang="en-US" altLang="ja-JP" sz="2400">
              <a:latin typeface="UD デジタル 教科書体 N-R" panose="02020400000000000000" pitchFamily="17" charset="-128"/>
              <a:ea typeface="UD デジタル 教科書体 N-R" panose="02020400000000000000" pitchFamily="17" charset="-128"/>
            </a:endParaRPr>
          </a:p>
          <a:p>
            <a:r>
              <a:rPr lang="ja-JP" altLang="en-US" sz="2400">
                <a:latin typeface="UD デジタル 教科書体 N-R" panose="02020400000000000000" pitchFamily="17" charset="-128"/>
                <a:ea typeface="UD デジタル 教科書体 N-R" panose="02020400000000000000" pitchFamily="17" charset="-128"/>
              </a:rPr>
              <a:t>「大山」は「泰山」や「太山」とも書く。</a:t>
            </a:r>
            <a:endParaRPr lang="en-US" altLang="ja-JP" sz="2400">
              <a:latin typeface="UD デジタル 教科書体 N-R" panose="02020400000000000000" pitchFamily="17" charset="-128"/>
              <a:ea typeface="UD デジタル 教科書体 N-R" panose="02020400000000000000" pitchFamily="17" charset="-128"/>
            </a:endParaRPr>
          </a:p>
          <a:p>
            <a:r>
              <a:rPr lang="ja-JP" altLang="en-US" sz="2400">
                <a:latin typeface="UD デジタル 教科書体 N-R" panose="02020400000000000000" pitchFamily="17" charset="-128"/>
                <a:ea typeface="UD デジタル 教科書体 N-R" panose="02020400000000000000" pitchFamily="17" charset="-128"/>
              </a:rPr>
              <a:t>また、 「大山鳴動して一鼠（いっそ）出ず」 「大山鳴動鼠一匹」ともいう。</a:t>
            </a:r>
            <a:endParaRPr lang="en-US" altLang="ja-JP" sz="2400">
              <a:latin typeface="UD デジタル 教科書体 N-R" panose="02020400000000000000" pitchFamily="17" charset="-128"/>
              <a:ea typeface="UD デジタル 教科書体 N-R" panose="02020400000000000000" pitchFamily="17" charset="-128"/>
            </a:endParaRPr>
          </a:p>
        </p:txBody>
      </p:sp>
      <p:pic>
        <p:nvPicPr>
          <p:cNvPr id="2050" name="Picture 2" descr="エベレストのイラスト">
            <a:extLst>
              <a:ext uri="{FF2B5EF4-FFF2-40B4-BE49-F238E27FC236}">
                <a16:creationId xmlns:a16="http://schemas.microsoft.com/office/drawing/2014/main" id="{814C0CAD-8CB1-46A2-90EA-218E4E1CBC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6825" y="2990026"/>
            <a:ext cx="3109198" cy="202719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ドブネズミのイラスト">
            <a:extLst>
              <a:ext uri="{FF2B5EF4-FFF2-40B4-BE49-F238E27FC236}">
                <a16:creationId xmlns:a16="http://schemas.microsoft.com/office/drawing/2014/main" id="{A89EA5D0-5B92-410A-9C45-AA89CE0CE4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08324" y="5017223"/>
            <a:ext cx="1658510" cy="1608755"/>
          </a:xfrm>
          <a:prstGeom prst="rect">
            <a:avLst/>
          </a:prstGeom>
          <a:noFill/>
          <a:extLst>
            <a:ext uri="{909E8E84-426E-40DD-AFC4-6F175D3DCCD1}">
              <a14:hiddenFill xmlns:a14="http://schemas.microsoft.com/office/drawing/2010/main">
                <a:solidFill>
                  <a:srgbClr val="FFFFFF"/>
                </a:solidFill>
              </a14:hiddenFill>
            </a:ext>
          </a:extLst>
        </p:spPr>
      </p:pic>
      <p:sp>
        <p:nvSpPr>
          <p:cNvPr id="7" name="正方形/長方形 6">
            <a:extLst>
              <a:ext uri="{FF2B5EF4-FFF2-40B4-BE49-F238E27FC236}">
                <a16:creationId xmlns:a16="http://schemas.microsoft.com/office/drawing/2014/main" id="{0C8040CD-B5CB-4947-AAD2-6056BFEAC76E}"/>
              </a:ext>
            </a:extLst>
          </p:cNvPr>
          <p:cNvSpPr/>
          <p:nvPr/>
        </p:nvSpPr>
        <p:spPr>
          <a:xfrm>
            <a:off x="4064168" y="249345"/>
            <a:ext cx="1015663" cy="6480000"/>
          </a:xfrm>
          <a:prstGeom prst="rect">
            <a:avLst/>
          </a:prstGeom>
          <a:ln>
            <a:noFill/>
          </a:ln>
        </p:spPr>
        <p:txBody>
          <a:bodyPr vert="eaVert" wrap="square">
            <a:spAutoFit/>
          </a:bodyPr>
          <a:lstStyle/>
          <a:p>
            <a:r>
              <a:rPr lang="ja-JP" altLang="en-US" sz="5400" b="1">
                <a:latin typeface="UD デジタル 教科書体 NK-B" panose="02020700000000000000" pitchFamily="18" charset="-128"/>
                <a:ea typeface="UD デジタル 教科書体 NK-B" panose="02020700000000000000" pitchFamily="18" charset="-128"/>
              </a:rPr>
              <a:t>大山鳴動して鼠一匹</a:t>
            </a:r>
          </a:p>
        </p:txBody>
      </p:sp>
      <p:sp>
        <p:nvSpPr>
          <p:cNvPr id="12" name="テキスト ボックス 11">
            <a:extLst>
              <a:ext uri="{FF2B5EF4-FFF2-40B4-BE49-F238E27FC236}">
                <a16:creationId xmlns:a16="http://schemas.microsoft.com/office/drawing/2014/main" id="{4CE2A5AD-4C44-4C86-A589-5225B9188167}"/>
              </a:ext>
            </a:extLst>
          </p:cNvPr>
          <p:cNvSpPr txBox="1"/>
          <p:nvPr/>
        </p:nvSpPr>
        <p:spPr>
          <a:xfrm>
            <a:off x="4818221" y="249344"/>
            <a:ext cx="615553" cy="6480000"/>
          </a:xfrm>
          <a:prstGeom prst="rect">
            <a:avLst/>
          </a:prstGeom>
          <a:noFill/>
          <a:ln>
            <a:noFill/>
          </a:ln>
        </p:spPr>
        <p:txBody>
          <a:bodyPr vert="eaVert" wrap="square" rtlCol="0">
            <a:spAutoFit/>
          </a:bodyPr>
          <a:lstStyle/>
          <a:p>
            <a:r>
              <a:rPr lang="ja-JP" altLang="en-US" sz="2800">
                <a:solidFill>
                  <a:srgbClr val="FF0000"/>
                </a:solidFill>
                <a:latin typeface="UD デジタル 教科書体 NK-B" panose="02020700000000000000" pitchFamily="18" charset="-128"/>
                <a:ea typeface="UD デジタル 教科書体 NK-B" panose="02020700000000000000" pitchFamily="18" charset="-128"/>
              </a:rPr>
              <a:t>たいざん めいどう　　　　　 ねずみ</a:t>
            </a:r>
            <a:r>
              <a:rPr lang="ja-JP" altLang="en-US" sz="1200">
                <a:solidFill>
                  <a:srgbClr val="FF0000"/>
                </a:solidFill>
                <a:latin typeface="UD デジタル 教科書体 NK-B" panose="02020700000000000000" pitchFamily="18" charset="-128"/>
                <a:ea typeface="UD デジタル 教科書体 NK-B" panose="02020700000000000000" pitchFamily="18" charset="-128"/>
              </a:rPr>
              <a:t> </a:t>
            </a:r>
            <a:r>
              <a:rPr lang="ja-JP" altLang="en-US" sz="2800">
                <a:solidFill>
                  <a:srgbClr val="FF0000"/>
                </a:solidFill>
                <a:latin typeface="UD デジタル 教科書体 NK-B" panose="02020700000000000000" pitchFamily="18" charset="-128"/>
                <a:ea typeface="UD デジタル 教科書体 NK-B" panose="02020700000000000000" pitchFamily="18" charset="-128"/>
              </a:rPr>
              <a:t>いっぴき</a:t>
            </a:r>
          </a:p>
        </p:txBody>
      </p:sp>
    </p:spTree>
    <p:extLst>
      <p:ext uri="{BB962C8B-B14F-4D97-AF65-F5344CB8AC3E}">
        <p14:creationId xmlns:p14="http://schemas.microsoft.com/office/powerpoint/2010/main" val="2670122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237CC8E7-0E18-4821-A191-C1A981C8CC38}"/>
              </a:ext>
            </a:extLst>
          </p:cNvPr>
          <p:cNvSpPr txBox="1"/>
          <p:nvPr/>
        </p:nvSpPr>
        <p:spPr>
          <a:xfrm>
            <a:off x="0" y="249344"/>
            <a:ext cx="3188825" cy="6480000"/>
          </a:xfrm>
          <a:prstGeom prst="rect">
            <a:avLst/>
          </a:prstGeom>
          <a:noFill/>
          <a:ln>
            <a:noFill/>
          </a:ln>
        </p:spPr>
        <p:txBody>
          <a:bodyPr vert="eaVert" wrap="square" rtlCol="0">
            <a:noAutofit/>
          </a:bodyPr>
          <a:lstStyle/>
          <a:p>
            <a:r>
              <a:rPr lang="en-US" altLang="ja-JP" sz="2800">
                <a:latin typeface="小塚ゴシック Pro M" panose="020B0700000000000000" pitchFamily="34" charset="-128"/>
                <a:ea typeface="小塚ゴシック Pro M" panose="020B0700000000000000" pitchFamily="34" charset="-128"/>
              </a:rPr>
              <a:t>【</a:t>
            </a:r>
            <a:r>
              <a:rPr lang="ja-JP" altLang="en-US" sz="2800">
                <a:latin typeface="小塚ゴシック Pro M" panose="020B0700000000000000" pitchFamily="34" charset="-128"/>
                <a:ea typeface="小塚ゴシック Pro M" panose="020B0700000000000000" pitchFamily="34" charset="-128"/>
              </a:rPr>
              <a:t>意味</a:t>
            </a:r>
            <a:r>
              <a:rPr lang="en-US" altLang="ja-JP" sz="2800">
                <a:latin typeface="小塚ゴシック Pro M" panose="020B0700000000000000" pitchFamily="34" charset="-128"/>
                <a:ea typeface="小塚ゴシック Pro M" panose="020B0700000000000000" pitchFamily="34" charset="-128"/>
              </a:rPr>
              <a:t>】</a:t>
            </a:r>
          </a:p>
          <a:p>
            <a:endParaRPr lang="en-US" altLang="ja-JP" sz="1400">
              <a:latin typeface="小塚ゴシック Pro M" panose="020B0700000000000000" pitchFamily="34" charset="-128"/>
              <a:ea typeface="小塚ゴシック Pro M" panose="020B0700000000000000" pitchFamily="34" charset="-128"/>
            </a:endParaRPr>
          </a:p>
          <a:p>
            <a:r>
              <a:rPr lang="ja-JP" altLang="en-US" sz="2400">
                <a:latin typeface="UD デジタル 教科書体 N-R" panose="02020400000000000000" pitchFamily="17" charset="-128"/>
                <a:ea typeface="UD デジタル 教科書体 N-R" panose="02020400000000000000" pitchFamily="17" charset="-128"/>
              </a:rPr>
              <a:t>大きな物は小さな物の代わりとして使えたり、小さい物より大きな物の方が、使い道が広く役に立つということ。</a:t>
            </a:r>
            <a:endParaRPr lang="en-US" altLang="ja-JP" sz="2400">
              <a:latin typeface="UD デジタル 教科書体 N-R" panose="02020400000000000000" pitchFamily="17" charset="-128"/>
              <a:ea typeface="UD デジタル 教科書体 N-R" panose="02020400000000000000" pitchFamily="17" charset="-128"/>
            </a:endParaRPr>
          </a:p>
        </p:txBody>
      </p:sp>
      <p:sp>
        <p:nvSpPr>
          <p:cNvPr id="5" name="正方形/長方形 4">
            <a:extLst>
              <a:ext uri="{FF2B5EF4-FFF2-40B4-BE49-F238E27FC236}">
                <a16:creationId xmlns:a16="http://schemas.microsoft.com/office/drawing/2014/main" id="{DFE39926-36E1-4B7E-B6DF-BBDBFD245E5A}"/>
              </a:ext>
            </a:extLst>
          </p:cNvPr>
          <p:cNvSpPr/>
          <p:nvPr/>
        </p:nvSpPr>
        <p:spPr>
          <a:xfrm>
            <a:off x="4018002" y="249345"/>
            <a:ext cx="1107996" cy="6480000"/>
          </a:xfrm>
          <a:prstGeom prst="rect">
            <a:avLst/>
          </a:prstGeom>
          <a:ln>
            <a:noFill/>
          </a:ln>
        </p:spPr>
        <p:txBody>
          <a:bodyPr vert="eaVert" wrap="square">
            <a:spAutoFit/>
          </a:bodyPr>
          <a:lstStyle/>
          <a:p>
            <a:r>
              <a:rPr lang="ja-JP" altLang="en-US" sz="6000" b="1">
                <a:latin typeface="UD デジタル 教科書体 NK-B" panose="02020700000000000000" pitchFamily="18" charset="-128"/>
                <a:ea typeface="UD デジタル 教科書体 NK-B" panose="02020700000000000000" pitchFamily="18" charset="-128"/>
              </a:rPr>
              <a:t>大は小を兼ねる</a:t>
            </a:r>
            <a:endParaRPr lang="en-US" altLang="ja-JP" sz="6000" b="1" dirty="0">
              <a:latin typeface="UD デジタル 教科書体 NK-B" panose="02020700000000000000" pitchFamily="18" charset="-128"/>
              <a:ea typeface="UD デジタル 教科書体 NK-B" panose="02020700000000000000" pitchFamily="18" charset="-128"/>
            </a:endParaRPr>
          </a:p>
        </p:txBody>
      </p:sp>
      <p:sp>
        <p:nvSpPr>
          <p:cNvPr id="8" name="テキスト ボックス 7">
            <a:extLst>
              <a:ext uri="{FF2B5EF4-FFF2-40B4-BE49-F238E27FC236}">
                <a16:creationId xmlns:a16="http://schemas.microsoft.com/office/drawing/2014/main" id="{139A26D7-A799-4285-B869-B28A727F9330}"/>
              </a:ext>
            </a:extLst>
          </p:cNvPr>
          <p:cNvSpPr txBox="1"/>
          <p:nvPr/>
        </p:nvSpPr>
        <p:spPr>
          <a:xfrm>
            <a:off x="4809733" y="249344"/>
            <a:ext cx="677108" cy="6480000"/>
          </a:xfrm>
          <a:prstGeom prst="rect">
            <a:avLst/>
          </a:prstGeom>
          <a:noFill/>
          <a:ln>
            <a:noFill/>
          </a:ln>
        </p:spPr>
        <p:txBody>
          <a:bodyPr vert="eaVert" wrap="square" rtlCol="0">
            <a:spAutoFit/>
          </a:bodyPr>
          <a:lstStyle/>
          <a:p>
            <a:r>
              <a:rPr lang="ja-JP" altLang="en-US" sz="3200">
                <a:solidFill>
                  <a:srgbClr val="FF0000"/>
                </a:solidFill>
                <a:latin typeface="UD デジタル 教科書体 NK-B" panose="02020700000000000000" pitchFamily="18" charset="-128"/>
                <a:ea typeface="UD デジタル 教科書体 NK-B" panose="02020700000000000000" pitchFamily="18" charset="-128"/>
              </a:rPr>
              <a:t>だい　　 しょう　　  か</a:t>
            </a:r>
          </a:p>
        </p:txBody>
      </p:sp>
    </p:spTree>
    <p:extLst>
      <p:ext uri="{BB962C8B-B14F-4D97-AF65-F5344CB8AC3E}">
        <p14:creationId xmlns:p14="http://schemas.microsoft.com/office/powerpoint/2010/main" val="4208469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237CC8E7-0E18-4821-A191-C1A981C8CC38}"/>
              </a:ext>
            </a:extLst>
          </p:cNvPr>
          <p:cNvSpPr txBox="1"/>
          <p:nvPr/>
        </p:nvSpPr>
        <p:spPr>
          <a:xfrm>
            <a:off x="0" y="249344"/>
            <a:ext cx="3188825" cy="6480000"/>
          </a:xfrm>
          <a:prstGeom prst="rect">
            <a:avLst/>
          </a:prstGeom>
          <a:noFill/>
          <a:ln>
            <a:noFill/>
          </a:ln>
        </p:spPr>
        <p:txBody>
          <a:bodyPr vert="eaVert" wrap="square" rtlCol="0">
            <a:noAutofit/>
          </a:bodyPr>
          <a:lstStyle/>
          <a:p>
            <a:r>
              <a:rPr lang="en-US" altLang="ja-JP" sz="2800">
                <a:latin typeface="小塚ゴシック Pro M" panose="020B0700000000000000" pitchFamily="34" charset="-128"/>
                <a:ea typeface="小塚ゴシック Pro M" panose="020B0700000000000000" pitchFamily="34" charset="-128"/>
              </a:rPr>
              <a:t>【</a:t>
            </a:r>
            <a:r>
              <a:rPr lang="ja-JP" altLang="en-US" sz="2800">
                <a:latin typeface="小塚ゴシック Pro M" panose="020B0700000000000000" pitchFamily="34" charset="-128"/>
                <a:ea typeface="小塚ゴシック Pro M" panose="020B0700000000000000" pitchFamily="34" charset="-128"/>
              </a:rPr>
              <a:t>意味</a:t>
            </a:r>
            <a:r>
              <a:rPr lang="en-US" altLang="ja-JP" sz="2800">
                <a:latin typeface="小塚ゴシック Pro M" panose="020B0700000000000000" pitchFamily="34" charset="-128"/>
                <a:ea typeface="小塚ゴシック Pro M" panose="020B0700000000000000" pitchFamily="34" charset="-128"/>
              </a:rPr>
              <a:t>】</a:t>
            </a:r>
          </a:p>
          <a:p>
            <a:endParaRPr lang="en-US" altLang="ja-JP" sz="1400">
              <a:latin typeface="小塚ゴシック Pro M" panose="020B0700000000000000" pitchFamily="34" charset="-128"/>
              <a:ea typeface="小塚ゴシック Pro M" panose="020B0700000000000000" pitchFamily="34" charset="-128"/>
            </a:endParaRPr>
          </a:p>
          <a:p>
            <a:r>
              <a:rPr lang="ja-JP" altLang="en-US" sz="2400">
                <a:latin typeface="UD デジタル 教科書体 N-R" panose="02020400000000000000" pitchFamily="17" charset="-128"/>
                <a:ea typeface="UD デジタル 教科書体 N-R" panose="02020400000000000000" pitchFamily="17" charset="-128"/>
              </a:rPr>
              <a:t>立ち去る者は、見苦しくないようきちんと後始末をすべきであるということ。</a:t>
            </a:r>
            <a:endParaRPr lang="en-US" altLang="ja-JP" sz="2400">
              <a:latin typeface="UD デジタル 教科書体 N-R" panose="02020400000000000000" pitchFamily="17" charset="-128"/>
              <a:ea typeface="UD デジタル 教科書体 N-R" panose="02020400000000000000" pitchFamily="17" charset="-128"/>
            </a:endParaRPr>
          </a:p>
          <a:p>
            <a:r>
              <a:rPr lang="ja-JP" altLang="en-US" sz="2400">
                <a:latin typeface="UD デジタル 教科書体 N-R" panose="02020400000000000000" pitchFamily="17" charset="-128"/>
                <a:ea typeface="UD デジタル 教科書体 N-R" panose="02020400000000000000" pitchFamily="17" charset="-128"/>
              </a:rPr>
              <a:t>また、引き際が潔いということ。</a:t>
            </a:r>
            <a:endParaRPr lang="en-US" altLang="ja-JP" sz="2400">
              <a:latin typeface="UD デジタル 教科書体 N-R" panose="02020400000000000000" pitchFamily="17" charset="-128"/>
              <a:ea typeface="UD デジタル 教科書体 N-R" panose="02020400000000000000" pitchFamily="17" charset="-128"/>
            </a:endParaRPr>
          </a:p>
          <a:p>
            <a:r>
              <a:rPr lang="ja-JP" altLang="en-US" sz="2400">
                <a:latin typeface="UD デジタル 教科書体 N-R" panose="02020400000000000000" pitchFamily="17" charset="-128"/>
                <a:ea typeface="UD デジタル 教科書体 N-R" panose="02020400000000000000" pitchFamily="17" charset="-128"/>
              </a:rPr>
              <a:t>「飛ぶ鳥跡を濁さず」</a:t>
            </a:r>
            <a:endParaRPr lang="en-US" altLang="ja-JP" sz="2400">
              <a:latin typeface="UD デジタル 教科書体 N-R" panose="02020400000000000000" pitchFamily="17" charset="-128"/>
              <a:ea typeface="UD デジタル 教科書体 N-R" panose="02020400000000000000" pitchFamily="17" charset="-128"/>
            </a:endParaRPr>
          </a:p>
          <a:p>
            <a:r>
              <a:rPr lang="ja-JP" altLang="en-US" sz="2400">
                <a:latin typeface="UD デジタル 教科書体 N-R" panose="02020400000000000000" pitchFamily="17" charset="-128"/>
                <a:ea typeface="UD デジタル 教科書体 N-R" panose="02020400000000000000" pitchFamily="17" charset="-128"/>
              </a:rPr>
              <a:t>「立つ鳥跡を汚さず」ともいう。</a:t>
            </a:r>
            <a:endParaRPr lang="en-US" altLang="ja-JP" sz="2400">
              <a:latin typeface="UD デジタル 教科書体 N-R" panose="02020400000000000000" pitchFamily="17" charset="-128"/>
              <a:ea typeface="UD デジタル 教科書体 N-R" panose="02020400000000000000" pitchFamily="17" charset="-128"/>
            </a:endParaRPr>
          </a:p>
        </p:txBody>
      </p:sp>
      <p:pic>
        <p:nvPicPr>
          <p:cNvPr id="1026" name="Picture 2" descr="https://3.bp.blogspot.com/-c8p-jU3RoUU/Uyk_LisabfI/AAAAAAAAeNc/A9ba_F0nNx8/s800/halloween_trickortreat.png">
            <a:extLst>
              <a:ext uri="{FF2B5EF4-FFF2-40B4-BE49-F238E27FC236}">
                <a16:creationId xmlns:a16="http://schemas.microsoft.com/office/drawing/2014/main" id="{2E5B88A8-DAC0-4FBA-8885-87918039E6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2026" y="1824220"/>
            <a:ext cx="2571258" cy="177738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4.bp.blogspot.com/--EobH7fv_OQ/VVGVEMZ0III/AAAAAAAAthI/Lgt7o2KH5QE/s800/gomihiroi_boy.png">
            <a:extLst>
              <a:ext uri="{FF2B5EF4-FFF2-40B4-BE49-F238E27FC236}">
                <a16:creationId xmlns:a16="http://schemas.microsoft.com/office/drawing/2014/main" id="{53EDD7EB-D55E-44D7-9706-0B9AACBFCECA}"/>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flipH="1">
            <a:off x="6407375" y="4541002"/>
            <a:ext cx="1647655" cy="175967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3.bp.blogspot.com/-2OsuwT6AOc0/W64Dh73gztI/AAAAAAABPHg/311X5PlrDS0Ff8a90v9_TnuKV4MP68FvgCLcBGAs/s800/gomihiroi_girl.png">
            <a:extLst>
              <a:ext uri="{FF2B5EF4-FFF2-40B4-BE49-F238E27FC236}">
                <a16:creationId xmlns:a16="http://schemas.microsoft.com/office/drawing/2014/main" id="{E1090501-BF4C-4373-AF4B-C25D4776742C}"/>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7424362" y="3914735"/>
            <a:ext cx="1714888" cy="1763884"/>
          </a:xfrm>
          <a:prstGeom prst="rect">
            <a:avLst/>
          </a:prstGeom>
          <a:noFill/>
          <a:extLst>
            <a:ext uri="{909E8E84-426E-40DD-AFC4-6F175D3DCCD1}">
              <a14:hiddenFill xmlns:a14="http://schemas.microsoft.com/office/drawing/2010/main">
                <a:solidFill>
                  <a:srgbClr val="FFFFFF"/>
                </a:solidFill>
              </a14:hiddenFill>
            </a:ext>
          </a:extLst>
        </p:spPr>
      </p:pic>
      <p:sp>
        <p:nvSpPr>
          <p:cNvPr id="8" name="正方形/長方形 7">
            <a:extLst>
              <a:ext uri="{FF2B5EF4-FFF2-40B4-BE49-F238E27FC236}">
                <a16:creationId xmlns:a16="http://schemas.microsoft.com/office/drawing/2014/main" id="{1D6DF6CB-4D2F-48E1-A046-92D5E1D89CD3}"/>
              </a:ext>
            </a:extLst>
          </p:cNvPr>
          <p:cNvSpPr/>
          <p:nvPr/>
        </p:nvSpPr>
        <p:spPr>
          <a:xfrm>
            <a:off x="4018002" y="249345"/>
            <a:ext cx="1107996" cy="6480000"/>
          </a:xfrm>
          <a:prstGeom prst="rect">
            <a:avLst/>
          </a:prstGeom>
          <a:ln>
            <a:noFill/>
          </a:ln>
        </p:spPr>
        <p:txBody>
          <a:bodyPr vert="eaVert" wrap="square">
            <a:spAutoFit/>
          </a:bodyPr>
          <a:lstStyle/>
          <a:p>
            <a:r>
              <a:rPr lang="ja-JP" altLang="en-US" sz="6000" b="1">
                <a:latin typeface="UD デジタル 教科書体 NK-B" panose="02020700000000000000" pitchFamily="18" charset="-128"/>
                <a:ea typeface="UD デジタル 教科書体 NK-B" panose="02020700000000000000" pitchFamily="18" charset="-128"/>
              </a:rPr>
              <a:t>立つ鳥跡を濁さず</a:t>
            </a:r>
            <a:endParaRPr lang="en-US" altLang="ja-JP" sz="6000" b="1" dirty="0">
              <a:latin typeface="UD デジタル 教科書体 NK-B" panose="02020700000000000000" pitchFamily="18" charset="-128"/>
              <a:ea typeface="UD デジタル 教科書体 NK-B" panose="02020700000000000000" pitchFamily="18" charset="-128"/>
            </a:endParaRPr>
          </a:p>
        </p:txBody>
      </p:sp>
      <p:sp>
        <p:nvSpPr>
          <p:cNvPr id="9" name="テキスト ボックス 8">
            <a:extLst>
              <a:ext uri="{FF2B5EF4-FFF2-40B4-BE49-F238E27FC236}">
                <a16:creationId xmlns:a16="http://schemas.microsoft.com/office/drawing/2014/main" id="{D2F54007-6A02-4972-99DA-FC60A6F2C631}"/>
              </a:ext>
            </a:extLst>
          </p:cNvPr>
          <p:cNvSpPr txBox="1"/>
          <p:nvPr/>
        </p:nvSpPr>
        <p:spPr>
          <a:xfrm>
            <a:off x="4809733" y="249344"/>
            <a:ext cx="677108" cy="6480000"/>
          </a:xfrm>
          <a:prstGeom prst="rect">
            <a:avLst/>
          </a:prstGeom>
          <a:noFill/>
          <a:ln>
            <a:noFill/>
          </a:ln>
        </p:spPr>
        <p:txBody>
          <a:bodyPr vert="eaVert" wrap="square" rtlCol="0">
            <a:spAutoFit/>
          </a:bodyPr>
          <a:lstStyle/>
          <a:p>
            <a:r>
              <a:rPr lang="ja-JP" altLang="en-US" sz="3200">
                <a:solidFill>
                  <a:srgbClr val="FF0000"/>
                </a:solidFill>
                <a:latin typeface="UD デジタル 教科書体 NK-B" panose="02020700000000000000" pitchFamily="18" charset="-128"/>
                <a:ea typeface="UD デジタル 教科書体 NK-B" panose="02020700000000000000" pitchFamily="18" charset="-128"/>
              </a:rPr>
              <a:t>　た　　　 とりあと　  　にご</a:t>
            </a:r>
          </a:p>
        </p:txBody>
      </p:sp>
    </p:spTree>
    <p:extLst>
      <p:ext uri="{BB962C8B-B14F-4D97-AF65-F5344CB8AC3E}">
        <p14:creationId xmlns:p14="http://schemas.microsoft.com/office/powerpoint/2010/main" val="2237744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237CC8E7-0E18-4821-A191-C1A981C8CC38}"/>
              </a:ext>
            </a:extLst>
          </p:cNvPr>
          <p:cNvSpPr txBox="1"/>
          <p:nvPr/>
        </p:nvSpPr>
        <p:spPr>
          <a:xfrm>
            <a:off x="0" y="249344"/>
            <a:ext cx="3188825" cy="6480000"/>
          </a:xfrm>
          <a:prstGeom prst="rect">
            <a:avLst/>
          </a:prstGeom>
          <a:noFill/>
          <a:ln>
            <a:noFill/>
          </a:ln>
        </p:spPr>
        <p:txBody>
          <a:bodyPr vert="eaVert" wrap="square" rtlCol="0">
            <a:noAutofit/>
          </a:bodyPr>
          <a:lstStyle/>
          <a:p>
            <a:r>
              <a:rPr lang="en-US" altLang="ja-JP" sz="2800">
                <a:latin typeface="小塚ゴシック Pro M" panose="020B0700000000000000" pitchFamily="34" charset="-128"/>
                <a:ea typeface="小塚ゴシック Pro M" panose="020B0700000000000000" pitchFamily="34" charset="-128"/>
              </a:rPr>
              <a:t>【</a:t>
            </a:r>
            <a:r>
              <a:rPr lang="ja-JP" altLang="en-US" sz="2800">
                <a:latin typeface="小塚ゴシック Pro M" panose="020B0700000000000000" pitchFamily="34" charset="-128"/>
                <a:ea typeface="小塚ゴシック Pro M" panose="020B0700000000000000" pitchFamily="34" charset="-128"/>
              </a:rPr>
              <a:t>意味</a:t>
            </a:r>
            <a:r>
              <a:rPr lang="en-US" altLang="ja-JP" sz="2800">
                <a:latin typeface="小塚ゴシック Pro M" panose="020B0700000000000000" pitchFamily="34" charset="-128"/>
                <a:ea typeface="小塚ゴシック Pro M" panose="020B0700000000000000" pitchFamily="34" charset="-128"/>
              </a:rPr>
              <a:t>】</a:t>
            </a:r>
          </a:p>
          <a:p>
            <a:endParaRPr lang="en-US" altLang="ja-JP" sz="1400">
              <a:latin typeface="小塚ゴシック Pro M" panose="020B0700000000000000" pitchFamily="34" charset="-128"/>
              <a:ea typeface="小塚ゴシック Pro M" panose="020B0700000000000000" pitchFamily="34" charset="-128"/>
            </a:endParaRPr>
          </a:p>
          <a:p>
            <a:r>
              <a:rPr lang="ja-JP" altLang="en-US" sz="2400">
                <a:latin typeface="UD デジタル 教科書体 N-R" panose="02020400000000000000" pitchFamily="17" charset="-128"/>
                <a:ea typeface="UD デジタル 教科書体 N-R" panose="02020400000000000000" pitchFamily="17" charset="-128"/>
              </a:rPr>
              <a:t>辛い蓼の葉を好んで食べる虫もいるように、人の好みはそれぞれで、ずいぶんと違いがあるということの例え。</a:t>
            </a:r>
            <a:endParaRPr lang="en-US" altLang="ja-JP" sz="2400">
              <a:latin typeface="UD デジタル 教科書体 N-R" panose="02020400000000000000" pitchFamily="17" charset="-128"/>
              <a:ea typeface="UD デジタル 教科書体 N-R" panose="02020400000000000000" pitchFamily="17" charset="-128"/>
            </a:endParaRPr>
          </a:p>
          <a:p>
            <a:r>
              <a:rPr lang="ja-JP" altLang="en-US" sz="2400">
                <a:latin typeface="UD デジタル 教科書体 N-R" panose="02020400000000000000" pitchFamily="17" charset="-128"/>
                <a:ea typeface="UD デジタル 教科書体 N-R" panose="02020400000000000000" pitchFamily="17" charset="-128"/>
              </a:rPr>
              <a:t>「蓼食う虫も好き不好き」ともいう。</a:t>
            </a:r>
            <a:endParaRPr lang="en-US" altLang="ja-JP" sz="2400">
              <a:latin typeface="UD デジタル 教科書体 N-R" panose="02020400000000000000" pitchFamily="17" charset="-128"/>
              <a:ea typeface="UD デジタル 教科書体 N-R" panose="02020400000000000000" pitchFamily="17" charset="-128"/>
            </a:endParaRPr>
          </a:p>
        </p:txBody>
      </p:sp>
      <p:pic>
        <p:nvPicPr>
          <p:cNvPr id="3074" name="Picture 2" descr="ゲテモノ食いのイラスト">
            <a:extLst>
              <a:ext uri="{FF2B5EF4-FFF2-40B4-BE49-F238E27FC236}">
                <a16:creationId xmlns:a16="http://schemas.microsoft.com/office/drawing/2014/main" id="{B2D3B4A3-1246-4845-82C7-D76C41CFBE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3433" y="4074616"/>
            <a:ext cx="2195215" cy="2412324"/>
          </a:xfrm>
          <a:prstGeom prst="rect">
            <a:avLst/>
          </a:prstGeom>
          <a:noFill/>
          <a:extLst>
            <a:ext uri="{909E8E84-426E-40DD-AFC4-6F175D3DCCD1}">
              <a14:hiddenFill xmlns:a14="http://schemas.microsoft.com/office/drawing/2010/main">
                <a:solidFill>
                  <a:srgbClr val="FFFFFF"/>
                </a:solidFill>
              </a14:hiddenFill>
            </a:ext>
          </a:extLst>
        </p:spPr>
      </p:pic>
      <p:sp>
        <p:nvSpPr>
          <p:cNvPr id="10" name="正方形/長方形 9">
            <a:extLst>
              <a:ext uri="{FF2B5EF4-FFF2-40B4-BE49-F238E27FC236}">
                <a16:creationId xmlns:a16="http://schemas.microsoft.com/office/drawing/2014/main" id="{5695CEFE-FB60-4BDA-A42E-FEF0C95DD9A0}"/>
              </a:ext>
            </a:extLst>
          </p:cNvPr>
          <p:cNvSpPr/>
          <p:nvPr/>
        </p:nvSpPr>
        <p:spPr>
          <a:xfrm>
            <a:off x="4064168" y="249345"/>
            <a:ext cx="1015663" cy="6480000"/>
          </a:xfrm>
          <a:prstGeom prst="rect">
            <a:avLst/>
          </a:prstGeom>
          <a:ln>
            <a:noFill/>
          </a:ln>
        </p:spPr>
        <p:txBody>
          <a:bodyPr vert="eaVert" wrap="square">
            <a:spAutoFit/>
          </a:bodyPr>
          <a:lstStyle/>
          <a:p>
            <a:r>
              <a:rPr lang="ja-JP" altLang="en-US" sz="5400" b="1">
                <a:latin typeface="UD デジタル 教科書体 NK-B" panose="02020700000000000000" pitchFamily="18" charset="-128"/>
                <a:ea typeface="UD デジタル 教科書体 NK-B" panose="02020700000000000000" pitchFamily="18" charset="-128"/>
              </a:rPr>
              <a:t>蓼食う虫も好き好き</a:t>
            </a:r>
            <a:endParaRPr lang="en-US" altLang="ja-JP" sz="5400" b="1" dirty="0">
              <a:latin typeface="UD デジタル 教科書体 NK-B" panose="02020700000000000000" pitchFamily="18" charset="-128"/>
              <a:ea typeface="UD デジタル 教科書体 NK-B" panose="02020700000000000000" pitchFamily="18" charset="-128"/>
            </a:endParaRPr>
          </a:p>
        </p:txBody>
      </p:sp>
      <p:sp>
        <p:nvSpPr>
          <p:cNvPr id="13" name="テキスト ボックス 12">
            <a:extLst>
              <a:ext uri="{FF2B5EF4-FFF2-40B4-BE49-F238E27FC236}">
                <a16:creationId xmlns:a16="http://schemas.microsoft.com/office/drawing/2014/main" id="{9E7DD234-04DE-48B6-B48C-66915DCA290B}"/>
              </a:ext>
            </a:extLst>
          </p:cNvPr>
          <p:cNvSpPr txBox="1"/>
          <p:nvPr/>
        </p:nvSpPr>
        <p:spPr>
          <a:xfrm>
            <a:off x="4818221" y="249344"/>
            <a:ext cx="615553" cy="6480000"/>
          </a:xfrm>
          <a:prstGeom prst="rect">
            <a:avLst/>
          </a:prstGeom>
          <a:noFill/>
          <a:ln>
            <a:noFill/>
          </a:ln>
        </p:spPr>
        <p:txBody>
          <a:bodyPr vert="eaVert" wrap="square" rtlCol="0">
            <a:spAutoFit/>
          </a:bodyPr>
          <a:lstStyle/>
          <a:p>
            <a:r>
              <a:rPr lang="ja-JP" altLang="en-US" sz="2800">
                <a:solidFill>
                  <a:srgbClr val="FF0000"/>
                </a:solidFill>
                <a:latin typeface="UD デジタル 教科書体 NK-B" panose="02020700000000000000" pitchFamily="18" charset="-128"/>
                <a:ea typeface="UD デジタル 教科書体 NK-B" panose="02020700000000000000" pitchFamily="18" charset="-128"/>
              </a:rPr>
              <a:t>たで　く　　　  むし　　    す　　　　  ず</a:t>
            </a:r>
          </a:p>
        </p:txBody>
      </p:sp>
    </p:spTree>
    <p:extLst>
      <p:ext uri="{BB962C8B-B14F-4D97-AF65-F5344CB8AC3E}">
        <p14:creationId xmlns:p14="http://schemas.microsoft.com/office/powerpoint/2010/main" val="2376074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61C3F6C7-C828-458E-A1F4-64BA81FA2A88}"/>
              </a:ext>
            </a:extLst>
          </p:cNvPr>
          <p:cNvSpPr txBox="1"/>
          <p:nvPr/>
        </p:nvSpPr>
        <p:spPr>
          <a:xfrm>
            <a:off x="7650286" y="189000"/>
            <a:ext cx="677108" cy="6480000"/>
          </a:xfrm>
          <a:prstGeom prst="rect">
            <a:avLst/>
          </a:prstGeom>
          <a:noFill/>
          <a:ln>
            <a:noFill/>
          </a:ln>
        </p:spPr>
        <p:txBody>
          <a:bodyPr vert="eaVert" wrap="square" rtlCol="0">
            <a:spAutoFit/>
          </a:bodyPr>
          <a:lstStyle/>
          <a:p>
            <a:endParaRPr lang="ja-JP" altLang="en-US" sz="3200">
              <a:solidFill>
                <a:srgbClr val="FF0000"/>
              </a:solidFill>
              <a:latin typeface="UD デジタル 教科書体 NK-B" panose="02020700000000000000" pitchFamily="18" charset="-128"/>
              <a:ea typeface="UD デジタル 教科書体 NK-B" panose="02020700000000000000" pitchFamily="18" charset="-128"/>
            </a:endParaRPr>
          </a:p>
        </p:txBody>
      </p:sp>
      <p:sp>
        <p:nvSpPr>
          <p:cNvPr id="3" name="正方形/長方形 2"/>
          <p:cNvSpPr/>
          <p:nvPr/>
        </p:nvSpPr>
        <p:spPr>
          <a:xfrm>
            <a:off x="6796828" y="189001"/>
            <a:ext cx="1107996" cy="6480000"/>
          </a:xfrm>
          <a:prstGeom prst="rect">
            <a:avLst/>
          </a:prstGeom>
          <a:ln>
            <a:noFill/>
          </a:ln>
        </p:spPr>
        <p:txBody>
          <a:bodyPr vert="eaVert" wrap="square">
            <a:spAutoFit/>
          </a:bodyPr>
          <a:lstStyle/>
          <a:p>
            <a:endParaRPr lang="en-US" altLang="ja-JP" sz="6000" b="1" dirty="0">
              <a:latin typeface="UD デジタル 教科書体 NK-B" panose="02020700000000000000" pitchFamily="18" charset="-128"/>
              <a:ea typeface="UD デジタル 教科書体 NK-B" panose="02020700000000000000" pitchFamily="18" charset="-128"/>
            </a:endParaRPr>
          </a:p>
        </p:txBody>
      </p:sp>
      <p:sp>
        <p:nvSpPr>
          <p:cNvPr id="6" name="テキスト ボックス 5">
            <a:extLst>
              <a:ext uri="{FF2B5EF4-FFF2-40B4-BE49-F238E27FC236}">
                <a16:creationId xmlns:a16="http://schemas.microsoft.com/office/drawing/2014/main" id="{237CC8E7-0E18-4821-A191-C1A981C8CC38}"/>
              </a:ext>
            </a:extLst>
          </p:cNvPr>
          <p:cNvSpPr txBox="1"/>
          <p:nvPr/>
        </p:nvSpPr>
        <p:spPr>
          <a:xfrm>
            <a:off x="0" y="249344"/>
            <a:ext cx="3188825" cy="6480000"/>
          </a:xfrm>
          <a:prstGeom prst="rect">
            <a:avLst/>
          </a:prstGeom>
          <a:noFill/>
          <a:ln>
            <a:noFill/>
          </a:ln>
        </p:spPr>
        <p:txBody>
          <a:bodyPr vert="eaVert" wrap="square" rtlCol="0">
            <a:noAutofit/>
          </a:bodyPr>
          <a:lstStyle/>
          <a:p>
            <a:r>
              <a:rPr lang="en-US" altLang="ja-JP" sz="2800">
                <a:latin typeface="小塚ゴシック Pro M" panose="020B0700000000000000" pitchFamily="34" charset="-128"/>
                <a:ea typeface="小塚ゴシック Pro M" panose="020B0700000000000000" pitchFamily="34" charset="-128"/>
              </a:rPr>
              <a:t>【</a:t>
            </a:r>
            <a:r>
              <a:rPr lang="ja-JP" altLang="en-US" sz="2800">
                <a:latin typeface="小塚ゴシック Pro M" panose="020B0700000000000000" pitchFamily="34" charset="-128"/>
                <a:ea typeface="小塚ゴシック Pro M" panose="020B0700000000000000" pitchFamily="34" charset="-128"/>
              </a:rPr>
              <a:t>意味</a:t>
            </a:r>
            <a:r>
              <a:rPr lang="en-US" altLang="ja-JP" sz="2800">
                <a:latin typeface="小塚ゴシック Pro M" panose="020B0700000000000000" pitchFamily="34" charset="-128"/>
                <a:ea typeface="小塚ゴシック Pro M" panose="020B0700000000000000" pitchFamily="34" charset="-128"/>
              </a:rPr>
              <a:t>】</a:t>
            </a:r>
          </a:p>
          <a:p>
            <a:endParaRPr lang="en-US" altLang="ja-JP" sz="1400">
              <a:latin typeface="小塚ゴシック Pro M" panose="020B0700000000000000" pitchFamily="34" charset="-128"/>
              <a:ea typeface="小塚ゴシック Pro M" panose="020B0700000000000000" pitchFamily="34" charset="-128"/>
            </a:endParaRPr>
          </a:p>
          <a:p>
            <a:r>
              <a:rPr lang="ja-JP" altLang="en-US" sz="2400">
                <a:latin typeface="UD デジタル 教科書体 N-R" panose="02020400000000000000" pitchFamily="17" charset="-128"/>
                <a:ea typeface="UD デジタル 教科書体 N-R" panose="02020400000000000000" pitchFamily="17" charset="-128"/>
              </a:rPr>
              <a:t>思いがけない幸運が舞い込むことや、何の苦労もせずに幸運を得ることの例え。</a:t>
            </a:r>
            <a:endParaRPr lang="en-US" altLang="ja-JP" sz="2400">
              <a:latin typeface="UD デジタル 教科書体 N-R" panose="02020400000000000000" pitchFamily="17" charset="-128"/>
              <a:ea typeface="UD デジタル 教科書体 N-R" panose="02020400000000000000" pitchFamily="17" charset="-128"/>
            </a:endParaRPr>
          </a:p>
          <a:p>
            <a:r>
              <a:rPr lang="ja-JP" altLang="en-US" sz="2400">
                <a:latin typeface="UD デジタル 教科書体 N-R" panose="02020400000000000000" pitchFamily="17" charset="-128"/>
                <a:ea typeface="UD デジタル 教科書体 N-R" panose="02020400000000000000" pitchFamily="17" charset="-128"/>
              </a:rPr>
              <a:t>「棚ぼた」と省略されることもある。</a:t>
            </a:r>
            <a:endParaRPr lang="en-US" altLang="ja-JP" sz="2400">
              <a:latin typeface="UD デジタル 教科書体 N-R" panose="02020400000000000000" pitchFamily="17" charset="-128"/>
              <a:ea typeface="UD デジタル 教科書体 N-R" panose="02020400000000000000" pitchFamily="17" charset="-128"/>
            </a:endParaRPr>
          </a:p>
        </p:txBody>
      </p:sp>
      <p:pic>
        <p:nvPicPr>
          <p:cNvPr id="6148" name="Picture 4" descr="おはぎ・ぼたもちのイラスト">
            <a:extLst>
              <a:ext uri="{FF2B5EF4-FFF2-40B4-BE49-F238E27FC236}">
                <a16:creationId xmlns:a16="http://schemas.microsoft.com/office/drawing/2014/main" id="{EA31003F-5F50-48C9-A437-C2BA6E121C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2026" y="4754880"/>
            <a:ext cx="2390117" cy="1655156"/>
          </a:xfrm>
          <a:prstGeom prst="rect">
            <a:avLst/>
          </a:prstGeom>
          <a:noFill/>
          <a:extLst>
            <a:ext uri="{909E8E84-426E-40DD-AFC4-6F175D3DCCD1}">
              <a14:hiddenFill xmlns:a14="http://schemas.microsoft.com/office/drawing/2010/main">
                <a:solidFill>
                  <a:srgbClr val="FFFFFF"/>
                </a:solidFill>
              </a14:hiddenFill>
            </a:ext>
          </a:extLst>
        </p:spPr>
      </p:pic>
      <p:sp>
        <p:nvSpPr>
          <p:cNvPr id="8" name="正方形/長方形 7">
            <a:extLst>
              <a:ext uri="{FF2B5EF4-FFF2-40B4-BE49-F238E27FC236}">
                <a16:creationId xmlns:a16="http://schemas.microsoft.com/office/drawing/2014/main" id="{37F6A058-1E6A-480E-B4FC-ABFA56B97DE0}"/>
              </a:ext>
            </a:extLst>
          </p:cNvPr>
          <p:cNvSpPr/>
          <p:nvPr/>
        </p:nvSpPr>
        <p:spPr>
          <a:xfrm>
            <a:off x="4018002" y="249345"/>
            <a:ext cx="1107996" cy="6480000"/>
          </a:xfrm>
          <a:prstGeom prst="rect">
            <a:avLst/>
          </a:prstGeom>
          <a:ln>
            <a:noFill/>
          </a:ln>
        </p:spPr>
        <p:txBody>
          <a:bodyPr vert="eaVert" wrap="square">
            <a:spAutoFit/>
          </a:bodyPr>
          <a:lstStyle/>
          <a:p>
            <a:r>
              <a:rPr lang="ja-JP" altLang="en-US" sz="6000" b="1">
                <a:latin typeface="UD デジタル 教科書体 NK-B" panose="02020700000000000000" pitchFamily="18" charset="-128"/>
                <a:ea typeface="UD デジタル 教科書体 NK-B" panose="02020700000000000000" pitchFamily="18" charset="-128"/>
              </a:rPr>
              <a:t>棚から牡丹餅</a:t>
            </a:r>
            <a:endParaRPr lang="en-US" altLang="ja-JP" sz="6000" b="1" dirty="0">
              <a:latin typeface="UD デジタル 教科書体 NK-B" panose="02020700000000000000" pitchFamily="18" charset="-128"/>
              <a:ea typeface="UD デジタル 教科書体 NK-B" panose="02020700000000000000" pitchFamily="18" charset="-128"/>
            </a:endParaRPr>
          </a:p>
        </p:txBody>
      </p:sp>
      <p:sp>
        <p:nvSpPr>
          <p:cNvPr id="9" name="テキスト ボックス 8">
            <a:extLst>
              <a:ext uri="{FF2B5EF4-FFF2-40B4-BE49-F238E27FC236}">
                <a16:creationId xmlns:a16="http://schemas.microsoft.com/office/drawing/2014/main" id="{CDD95A2E-ECB5-463B-A0AE-97A674611E60}"/>
              </a:ext>
            </a:extLst>
          </p:cNvPr>
          <p:cNvSpPr txBox="1"/>
          <p:nvPr/>
        </p:nvSpPr>
        <p:spPr>
          <a:xfrm>
            <a:off x="4809733" y="249344"/>
            <a:ext cx="677108" cy="6480000"/>
          </a:xfrm>
          <a:prstGeom prst="rect">
            <a:avLst/>
          </a:prstGeom>
          <a:noFill/>
          <a:ln>
            <a:noFill/>
          </a:ln>
        </p:spPr>
        <p:txBody>
          <a:bodyPr vert="eaVert" wrap="square" rtlCol="0">
            <a:spAutoFit/>
          </a:bodyPr>
          <a:lstStyle/>
          <a:p>
            <a:r>
              <a:rPr lang="ja-JP" altLang="en-US" sz="3200">
                <a:solidFill>
                  <a:srgbClr val="FF0000"/>
                </a:solidFill>
                <a:latin typeface="UD デジタル 教科書体 NK-B" panose="02020700000000000000" pitchFamily="18" charset="-128"/>
                <a:ea typeface="UD デジタル 教科書体 NK-B" panose="02020700000000000000" pitchFamily="18" charset="-128"/>
              </a:rPr>
              <a:t>たな　　　　　　　 ぼた　　もち</a:t>
            </a:r>
          </a:p>
        </p:txBody>
      </p:sp>
    </p:spTree>
    <p:extLst>
      <p:ext uri="{BB962C8B-B14F-4D97-AF65-F5344CB8AC3E}">
        <p14:creationId xmlns:p14="http://schemas.microsoft.com/office/powerpoint/2010/main" val="1869960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nodePh="1">
                                  <p:stCondLst>
                                    <p:cond delay="0"/>
                                  </p:stCondLst>
                                  <p:endCondLst>
                                    <p:cond evt="begin" delay="0">
                                      <p:tn val="7"/>
                                    </p:cond>
                                  </p:end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237CC8E7-0E18-4821-A191-C1A981C8CC38}"/>
              </a:ext>
            </a:extLst>
          </p:cNvPr>
          <p:cNvSpPr txBox="1"/>
          <p:nvPr/>
        </p:nvSpPr>
        <p:spPr>
          <a:xfrm>
            <a:off x="0" y="249344"/>
            <a:ext cx="3188825" cy="6480000"/>
          </a:xfrm>
          <a:prstGeom prst="rect">
            <a:avLst/>
          </a:prstGeom>
          <a:noFill/>
          <a:ln>
            <a:noFill/>
          </a:ln>
        </p:spPr>
        <p:txBody>
          <a:bodyPr vert="eaVert" wrap="square" rtlCol="0">
            <a:noAutofit/>
          </a:bodyPr>
          <a:lstStyle/>
          <a:p>
            <a:r>
              <a:rPr lang="en-US" altLang="ja-JP" sz="2800">
                <a:latin typeface="小塚ゴシック Pro M" panose="020B0700000000000000" pitchFamily="34" charset="-128"/>
                <a:ea typeface="小塚ゴシック Pro M" panose="020B0700000000000000" pitchFamily="34" charset="-128"/>
              </a:rPr>
              <a:t>【</a:t>
            </a:r>
            <a:r>
              <a:rPr lang="ja-JP" altLang="en-US" sz="2800">
                <a:latin typeface="小塚ゴシック Pro M" panose="020B0700000000000000" pitchFamily="34" charset="-128"/>
                <a:ea typeface="小塚ゴシック Pro M" panose="020B0700000000000000" pitchFamily="34" charset="-128"/>
              </a:rPr>
              <a:t>意味</a:t>
            </a:r>
            <a:r>
              <a:rPr lang="en-US" altLang="ja-JP" sz="2800">
                <a:latin typeface="小塚ゴシック Pro M" panose="020B0700000000000000" pitchFamily="34" charset="-128"/>
                <a:ea typeface="小塚ゴシック Pro M" panose="020B0700000000000000" pitchFamily="34" charset="-128"/>
              </a:rPr>
              <a:t>】</a:t>
            </a:r>
          </a:p>
          <a:p>
            <a:endParaRPr lang="en-US" altLang="ja-JP" sz="1400">
              <a:latin typeface="小塚ゴシック Pro M" panose="020B0700000000000000" pitchFamily="34" charset="-128"/>
              <a:ea typeface="小塚ゴシック Pro M" panose="020B0700000000000000" pitchFamily="34" charset="-128"/>
            </a:endParaRPr>
          </a:p>
          <a:p>
            <a:r>
              <a:rPr lang="ja-JP" altLang="en-US" sz="2400">
                <a:latin typeface="UD デジタル 教科書体 N-R" panose="02020400000000000000" pitchFamily="17" charset="-128"/>
                <a:ea typeface="UD デジタル 教科書体 N-R" panose="02020400000000000000" pitchFamily="17" charset="-128"/>
              </a:rPr>
              <a:t>旅先では知人もおらず、長くとどまるわけでもないので、普段ならしないような恥ずかしい言動も、その場限りだと思い、平気でやってしまうものだということ。</a:t>
            </a:r>
            <a:endParaRPr lang="en-US" altLang="ja-JP" sz="2400">
              <a:latin typeface="UD デジタル 教科書体 N-R" panose="02020400000000000000" pitchFamily="17" charset="-128"/>
              <a:ea typeface="UD デジタル 教科書体 N-R" panose="02020400000000000000" pitchFamily="17" charset="-128"/>
            </a:endParaRPr>
          </a:p>
        </p:txBody>
      </p:sp>
      <p:pic>
        <p:nvPicPr>
          <p:cNvPr id="5122" name="Picture 2" descr="https://2.bp.blogspot.com/-M-DTtqo1Mt0/WWNBLSeoDUI/AAAAAAABFaI/zhZOylvLfpQEAymcPL9GGGg0gUbvFRwnACLcBGAs/s800/travel_happy_young1.png">
            <a:extLst>
              <a:ext uri="{FF2B5EF4-FFF2-40B4-BE49-F238E27FC236}">
                <a16:creationId xmlns:a16="http://schemas.microsoft.com/office/drawing/2014/main" id="{FF4CBC9E-6FDC-4568-9466-1954895633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494035" y="370979"/>
            <a:ext cx="1365060" cy="251580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s://1.bp.blogspot.com/-iGipl60xiIc/WWNBM8fuVcI/AAAAAAABFaU/Y2oEz9mGMiEfz__1vZu97bAe9ioiQCxQwCLcBGAs/s800/travel_happy_young3.png">
            <a:extLst>
              <a:ext uri="{FF2B5EF4-FFF2-40B4-BE49-F238E27FC236}">
                <a16:creationId xmlns:a16="http://schemas.microsoft.com/office/drawing/2014/main" id="{DA146C20-0160-4AF3-B0EE-FD3D336164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1220" y="800307"/>
            <a:ext cx="1477328" cy="251460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浮かれる人のイラスト（女性）">
            <a:extLst>
              <a:ext uri="{FF2B5EF4-FFF2-40B4-BE49-F238E27FC236}">
                <a16:creationId xmlns:a16="http://schemas.microsoft.com/office/drawing/2014/main" id="{043E5383-417E-4AD2-8D54-C2CDCE6E17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7205538" y="3564722"/>
            <a:ext cx="1938462" cy="1978022"/>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浮かれる人のイラスト（男性）">
            <a:extLst>
              <a:ext uri="{FF2B5EF4-FFF2-40B4-BE49-F238E27FC236}">
                <a16:creationId xmlns:a16="http://schemas.microsoft.com/office/drawing/2014/main" id="{373A389F-8032-460C-B6D4-F67A5E4FC07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5473" y="4605973"/>
            <a:ext cx="1938462" cy="1978022"/>
          </a:xfrm>
          <a:prstGeom prst="rect">
            <a:avLst/>
          </a:prstGeom>
          <a:noFill/>
          <a:extLst>
            <a:ext uri="{909E8E84-426E-40DD-AFC4-6F175D3DCCD1}">
              <a14:hiddenFill xmlns:a14="http://schemas.microsoft.com/office/drawing/2010/main">
                <a:solidFill>
                  <a:srgbClr val="FFFFFF"/>
                </a:solidFill>
              </a14:hiddenFill>
            </a:ext>
          </a:extLst>
        </p:spPr>
      </p:pic>
      <p:sp>
        <p:nvSpPr>
          <p:cNvPr id="9" name="正方形/長方形 8">
            <a:extLst>
              <a:ext uri="{FF2B5EF4-FFF2-40B4-BE49-F238E27FC236}">
                <a16:creationId xmlns:a16="http://schemas.microsoft.com/office/drawing/2014/main" id="{DD36AB95-C017-4D18-BF01-C1035EFF91FA}"/>
              </a:ext>
            </a:extLst>
          </p:cNvPr>
          <p:cNvSpPr/>
          <p:nvPr/>
        </p:nvSpPr>
        <p:spPr>
          <a:xfrm>
            <a:off x="4018002" y="249345"/>
            <a:ext cx="1107996" cy="6480000"/>
          </a:xfrm>
          <a:prstGeom prst="rect">
            <a:avLst/>
          </a:prstGeom>
          <a:ln>
            <a:noFill/>
          </a:ln>
        </p:spPr>
        <p:txBody>
          <a:bodyPr vert="eaVert" wrap="square">
            <a:spAutoFit/>
          </a:bodyPr>
          <a:lstStyle/>
          <a:p>
            <a:r>
              <a:rPr lang="ja-JP" altLang="en-US" sz="6000" b="1">
                <a:latin typeface="UD デジタル 教科書体 NK-B" panose="02020700000000000000" pitchFamily="18" charset="-128"/>
                <a:ea typeface="UD デジタル 教科書体 NK-B" panose="02020700000000000000" pitchFamily="18" charset="-128"/>
              </a:rPr>
              <a:t>旅の恥は掻き捨て</a:t>
            </a:r>
            <a:endParaRPr lang="en-US" altLang="ja-JP" sz="6000" b="1" dirty="0">
              <a:latin typeface="UD デジタル 教科書体 NK-B" panose="02020700000000000000" pitchFamily="18" charset="-128"/>
              <a:ea typeface="UD デジタル 教科書体 NK-B" panose="02020700000000000000" pitchFamily="18" charset="-128"/>
            </a:endParaRPr>
          </a:p>
        </p:txBody>
      </p:sp>
      <p:sp>
        <p:nvSpPr>
          <p:cNvPr id="10" name="テキスト ボックス 9">
            <a:extLst>
              <a:ext uri="{FF2B5EF4-FFF2-40B4-BE49-F238E27FC236}">
                <a16:creationId xmlns:a16="http://schemas.microsoft.com/office/drawing/2014/main" id="{E1AC67C8-D1E0-4DFD-9A56-094AE8DBB4E1}"/>
              </a:ext>
            </a:extLst>
          </p:cNvPr>
          <p:cNvSpPr txBox="1"/>
          <p:nvPr/>
        </p:nvSpPr>
        <p:spPr>
          <a:xfrm>
            <a:off x="4809733" y="249344"/>
            <a:ext cx="677108" cy="6480000"/>
          </a:xfrm>
          <a:prstGeom prst="rect">
            <a:avLst/>
          </a:prstGeom>
          <a:noFill/>
          <a:ln>
            <a:noFill/>
          </a:ln>
        </p:spPr>
        <p:txBody>
          <a:bodyPr vert="eaVert" wrap="square" rtlCol="0">
            <a:spAutoFit/>
          </a:bodyPr>
          <a:lstStyle/>
          <a:p>
            <a:r>
              <a:rPr lang="ja-JP" altLang="en-US" sz="3200">
                <a:solidFill>
                  <a:srgbClr val="FF0000"/>
                </a:solidFill>
                <a:latin typeface="UD デジタル 教科書体 NK-B" panose="02020700000000000000" pitchFamily="18" charset="-128"/>
                <a:ea typeface="UD デジタル 教科書体 NK-B" panose="02020700000000000000" pitchFamily="18" charset="-128"/>
              </a:rPr>
              <a:t>たび　　　はじ　　　　か　　　　　す</a:t>
            </a:r>
          </a:p>
        </p:txBody>
      </p:sp>
    </p:spTree>
    <p:extLst>
      <p:ext uri="{BB962C8B-B14F-4D97-AF65-F5344CB8AC3E}">
        <p14:creationId xmlns:p14="http://schemas.microsoft.com/office/powerpoint/2010/main" val="775494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オーガニック">
  <a:themeElements>
    <a:clrScheme name="オーガニック">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オーガニック">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オーガニック">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rotWithShape="1">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17218</TotalTime>
  <Words>2120</Words>
  <Application>Microsoft Office PowerPoint</Application>
  <PresentationFormat>画面に合わせる (4:3)</PresentationFormat>
  <Paragraphs>242</Paragraphs>
  <Slides>31</Slides>
  <Notes>30</Notes>
  <HiddenSlides>0</HiddenSlides>
  <MMClips>0</MMClips>
  <ScaleCrop>false</ScaleCrop>
  <HeadingPairs>
    <vt:vector size="6" baseType="variant">
      <vt:variant>
        <vt:lpstr>使用されているフォント</vt:lpstr>
      </vt:variant>
      <vt:variant>
        <vt:i4>10</vt:i4>
      </vt:variant>
      <vt:variant>
        <vt:lpstr>テーマ</vt:lpstr>
      </vt:variant>
      <vt:variant>
        <vt:i4>2</vt:i4>
      </vt:variant>
      <vt:variant>
        <vt:lpstr>スライド タイトル</vt:lpstr>
      </vt:variant>
      <vt:variant>
        <vt:i4>31</vt:i4>
      </vt:variant>
    </vt:vector>
  </HeadingPairs>
  <TitlesOfParts>
    <vt:vector size="43" baseType="lpstr">
      <vt:lpstr>ＭＳ Ｐゴシック</vt:lpstr>
      <vt:lpstr>ＭＳ Ｐ明朝</vt:lpstr>
      <vt:lpstr>新細明體</vt:lpstr>
      <vt:lpstr>UD デジタル 教科書体 NK-B</vt:lpstr>
      <vt:lpstr>UD デジタル 教科書体 N-R</vt:lpstr>
      <vt:lpstr>小塚ゴシック Pro M</vt:lpstr>
      <vt:lpstr>游ゴシック</vt:lpstr>
      <vt:lpstr>游ゴシック Light</vt:lpstr>
      <vt:lpstr>Arial</vt:lpstr>
      <vt:lpstr>Garamond</vt:lpstr>
      <vt:lpstr>オーガニック</vt:lpstr>
      <vt:lpstr>Office テーマ</vt:lpstr>
      <vt:lpstr>ことわざ</vt:lpstr>
      <vt:lpstr>教訓と知識</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ことわざ た行</dc:title>
  <dc:creator>colas</dc:creator>
  <cp:lastModifiedBy>colas@edu-c.local</cp:lastModifiedBy>
  <cp:revision>811</cp:revision>
  <dcterms:created xsi:type="dcterms:W3CDTF">2017-10-03T04:20:59Z</dcterms:created>
  <dcterms:modified xsi:type="dcterms:W3CDTF">2020-12-17T01:46:19Z</dcterms:modified>
</cp:coreProperties>
</file>