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80" r:id="rId2"/>
  </p:sldMasterIdLst>
  <p:notesMasterIdLst>
    <p:notesMasterId r:id="rId27"/>
  </p:notesMasterIdLst>
  <p:sldIdLst>
    <p:sldId id="303" r:id="rId3"/>
    <p:sldId id="368" r:id="rId4"/>
    <p:sldId id="392" r:id="rId5"/>
    <p:sldId id="377" r:id="rId6"/>
    <p:sldId id="322" r:id="rId7"/>
    <p:sldId id="363" r:id="rId8"/>
    <p:sldId id="362" r:id="rId9"/>
    <p:sldId id="391" r:id="rId10"/>
    <p:sldId id="380" r:id="rId11"/>
    <p:sldId id="390" r:id="rId12"/>
    <p:sldId id="381" r:id="rId13"/>
    <p:sldId id="383" r:id="rId14"/>
    <p:sldId id="379" r:id="rId15"/>
    <p:sldId id="367" r:id="rId16"/>
    <p:sldId id="385" r:id="rId17"/>
    <p:sldId id="386" r:id="rId18"/>
    <p:sldId id="384" r:id="rId19"/>
    <p:sldId id="378" r:id="rId20"/>
    <p:sldId id="372" r:id="rId21"/>
    <p:sldId id="387" r:id="rId22"/>
    <p:sldId id="373" r:id="rId23"/>
    <p:sldId id="374" r:id="rId24"/>
    <p:sldId id="388" r:id="rId25"/>
    <p:sldId id="3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6624" autoAdjust="0"/>
  </p:normalViewPr>
  <p:slideViewPr>
    <p:cSldViewPr snapToGrid="0">
      <p:cViewPr varScale="1">
        <p:scale>
          <a:sx n="123" d="100"/>
          <a:sy n="123" d="100"/>
        </p:scale>
        <p:origin x="1488" y="96"/>
      </p:cViewPr>
      <p:guideLst/>
    </p:cSldViewPr>
  </p:slideViewPr>
  <p:notesTextViewPr>
    <p:cViewPr>
      <p:scale>
        <a:sx n="125" d="100"/>
        <a:sy n="125"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E7044-D069-43F4-A45A-55C308A2956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BC80-037F-47C0-B582-DFA5BA53A4A6}" type="slidenum">
              <a:rPr kumimoji="1" lang="ja-JP" altLang="en-US" smtClean="0"/>
              <a:t>‹#›</a:t>
            </a:fld>
            <a:endParaRPr kumimoji="1" lang="ja-JP" altLang="en-US"/>
          </a:p>
        </p:txBody>
      </p:sp>
    </p:spTree>
    <p:extLst>
      <p:ext uri="{BB962C8B-B14F-4D97-AF65-F5344CB8AC3E}">
        <p14:creationId xmlns:p14="http://schemas.microsoft.com/office/powerpoint/2010/main" val="980919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諺は俚諺（りげん）ともいう。</a:t>
            </a:r>
            <a:endParaRPr kumimoji="1" lang="ja-JP" altLang="en-US"/>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a:t>
            </a:fld>
            <a:endParaRPr kumimoji="1" lang="ja-JP" altLang="en-US"/>
          </a:p>
        </p:txBody>
      </p:sp>
    </p:spTree>
    <p:extLst>
      <p:ext uri="{BB962C8B-B14F-4D97-AF65-F5344CB8AC3E}">
        <p14:creationId xmlns:p14="http://schemas.microsoft.com/office/powerpoint/2010/main" val="298602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孔明とは三国時代における蜀の諸葛亮、仲達とは魏の司馬懿のことを指す。</a:t>
            </a:r>
          </a:p>
          <a:p>
            <a:r>
              <a:rPr kumimoji="1" lang="ja-JP" altLang="en-US"/>
              <a:t>原文である</a:t>
            </a:r>
            <a:r>
              <a:rPr kumimoji="1" lang="en-US" altLang="ja-JP"/>
              <a:t>『</a:t>
            </a:r>
            <a:r>
              <a:rPr kumimoji="1" lang="ja-JP" altLang="en-US"/>
              <a:t>漢晋春秋</a:t>
            </a:r>
            <a:r>
              <a:rPr kumimoji="1" lang="en-US" altLang="ja-JP"/>
              <a:t>』</a:t>
            </a:r>
            <a:r>
              <a:rPr kumimoji="1" lang="ja-JP" altLang="en-US"/>
              <a:t>の「死諸葛走生仲達」に因む。「死せる諸葛、生ける仲達を走らす」</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11</a:t>
            </a:fld>
            <a:endParaRPr kumimoji="1" lang="ja-JP" altLang="en-US"/>
          </a:p>
        </p:txBody>
      </p:sp>
    </p:spTree>
    <p:extLst>
      <p:ext uri="{BB962C8B-B14F-4D97-AF65-F5344CB8AC3E}">
        <p14:creationId xmlns:p14="http://schemas.microsoft.com/office/powerpoint/2010/main" val="166179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12</a:t>
            </a:fld>
            <a:endParaRPr kumimoji="1" lang="ja-JP" altLang="en-US"/>
          </a:p>
        </p:txBody>
      </p:sp>
    </p:spTree>
    <p:extLst>
      <p:ext uri="{BB962C8B-B14F-4D97-AF65-F5344CB8AC3E}">
        <p14:creationId xmlns:p14="http://schemas.microsoft.com/office/powerpoint/2010/main" val="5547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失敗することによってやり方を改めることができ、かえって成功へと繋がることになるから、一度や二度の失敗にくじけるべきではないという教え。</a:t>
            </a:r>
            <a:br>
              <a:rPr lang="ja-JP" altLang="en-US"/>
            </a:br>
            <a:r>
              <a:rPr kumimoji="1" lang="ja-JP" altLang="en-US" sz="1200" b="0" i="0" kern="1200">
                <a:solidFill>
                  <a:schemeClr val="tx1"/>
                </a:solidFill>
                <a:effectLst/>
                <a:latin typeface="+mn-lt"/>
                <a:ea typeface="+mn-ea"/>
                <a:cs typeface="+mn-cs"/>
              </a:rPr>
              <a:t>また、失敗してもその原因を追究しなかったり、やり方を改善しようとする姿勢がなければ、また同じような失敗をくり返すだろうということ。</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13</a:t>
            </a:fld>
            <a:endParaRPr kumimoji="1" lang="ja-JP" altLang="en-US"/>
          </a:p>
        </p:txBody>
      </p:sp>
    </p:spTree>
    <p:extLst>
      <p:ext uri="{BB962C8B-B14F-4D97-AF65-F5344CB8AC3E}">
        <p14:creationId xmlns:p14="http://schemas.microsoft.com/office/powerpoint/2010/main" val="354578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中国の古いことわざ「近墨必緇、近朱必赤（墨に近づけば必ず黒く、朱に近づけば必ず赤くなるの意味）」から。</a:t>
            </a:r>
            <a:br>
              <a:rPr lang="ja-JP" altLang="en-US"/>
            </a:br>
            <a:r>
              <a:rPr kumimoji="1" lang="ja-JP" altLang="en-US" sz="1200" b="0" i="0" kern="1200">
                <a:solidFill>
                  <a:schemeClr val="tx1"/>
                </a:solidFill>
                <a:effectLst/>
                <a:latin typeface="+mn-lt"/>
                <a:ea typeface="+mn-ea"/>
                <a:cs typeface="+mn-cs"/>
              </a:rPr>
              <a:t>良い友人を選ぶことは大切だ、という教訓が含まれている。</a:t>
            </a:r>
            <a:br>
              <a:rPr lang="ja-JP" altLang="en-US"/>
            </a:br>
            <a:r>
              <a:rPr kumimoji="1" lang="ja-JP" altLang="en-US" sz="1200" b="0" i="0" kern="1200">
                <a:solidFill>
                  <a:schemeClr val="tx1"/>
                </a:solidFill>
                <a:effectLst/>
                <a:latin typeface="+mn-lt"/>
                <a:ea typeface="+mn-ea"/>
                <a:cs typeface="+mn-cs"/>
              </a:rPr>
              <a:t>「朱」とは、黄色みのある赤色のこと。人が支配されやすいことをいう。</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14</a:t>
            </a:fld>
            <a:endParaRPr kumimoji="1" lang="ja-JP" altLang="en-US"/>
          </a:p>
        </p:txBody>
      </p:sp>
    </p:spTree>
    <p:extLst>
      <p:ext uri="{BB962C8B-B14F-4D97-AF65-F5344CB8AC3E}">
        <p14:creationId xmlns:p14="http://schemas.microsoft.com/office/powerpoint/2010/main" val="2880063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若いと思っているうちにすぐ年をとってしまうが学問はなかなか成就しない。</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15</a:t>
            </a:fld>
            <a:endParaRPr kumimoji="1" lang="ja-JP" altLang="en-US"/>
          </a:p>
        </p:txBody>
      </p:sp>
    </p:spTree>
    <p:extLst>
      <p:ext uri="{BB962C8B-B14F-4D97-AF65-F5344CB8AC3E}">
        <p14:creationId xmlns:p14="http://schemas.microsoft.com/office/powerpoint/2010/main" val="319767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16</a:t>
            </a:fld>
            <a:endParaRPr kumimoji="1" lang="ja-JP" altLang="en-US"/>
          </a:p>
        </p:txBody>
      </p:sp>
    </p:spTree>
    <p:extLst>
      <p:ext uri="{BB962C8B-B14F-4D97-AF65-F5344CB8AC3E}">
        <p14:creationId xmlns:p14="http://schemas.microsoft.com/office/powerpoint/2010/main" val="119485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学び始めた頃の謙虚な気持ちを忘れてはならないという戒めで、世阿弥が能楽の修行について言った言葉。</a:t>
            </a:r>
            <a:br>
              <a:rPr lang="ja-JP" altLang="en-US"/>
            </a:b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花鑑</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に「当流に万能一徳の一句あり。初心不可忘」とあるのに基づく。</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17</a:t>
            </a:fld>
            <a:endParaRPr kumimoji="1" lang="ja-JP" altLang="en-US"/>
          </a:p>
        </p:txBody>
      </p:sp>
    </p:spTree>
    <p:extLst>
      <p:ext uri="{BB962C8B-B14F-4D97-AF65-F5344CB8AC3E}">
        <p14:creationId xmlns:p14="http://schemas.microsoft.com/office/powerpoint/2010/main" val="4188287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事実を知れば感情に振り回されることも、知らなければ仏のように心おだやかでいられる。</a:t>
            </a:r>
            <a:br>
              <a:rPr lang="ja-JP" altLang="en-US"/>
            </a:br>
            <a:r>
              <a:rPr kumimoji="1" lang="ja-JP" altLang="en-US" sz="1200" b="0" i="0" kern="1200">
                <a:solidFill>
                  <a:schemeClr val="tx1"/>
                </a:solidFill>
                <a:effectLst/>
                <a:latin typeface="+mn-lt"/>
                <a:ea typeface="+mn-ea"/>
                <a:cs typeface="+mn-cs"/>
              </a:rPr>
              <a:t>事情を知らずに平然としているさまをあざけったり、知らないのをいいことに責任逃れをする意味としても使われる。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18</a:t>
            </a:fld>
            <a:endParaRPr kumimoji="1" lang="ja-JP" altLang="en-US"/>
          </a:p>
        </p:txBody>
      </p:sp>
    </p:spTree>
    <p:extLst>
      <p:ext uri="{BB962C8B-B14F-4D97-AF65-F5344CB8AC3E}">
        <p14:creationId xmlns:p14="http://schemas.microsoft.com/office/powerpoint/2010/main" val="1576834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誰でも好きでやっていることは一生懸命になるし、それに関して勉強したり工夫したりするので、自然に上達するものである。</a:t>
            </a:r>
            <a:br>
              <a:rPr lang="ja-JP" altLang="en-US"/>
            </a:br>
            <a:r>
              <a:rPr kumimoji="1" lang="ja-JP" altLang="en-US" sz="1200" b="0" i="0" kern="1200">
                <a:solidFill>
                  <a:schemeClr val="tx1"/>
                </a:solidFill>
                <a:effectLst/>
                <a:latin typeface="+mn-lt"/>
                <a:ea typeface="+mn-ea"/>
                <a:cs typeface="+mn-cs"/>
              </a:rPr>
              <a:t>芸事は、無理して嫌だと思いながらやっても、成長はないということ。</a:t>
            </a:r>
            <a:br>
              <a:rPr lang="ja-JP" altLang="en-US"/>
            </a:br>
            <a:r>
              <a:rPr kumimoji="1" lang="ja-JP" altLang="en-US" sz="1200" b="0" i="0" kern="1200">
                <a:solidFill>
                  <a:schemeClr val="tx1"/>
                </a:solidFill>
                <a:effectLst/>
                <a:latin typeface="+mn-lt"/>
                <a:ea typeface="+mn-ea"/>
                <a:cs typeface="+mn-cs"/>
              </a:rPr>
              <a:t>「上手なれ」の「なれ」は「なり」の未然形で、「こそ」に応じた係り結び。</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19</a:t>
            </a:fld>
            <a:endParaRPr kumimoji="1" lang="ja-JP" altLang="en-US"/>
          </a:p>
        </p:txBody>
      </p:sp>
    </p:spTree>
    <p:extLst>
      <p:ext uri="{BB962C8B-B14F-4D97-AF65-F5344CB8AC3E}">
        <p14:creationId xmlns:p14="http://schemas.microsoft.com/office/powerpoint/2010/main" val="499244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何事も程ほどが肝心で、やり過ぎることはやり足りないことと同じように良いこととは言えない。</a:t>
            </a:r>
            <a:br>
              <a:rPr lang="ja-JP" altLang="en-US"/>
            </a:br>
            <a:r>
              <a:rPr kumimoji="1" lang="ja-JP" altLang="en-US" sz="1200" b="0" i="0" kern="1200">
                <a:solidFill>
                  <a:schemeClr val="tx1"/>
                </a:solidFill>
                <a:effectLst/>
                <a:latin typeface="+mn-lt"/>
                <a:ea typeface="+mn-ea"/>
                <a:cs typeface="+mn-cs"/>
              </a:rPr>
              <a:t>良いと言われることでも、やり過ぎは害になるということ。</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20</a:t>
            </a:fld>
            <a:endParaRPr kumimoji="1" lang="ja-JP" altLang="en-US"/>
          </a:p>
        </p:txBody>
      </p:sp>
    </p:spTree>
    <p:extLst>
      <p:ext uri="{BB962C8B-B14F-4D97-AF65-F5344CB8AC3E}">
        <p14:creationId xmlns:p14="http://schemas.microsoft.com/office/powerpoint/2010/main" val="104056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b="0" i="0" kern="1200">
                <a:solidFill>
                  <a:schemeClr val="tx1"/>
                </a:solidFill>
                <a:effectLst/>
                <a:latin typeface="+mn-lt"/>
                <a:ea typeface="+mn-ea"/>
                <a:cs typeface="+mn-cs"/>
              </a:rPr>
              <a:t>先手を取れば相手を抑えることができるから、何かをする時は人より先にやるのがいいということ。</a:t>
            </a:r>
            <a:br>
              <a:rPr lang="ja-JP" altLang="en-US" sz="1100"/>
            </a:br>
            <a:r>
              <a:rPr kumimoji="1" lang="ja-JP" altLang="en-US" sz="1100" b="0" i="0" kern="1200">
                <a:solidFill>
                  <a:schemeClr val="tx1"/>
                </a:solidFill>
                <a:effectLst/>
                <a:latin typeface="+mn-lt"/>
                <a:ea typeface="+mn-ea"/>
                <a:cs typeface="+mn-cs"/>
              </a:rPr>
              <a:t>何事であっても、後手に回っては勝ち目がないという教え。</a:t>
            </a:r>
            <a:br>
              <a:rPr lang="ja-JP" altLang="en-US" sz="1100"/>
            </a:br>
            <a:r>
              <a:rPr kumimoji="1" lang="ja-JP" altLang="en-US" sz="1100" b="0" i="0" kern="1200">
                <a:solidFill>
                  <a:schemeClr val="tx1"/>
                </a:solidFill>
                <a:effectLst/>
                <a:latin typeface="+mn-lt"/>
                <a:ea typeface="+mn-ea"/>
                <a:cs typeface="+mn-cs"/>
              </a:rPr>
              <a:t>「先んずる」とは、「先にする」を転じた言葉で、人よりも物事を先にするという意。</a:t>
            </a:r>
            <a:br>
              <a:rPr lang="ja-JP" altLang="en-US" sz="1100"/>
            </a:br>
            <a:r>
              <a:rPr kumimoji="1" lang="en-US" altLang="ja-JP" sz="1100" b="0" i="0" kern="1200">
                <a:solidFill>
                  <a:schemeClr val="tx1"/>
                </a:solidFill>
                <a:effectLst/>
                <a:latin typeface="+mn-lt"/>
                <a:ea typeface="+mn-ea"/>
                <a:cs typeface="+mn-cs"/>
              </a:rPr>
              <a:t>『</a:t>
            </a:r>
            <a:r>
              <a:rPr kumimoji="1" lang="ja-JP" altLang="en-US" sz="1100" b="0" i="0" kern="1200">
                <a:solidFill>
                  <a:schemeClr val="tx1"/>
                </a:solidFill>
                <a:effectLst/>
                <a:latin typeface="+mn-lt"/>
                <a:ea typeface="+mn-ea"/>
                <a:cs typeface="+mn-cs"/>
              </a:rPr>
              <a:t>史記</a:t>
            </a:r>
            <a:r>
              <a:rPr kumimoji="1" lang="en-US" altLang="ja-JP" sz="1100" b="0" i="0" kern="1200">
                <a:solidFill>
                  <a:schemeClr val="tx1"/>
                </a:solidFill>
                <a:effectLst/>
                <a:latin typeface="+mn-lt"/>
                <a:ea typeface="+mn-ea"/>
                <a:cs typeface="+mn-cs"/>
              </a:rPr>
              <a:t>』</a:t>
            </a:r>
            <a:r>
              <a:rPr kumimoji="1" lang="ja-JP" altLang="en-US" sz="1100" b="0" i="0" kern="1200">
                <a:solidFill>
                  <a:schemeClr val="tx1"/>
                </a:solidFill>
                <a:effectLst/>
                <a:latin typeface="+mn-lt"/>
                <a:ea typeface="+mn-ea"/>
                <a:cs typeface="+mn-cs"/>
              </a:rPr>
              <a:t>に「先んずれば人を制す、後るれば則ち人の制する所と為る」とあるのに基づく。</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a:t>
            </a:fld>
            <a:endParaRPr kumimoji="1" lang="ja-JP" altLang="en-US"/>
          </a:p>
        </p:txBody>
      </p:sp>
    </p:spTree>
    <p:extLst>
      <p:ext uri="{BB962C8B-B14F-4D97-AF65-F5344CB8AC3E}">
        <p14:creationId xmlns:p14="http://schemas.microsoft.com/office/powerpoint/2010/main" val="394818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物事は焦ってすればするほど、冷静沈着に出来なくなるものだから、焦っている時ほどじっくり落ち着き、考えて対処せよということ。</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21</a:t>
            </a:fld>
            <a:endParaRPr kumimoji="1" lang="ja-JP" altLang="en-US"/>
          </a:p>
        </p:txBody>
      </p:sp>
    </p:spTree>
    <p:extLst>
      <p:ext uri="{BB962C8B-B14F-4D97-AF65-F5344CB8AC3E}">
        <p14:creationId xmlns:p14="http://schemas.microsoft.com/office/powerpoint/2010/main" val="736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zh-TW" altLang="en-US" sz="1200">
                <a:latin typeface="UD デジタル 教科書体 N-R" panose="02020400000000000000" pitchFamily="17" charset="-128"/>
                <a:ea typeface="UD デジタル 教科書体 N-R" panose="02020400000000000000" pitchFamily="17" charset="-128"/>
              </a:rPr>
              <a:t>放翁病過秋 忽起作醉墨 正如久蟄龍 青天飛霹靂</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22</a:t>
            </a:fld>
            <a:endParaRPr kumimoji="1" lang="ja-JP" altLang="en-US"/>
          </a:p>
        </p:txBody>
      </p:sp>
    </p:spTree>
    <p:extLst>
      <p:ext uri="{BB962C8B-B14F-4D97-AF65-F5344CB8AC3E}">
        <p14:creationId xmlns:p14="http://schemas.microsoft.com/office/powerpoint/2010/main" val="330766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良いと思ったことは、躊躇せずただちに取りかかるのがよい。好機は逃がすべきじゃないという教え。</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23</a:t>
            </a:fld>
            <a:endParaRPr kumimoji="1" lang="ja-JP" altLang="en-US"/>
          </a:p>
        </p:txBody>
      </p:sp>
    </p:spTree>
    <p:extLst>
      <p:ext uri="{BB962C8B-B14F-4D97-AF65-F5344CB8AC3E}">
        <p14:creationId xmlns:p14="http://schemas.microsoft.com/office/powerpoint/2010/main" val="345694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殷の宰相傳説の言葉。</a:t>
            </a:r>
            <a:br>
              <a:rPr lang="ja-JP" altLang="en-US" sz="1100"/>
            </a:b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書経</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説命中には、「これ事を事とする（するべきことをしておく）乃ち其れ備え有り、備えあれば患い無し」とある。</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24</a:t>
            </a:fld>
            <a:endParaRPr kumimoji="1" lang="ja-JP" altLang="en-US"/>
          </a:p>
        </p:txBody>
      </p:sp>
    </p:spTree>
    <p:extLst>
      <p:ext uri="{BB962C8B-B14F-4D97-AF65-F5344CB8AC3E}">
        <p14:creationId xmlns:p14="http://schemas.microsoft.com/office/powerpoint/2010/main" val="14922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a:t>
            </a:fld>
            <a:endParaRPr kumimoji="1" lang="ja-JP" altLang="en-US"/>
          </a:p>
        </p:txBody>
      </p:sp>
    </p:spTree>
    <p:extLst>
      <p:ext uri="{BB962C8B-B14F-4D97-AF65-F5344CB8AC3E}">
        <p14:creationId xmlns:p14="http://schemas.microsoft.com/office/powerpoint/2010/main" val="295810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木登りに長けた猿であっても、時には木から落ちるということから、達人と呼ばれるような者であっても、失敗することがあるということ。</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a:t>
            </a:fld>
            <a:endParaRPr kumimoji="1" lang="ja-JP" altLang="en-US"/>
          </a:p>
        </p:txBody>
      </p:sp>
    </p:spTree>
    <p:extLst>
      <p:ext uri="{BB962C8B-B14F-4D97-AF65-F5344CB8AC3E}">
        <p14:creationId xmlns:p14="http://schemas.microsoft.com/office/powerpoint/2010/main" val="93180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神様とかかわりを持たなければ、神様の祟りを受けるはずもないことから。</a:t>
            </a:r>
            <a:br>
              <a:rPr lang="ja-JP" altLang="en-US" sz="1100"/>
            </a:br>
            <a:r>
              <a:rPr kumimoji="1" lang="ja-JP" altLang="en-US" sz="1200" b="0" i="0" kern="1200">
                <a:solidFill>
                  <a:schemeClr val="tx1"/>
                </a:solidFill>
                <a:effectLst/>
                <a:latin typeface="+mn-lt"/>
                <a:ea typeface="+mn-ea"/>
                <a:cs typeface="+mn-cs"/>
              </a:rPr>
              <a:t>かかわり合いさえしなければ余計な災いをこうむる心配もないという、主に逃げの処世をいう。</a:t>
            </a:r>
            <a:br>
              <a:rPr lang="ja-JP" altLang="en-US" sz="1100"/>
            </a:br>
            <a:r>
              <a:rPr kumimoji="1" lang="ja-JP" altLang="en-US" sz="1200" b="0" i="0" kern="1200">
                <a:solidFill>
                  <a:schemeClr val="tx1"/>
                </a:solidFill>
                <a:effectLst/>
                <a:latin typeface="+mn-lt"/>
                <a:ea typeface="+mn-ea"/>
                <a:cs typeface="+mn-cs"/>
              </a:rPr>
              <a:t>「触る」は、かかわり合いを持つという意味。</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a:t>
            </a:fld>
            <a:endParaRPr kumimoji="1" lang="ja-JP" altLang="en-US"/>
          </a:p>
        </p:txBody>
      </p:sp>
    </p:spTree>
    <p:extLst>
      <p:ext uri="{BB962C8B-B14F-4D97-AF65-F5344CB8AC3E}">
        <p14:creationId xmlns:p14="http://schemas.microsoft.com/office/powerpoint/2010/main" val="72751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a:t>
            </a:fld>
            <a:endParaRPr kumimoji="1" lang="ja-JP" altLang="en-US"/>
          </a:p>
        </p:txBody>
      </p:sp>
    </p:spTree>
    <p:extLst>
      <p:ext uri="{BB962C8B-B14F-4D97-AF65-F5344CB8AC3E}">
        <p14:creationId xmlns:p14="http://schemas.microsoft.com/office/powerpoint/2010/main" val="295427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「文殊」とは知恵をつかさどる菩薩（文殊菩薩）のことで、凡人でも三人で集まって相談すれば、文殊に劣らぬほどよい知恵が出るものだということ。</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a:t>
            </a:fld>
            <a:endParaRPr kumimoji="1" lang="ja-JP" altLang="en-US"/>
          </a:p>
        </p:txBody>
      </p:sp>
    </p:spTree>
    <p:extLst>
      <p:ext uri="{BB962C8B-B14F-4D97-AF65-F5344CB8AC3E}">
        <p14:creationId xmlns:p14="http://schemas.microsoft.com/office/powerpoint/2010/main" val="222427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a:t>
            </a:fld>
            <a:endParaRPr kumimoji="1" lang="ja-JP" altLang="en-US"/>
          </a:p>
        </p:txBody>
      </p:sp>
    </p:spTree>
    <p:extLst>
      <p:ext uri="{BB962C8B-B14F-4D97-AF65-F5344CB8AC3E}">
        <p14:creationId xmlns:p14="http://schemas.microsoft.com/office/powerpoint/2010/main" val="281596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イギリスの詩人バイロンの</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ドン・ジュアン</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にある「</a:t>
            </a:r>
            <a:r>
              <a:rPr kumimoji="1" lang="en-US" altLang="ja-JP" sz="1200" b="0" i="0" kern="1200">
                <a:solidFill>
                  <a:schemeClr val="tx1"/>
                </a:solidFill>
                <a:effectLst/>
                <a:latin typeface="+mn-lt"/>
                <a:ea typeface="+mn-ea"/>
                <a:cs typeface="+mn-cs"/>
              </a:rPr>
              <a:t>Fact is stranger than fiction.</a:t>
            </a:r>
            <a:r>
              <a:rPr kumimoji="1" lang="ja-JP" altLang="en-US" sz="1200" b="0" i="0" kern="1200">
                <a:solidFill>
                  <a:schemeClr val="tx1"/>
                </a:solidFill>
                <a:effectLst/>
                <a:latin typeface="+mn-lt"/>
                <a:ea typeface="+mn-ea"/>
                <a:cs typeface="+mn-cs"/>
              </a:rPr>
              <a:t>」から。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10</a:t>
            </a:fld>
            <a:endParaRPr kumimoji="1" lang="ja-JP" altLang="en-US"/>
          </a:p>
        </p:txBody>
      </p:sp>
    </p:spTree>
    <p:extLst>
      <p:ext uri="{BB962C8B-B14F-4D97-AF65-F5344CB8AC3E}">
        <p14:creationId xmlns:p14="http://schemas.microsoft.com/office/powerpoint/2010/main" val="3535440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2848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9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666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6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4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3865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091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6030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845073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954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449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43356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60170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04164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87416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12541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4542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7149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225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4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98663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343867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93633734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6600"/>
              <a:t>ことわざ</a:t>
            </a:r>
            <a:endParaRPr kumimoji="1" lang="ja-JP" altLang="en-US" sz="6600" dirty="0"/>
          </a:p>
        </p:txBody>
      </p:sp>
      <p:sp>
        <p:nvSpPr>
          <p:cNvPr id="3" name="縦書きテキスト プレースホルダー 2"/>
          <p:cNvSpPr>
            <a:spLocks noGrp="1"/>
          </p:cNvSpPr>
          <p:nvPr>
            <p:ph type="body" orient="vert" idx="1"/>
          </p:nvPr>
        </p:nvSpPr>
        <p:spPr/>
        <p:txBody>
          <a:bodyPr anchor="ctr">
            <a:normAutofit/>
          </a:bodyPr>
          <a:lstStyle/>
          <a:p>
            <a:pPr marL="0" indent="0" algn="ctr">
              <a:buNone/>
            </a:pPr>
            <a:r>
              <a:rPr lang="ja-JP" altLang="en-US" sz="4800">
                <a:latin typeface="+mj-ea"/>
                <a:ea typeface="+mj-ea"/>
              </a:rPr>
              <a:t>さ行編</a:t>
            </a:r>
            <a:endParaRPr lang="ja-JP" altLang="en-US" sz="4800" dirty="0">
              <a:latin typeface="+mj-ea"/>
              <a:ea typeface="+mj-ea"/>
            </a:endParaRPr>
          </a:p>
        </p:txBody>
      </p:sp>
      <p:pic>
        <p:nvPicPr>
          <p:cNvPr id="1026" name="Picture 2" descr="https://2.bp.blogspot.com/-Ffe_mhRhVLc/UZ2VEe_VrcI/AAAAAAAATt0/LRPXYM8sdqM/s800/kyosyu_girl.png">
            <a:extLst>
              <a:ext uri="{FF2B5EF4-FFF2-40B4-BE49-F238E27FC236}">
                <a16:creationId xmlns:a16="http://schemas.microsoft.com/office/drawing/2014/main" id="{4EE271E4-B30F-46E6-A7D9-3EEDCC4624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35796" y="4238904"/>
            <a:ext cx="1305653" cy="16610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ttps://2.bp.blogspot.com/-WZDpwP1Zg0c/UZ2VEErPIaI/AAAAAAAATtw/Rqs2PaN-xJ0/s800/kyosyu_boy.png">
            <a:extLst>
              <a:ext uri="{FF2B5EF4-FFF2-40B4-BE49-F238E27FC236}">
                <a16:creationId xmlns:a16="http://schemas.microsoft.com/office/drawing/2014/main" id="{307DBCE7-A746-4BCF-A081-3EED2D83150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54567" y="888772"/>
            <a:ext cx="1181145" cy="1649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この世で現実に起こる出来事は作られた物語よりも不思議で面白いものだということ。</a:t>
            </a:r>
          </a:p>
        </p:txBody>
      </p:sp>
      <p:pic>
        <p:nvPicPr>
          <p:cNvPr id="8" name="Picture 2" descr="小説のイラスト">
            <a:extLst>
              <a:ext uri="{FF2B5EF4-FFF2-40B4-BE49-F238E27FC236}">
                <a16:creationId xmlns:a16="http://schemas.microsoft.com/office/drawing/2014/main" id="{68E45560-9537-404C-931B-76FD1D32E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283" y="4508152"/>
            <a:ext cx="2093249" cy="222095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C8DB360F-3882-4C62-BD90-B821B18637AB}"/>
              </a:ext>
            </a:extLst>
          </p:cNvPr>
          <p:cNvSpPr/>
          <p:nvPr/>
        </p:nvSpPr>
        <p:spPr>
          <a:xfrm>
            <a:off x="4187279" y="0"/>
            <a:ext cx="938719" cy="6858000"/>
          </a:xfrm>
          <a:prstGeom prst="rect">
            <a:avLst/>
          </a:prstGeom>
          <a:ln>
            <a:noFill/>
          </a:ln>
        </p:spPr>
        <p:txBody>
          <a:bodyPr vert="eaVert" wrap="square">
            <a:spAutoFit/>
          </a:bodyPr>
          <a:lstStyle/>
          <a:p>
            <a:r>
              <a:rPr lang="ja-JP" altLang="en-US" sz="4900" b="1">
                <a:latin typeface="UD デジタル 教科書体 NK-B" panose="02020700000000000000" pitchFamily="18" charset="-128"/>
                <a:ea typeface="UD デジタル 教科書体 NK-B" panose="02020700000000000000" pitchFamily="18" charset="-128"/>
              </a:rPr>
              <a:t>事実は小説よりも奇なり</a:t>
            </a:r>
          </a:p>
        </p:txBody>
      </p:sp>
      <p:sp>
        <p:nvSpPr>
          <p:cNvPr id="11" name="テキスト ボックス 10">
            <a:extLst>
              <a:ext uri="{FF2B5EF4-FFF2-40B4-BE49-F238E27FC236}">
                <a16:creationId xmlns:a16="http://schemas.microsoft.com/office/drawing/2014/main" id="{BA897674-1667-4E2D-8611-159ACF8379F0}"/>
              </a:ext>
            </a:extLst>
          </p:cNvPr>
          <p:cNvSpPr txBox="1"/>
          <p:nvPr/>
        </p:nvSpPr>
        <p:spPr>
          <a:xfrm>
            <a:off x="4833719" y="0"/>
            <a:ext cx="615553" cy="6857999"/>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じ  じつ　しょうせつ　　　　　　　　　 </a:t>
            </a:r>
            <a:r>
              <a:rPr lang="ja-JP" altLang="en-US" sz="2800" b="1">
                <a:solidFill>
                  <a:srgbClr val="FF0000"/>
                </a:solidFill>
                <a:latin typeface="UD デジタル 教科書体 NK-B" panose="02020700000000000000" pitchFamily="18" charset="-128"/>
                <a:ea typeface="UD デジタル 教科書体 NK-B" panose="02020700000000000000" pitchFamily="18" charset="-128"/>
              </a:rPr>
              <a:t>き</a:t>
            </a:r>
            <a:endParaRPr lang="ja-JP" altLang="en-US" sz="280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156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生前の威信が死後も保たれ、生きている者を畏怖させることの例え。</a:t>
            </a:r>
          </a:p>
        </p:txBody>
      </p:sp>
      <p:sp>
        <p:nvSpPr>
          <p:cNvPr id="2" name="テキスト ボックス 1">
            <a:extLst>
              <a:ext uri="{FF2B5EF4-FFF2-40B4-BE49-F238E27FC236}">
                <a16:creationId xmlns:a16="http://schemas.microsoft.com/office/drawing/2014/main" id="{8C8C39CB-EB3F-4EAF-B4DB-9D39657D8B4E}"/>
              </a:ext>
            </a:extLst>
          </p:cNvPr>
          <p:cNvSpPr txBox="1"/>
          <p:nvPr/>
        </p:nvSpPr>
        <p:spPr>
          <a:xfrm>
            <a:off x="4491578" y="249106"/>
            <a:ext cx="1015663" cy="6480000"/>
          </a:xfrm>
          <a:prstGeom prst="rect">
            <a:avLst/>
          </a:prstGeom>
          <a:noFill/>
          <a:ln>
            <a:noFill/>
          </a:ln>
        </p:spPr>
        <p:txBody>
          <a:bodyPr vert="eaVert" wrap="square" rtlCol="0">
            <a:spAutoFit/>
          </a:bodyPr>
          <a:lstStyle/>
          <a:p>
            <a:r>
              <a:rPr lang="ja-JP" altLang="en-US" sz="5400" b="1">
                <a:latin typeface="UD デジタル 教科書体 NK-B" panose="02020700000000000000" pitchFamily="18" charset="-128"/>
                <a:ea typeface="UD デジタル 教科書体 NK-B" panose="02020700000000000000" pitchFamily="18" charset="-128"/>
              </a:rPr>
              <a:t>死せる孔明</a:t>
            </a:r>
            <a:endParaRPr lang="en-US" altLang="ja-JP" sz="5400" b="1">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6259218E-F69F-4A97-9731-4D4721956A54}"/>
              </a:ext>
            </a:extLst>
          </p:cNvPr>
          <p:cNvSpPr txBox="1"/>
          <p:nvPr/>
        </p:nvSpPr>
        <p:spPr>
          <a:xfrm>
            <a:off x="3362321" y="249106"/>
            <a:ext cx="1015663" cy="6238246"/>
          </a:xfrm>
          <a:prstGeom prst="rect">
            <a:avLst/>
          </a:prstGeom>
          <a:noFill/>
          <a:ln>
            <a:noFill/>
          </a:ln>
        </p:spPr>
        <p:txBody>
          <a:bodyPr vert="eaVert" wrap="none" rtlCol="0">
            <a:spAutoFit/>
          </a:bodyPr>
          <a:lstStyle/>
          <a:p>
            <a:r>
              <a:rPr lang="ja-JP" altLang="en-US" sz="5400" b="1">
                <a:latin typeface="UD デジタル 教科書体 NK-B" panose="02020700000000000000" pitchFamily="18" charset="-128"/>
                <a:ea typeface="UD デジタル 教科書体 NK-B" panose="02020700000000000000" pitchFamily="18" charset="-128"/>
              </a:rPr>
              <a:t>生ける仲達を走らす</a:t>
            </a:r>
          </a:p>
        </p:txBody>
      </p:sp>
      <p:sp>
        <p:nvSpPr>
          <p:cNvPr id="12" name="テキスト ボックス 11">
            <a:extLst>
              <a:ext uri="{FF2B5EF4-FFF2-40B4-BE49-F238E27FC236}">
                <a16:creationId xmlns:a16="http://schemas.microsoft.com/office/drawing/2014/main" id="{EFB8CE31-8CE3-4D32-96D7-2D3F46C7EA95}"/>
              </a:ext>
            </a:extLst>
          </p:cNvPr>
          <p:cNvSpPr txBox="1"/>
          <p:nvPr/>
        </p:nvSpPr>
        <p:spPr>
          <a:xfrm>
            <a:off x="5223610" y="249106"/>
            <a:ext cx="600164" cy="6480000"/>
          </a:xfrm>
          <a:prstGeom prst="rect">
            <a:avLst/>
          </a:prstGeom>
          <a:noFill/>
          <a:ln>
            <a:noFill/>
          </a:ln>
        </p:spPr>
        <p:txBody>
          <a:bodyPr vert="eaVert" wrap="square" rtlCol="0">
            <a:spAutoFit/>
          </a:bodyPr>
          <a:lstStyle/>
          <a:p>
            <a:r>
              <a:rPr lang="ja-JP" altLang="en-US" sz="2700">
                <a:solidFill>
                  <a:srgbClr val="FF0000"/>
                </a:solidFill>
                <a:latin typeface="UD デジタル 教科書体 NK-B" panose="02020700000000000000" pitchFamily="18" charset="-128"/>
                <a:ea typeface="UD デジタル 教科書体 NK-B" panose="02020700000000000000" pitchFamily="18" charset="-128"/>
              </a:rPr>
              <a:t>　し　　　　　　　　こうめい</a:t>
            </a:r>
          </a:p>
        </p:txBody>
      </p:sp>
      <p:sp>
        <p:nvSpPr>
          <p:cNvPr id="7" name="テキスト ボックス 6">
            <a:extLst>
              <a:ext uri="{FF2B5EF4-FFF2-40B4-BE49-F238E27FC236}">
                <a16:creationId xmlns:a16="http://schemas.microsoft.com/office/drawing/2014/main" id="{A245FA2A-D354-4C84-8F8C-D97C233D3F8F}"/>
              </a:ext>
            </a:extLst>
          </p:cNvPr>
          <p:cNvSpPr txBox="1"/>
          <p:nvPr/>
        </p:nvSpPr>
        <p:spPr>
          <a:xfrm>
            <a:off x="4078445" y="249106"/>
            <a:ext cx="600164" cy="6480000"/>
          </a:xfrm>
          <a:prstGeom prst="rect">
            <a:avLst/>
          </a:prstGeom>
          <a:noFill/>
          <a:ln>
            <a:noFill/>
          </a:ln>
        </p:spPr>
        <p:txBody>
          <a:bodyPr vert="eaVert" wrap="square" rtlCol="0">
            <a:spAutoFit/>
          </a:bodyPr>
          <a:lstStyle/>
          <a:p>
            <a:r>
              <a:rPr lang="ja-JP" altLang="en-US" sz="2700">
                <a:solidFill>
                  <a:srgbClr val="FF0000"/>
                </a:solidFill>
                <a:latin typeface="UD デジタル 教科書体 NK-B" panose="02020700000000000000" pitchFamily="18" charset="-128"/>
                <a:ea typeface="UD デジタル 教科書体 NK-B" panose="02020700000000000000" pitchFamily="18" charset="-128"/>
              </a:rPr>
              <a:t>　い　　　　　　　 ちゅうたつ　　　はし</a:t>
            </a:r>
          </a:p>
        </p:txBody>
      </p:sp>
      <p:pic>
        <p:nvPicPr>
          <p:cNvPr id="3074" name="Picture 2" descr="諸葛亮孔明の似顔絵イラスト">
            <a:extLst>
              <a:ext uri="{FF2B5EF4-FFF2-40B4-BE49-F238E27FC236}">
                <a16:creationId xmlns:a16="http://schemas.microsoft.com/office/drawing/2014/main" id="{3FBA5765-700E-4EB0-901E-1B2F26085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221" y="4198289"/>
            <a:ext cx="2549942" cy="253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0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41837" y="249344"/>
            <a:ext cx="3046988"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どんなに親密な間柄であっても、守るべき礼儀があるということ。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親しい間柄でも遠慮がなくなると不仲のもとになるので、礼儀は大切だということ。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「仲」は「中」とも書く。</a:t>
            </a:r>
          </a:p>
          <a:p>
            <a:r>
              <a:rPr lang="ja-JP" altLang="en-US" sz="2400">
                <a:latin typeface="UD デジタル 教科書体 N-R" panose="02020400000000000000" pitchFamily="17" charset="-128"/>
                <a:ea typeface="UD デジタル 教科書体 N-R" panose="02020400000000000000" pitchFamily="17" charset="-128"/>
              </a:rPr>
              <a:t>「親しき仲に礼儀あり」ともいう。</a:t>
            </a:r>
          </a:p>
        </p:txBody>
      </p:sp>
      <p:pic>
        <p:nvPicPr>
          <p:cNvPr id="3076" name="Picture 4" descr="ãè¾åã»æ¨æ¶ããã¦ããå¥³ã®å­ã®ã¤ã©ã¹ã">
            <a:extLst>
              <a:ext uri="{FF2B5EF4-FFF2-40B4-BE49-F238E27FC236}">
                <a16:creationId xmlns:a16="http://schemas.microsoft.com/office/drawing/2014/main" id="{9EF77876-68B6-47AB-B327-FEB4866BB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59785" y="4655688"/>
            <a:ext cx="1861056" cy="2073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ãè¾åã»æ¨æ¶ããã¦ããç·ã®å­ã®ã¤ã©ã¹ã">
            <a:extLst>
              <a:ext uri="{FF2B5EF4-FFF2-40B4-BE49-F238E27FC236}">
                <a16:creationId xmlns:a16="http://schemas.microsoft.com/office/drawing/2014/main" id="{64173C45-AA75-43ED-893C-651AB86F5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558" y="4655506"/>
            <a:ext cx="1861384" cy="2073965"/>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5844403B-188C-4DE1-B9EE-577A784FCF38}"/>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親しき仲にも</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3" name="正方形/長方形 12">
            <a:extLst>
              <a:ext uri="{FF2B5EF4-FFF2-40B4-BE49-F238E27FC236}">
                <a16:creationId xmlns:a16="http://schemas.microsoft.com/office/drawing/2014/main" id="{3F4F2781-7D33-46C6-9D2D-66B9125FDD31}"/>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礼儀あり</a:t>
            </a:r>
          </a:p>
        </p:txBody>
      </p:sp>
      <p:sp>
        <p:nvSpPr>
          <p:cNvPr id="14" name="テキスト ボックス 13">
            <a:extLst>
              <a:ext uri="{FF2B5EF4-FFF2-40B4-BE49-F238E27FC236}">
                <a16:creationId xmlns:a16="http://schemas.microsoft.com/office/drawing/2014/main" id="{01AB3B52-948F-4541-AC02-5A63961631B5}"/>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した　　　　　　 なか</a:t>
            </a:r>
          </a:p>
        </p:txBody>
      </p:sp>
      <p:sp>
        <p:nvSpPr>
          <p:cNvPr id="15" name="テキスト ボックス 14">
            <a:extLst>
              <a:ext uri="{FF2B5EF4-FFF2-40B4-BE49-F238E27FC236}">
                <a16:creationId xmlns:a16="http://schemas.microsoft.com/office/drawing/2014/main" id="{21288448-282D-4F06-8534-BC45939BA101}"/>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れい　ぎ</a:t>
            </a:r>
          </a:p>
        </p:txBody>
      </p:sp>
    </p:spTree>
    <p:extLst>
      <p:ext uri="{BB962C8B-B14F-4D97-AF65-F5344CB8AC3E}">
        <p14:creationId xmlns:p14="http://schemas.microsoft.com/office/powerpoint/2010/main" val="290779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失敗を反省し、その原因を追究したり改善していくことで、成功につながるということ。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「失敗は成功の母」ともいう。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026" name="Picture 2" descr="反省・後悔のイラスト（男性）">
            <a:extLst>
              <a:ext uri="{FF2B5EF4-FFF2-40B4-BE49-F238E27FC236}">
                <a16:creationId xmlns:a16="http://schemas.microsoft.com/office/drawing/2014/main" id="{49648B21-C313-44D9-BDFF-0D0A59ECC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059" y="1391525"/>
            <a:ext cx="1950691" cy="2161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万歳をして喜ぶ人のイラスト（男性）">
            <a:extLst>
              <a:ext uri="{FF2B5EF4-FFF2-40B4-BE49-F238E27FC236}">
                <a16:creationId xmlns:a16="http://schemas.microsoft.com/office/drawing/2014/main" id="{EB8589A0-8361-4D6F-BD32-0E59A2A77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300" y="4102875"/>
            <a:ext cx="2360211" cy="236021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13B23069-CDFE-432E-B3F6-5FF566374B7C}"/>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失敗は成功のもと</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FC44C262-1EF1-4083-AE49-7AD1594DDE89}"/>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しっ ぱい　    せいこう</a:t>
            </a:r>
          </a:p>
        </p:txBody>
      </p:sp>
    </p:spTree>
    <p:extLst>
      <p:ext uri="{BB962C8B-B14F-4D97-AF65-F5344CB8AC3E}">
        <p14:creationId xmlns:p14="http://schemas.microsoft.com/office/powerpoint/2010/main" val="2325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人は関わる相手や環境に影響を受け、良くも悪くもなるという例え。</a:t>
            </a:r>
          </a:p>
        </p:txBody>
      </p:sp>
      <p:sp>
        <p:nvSpPr>
          <p:cNvPr id="8" name="正方形/長方形 7">
            <a:extLst>
              <a:ext uri="{FF2B5EF4-FFF2-40B4-BE49-F238E27FC236}">
                <a16:creationId xmlns:a16="http://schemas.microsoft.com/office/drawing/2014/main" id="{75CFC41E-0C09-43A8-A086-E39B1AE8E8CC}"/>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朱に交われば</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E2928FC4-CCFC-490B-8643-E47A6FEA45FF}"/>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赤くなる</a:t>
            </a:r>
          </a:p>
        </p:txBody>
      </p:sp>
      <p:sp>
        <p:nvSpPr>
          <p:cNvPr id="13" name="テキスト ボックス 12">
            <a:extLst>
              <a:ext uri="{FF2B5EF4-FFF2-40B4-BE49-F238E27FC236}">
                <a16:creationId xmlns:a16="http://schemas.microsoft.com/office/drawing/2014/main" id="{42C5653C-66F8-4767-A9F8-057F810BF2D9}"/>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あか</a:t>
            </a:r>
          </a:p>
        </p:txBody>
      </p:sp>
      <p:sp>
        <p:nvSpPr>
          <p:cNvPr id="14" name="テキスト ボックス 13">
            <a:extLst>
              <a:ext uri="{FF2B5EF4-FFF2-40B4-BE49-F238E27FC236}">
                <a16:creationId xmlns:a16="http://schemas.microsoft.com/office/drawing/2014/main" id="{A50B432D-A301-48B9-9EBA-B090B43D5463}"/>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しゅ　　　まじ</a:t>
            </a:r>
          </a:p>
        </p:txBody>
      </p:sp>
    </p:spTree>
    <p:extLst>
      <p:ext uri="{BB962C8B-B14F-4D97-AF65-F5344CB8AC3E}">
        <p14:creationId xmlns:p14="http://schemas.microsoft.com/office/powerpoint/2010/main" val="45717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学問を修めるのは難しいので、若いうちから時間を無駄にせず勉学に励めという教え。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ここでの「少年」は子供の意。</a:t>
            </a:r>
          </a:p>
        </p:txBody>
      </p:sp>
      <p:pic>
        <p:nvPicPr>
          <p:cNvPr id="4102" name="Picture 6" descr="勉強をする男の子のイラスト">
            <a:extLst>
              <a:ext uri="{FF2B5EF4-FFF2-40B4-BE49-F238E27FC236}">
                <a16:creationId xmlns:a16="http://schemas.microsoft.com/office/drawing/2014/main" id="{3F62A5E1-B5C0-4096-A752-CCDD861CC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791" y="4235392"/>
            <a:ext cx="1759209" cy="17592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勉強をする女の子のイラスト">
            <a:extLst>
              <a:ext uri="{FF2B5EF4-FFF2-40B4-BE49-F238E27FC236}">
                <a16:creationId xmlns:a16="http://schemas.microsoft.com/office/drawing/2014/main" id="{013ED206-D27C-498E-9671-A13D3B71F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884" y="4874481"/>
            <a:ext cx="1759209" cy="1759209"/>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806CD5E8-DD9C-4508-89D1-6A70DBD09CDD}"/>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少年老い易く</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97C05038-85A8-41FA-BD37-9D818B10F359}"/>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学成り難し</a:t>
            </a:r>
          </a:p>
        </p:txBody>
      </p:sp>
      <p:sp>
        <p:nvSpPr>
          <p:cNvPr id="13" name="テキスト ボックス 12">
            <a:extLst>
              <a:ext uri="{FF2B5EF4-FFF2-40B4-BE49-F238E27FC236}">
                <a16:creationId xmlns:a16="http://schemas.microsoft.com/office/drawing/2014/main" id="{8644237C-4C36-41DF-9B11-60718D09E567}"/>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がく な　　　  がた</a:t>
            </a:r>
          </a:p>
        </p:txBody>
      </p:sp>
      <p:sp>
        <p:nvSpPr>
          <p:cNvPr id="14" name="テキスト ボックス 13">
            <a:extLst>
              <a:ext uri="{FF2B5EF4-FFF2-40B4-BE49-F238E27FC236}">
                <a16:creationId xmlns:a16="http://schemas.microsoft.com/office/drawing/2014/main" id="{E9AD180B-001E-4AE3-A375-DE2028868170}"/>
              </a:ext>
            </a:extLst>
          </p:cNvPr>
          <p:cNvSpPr txBox="1"/>
          <p:nvPr/>
        </p:nvSpPr>
        <p:spPr>
          <a:xfrm>
            <a:off x="5208423" y="0"/>
            <a:ext cx="677108" cy="6729106"/>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しょうねん お　　  やす</a:t>
            </a:r>
          </a:p>
        </p:txBody>
      </p:sp>
    </p:spTree>
    <p:extLst>
      <p:ext uri="{BB962C8B-B14F-4D97-AF65-F5344CB8AC3E}">
        <p14:creationId xmlns:p14="http://schemas.microsoft.com/office/powerpoint/2010/main" val="202650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41837" y="249344"/>
            <a:ext cx="3046988"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相手を屈服させたり、意に従わせるようにするためには、まずその人が頼みとしているものから攻め落としていくのが良いという例え。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目的を達するには、まず周辺のものから片付けていくのが有効だという例え。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「人を射んとせば先ず馬を射よ」などとも。</a:t>
            </a:r>
          </a:p>
        </p:txBody>
      </p:sp>
      <p:sp>
        <p:nvSpPr>
          <p:cNvPr id="2" name="テキスト ボックス 1">
            <a:extLst>
              <a:ext uri="{FF2B5EF4-FFF2-40B4-BE49-F238E27FC236}">
                <a16:creationId xmlns:a16="http://schemas.microsoft.com/office/drawing/2014/main" id="{8C8C39CB-EB3F-4EAF-B4DB-9D39657D8B4E}"/>
              </a:ext>
            </a:extLst>
          </p:cNvPr>
          <p:cNvSpPr txBox="1"/>
          <p:nvPr/>
        </p:nvSpPr>
        <p:spPr>
          <a:xfrm>
            <a:off x="4491578" y="249106"/>
            <a:ext cx="1015663" cy="6608894"/>
          </a:xfrm>
          <a:prstGeom prst="rect">
            <a:avLst/>
          </a:prstGeom>
          <a:noFill/>
          <a:ln>
            <a:noFill/>
          </a:ln>
        </p:spPr>
        <p:txBody>
          <a:bodyPr vert="eaVert" wrap="square" rtlCol="0">
            <a:spAutoFit/>
          </a:bodyPr>
          <a:lstStyle/>
          <a:p>
            <a:r>
              <a:rPr lang="ja-JP" altLang="en-US" sz="5400" b="1">
                <a:latin typeface="UD デジタル 教科書体 NK-B" panose="02020700000000000000" pitchFamily="18" charset="-128"/>
                <a:ea typeface="UD デジタル 教科書体 NK-B" panose="02020700000000000000" pitchFamily="18" charset="-128"/>
              </a:rPr>
              <a:t>将を射んと欲すれば</a:t>
            </a:r>
            <a:endParaRPr lang="en-US" altLang="ja-JP" sz="5400" b="1">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6259218E-F69F-4A97-9731-4D4721956A54}"/>
              </a:ext>
            </a:extLst>
          </p:cNvPr>
          <p:cNvSpPr txBox="1"/>
          <p:nvPr/>
        </p:nvSpPr>
        <p:spPr>
          <a:xfrm>
            <a:off x="3312757" y="249106"/>
            <a:ext cx="1015663" cy="6608894"/>
          </a:xfrm>
          <a:prstGeom prst="rect">
            <a:avLst/>
          </a:prstGeom>
          <a:noFill/>
          <a:ln>
            <a:noFill/>
          </a:ln>
        </p:spPr>
        <p:txBody>
          <a:bodyPr vert="eaVert" wrap="square" rtlCol="0">
            <a:spAutoFit/>
          </a:bodyPr>
          <a:lstStyle/>
          <a:p>
            <a:r>
              <a:rPr lang="ja-JP" altLang="en-US" sz="5400" b="1">
                <a:latin typeface="UD デジタル 教科書体 NK-B" panose="02020700000000000000" pitchFamily="18" charset="-128"/>
                <a:ea typeface="UD デジタル 教科書体 NK-B" panose="02020700000000000000" pitchFamily="18" charset="-128"/>
              </a:rPr>
              <a:t>先ず馬を射よ</a:t>
            </a:r>
            <a:endParaRPr lang="en-US" altLang="ja-JP" sz="5400" b="1">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EFB8CE31-8CE3-4D32-96D7-2D3F46C7EA95}"/>
              </a:ext>
            </a:extLst>
          </p:cNvPr>
          <p:cNvSpPr txBox="1"/>
          <p:nvPr/>
        </p:nvSpPr>
        <p:spPr>
          <a:xfrm>
            <a:off x="5200918"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しょう　　い　　　　　　　ほ</a:t>
            </a:r>
          </a:p>
        </p:txBody>
      </p:sp>
      <p:sp>
        <p:nvSpPr>
          <p:cNvPr id="7" name="テキスト ボックス 6">
            <a:extLst>
              <a:ext uri="{FF2B5EF4-FFF2-40B4-BE49-F238E27FC236}">
                <a16:creationId xmlns:a16="http://schemas.microsoft.com/office/drawing/2014/main" id="{A245FA2A-D354-4C84-8F8C-D97C233D3F8F}"/>
              </a:ext>
            </a:extLst>
          </p:cNvPr>
          <p:cNvSpPr txBox="1"/>
          <p:nvPr/>
        </p:nvSpPr>
        <p:spPr>
          <a:xfrm>
            <a:off x="4021011"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ま      うま　　　 い</a:t>
            </a:r>
          </a:p>
        </p:txBody>
      </p:sp>
      <p:pic>
        <p:nvPicPr>
          <p:cNvPr id="3074" name="Picture 2" descr="竜騎兵のイラスト">
            <a:extLst>
              <a:ext uri="{FF2B5EF4-FFF2-40B4-BE49-F238E27FC236}">
                <a16:creationId xmlns:a16="http://schemas.microsoft.com/office/drawing/2014/main" id="{3822E46B-3125-4491-A360-E347C46F2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78026" y="2899274"/>
            <a:ext cx="2421316" cy="26462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オリンピックのイラスト「アーチェリー」">
            <a:extLst>
              <a:ext uri="{FF2B5EF4-FFF2-40B4-BE49-F238E27FC236}">
                <a16:creationId xmlns:a16="http://schemas.microsoft.com/office/drawing/2014/main" id="{4AF2E927-C240-4E80-848E-8A95D5BC0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6112">
            <a:off x="7796046" y="4860495"/>
            <a:ext cx="1471798" cy="179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8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何事においても、始めた頃の謙虚で真剣な気持ちを忘れてはならないということ。</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0B094FA1-01A6-4632-8484-1903C8B6FAA4}"/>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初心忘るべからず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6580F4E3-8761-4389-8A99-CF8431D5ED33}"/>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しょしんわす</a:t>
            </a:r>
          </a:p>
        </p:txBody>
      </p:sp>
    </p:spTree>
    <p:extLst>
      <p:ext uri="{BB962C8B-B14F-4D97-AF65-F5344CB8AC3E}">
        <p14:creationId xmlns:p14="http://schemas.microsoft.com/office/powerpoint/2010/main" val="20883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知れば腹が立ったり悩むようなことでも、知らなければ平静な心でいられるという例え。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また、実態を知らずに平然としている人をあざけっていう言葉。</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4098" name="Picture 2" descr="https://1.bp.blogspot.com/-3NGPnoD3C3c/Wat2tcCRXoI/AAAAAAABGag/x3MFGeWxkOEU890YJmA17HhbXaW8uVZ9wCLcBGAs/s800/ochanoma_angry.png">
            <a:extLst>
              <a:ext uri="{FF2B5EF4-FFF2-40B4-BE49-F238E27FC236}">
                <a16:creationId xmlns:a16="http://schemas.microsoft.com/office/drawing/2014/main" id="{4FA2F43D-0B3E-4349-A41D-025E38FBE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787" y="901956"/>
            <a:ext cx="2576796" cy="17071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1.bp.blogspot.com/-6PGvujM2Saw/VdLrqkCmxSI/AAAAAAAAwvc/506lc9ZR8qY/s800/eco_switch_off_tv.png">
            <a:extLst>
              <a:ext uri="{FF2B5EF4-FFF2-40B4-BE49-F238E27FC236}">
                <a16:creationId xmlns:a16="http://schemas.microsoft.com/office/drawing/2014/main" id="{9196CDD5-377D-45D5-9672-994F6A3C6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787" y="2534196"/>
            <a:ext cx="2576796" cy="20485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2.bp.blogspot.com/-dJ_hznEiBS0/Wat2yZzXteI/AAAAAAABGbE/MvHFUg1b_mw2RICx8qnrMyolx6TcfHVRgCLcBGAs/s800/ochanoma_smile_notv.png">
            <a:extLst>
              <a:ext uri="{FF2B5EF4-FFF2-40B4-BE49-F238E27FC236}">
                <a16:creationId xmlns:a16="http://schemas.microsoft.com/office/drawing/2014/main" id="{203078F2-C378-4428-84EB-7FADD5568EB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528498" y="4582749"/>
            <a:ext cx="2076852" cy="207685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44AAE54D-9DBB-4A17-82A8-33FC0AEEF7FB}"/>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知らぬが仏</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A0AB149A-FDED-4006-8497-EF2579C80C3A}"/>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しら　　　　　　　　 ほとけ</a:t>
            </a:r>
          </a:p>
        </p:txBody>
      </p:sp>
    </p:spTree>
    <p:extLst>
      <p:ext uri="{BB962C8B-B14F-4D97-AF65-F5344CB8AC3E}">
        <p14:creationId xmlns:p14="http://schemas.microsoft.com/office/powerpoint/2010/main" val="24675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41837" y="249344"/>
            <a:ext cx="3046988"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どんなことでも、好きなものに対しては熱心に努力するしたり、おのずと熱中できるから、上達が早いということ。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好きであることは、上手になるための大切な条件であるということ。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「好きこそ上手」「好きこそ物の上手」とも。</a:t>
            </a:r>
          </a:p>
        </p:txBody>
      </p:sp>
      <p:pic>
        <p:nvPicPr>
          <p:cNvPr id="3074" name="Picture 2" descr="https://4.bp.blogspot.com/-s0u5kGerfwc/W4PKOypvzCI/AAAAAAABOOQ/VRMDSwCVYMUXK4s6ybP2x5jVm4KBth5mACLcBGAs/s800/ufo_catcher_muzukashii.png">
            <a:extLst>
              <a:ext uri="{FF2B5EF4-FFF2-40B4-BE49-F238E27FC236}">
                <a16:creationId xmlns:a16="http://schemas.microsoft.com/office/drawing/2014/main" id="{F1EFAA1D-B6DC-4639-94C9-4C5B50071CC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61777" y="965476"/>
            <a:ext cx="2005015" cy="18472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2.bp.blogspot.com/-rhbSoGVzTJY/U820ET1JqDI/AAAAAAAAjRM/yH_7MFpZ1GI/s800/ufo_catcher.png">
            <a:extLst>
              <a:ext uri="{FF2B5EF4-FFF2-40B4-BE49-F238E27FC236}">
                <a16:creationId xmlns:a16="http://schemas.microsoft.com/office/drawing/2014/main" id="{2BF92F1E-540E-4EE0-95F6-9C3F22D9CC4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61777" y="4795174"/>
            <a:ext cx="2005015" cy="16917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4.bp.blogspot.com/-YiybfO2Q7eI/Vw5K0M1LVCI/AAAAAAAA5tc/IUsoF1brRIAoMNHvdsmkAeg4wnM49byDQCLcB/s800/pose_necchuu_computer_man.png">
            <a:extLst>
              <a:ext uri="{FF2B5EF4-FFF2-40B4-BE49-F238E27FC236}">
                <a16:creationId xmlns:a16="http://schemas.microsoft.com/office/drawing/2014/main" id="{B35D5618-4A5D-4837-AF56-C8B540B0B83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6661777" y="2812706"/>
            <a:ext cx="2005015" cy="182697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ECDEA8C7-8230-4F65-BF25-7345E4B63B56}"/>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好きこそ</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B290F3BD-C2D4-45A7-A85A-D338B27DBF0A}"/>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物の上手なれ</a:t>
            </a:r>
          </a:p>
        </p:txBody>
      </p:sp>
      <p:sp>
        <p:nvSpPr>
          <p:cNvPr id="14" name="テキスト ボックス 13">
            <a:extLst>
              <a:ext uri="{FF2B5EF4-FFF2-40B4-BE49-F238E27FC236}">
                <a16:creationId xmlns:a16="http://schemas.microsoft.com/office/drawing/2014/main" id="{42E946DD-4679-448D-BDE9-DDEA74224812}"/>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もの　　 じょうず</a:t>
            </a:r>
          </a:p>
        </p:txBody>
      </p:sp>
      <p:sp>
        <p:nvSpPr>
          <p:cNvPr id="15" name="テキスト ボックス 14">
            <a:extLst>
              <a:ext uri="{FF2B5EF4-FFF2-40B4-BE49-F238E27FC236}">
                <a16:creationId xmlns:a16="http://schemas.microsoft.com/office/drawing/2014/main" id="{09FABE2C-BD40-4696-96CB-9D7C35D6A5A1}"/>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す</a:t>
            </a:r>
          </a:p>
        </p:txBody>
      </p:sp>
    </p:spTree>
    <p:extLst>
      <p:ext uri="{BB962C8B-B14F-4D97-AF65-F5344CB8AC3E}">
        <p14:creationId xmlns:p14="http://schemas.microsoft.com/office/powerpoint/2010/main" val="419262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kumimoji="1" lang="ja-JP" altLang="en-US" sz="5400"/>
              <a:t>教訓と知識</a:t>
            </a:r>
            <a:endParaRPr kumimoji="1" lang="ja-JP" altLang="en-US" sz="5400" dirty="0"/>
          </a:p>
        </p:txBody>
      </p:sp>
      <p:sp>
        <p:nvSpPr>
          <p:cNvPr id="6" name="縦書きテキスト プレースホルダー 2">
            <a:extLst>
              <a:ext uri="{FF2B5EF4-FFF2-40B4-BE49-F238E27FC236}">
                <a16:creationId xmlns:a16="http://schemas.microsoft.com/office/drawing/2014/main" id="{B88B715D-63B2-464A-8CDA-69409EC81837}"/>
              </a:ext>
            </a:extLst>
          </p:cNvPr>
          <p:cNvSpPr>
            <a:spLocks noGrp="1"/>
          </p:cNvSpPr>
          <p:nvPr>
            <p:ph type="body" orient="vert" idx="1"/>
          </p:nvPr>
        </p:nvSpPr>
        <p:spPr>
          <a:xfrm>
            <a:off x="1176867" y="906873"/>
            <a:ext cx="4915509" cy="4968993"/>
          </a:xfrm>
        </p:spPr>
        <p:txBody>
          <a:bodyPr anchor="ctr">
            <a:normAutofit/>
          </a:bodyPr>
          <a:lstStyle/>
          <a:p>
            <a:pPr marL="0" indent="0">
              <a:buNone/>
            </a:pPr>
            <a:r>
              <a:rPr lang="ja-JP" altLang="en-US" sz="4800">
                <a:solidFill>
                  <a:srgbClr val="FF0000"/>
                </a:solidFill>
                <a:latin typeface="+mj-ea"/>
                <a:ea typeface="+mj-ea"/>
              </a:rPr>
              <a:t>さ</a:t>
            </a:r>
            <a:r>
              <a:rPr lang="ja-JP" altLang="en-US" sz="4800">
                <a:solidFill>
                  <a:schemeClr val="tx1"/>
                </a:solidFill>
                <a:latin typeface="+mj-ea"/>
                <a:ea typeface="+mj-ea"/>
              </a:rPr>
              <a:t>行の</a:t>
            </a:r>
            <a:r>
              <a:rPr lang="ja-JP" altLang="en-US" sz="4800">
                <a:solidFill>
                  <a:srgbClr val="FF0000"/>
                </a:solidFill>
                <a:latin typeface="+mj-ea"/>
                <a:ea typeface="+mj-ea"/>
              </a:rPr>
              <a:t>ことわざ</a:t>
            </a:r>
            <a:r>
              <a:rPr lang="ja-JP" altLang="en-US" sz="4800">
                <a:latin typeface="+mj-ea"/>
                <a:ea typeface="+mj-ea"/>
              </a:rPr>
              <a:t>と</a:t>
            </a:r>
            <a:endParaRPr lang="en-US" altLang="ja-JP" sz="4800">
              <a:latin typeface="+mj-ea"/>
              <a:ea typeface="+mj-ea"/>
            </a:endParaRPr>
          </a:p>
          <a:p>
            <a:pPr marL="0" indent="0">
              <a:buNone/>
            </a:pPr>
            <a:r>
              <a:rPr lang="ja-JP" altLang="en-US" sz="4800">
                <a:latin typeface="+mj-ea"/>
                <a:ea typeface="+mj-ea"/>
              </a:rPr>
              <a:t>その</a:t>
            </a:r>
            <a:r>
              <a:rPr lang="ja-JP" altLang="en-US" sz="4800">
                <a:solidFill>
                  <a:srgbClr val="FF0000"/>
                </a:solidFill>
                <a:latin typeface="+mj-ea"/>
                <a:ea typeface="+mj-ea"/>
              </a:rPr>
              <a:t>意味</a:t>
            </a:r>
            <a:r>
              <a:rPr lang="ja-JP" altLang="en-US" sz="4800">
                <a:latin typeface="+mj-ea"/>
                <a:ea typeface="+mj-ea"/>
              </a:rPr>
              <a:t>を知ろう。</a:t>
            </a:r>
            <a:endParaRPr lang="ja-JP" altLang="en-US" sz="4800" dirty="0">
              <a:latin typeface="+mj-ea"/>
              <a:ea typeface="+mj-ea"/>
            </a:endParaRPr>
          </a:p>
        </p:txBody>
      </p:sp>
    </p:spTree>
    <p:extLst>
      <p:ext uri="{BB962C8B-B14F-4D97-AF65-F5344CB8AC3E}">
        <p14:creationId xmlns:p14="http://schemas.microsoft.com/office/powerpoint/2010/main" val="376662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何事も度が過ぎると足りないのと同じくらい良くないということ。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物事は中庸が大切だということ。</a:t>
            </a:r>
          </a:p>
        </p:txBody>
      </p:sp>
      <p:pic>
        <p:nvPicPr>
          <p:cNvPr id="1026" name="Picture 2" descr="ワーカホリック・仕事中毒のイラスト（女性）">
            <a:extLst>
              <a:ext uri="{FF2B5EF4-FFF2-40B4-BE49-F238E27FC236}">
                <a16:creationId xmlns:a16="http://schemas.microsoft.com/office/drawing/2014/main" id="{F0DD218F-12A9-4CA8-BCFB-F692FA73C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649" y="-175495"/>
            <a:ext cx="2292019" cy="2200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ワーカホリック・仕事中毒のイラスト">
            <a:extLst>
              <a:ext uri="{FF2B5EF4-FFF2-40B4-BE49-F238E27FC236}">
                <a16:creationId xmlns:a16="http://schemas.microsoft.com/office/drawing/2014/main" id="{A635460E-0F26-4C9E-ACFA-B441714DF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966" y="1186681"/>
            <a:ext cx="2292020" cy="1971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力尽きた人のイラスト（女性会社員）">
            <a:extLst>
              <a:ext uri="{FF2B5EF4-FFF2-40B4-BE49-F238E27FC236}">
                <a16:creationId xmlns:a16="http://schemas.microsoft.com/office/drawing/2014/main" id="{10A0FB91-420C-4A2F-ADF7-B43D9F1FA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125822" y="2966258"/>
            <a:ext cx="2018178" cy="23264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過労のイラスト（男性）">
            <a:extLst>
              <a:ext uri="{FF2B5EF4-FFF2-40B4-BE49-F238E27FC236}">
                <a16:creationId xmlns:a16="http://schemas.microsoft.com/office/drawing/2014/main" id="{BA8455FE-24C1-49AD-A918-0BC2375CE1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458" y="4606955"/>
            <a:ext cx="2016969" cy="2128727"/>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3EA84AE4-EB32-473D-A6C1-54FCF9D8ECBD}"/>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過ぎたるは猶</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3" name="正方形/長方形 12">
            <a:extLst>
              <a:ext uri="{FF2B5EF4-FFF2-40B4-BE49-F238E27FC236}">
                <a16:creationId xmlns:a16="http://schemas.microsoft.com/office/drawing/2014/main" id="{E147C480-AB2A-45E9-83B9-F350B72E2EEF}"/>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及ばざるが如し</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9676E89E-437C-44B7-84AB-48EDD4E0D6B1}"/>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す　　　　　　　　　　　　　 なお</a:t>
            </a:r>
          </a:p>
        </p:txBody>
      </p:sp>
      <p:sp>
        <p:nvSpPr>
          <p:cNvPr id="15" name="テキスト ボックス 14">
            <a:extLst>
              <a:ext uri="{FF2B5EF4-FFF2-40B4-BE49-F238E27FC236}">
                <a16:creationId xmlns:a16="http://schemas.microsoft.com/office/drawing/2014/main" id="{F379A444-4764-4935-BE4A-C8034554E8DA}"/>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およ　　　　　　　　　　　　　ごと</a:t>
            </a:r>
          </a:p>
        </p:txBody>
      </p:sp>
    </p:spTree>
    <p:extLst>
      <p:ext uri="{BB962C8B-B14F-4D97-AF65-F5344CB8AC3E}">
        <p14:creationId xmlns:p14="http://schemas.microsoft.com/office/powerpoint/2010/main" val="40230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41837" y="249344"/>
            <a:ext cx="3046988"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何事も焦ってやると失敗しやすく、やったことが無駄になるから、急ぐときほど落ち着いて行動せよという教え。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「急いては事を仕損ずる」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「急いては事を過つ」ともいう。</a:t>
            </a:r>
          </a:p>
        </p:txBody>
      </p:sp>
      <p:pic>
        <p:nvPicPr>
          <p:cNvPr id="2054" name="Picture 6" descr="焦って書類を書く会社員のイラスト（男性）">
            <a:extLst>
              <a:ext uri="{FF2B5EF4-FFF2-40B4-BE49-F238E27FC236}">
                <a16:creationId xmlns:a16="http://schemas.microsoft.com/office/drawing/2014/main" id="{F51253CB-0157-47C5-BDC3-490D4B60C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867" y="86374"/>
            <a:ext cx="1977133" cy="21726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沢山の書類に判子を押す人のイラスト">
            <a:extLst>
              <a:ext uri="{FF2B5EF4-FFF2-40B4-BE49-F238E27FC236}">
                <a16:creationId xmlns:a16="http://schemas.microsoft.com/office/drawing/2014/main" id="{7F5650E5-C997-4B0E-A86B-539BFC87A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425" y="2142702"/>
            <a:ext cx="2644289" cy="2456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間違って書類をシュレッダーにかけた人のイラスト">
            <a:extLst>
              <a:ext uri="{FF2B5EF4-FFF2-40B4-BE49-F238E27FC236}">
                <a16:creationId xmlns:a16="http://schemas.microsoft.com/office/drawing/2014/main" id="{42D8B795-0349-4565-8534-F4D5A7528D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7724" y="4315376"/>
            <a:ext cx="1977133" cy="2527585"/>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4A8CCBC2-22E8-470A-BD9B-05D95282E7B7}"/>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急いては事を</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A35E8A21-7190-4D2C-9153-F4229EADA2FD}"/>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仕損じる</a:t>
            </a:r>
          </a:p>
        </p:txBody>
      </p:sp>
      <p:sp>
        <p:nvSpPr>
          <p:cNvPr id="13" name="テキスト ボックス 12">
            <a:extLst>
              <a:ext uri="{FF2B5EF4-FFF2-40B4-BE49-F238E27FC236}">
                <a16:creationId xmlns:a16="http://schemas.microsoft.com/office/drawing/2014/main" id="{59339488-93B3-4DE9-BA63-7A6E6EF7D934}"/>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せ　　　　　　　　　 こと</a:t>
            </a:r>
          </a:p>
        </p:txBody>
      </p:sp>
      <p:sp>
        <p:nvSpPr>
          <p:cNvPr id="14" name="テキスト ボックス 13">
            <a:extLst>
              <a:ext uri="{FF2B5EF4-FFF2-40B4-BE49-F238E27FC236}">
                <a16:creationId xmlns:a16="http://schemas.microsoft.com/office/drawing/2014/main" id="{23DE4237-3FAC-4164-A3EB-FE114368187D}"/>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し そん</a:t>
            </a:r>
          </a:p>
        </p:txBody>
      </p:sp>
    </p:spTree>
    <p:extLst>
      <p:ext uri="{BB962C8B-B14F-4D97-AF65-F5344CB8AC3E}">
        <p14:creationId xmlns:p14="http://schemas.microsoft.com/office/powerpoint/2010/main" val="139062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思いもよらない事件や変動が突然起こること。</a:t>
            </a:r>
            <a:endParaRPr lang="en-US" altLang="ja-JP" sz="2400">
              <a:latin typeface="UD デジタル 教科書体 N-R" panose="02020400000000000000" pitchFamily="17" charset="-128"/>
              <a:ea typeface="UD デジタル 教科書体 N-R" panose="02020400000000000000" pitchFamily="17" charset="-128"/>
            </a:endParaRPr>
          </a:p>
          <a:p>
            <a:r>
              <a:rPr kumimoji="1" lang="ja-JP" altLang="en-US" sz="2400">
                <a:latin typeface="UD デジタル 教科書体 N-R" panose="02020400000000000000" pitchFamily="17" charset="-128"/>
                <a:ea typeface="UD デジタル 教科書体 N-R" panose="02020400000000000000" pitchFamily="17" charset="-128"/>
              </a:rPr>
              <a:t>また、突然うけた衝撃。</a:t>
            </a:r>
          </a:p>
        </p:txBody>
      </p:sp>
      <p:pic>
        <p:nvPicPr>
          <p:cNvPr id="12" name="Picture 8" descr="https://4.bp.blogspot.com/-GY783_04Xsk/VpjBpgEivII/AAAAAAAA25s/G8MR3MGOLkE/s1600/bg_natural_sky.jpg">
            <a:extLst>
              <a:ext uri="{FF2B5EF4-FFF2-40B4-BE49-F238E27FC236}">
                <a16:creationId xmlns:a16="http://schemas.microsoft.com/office/drawing/2014/main" id="{FE5F17B1-A4A4-4E68-97C4-CC9CD269E3D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0800000">
            <a:off x="5901436" y="3190556"/>
            <a:ext cx="3045417" cy="17130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4.bp.blogspot.com/-GY783_04Xsk/VpjBpgEivII/AAAAAAAA25s/G8MR3MGOLkE/s1600/bg_natural_sky.jpg">
            <a:extLst>
              <a:ext uri="{FF2B5EF4-FFF2-40B4-BE49-F238E27FC236}">
                <a16:creationId xmlns:a16="http://schemas.microsoft.com/office/drawing/2014/main" id="{539CF338-3697-46D6-AEF7-C2FB9AD16B5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901436" y="1477508"/>
            <a:ext cx="3045417" cy="17130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雷・雷雲のイラスト（自然災害）">
            <a:extLst>
              <a:ext uri="{FF2B5EF4-FFF2-40B4-BE49-F238E27FC236}">
                <a16:creationId xmlns:a16="http://schemas.microsoft.com/office/drawing/2014/main" id="{449B9ABB-8849-4573-B1D2-2CFF6E4B9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204" y="3429000"/>
            <a:ext cx="3360553" cy="2722047"/>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9D047EFB-1E23-4F30-9D7A-A908DE97A3A6}"/>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青天の霹靂</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AB7F4803-AF4F-4AF5-B75F-BC9CC50800B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せいてん　    へきれき</a:t>
            </a:r>
          </a:p>
        </p:txBody>
      </p:sp>
    </p:spTree>
    <p:extLst>
      <p:ext uri="{BB962C8B-B14F-4D97-AF65-F5344CB8AC3E}">
        <p14:creationId xmlns:p14="http://schemas.microsoft.com/office/powerpoint/2010/main" val="418646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良いと思ったことは、ためらわず、すぐに実行するべきだということ。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kumimoji="1" lang="ja-JP" altLang="en-US" sz="2400">
                <a:latin typeface="UD デジタル 教科書体 N-R" panose="02020400000000000000" pitchFamily="17" charset="-128"/>
                <a:ea typeface="UD デジタル 教科書体 N-R" panose="02020400000000000000" pitchFamily="17" charset="-128"/>
              </a:rPr>
              <a:t>「善は急げ、悪は延べよ」と続けて言うこともある。</a:t>
            </a:r>
          </a:p>
        </p:txBody>
      </p:sp>
      <p:pic>
        <p:nvPicPr>
          <p:cNvPr id="1026" name="Picture 2" descr="https://2.bp.blogspot.com/-nFSammY_mSI/W6DTtfp8EvI/AAAAAAABO-o/Co4pYHITqqoZey8QIMONqcou4XZM5Ib-ACLcBGAs/s800/run_sagyouin_woman.png">
            <a:extLst>
              <a:ext uri="{FF2B5EF4-FFF2-40B4-BE49-F238E27FC236}">
                <a16:creationId xmlns:a16="http://schemas.microsoft.com/office/drawing/2014/main" id="{21F55B66-49C4-4AA2-9B7E-1FBAE3E41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350" y="3592552"/>
            <a:ext cx="1662298" cy="2602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bp.blogspot.com/-Xy6j1JAWVLk/W6DTrnyBviI/AAAAAAABO-Y/lt92kMlmGAM5oCEYSrK0YgBOuofGbB1ngCLcBGAs/s800/run_sagyouin_man.png">
            <a:extLst>
              <a:ext uri="{FF2B5EF4-FFF2-40B4-BE49-F238E27FC236}">
                <a16:creationId xmlns:a16="http://schemas.microsoft.com/office/drawing/2014/main" id="{CF3E1457-CCBC-4269-A6AB-0E985488B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613" y="4127319"/>
            <a:ext cx="1743116" cy="2602025"/>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421BF51E-33CD-4A1E-B1C4-A8624A47A0B5}"/>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善は急げ</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05CF8A3F-1C0B-4C18-8C6B-07ECA61BA830}"/>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ぜん　　　いそ</a:t>
            </a:r>
          </a:p>
        </p:txBody>
      </p:sp>
    </p:spTree>
    <p:extLst>
      <p:ext uri="{BB962C8B-B14F-4D97-AF65-F5344CB8AC3E}">
        <p14:creationId xmlns:p14="http://schemas.microsoft.com/office/powerpoint/2010/main" val="3025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普段から準備をしておけば、いざというとき何も心配がないということ。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kumimoji="1" lang="ja-JP" altLang="en-US" sz="2400">
                <a:latin typeface="UD デジタル 教科書体 N-R" panose="02020400000000000000" pitchFamily="17" charset="-128"/>
                <a:ea typeface="UD デジタル 教科書体 N-R" panose="02020400000000000000" pitchFamily="17" charset="-128"/>
              </a:rPr>
              <a:t>「憂い」は「患（い）」とも書く。</a:t>
            </a:r>
          </a:p>
        </p:txBody>
      </p:sp>
      <p:pic>
        <p:nvPicPr>
          <p:cNvPr id="2054" name="Picture 6" descr="非常用持ち出し袋の確認のイラスト">
            <a:extLst>
              <a:ext uri="{FF2B5EF4-FFF2-40B4-BE49-F238E27FC236}">
                <a16:creationId xmlns:a16="http://schemas.microsoft.com/office/drawing/2014/main" id="{D7FA776C-DD43-40B2-9254-CB81CBF77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693" y="4005774"/>
            <a:ext cx="2723570" cy="27235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3072F3BA-176C-40E0-93F5-0E2749C24391}"/>
              </a:ext>
            </a:extLst>
          </p:cNvPr>
          <p:cNvSpPr/>
          <p:nvPr/>
        </p:nvSpPr>
        <p:spPr>
          <a:xfrm>
            <a:off x="4064168"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備えあれば憂いなし</a:t>
            </a:r>
          </a:p>
        </p:txBody>
      </p:sp>
      <p:sp>
        <p:nvSpPr>
          <p:cNvPr id="7" name="テキスト ボックス 6">
            <a:extLst>
              <a:ext uri="{FF2B5EF4-FFF2-40B4-BE49-F238E27FC236}">
                <a16:creationId xmlns:a16="http://schemas.microsoft.com/office/drawing/2014/main" id="{02400CC0-84F4-451E-9C3C-D1B2E1E78F96}"/>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そな　　　　　　　　　        うれ</a:t>
            </a:r>
          </a:p>
        </p:txBody>
      </p:sp>
    </p:spTree>
    <p:extLst>
      <p:ext uri="{BB962C8B-B14F-4D97-AF65-F5344CB8AC3E}">
        <p14:creationId xmlns:p14="http://schemas.microsoft.com/office/powerpoint/2010/main" val="34787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人より先に行動すれば、有利な場に立ち相手を制することができるということ。</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026" name="Picture 2" descr="喜ぶ人を羨む人のイラスト（男性）">
            <a:extLst>
              <a:ext uri="{FF2B5EF4-FFF2-40B4-BE49-F238E27FC236}">
                <a16:creationId xmlns:a16="http://schemas.microsoft.com/office/drawing/2014/main" id="{D366A39A-938E-4EE4-BE86-B1B6E409A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693" y="4290349"/>
            <a:ext cx="2594675" cy="2438995"/>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96729193-2931-404A-903A-86857B2EB891}"/>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先んずれば人を制す</a:t>
            </a:r>
            <a:endParaRPr lang="en-US" altLang="ja-JP" sz="5400" b="1"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A15144F3-267C-4E9B-A4DD-BE58BA08DF23}"/>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さき　　　　　　　　　　　　　 ひと      せい</a:t>
            </a:r>
          </a:p>
        </p:txBody>
      </p:sp>
    </p:spTree>
    <p:extLst>
      <p:ext uri="{BB962C8B-B14F-4D97-AF65-F5344CB8AC3E}">
        <p14:creationId xmlns:p14="http://schemas.microsoft.com/office/powerpoint/2010/main" val="33327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策略に秀でた者は策を練りすぎて、逆に失敗するものであるという例え。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kumimoji="1" lang="ja-JP" altLang="en-US" sz="2400">
                <a:latin typeface="UD デジタル 教科書体 N-R" panose="02020400000000000000" pitchFamily="17" charset="-128"/>
                <a:ea typeface="UD デジタル 教科書体 N-R" panose="02020400000000000000" pitchFamily="17" charset="-128"/>
              </a:rPr>
              <a:t>「策士策に倒れる」「才子才に倒れる」とも。</a:t>
            </a:r>
          </a:p>
        </p:txBody>
      </p:sp>
      <p:pic>
        <p:nvPicPr>
          <p:cNvPr id="3074" name="Picture 2" descr="戦略・策略のイラスト（女性）">
            <a:extLst>
              <a:ext uri="{FF2B5EF4-FFF2-40B4-BE49-F238E27FC236}">
                <a16:creationId xmlns:a16="http://schemas.microsoft.com/office/drawing/2014/main" id="{67BD218B-C284-43E3-B458-B7D2157F5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026" y="2090995"/>
            <a:ext cx="2354451" cy="22190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落ち込む会社員のイラスト（女性）">
            <a:extLst>
              <a:ext uri="{FF2B5EF4-FFF2-40B4-BE49-F238E27FC236}">
                <a16:creationId xmlns:a16="http://schemas.microsoft.com/office/drawing/2014/main" id="{2429C751-5BF6-48C6-8687-381191811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017" y="4431799"/>
            <a:ext cx="1982379" cy="210332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FFEA6750-F7C9-4787-9E23-483526732134}"/>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策士策に溺れる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D81ED393-1B07-46F4-9FFB-B47D0A7CDEAF}"/>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さく し　さく　   おぼ</a:t>
            </a:r>
          </a:p>
        </p:txBody>
      </p:sp>
    </p:spTree>
    <p:extLst>
      <p:ext uri="{BB962C8B-B14F-4D97-AF65-F5344CB8AC3E}">
        <p14:creationId xmlns:p14="http://schemas.microsoft.com/office/powerpoint/2010/main" val="34904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その道の達人でも、たまには失敗することもあるということ。</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026" name="Picture 2" descr="ç¿ã®ãã¼ã¯ï¼ç½æãï¼">
            <a:extLst>
              <a:ext uri="{FF2B5EF4-FFF2-40B4-BE49-F238E27FC236}">
                <a16:creationId xmlns:a16="http://schemas.microsoft.com/office/drawing/2014/main" id="{DCE3617C-2413-4767-87B4-A913F8CD9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38176">
            <a:off x="7723935" y="5197639"/>
            <a:ext cx="1136503" cy="100391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3.bp.blogspot.com/-j_iBanEUvZ8/V9vCuwf7EbI/AAAAAAAA9_8/y8B5mE1A1ygo0bbcIDZZsodllX3VDc8egCLcB/s800/tree_simple3.png">
            <a:extLst>
              <a:ext uri="{FF2B5EF4-FFF2-40B4-BE49-F238E27FC236}">
                <a16:creationId xmlns:a16="http://schemas.microsoft.com/office/drawing/2014/main" id="{A4AB7003-5EF1-4A24-9350-0CD6FB091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571" y="3069204"/>
            <a:ext cx="2173312" cy="2884578"/>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3A8C6182-A083-4930-BC27-317C6839460F}"/>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猿も木から落ちる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8FDF385D-C17A-46E6-A233-6A40386477F9}"/>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さる　　　　き　　　　　　　　お</a:t>
            </a:r>
          </a:p>
        </p:txBody>
      </p:sp>
    </p:spTree>
    <p:extLst>
      <p:ext uri="{BB962C8B-B14F-4D97-AF65-F5344CB8AC3E}">
        <p14:creationId xmlns:p14="http://schemas.microsoft.com/office/powerpoint/2010/main" val="223774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何事も関係をもたなければ、余計な災いを招くことはないということ。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面倒な事に余計な手出しをするなという例え。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「触らぬ神に罰あたらぬ」</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「知らぬ神に祟りなし」ともいう。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2050" name="Picture 2" descr="ゼウスのイラスト">
            <a:extLst>
              <a:ext uri="{FF2B5EF4-FFF2-40B4-BE49-F238E27FC236}">
                <a16:creationId xmlns:a16="http://schemas.microsoft.com/office/drawing/2014/main" id="{302F218C-06FD-43B1-8900-617C91BD0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446" y="4200041"/>
            <a:ext cx="2529303" cy="252930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472EE6A8-6368-428E-8875-257FBDF888A2}"/>
              </a:ext>
            </a:extLst>
          </p:cNvPr>
          <p:cNvSpPr/>
          <p:nvPr/>
        </p:nvSpPr>
        <p:spPr>
          <a:xfrm>
            <a:off x="4064168"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触らぬ神に祟りなし</a:t>
            </a:r>
          </a:p>
        </p:txBody>
      </p:sp>
      <p:sp>
        <p:nvSpPr>
          <p:cNvPr id="7" name="テキスト ボックス 6">
            <a:extLst>
              <a:ext uri="{FF2B5EF4-FFF2-40B4-BE49-F238E27FC236}">
                <a16:creationId xmlns:a16="http://schemas.microsoft.com/office/drawing/2014/main" id="{BC811D00-90F0-4259-8CCA-40563D27D8BF}"/>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さわ　　　　　　 かみ    　たた</a:t>
            </a:r>
          </a:p>
        </p:txBody>
      </p:sp>
    </p:spTree>
    <p:extLst>
      <p:ext uri="{BB962C8B-B14F-4D97-AF65-F5344CB8AC3E}">
        <p14:creationId xmlns:p14="http://schemas.microsoft.com/office/powerpoint/2010/main" val="264905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山椒の実は小さくても非常に辛い。</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体は小さくとも気性や才能が鋭く優れていて、侮り難い存在の例え。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「山椒」は「さんしょ」とも読む。</a:t>
            </a:r>
          </a:p>
        </p:txBody>
      </p:sp>
      <p:sp>
        <p:nvSpPr>
          <p:cNvPr id="8" name="正方形/長方形 7">
            <a:extLst>
              <a:ext uri="{FF2B5EF4-FFF2-40B4-BE49-F238E27FC236}">
                <a16:creationId xmlns:a16="http://schemas.microsoft.com/office/drawing/2014/main" id="{31557021-2994-4547-A0F9-3ED865BA773D}"/>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山椒は小粒でも</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D07A7831-2D43-41EC-ACAC-5202D2ACF0C7}"/>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ぴりりと辛い</a:t>
            </a:r>
          </a:p>
        </p:txBody>
      </p:sp>
      <p:sp>
        <p:nvSpPr>
          <p:cNvPr id="11" name="テキスト ボックス 10">
            <a:extLst>
              <a:ext uri="{FF2B5EF4-FFF2-40B4-BE49-F238E27FC236}">
                <a16:creationId xmlns:a16="http://schemas.microsoft.com/office/drawing/2014/main" id="{73CD359F-A26E-4D37-B4AB-218025B4F0BA}"/>
              </a:ext>
            </a:extLst>
          </p:cNvPr>
          <p:cNvSpPr txBox="1"/>
          <p:nvPr/>
        </p:nvSpPr>
        <p:spPr>
          <a:xfrm>
            <a:off x="5208423" y="131736"/>
            <a:ext cx="677108" cy="659737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さんしょう　　　こ つぶ</a:t>
            </a:r>
          </a:p>
        </p:txBody>
      </p:sp>
      <p:sp>
        <p:nvSpPr>
          <p:cNvPr id="13" name="テキスト ボックス 12">
            <a:extLst>
              <a:ext uri="{FF2B5EF4-FFF2-40B4-BE49-F238E27FC236}">
                <a16:creationId xmlns:a16="http://schemas.microsoft.com/office/drawing/2014/main" id="{FD50DE9C-CFC2-431F-9085-333B24E0DE15}"/>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から</a:t>
            </a:r>
          </a:p>
        </p:txBody>
      </p:sp>
      <p:pic>
        <p:nvPicPr>
          <p:cNvPr id="1026" name="Picture 2" descr="山椒のイラスト（乾燥）">
            <a:extLst>
              <a:ext uri="{FF2B5EF4-FFF2-40B4-BE49-F238E27FC236}">
                <a16:creationId xmlns:a16="http://schemas.microsoft.com/office/drawing/2014/main" id="{304462BE-DD75-4351-A6C2-37479074C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511" y="5164811"/>
            <a:ext cx="1446550" cy="144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4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たとえ凡人でも三人集まって考えれば、すばらしい知恵が出るものだという例え。</a:t>
            </a:r>
          </a:p>
        </p:txBody>
      </p:sp>
      <p:pic>
        <p:nvPicPr>
          <p:cNvPr id="2050" name="Picture 2" descr="ååãããäººéã®ã¤ã©ã¹ãï¼æ£äººéï¼">
            <a:extLst>
              <a:ext uri="{FF2B5EF4-FFF2-40B4-BE49-F238E27FC236}">
                <a16:creationId xmlns:a16="http://schemas.microsoft.com/office/drawing/2014/main" id="{58EFF0E8-68BF-45D6-AA24-B2B1A6FF1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095" y="4518328"/>
            <a:ext cx="2135588" cy="2135588"/>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31557021-2994-4547-A0F9-3ED865BA773D}"/>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三人寄れば</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D07A7831-2D43-41EC-ACAC-5202D2ACF0C7}"/>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文殊の知恵</a:t>
            </a:r>
          </a:p>
        </p:txBody>
      </p:sp>
      <p:sp>
        <p:nvSpPr>
          <p:cNvPr id="11" name="テキスト ボックス 10">
            <a:extLst>
              <a:ext uri="{FF2B5EF4-FFF2-40B4-BE49-F238E27FC236}">
                <a16:creationId xmlns:a16="http://schemas.microsoft.com/office/drawing/2014/main" id="{73CD359F-A26E-4D37-B4AB-218025B4F0BA}"/>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さんにん よ</a:t>
            </a:r>
          </a:p>
        </p:txBody>
      </p:sp>
      <p:sp>
        <p:nvSpPr>
          <p:cNvPr id="13" name="テキスト ボックス 12">
            <a:extLst>
              <a:ext uri="{FF2B5EF4-FFF2-40B4-BE49-F238E27FC236}">
                <a16:creationId xmlns:a16="http://schemas.microsoft.com/office/drawing/2014/main" id="{FD50DE9C-CFC2-431F-9085-333B24E0DE15}"/>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もんじゅ　　　　ち　え</a:t>
            </a:r>
          </a:p>
        </p:txBody>
      </p:sp>
    </p:spTree>
    <p:extLst>
      <p:ext uri="{BB962C8B-B14F-4D97-AF65-F5344CB8AC3E}">
        <p14:creationId xmlns:p14="http://schemas.microsoft.com/office/powerpoint/2010/main" val="40323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危機や苦難の中で、思わぬ助けにあったときの嬉しさの例え。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「地獄で仏」「地獄で地蔵に会う」ともいう。</a:t>
            </a:r>
            <a:endParaRPr kumimoji="1" lang="ja-JP" altLang="en-US" sz="2400">
              <a:latin typeface="UD デジタル 教科書体 N-R" panose="02020400000000000000" pitchFamily="17" charset="-128"/>
              <a:ea typeface="UD デジタル 教科書体 N-R" panose="02020400000000000000" pitchFamily="17" charset="-128"/>
            </a:endParaRPr>
          </a:p>
        </p:txBody>
      </p:sp>
      <p:pic>
        <p:nvPicPr>
          <p:cNvPr id="8" name="Picture 2" descr="薬師如来のイラスト">
            <a:extLst>
              <a:ext uri="{FF2B5EF4-FFF2-40B4-BE49-F238E27FC236}">
                <a16:creationId xmlns:a16="http://schemas.microsoft.com/office/drawing/2014/main" id="{2A046639-0DC9-423C-A15B-9FD04B2D4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704" y="4253949"/>
            <a:ext cx="2153594" cy="2475396"/>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94A604EB-63A6-43D2-8384-F63BE55CB434}"/>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地獄で仏に</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3E0B90E5-AB16-4D97-8647-2313691526E4}"/>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会ったよう</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AF4D1813-8082-4E4C-A010-BEDC548C5680}"/>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じ ごく　　 ほとけ </a:t>
            </a:r>
          </a:p>
        </p:txBody>
      </p:sp>
      <p:sp>
        <p:nvSpPr>
          <p:cNvPr id="12" name="テキスト ボックス 11">
            <a:extLst>
              <a:ext uri="{FF2B5EF4-FFF2-40B4-BE49-F238E27FC236}">
                <a16:creationId xmlns:a16="http://schemas.microsoft.com/office/drawing/2014/main" id="{1CBA8520-613F-4D11-9E09-809125D7BC42}"/>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あ</a:t>
            </a:r>
          </a:p>
        </p:txBody>
      </p:sp>
    </p:spTree>
    <p:extLst>
      <p:ext uri="{BB962C8B-B14F-4D97-AF65-F5344CB8AC3E}">
        <p14:creationId xmlns:p14="http://schemas.microsoft.com/office/powerpoint/2010/main" val="38237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16975</TotalTime>
  <Words>2036</Words>
  <Application>Microsoft Office PowerPoint</Application>
  <PresentationFormat>画面に合わせる (4:3)</PresentationFormat>
  <Paragraphs>202</Paragraphs>
  <Slides>24</Slides>
  <Notes>23</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24</vt:i4>
      </vt:variant>
    </vt:vector>
  </HeadingPairs>
  <TitlesOfParts>
    <vt:vector size="35" baseType="lpstr">
      <vt:lpstr>ＭＳ Ｐゴシック</vt:lpstr>
      <vt:lpstr>ＭＳ Ｐ明朝</vt:lpstr>
      <vt:lpstr>UD デジタル 教科書体 NK-B</vt:lpstr>
      <vt:lpstr>UD デジタル 教科書体 N-R</vt:lpstr>
      <vt:lpstr>小塚ゴシック Pro M</vt:lpstr>
      <vt:lpstr>游ゴシック</vt:lpstr>
      <vt:lpstr>游ゴシック Light</vt:lpstr>
      <vt:lpstr>Arial</vt:lpstr>
      <vt:lpstr>Garamond</vt:lpstr>
      <vt:lpstr>オーガニック</vt:lpstr>
      <vt:lpstr>Office テーマ</vt:lpstr>
      <vt:lpstr>ことわざ</vt:lpstr>
      <vt:lpstr>教訓と知識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ことわざ さ行</dc:title>
  <dc:creator>colas</dc:creator>
  <cp:lastModifiedBy>colas@edu-c.local</cp:lastModifiedBy>
  <cp:revision>767</cp:revision>
  <dcterms:created xsi:type="dcterms:W3CDTF">2017-10-03T04:20:59Z</dcterms:created>
  <dcterms:modified xsi:type="dcterms:W3CDTF">2020-12-17T01:42:02Z</dcterms:modified>
</cp:coreProperties>
</file>