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80" r:id="rId2"/>
  </p:sldMasterIdLst>
  <p:notesMasterIdLst>
    <p:notesMasterId r:id="rId42"/>
  </p:notesMasterIdLst>
  <p:sldIdLst>
    <p:sldId id="303" r:id="rId3"/>
    <p:sldId id="304" r:id="rId4"/>
    <p:sldId id="362" r:id="rId5"/>
    <p:sldId id="321" r:id="rId6"/>
    <p:sldId id="374" r:id="rId7"/>
    <p:sldId id="375" r:id="rId8"/>
    <p:sldId id="377" r:id="rId9"/>
    <p:sldId id="379" r:id="rId10"/>
    <p:sldId id="378" r:id="rId11"/>
    <p:sldId id="382" r:id="rId12"/>
    <p:sldId id="380" r:id="rId13"/>
    <p:sldId id="349" r:id="rId14"/>
    <p:sldId id="363" r:id="rId15"/>
    <p:sldId id="322" r:id="rId16"/>
    <p:sldId id="348" r:id="rId17"/>
    <p:sldId id="386" r:id="rId18"/>
    <p:sldId id="347" r:id="rId19"/>
    <p:sldId id="383" r:id="rId20"/>
    <p:sldId id="326" r:id="rId21"/>
    <p:sldId id="381" r:id="rId22"/>
    <p:sldId id="327" r:id="rId23"/>
    <p:sldId id="328" r:id="rId24"/>
    <p:sldId id="329" r:id="rId25"/>
    <p:sldId id="385" r:id="rId26"/>
    <p:sldId id="359" r:id="rId27"/>
    <p:sldId id="360" r:id="rId28"/>
    <p:sldId id="332" r:id="rId29"/>
    <p:sldId id="333" r:id="rId30"/>
    <p:sldId id="334" r:id="rId31"/>
    <p:sldId id="335" r:id="rId32"/>
    <p:sldId id="361" r:id="rId33"/>
    <p:sldId id="351" r:id="rId34"/>
    <p:sldId id="338" r:id="rId35"/>
    <p:sldId id="354" r:id="rId36"/>
    <p:sldId id="339" r:id="rId37"/>
    <p:sldId id="341" r:id="rId38"/>
    <p:sldId id="357" r:id="rId39"/>
    <p:sldId id="384" r:id="rId40"/>
    <p:sldId id="342"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96730" autoAdjust="0"/>
  </p:normalViewPr>
  <p:slideViewPr>
    <p:cSldViewPr snapToGrid="0">
      <p:cViewPr varScale="1">
        <p:scale>
          <a:sx n="123" d="100"/>
          <a:sy n="123" d="100"/>
        </p:scale>
        <p:origin x="1500" y="102"/>
      </p:cViewPr>
      <p:guideLst/>
    </p:cSldViewPr>
  </p:slideViewPr>
  <p:notesTextViewPr>
    <p:cViewPr>
      <p:scale>
        <a:sx n="100" d="100"/>
        <a:sy n="100" d="100"/>
      </p:scale>
      <p:origin x="0" y="0"/>
    </p:cViewPr>
  </p:notesTextViewPr>
  <p:sorterViewPr>
    <p:cViewPr>
      <p:scale>
        <a:sx n="110" d="100"/>
        <a:sy n="110" d="100"/>
      </p:scale>
      <p:origin x="0" y="-19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E7044-D069-43F4-A45A-55C308A2956B}" type="datetimeFigureOut">
              <a:rPr kumimoji="1" lang="ja-JP" altLang="en-US" smtClean="0"/>
              <a:t>2020/12/8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EBC80-037F-47C0-B582-DFA5BA53A4A6}" type="slidenum">
              <a:rPr kumimoji="1" lang="ja-JP" altLang="en-US" smtClean="0"/>
              <a:t>‹#›</a:t>
            </a:fld>
            <a:endParaRPr kumimoji="1" lang="ja-JP" altLang="en-US"/>
          </a:p>
        </p:txBody>
      </p:sp>
    </p:spTree>
    <p:extLst>
      <p:ext uri="{BB962C8B-B14F-4D97-AF65-F5344CB8AC3E}">
        <p14:creationId xmlns:p14="http://schemas.microsoft.com/office/powerpoint/2010/main" val="9809192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諺は俚諺（りげん）ともいう。</a:t>
            </a:r>
            <a:endParaRPr kumimoji="1" lang="ja-JP" altLang="en-US"/>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a:t>
            </a:fld>
            <a:endParaRPr kumimoji="1" lang="ja-JP" altLang="en-US"/>
          </a:p>
        </p:txBody>
      </p:sp>
    </p:spTree>
    <p:extLst>
      <p:ext uri="{BB962C8B-B14F-4D97-AF65-F5344CB8AC3E}">
        <p14:creationId xmlns:p14="http://schemas.microsoft.com/office/powerpoint/2010/main" val="3212102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人は雨を嫌がるものだが、雨が降ったあとは、かえって土地が固く締まり、よい状態になる意味から。</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11</a:t>
            </a:fld>
            <a:endParaRPr kumimoji="1" lang="ja-JP" altLang="en-US"/>
          </a:p>
        </p:txBody>
      </p:sp>
    </p:spTree>
    <p:extLst>
      <p:ext uri="{BB962C8B-B14F-4D97-AF65-F5344CB8AC3E}">
        <p14:creationId xmlns:p14="http://schemas.microsoft.com/office/powerpoint/2010/main" val="1439940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塩鉄論</a:t>
            </a:r>
            <a:r>
              <a:rPr kumimoji="1" lang="en-US" altLang="ja-JP" sz="1200" b="0" i="0" kern="120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12</a:t>
            </a:fld>
            <a:endParaRPr kumimoji="1" lang="ja-JP" altLang="en-US"/>
          </a:p>
        </p:txBody>
      </p:sp>
    </p:spTree>
    <p:extLst>
      <p:ext uri="{BB962C8B-B14F-4D97-AF65-F5344CB8AC3E}">
        <p14:creationId xmlns:p14="http://schemas.microsoft.com/office/powerpoint/2010/main" val="223563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管子・牧民</a:t>
            </a:r>
            <a:r>
              <a:rPr kumimoji="1" lang="en-US" altLang="ja-JP" sz="1200" b="0" i="0" kern="120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13</a:t>
            </a:fld>
            <a:endParaRPr kumimoji="1" lang="ja-JP" altLang="en-US"/>
          </a:p>
        </p:txBody>
      </p:sp>
    </p:spTree>
    <p:extLst>
      <p:ext uri="{BB962C8B-B14F-4D97-AF65-F5344CB8AC3E}">
        <p14:creationId xmlns:p14="http://schemas.microsoft.com/office/powerpoint/2010/main" val="2926049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堅固に見える石橋でも、なお、安全を確かめてから渡る。</a:t>
            </a:r>
            <a:endParaRPr kumimoji="1" lang="en-US" altLang="ja-JP" sz="1200" b="0" i="0" kern="1200">
              <a:solidFill>
                <a:schemeClr val="tx1"/>
              </a:solidFill>
              <a:effectLst/>
              <a:latin typeface="+mn-lt"/>
              <a:ea typeface="+mn-ea"/>
              <a:cs typeface="+mn-cs"/>
            </a:endParaRPr>
          </a:p>
          <a:p>
            <a:r>
              <a:rPr kumimoji="1" lang="ja-JP" altLang="en-US" sz="1200" b="0" i="0" kern="1200">
                <a:solidFill>
                  <a:schemeClr val="tx1"/>
                </a:solidFill>
                <a:effectLst/>
                <a:latin typeface="+mn-lt"/>
                <a:ea typeface="+mn-ea"/>
                <a:cs typeface="+mn-cs"/>
              </a:rPr>
              <a:t>壊れるはずのない強固な石の橋を、一応叩いて安全性を確かめて渡ることから、用心し過ぎるほど用心深くなることをいう。</a:t>
            </a:r>
            <a:endParaRPr kumimoji="1" lang="en-US" altLang="ja-JP" sz="1200" b="0" i="0" kern="1200">
              <a:solidFill>
                <a:schemeClr val="tx1"/>
              </a:solidFill>
              <a:effectLst/>
              <a:latin typeface="+mn-lt"/>
              <a:ea typeface="+mn-ea"/>
              <a:cs typeface="+mn-cs"/>
            </a:endParaRPr>
          </a:p>
          <a:p>
            <a:r>
              <a:rPr kumimoji="1" lang="ja-JP" altLang="en-US" sz="1200" b="0" i="0" kern="1200">
                <a:solidFill>
                  <a:schemeClr val="tx1"/>
                </a:solidFill>
                <a:effectLst/>
                <a:latin typeface="+mn-lt"/>
                <a:ea typeface="+mn-ea"/>
                <a:cs typeface="+mn-cs"/>
              </a:rPr>
              <a:t>慎重すぎる人や臆病すぎる人に対して皮肉をこめて使う場合もある。</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14</a:t>
            </a:fld>
            <a:endParaRPr kumimoji="1" lang="ja-JP" altLang="en-US"/>
          </a:p>
        </p:txBody>
      </p:sp>
    </p:spTree>
    <p:extLst>
      <p:ext uri="{BB962C8B-B14F-4D97-AF65-F5344CB8AC3E}">
        <p14:creationId xmlns:p14="http://schemas.microsoft.com/office/powerpoint/2010/main" val="931807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医者は患者に養生の大切さを説くものだが、案外と自分自身は注意していないことから。坊主の不信心。</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15</a:t>
            </a:fld>
            <a:endParaRPr kumimoji="1" lang="ja-JP" altLang="en-US"/>
          </a:p>
        </p:txBody>
      </p:sp>
    </p:spTree>
    <p:extLst>
      <p:ext uri="{BB962C8B-B14F-4D97-AF65-F5344CB8AC3E}">
        <p14:creationId xmlns:p14="http://schemas.microsoft.com/office/powerpoint/2010/main" val="2915241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16</a:t>
            </a:fld>
            <a:endParaRPr kumimoji="1" lang="ja-JP" altLang="en-US"/>
          </a:p>
        </p:txBody>
      </p:sp>
    </p:spTree>
    <p:extLst>
      <p:ext uri="{BB962C8B-B14F-4D97-AF65-F5344CB8AC3E}">
        <p14:creationId xmlns:p14="http://schemas.microsoft.com/office/powerpoint/2010/main" val="2994101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17</a:t>
            </a:fld>
            <a:endParaRPr kumimoji="1" lang="ja-JP" altLang="en-US"/>
          </a:p>
        </p:txBody>
      </p:sp>
    </p:spTree>
    <p:extLst>
      <p:ext uri="{BB962C8B-B14F-4D97-AF65-F5344CB8AC3E}">
        <p14:creationId xmlns:p14="http://schemas.microsoft.com/office/powerpoint/2010/main" val="420244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18</a:t>
            </a:fld>
            <a:endParaRPr kumimoji="1" lang="ja-JP" altLang="en-US"/>
          </a:p>
        </p:txBody>
      </p:sp>
    </p:spTree>
    <p:extLst>
      <p:ext uri="{BB962C8B-B14F-4D97-AF65-F5344CB8AC3E}">
        <p14:creationId xmlns:p14="http://schemas.microsoft.com/office/powerpoint/2010/main" val="3421873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「一難」の「難」は困難や災難の意味で、ほっとする間もなく続いて別の難が襲いかかることをいう。</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19</a:t>
            </a:fld>
            <a:endParaRPr kumimoji="1" lang="ja-JP" altLang="en-US"/>
          </a:p>
        </p:txBody>
      </p:sp>
    </p:spTree>
    <p:extLst>
      <p:ext uri="{BB962C8B-B14F-4D97-AF65-F5344CB8AC3E}">
        <p14:creationId xmlns:p14="http://schemas.microsoft.com/office/powerpoint/2010/main" val="752148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20</a:t>
            </a:fld>
            <a:endParaRPr kumimoji="1" lang="ja-JP" altLang="en-US"/>
          </a:p>
        </p:txBody>
      </p:sp>
    </p:spTree>
    <p:extLst>
      <p:ext uri="{BB962C8B-B14F-4D97-AF65-F5344CB8AC3E}">
        <p14:creationId xmlns:p14="http://schemas.microsoft.com/office/powerpoint/2010/main" val="2416297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a:t>
            </a:fld>
            <a:endParaRPr kumimoji="1" lang="ja-JP" altLang="en-US"/>
          </a:p>
        </p:txBody>
      </p:sp>
    </p:spTree>
    <p:extLst>
      <p:ext uri="{BB962C8B-B14F-4D97-AF65-F5344CB8AC3E}">
        <p14:creationId xmlns:p14="http://schemas.microsoft.com/office/powerpoint/2010/main" val="4114162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目の前が真っ暗で何も見えないように、目の前にあることすら見通しができないことから。一寸は、約３センチメートル。</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21</a:t>
            </a:fld>
            <a:endParaRPr kumimoji="1" lang="ja-JP" altLang="en-US"/>
          </a:p>
        </p:txBody>
      </p:sp>
    </p:spTree>
    <p:extLst>
      <p:ext uri="{BB962C8B-B14F-4D97-AF65-F5344CB8AC3E}">
        <p14:creationId xmlns:p14="http://schemas.microsoft.com/office/powerpoint/2010/main" val="4081863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体長わずか一寸（約三センチメートル）の虫でさえ、その半分にあたる五分の魂があるという意味から。</a:t>
            </a:r>
            <a:endParaRPr kumimoji="1" lang="en-US" altLang="ja-JP" sz="1200" b="0" i="0" kern="1200">
              <a:solidFill>
                <a:schemeClr val="tx1"/>
              </a:solidFill>
              <a:effectLst/>
              <a:latin typeface="+mn-lt"/>
              <a:ea typeface="+mn-ea"/>
              <a:cs typeface="+mn-cs"/>
            </a:endParaRPr>
          </a:p>
          <a:p>
            <a:r>
              <a:rPr kumimoji="1" lang="ja-JP" altLang="en-US" sz="1200" b="0" i="0" kern="1200">
                <a:solidFill>
                  <a:schemeClr val="tx1"/>
                </a:solidFill>
                <a:effectLst/>
                <a:latin typeface="+mn-lt"/>
                <a:ea typeface="+mn-ea"/>
                <a:cs typeface="+mn-cs"/>
              </a:rPr>
              <a:t>弱者を侮ることへの戒めや、自分の意地を示すときなどに使う。</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22</a:t>
            </a:fld>
            <a:endParaRPr kumimoji="1" lang="ja-JP" altLang="en-US"/>
          </a:p>
        </p:txBody>
      </p:sp>
    </p:spTree>
    <p:extLst>
      <p:ext uri="{BB962C8B-B14F-4D97-AF65-F5344CB8AC3E}">
        <p14:creationId xmlns:p14="http://schemas.microsoft.com/office/powerpoint/2010/main" val="35507094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言ってしまえばそれまでだが、言わないところに味が出るという意味。</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23</a:t>
            </a:fld>
            <a:endParaRPr kumimoji="1" lang="ja-JP" altLang="en-US"/>
          </a:p>
        </p:txBody>
      </p:sp>
    </p:spTree>
    <p:extLst>
      <p:ext uri="{BB962C8B-B14F-4D97-AF65-F5344CB8AC3E}">
        <p14:creationId xmlns:p14="http://schemas.microsoft.com/office/powerpoint/2010/main" val="1886996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24</a:t>
            </a:fld>
            <a:endParaRPr kumimoji="1" lang="ja-JP" altLang="en-US"/>
          </a:p>
        </p:txBody>
      </p:sp>
    </p:spTree>
    <p:extLst>
      <p:ext uri="{BB962C8B-B14F-4D97-AF65-F5344CB8AC3E}">
        <p14:creationId xmlns:p14="http://schemas.microsoft.com/office/powerpoint/2010/main" val="363776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水に棲む魚がその水に好意を持てば、水もその魚に好意を持つことから。</a:t>
            </a:r>
            <a:endParaRPr kumimoji="1" lang="en-US" altLang="ja-JP" sz="1200" b="0" i="0" kern="1200">
              <a:solidFill>
                <a:schemeClr val="tx1"/>
              </a:solidFill>
              <a:effectLst/>
              <a:latin typeface="+mn-lt"/>
              <a:ea typeface="+mn-ea"/>
              <a:cs typeface="+mn-cs"/>
            </a:endParaRPr>
          </a:p>
          <a:p>
            <a:r>
              <a:rPr kumimoji="1" lang="ja-JP" altLang="en-US" sz="1200" b="0" i="0" kern="1200">
                <a:solidFill>
                  <a:schemeClr val="tx1"/>
                </a:solidFill>
                <a:effectLst/>
                <a:latin typeface="+mn-lt"/>
                <a:ea typeface="+mn-ea"/>
                <a:cs typeface="+mn-cs"/>
              </a:rPr>
              <a:t>本来は「魚、心あれば、水、心あり（魚に心あれば、水に心あり）」であったが、後に誤って「魚心」「水心」とそれぞれ一語化したもの。</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25</a:t>
            </a:fld>
            <a:endParaRPr kumimoji="1" lang="ja-JP" altLang="en-US"/>
          </a:p>
        </p:txBody>
      </p:sp>
    </p:spTree>
    <p:extLst>
      <p:ext uri="{BB962C8B-B14F-4D97-AF65-F5344CB8AC3E}">
        <p14:creationId xmlns:p14="http://schemas.microsoft.com/office/powerpoint/2010/main" val="2117069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昔、長野の善光寺近くに住んでいた不信人で欲深い老婆が、さらしていた布を隣の家の牛が角に引っかけて走り出したのを見て、その牛を追っていくうちに善光寺にたどり着き、それがきっかけで度々善光寺に参詣するようになり、信仰の道に入ったという</a:t>
            </a:r>
            <a:r>
              <a:rPr kumimoji="1" lang="ja-JP" altLang="en-US" sz="1200" b="0" i="0" kern="1200">
                <a:solidFill>
                  <a:schemeClr val="tx1"/>
                </a:solidFill>
                <a:effectLst/>
                <a:latin typeface="+mn-lt"/>
                <a:ea typeface="+mn-ea"/>
                <a:cs typeface="+mn-cs"/>
              </a:rPr>
              <a:t>故事</a:t>
            </a:r>
            <a:r>
              <a:rPr kumimoji="1" lang="ja-JP" altLang="en-US"/>
              <a:t>から。</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26</a:t>
            </a:fld>
            <a:endParaRPr kumimoji="1" lang="ja-JP" altLang="en-US"/>
          </a:p>
        </p:txBody>
      </p:sp>
    </p:spTree>
    <p:extLst>
      <p:ext uri="{BB962C8B-B14F-4D97-AF65-F5344CB8AC3E}">
        <p14:creationId xmlns:p14="http://schemas.microsoft.com/office/powerpoint/2010/main" val="2063782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血筋よりも、境遇のほうが人間を作る上で大事だという例え。「氏」とは、家の格式のこと。</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27</a:t>
            </a:fld>
            <a:endParaRPr kumimoji="1" lang="ja-JP" altLang="en-US"/>
          </a:p>
        </p:txBody>
      </p:sp>
    </p:spTree>
    <p:extLst>
      <p:ext uri="{BB962C8B-B14F-4D97-AF65-F5344CB8AC3E}">
        <p14:creationId xmlns:p14="http://schemas.microsoft.com/office/powerpoint/2010/main" val="1077487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「嘘より出たまこと」ともいう。</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28</a:t>
            </a:fld>
            <a:endParaRPr kumimoji="1" lang="ja-JP" altLang="en-US"/>
          </a:p>
        </p:txBody>
      </p:sp>
    </p:spTree>
    <p:extLst>
      <p:ext uri="{BB962C8B-B14F-4D97-AF65-F5344CB8AC3E}">
        <p14:creationId xmlns:p14="http://schemas.microsoft.com/office/powerpoint/2010/main" val="2217708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平然と嘘を言うようになれば、良心がなくなって盗みも平気ではたらく人になるから、嘘はついてはいけないという戒め。</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29</a:t>
            </a:fld>
            <a:endParaRPr kumimoji="1" lang="ja-JP" altLang="en-US"/>
          </a:p>
        </p:txBody>
      </p:sp>
    </p:spTree>
    <p:extLst>
      <p:ext uri="{BB962C8B-B14F-4D97-AF65-F5344CB8AC3E}">
        <p14:creationId xmlns:p14="http://schemas.microsoft.com/office/powerpoint/2010/main" val="3559972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馬に念仏を聞かせても、そのありがたみがわからないことから。</a:t>
            </a:r>
            <a:endParaRPr kumimoji="1" lang="en-US" altLang="ja-JP"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a:latin typeface="UD デジタル 教科書体 N-R" panose="02020400000000000000" pitchFamily="17" charset="-128"/>
                <a:ea typeface="UD デジタル 教科書体 N-R" panose="02020400000000000000" pitchFamily="17" charset="-128"/>
              </a:rPr>
              <a:t>馬にありがたい念仏を聞かせても無駄である。</a:t>
            </a:r>
            <a:r>
              <a:rPr kumimoji="1" lang="ja-JP" altLang="en-US" sz="1200" b="0" i="0" kern="1200">
                <a:solidFill>
                  <a:schemeClr val="tx1"/>
                </a:solidFill>
                <a:effectLst/>
                <a:latin typeface="+mn-lt"/>
                <a:ea typeface="+mn-ea"/>
                <a:cs typeface="+mn-cs"/>
              </a:rPr>
              <a:t>馬の耳に風。馬耳東風。</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30</a:t>
            </a:fld>
            <a:endParaRPr kumimoji="1" lang="ja-JP" altLang="en-US"/>
          </a:p>
        </p:txBody>
      </p:sp>
    </p:spTree>
    <p:extLst>
      <p:ext uri="{BB962C8B-B14F-4D97-AF65-F5344CB8AC3E}">
        <p14:creationId xmlns:p14="http://schemas.microsoft.com/office/powerpoint/2010/main" val="369088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雉（きじ）は、追われると草むらの中に頭を突っ込んで隠れたつもりでいるが、尾は丸見えになっていることから。</a:t>
            </a:r>
            <a:endParaRPr kumimoji="1" lang="en-US" altLang="ja-JP" sz="1200" b="0" i="0" kern="1200">
              <a:solidFill>
                <a:schemeClr val="tx1"/>
              </a:solidFill>
              <a:effectLst/>
              <a:latin typeface="+mn-lt"/>
              <a:ea typeface="+mn-ea"/>
              <a:cs typeface="+mn-cs"/>
            </a:endParaRPr>
          </a:p>
          <a:p>
            <a:r>
              <a:rPr kumimoji="1" lang="ja-JP" altLang="en-US" sz="1200" b="0" i="0" kern="1200">
                <a:solidFill>
                  <a:schemeClr val="tx1"/>
                </a:solidFill>
                <a:effectLst/>
                <a:latin typeface="+mn-lt"/>
                <a:ea typeface="+mn-ea"/>
                <a:cs typeface="+mn-cs"/>
              </a:rPr>
              <a:t>一部だけを隠して、すべてを隠したつもりでいる愚かさを笑うことば。</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a:t>
            </a:fld>
            <a:endParaRPr kumimoji="1" lang="ja-JP" altLang="en-US"/>
          </a:p>
        </p:txBody>
      </p:sp>
    </p:spTree>
    <p:extLst>
      <p:ext uri="{BB962C8B-B14F-4D97-AF65-F5344CB8AC3E}">
        <p14:creationId xmlns:p14="http://schemas.microsoft.com/office/powerpoint/2010/main" val="1249541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その場にいない人の噂をしていると、なんの偶然か噂の本人がひょっこり現れることがある。</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31</a:t>
            </a:fld>
            <a:endParaRPr kumimoji="1" lang="ja-JP" altLang="en-US"/>
          </a:p>
        </p:txBody>
      </p:sp>
    </p:spTree>
    <p:extLst>
      <p:ext uri="{BB962C8B-B14F-4D97-AF65-F5344CB8AC3E}">
        <p14:creationId xmlns:p14="http://schemas.microsoft.com/office/powerpoint/2010/main" val="401832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珍重される鯛を、小海老を餌にして釣り上げることから、わずかな元手で大きな収益・収穫を得ることをいう。</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32</a:t>
            </a:fld>
            <a:endParaRPr kumimoji="1" lang="ja-JP" altLang="en-US"/>
          </a:p>
        </p:txBody>
      </p:sp>
    </p:spTree>
    <p:extLst>
      <p:ext uri="{BB962C8B-B14F-4D97-AF65-F5344CB8AC3E}">
        <p14:creationId xmlns:p14="http://schemas.microsoft.com/office/powerpoint/2010/main" val="2058289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縁側を下から支える柱のように、人知れず支えている存在のことをいう。</a:t>
            </a:r>
            <a:endParaRPr kumimoji="1" lang="en-US" altLang="ja-JP"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表舞台に立つことはないが、その存在なしではあり得ない、陰の働き手の価値はきわめて大きい。</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33</a:t>
            </a:fld>
            <a:endParaRPr kumimoji="1" lang="ja-JP" altLang="en-US"/>
          </a:p>
        </p:txBody>
      </p:sp>
    </p:spTree>
    <p:extLst>
      <p:ext uri="{BB962C8B-B14F-4D97-AF65-F5344CB8AC3E}">
        <p14:creationId xmlns:p14="http://schemas.microsoft.com/office/powerpoint/2010/main" val="3205132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同じ釜の飯を食った仲。</a:t>
            </a:r>
            <a:r>
              <a:rPr kumimoji="1" lang="en-US" altLang="ja-JP" sz="1200" b="0" i="0" kern="1200">
                <a:solidFill>
                  <a:schemeClr val="tx1"/>
                </a:solidFill>
                <a:effectLst/>
                <a:latin typeface="+mn-lt"/>
                <a:ea typeface="+mn-ea"/>
                <a:cs typeface="+mn-cs"/>
              </a:rPr>
              <a:t>To drink of the same cup.</a:t>
            </a:r>
            <a:r>
              <a:rPr kumimoji="1" lang="ja-JP" altLang="en-US" sz="1200" b="0" i="0" kern="1200">
                <a:solidFill>
                  <a:schemeClr val="tx1"/>
                </a:solidFill>
                <a:effectLst/>
                <a:latin typeface="+mn-lt"/>
                <a:ea typeface="+mn-ea"/>
                <a:cs typeface="+mn-cs"/>
              </a:rPr>
              <a:t>（同じ杯で飲む）</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34</a:t>
            </a:fld>
            <a:endParaRPr kumimoji="1" lang="ja-JP" altLang="en-US"/>
          </a:p>
        </p:txBody>
      </p:sp>
    </p:spTree>
    <p:extLst>
      <p:ext uri="{BB962C8B-B14F-4D97-AF65-F5344CB8AC3E}">
        <p14:creationId xmlns:p14="http://schemas.microsoft.com/office/powerpoint/2010/main" val="17242631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元々強い鬼には素手であってもかなわないのに、鉄の棒まで加わったらますます強くなって立ち向かうことなどできないことから、強いものが良い条件を得て一段と強くなることをいう。「鬼に金棒、弁慶に薙刀」と続けていうことも。</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35</a:t>
            </a:fld>
            <a:endParaRPr kumimoji="1" lang="ja-JP" altLang="en-US"/>
          </a:p>
        </p:txBody>
      </p:sp>
    </p:spTree>
    <p:extLst>
      <p:ext uri="{BB962C8B-B14F-4D97-AF65-F5344CB8AC3E}">
        <p14:creationId xmlns:p14="http://schemas.microsoft.com/office/powerpoint/2010/main" val="2651679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主人や監督する者など、こわい人やうるさい人がいない間に、のんびりくつろいで気晴らしをすることをいう。</a:t>
            </a:r>
            <a:endParaRPr kumimoji="1" lang="en-US" altLang="ja-JP"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「鬼」は怖い人、「洗濯」とは命の洗濯の意味で、日頃の苦労や束縛から解放されて気晴らしを楽しむこと。</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36</a:t>
            </a:fld>
            <a:endParaRPr kumimoji="1" lang="ja-JP" altLang="en-US"/>
          </a:p>
        </p:txBody>
      </p:sp>
    </p:spTree>
    <p:extLst>
      <p:ext uri="{BB962C8B-B14F-4D97-AF65-F5344CB8AC3E}">
        <p14:creationId xmlns:p14="http://schemas.microsoft.com/office/powerpoint/2010/main" val="2961108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鬼のように怖く厳しい人でも感動して涙を流すという場合に使われることが多い。</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37</a:t>
            </a:fld>
            <a:endParaRPr kumimoji="1" lang="ja-JP" altLang="en-US"/>
          </a:p>
        </p:txBody>
      </p:sp>
    </p:spTree>
    <p:extLst>
      <p:ext uri="{BB962C8B-B14F-4D97-AF65-F5344CB8AC3E}">
        <p14:creationId xmlns:p14="http://schemas.microsoft.com/office/powerpoint/2010/main" val="3684624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帯にするには短く、襷にするには長すぎて結局は使えないという意から。</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38</a:t>
            </a:fld>
            <a:endParaRPr kumimoji="1" lang="ja-JP" altLang="en-US"/>
          </a:p>
        </p:txBody>
      </p:sp>
    </p:spTree>
    <p:extLst>
      <p:ext uri="{BB962C8B-B14F-4D97-AF65-F5344CB8AC3E}">
        <p14:creationId xmlns:p14="http://schemas.microsoft.com/office/powerpoint/2010/main" val="3338202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何か物事を始めようと思ったら、日を選ばずにただにち着手するのが良いという教え。</a:t>
            </a:r>
            <a:endParaRPr kumimoji="1" lang="en-US" altLang="ja-JP"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「吉日」とは、暦によって知る縁起の良い日のことだが、ここでは物事をするのに良い日のこと。「きちにち」とも読む。善は急げ。</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39</a:t>
            </a:fld>
            <a:endParaRPr kumimoji="1" lang="ja-JP" altLang="en-US"/>
          </a:p>
        </p:txBody>
      </p:sp>
    </p:spTree>
    <p:extLst>
      <p:ext uri="{BB962C8B-B14F-4D97-AF65-F5344CB8AC3E}">
        <p14:creationId xmlns:p14="http://schemas.microsoft.com/office/powerpoint/2010/main" val="302121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a:t>
            </a:fld>
            <a:endParaRPr kumimoji="1" lang="ja-JP" altLang="en-US"/>
          </a:p>
        </p:txBody>
      </p:sp>
    </p:spTree>
    <p:extLst>
      <p:ext uri="{BB962C8B-B14F-4D97-AF65-F5344CB8AC3E}">
        <p14:creationId xmlns:p14="http://schemas.microsoft.com/office/powerpoint/2010/main" val="2424349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a:t>
            </a:fld>
            <a:endParaRPr kumimoji="1" lang="ja-JP" altLang="en-US"/>
          </a:p>
        </p:txBody>
      </p:sp>
    </p:spTree>
    <p:extLst>
      <p:ext uri="{BB962C8B-B14F-4D97-AF65-F5344CB8AC3E}">
        <p14:creationId xmlns:p14="http://schemas.microsoft.com/office/powerpoint/2010/main" val="89705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なるようになれ、という無責任な態度。</a:t>
            </a:r>
            <a:r>
              <a:rPr kumimoji="1" lang="ja-JP" altLang="en-US" sz="1200" b="0" i="0" kern="1200">
                <a:solidFill>
                  <a:schemeClr val="tx1"/>
                </a:solidFill>
                <a:effectLst/>
                <a:latin typeface="+mn-lt"/>
                <a:ea typeface="+mn-ea"/>
                <a:cs typeface="+mn-cs"/>
              </a:rPr>
              <a:t>勝手にしろとばかりに居直るとも言えるし、場合によっては潔く見えることもある。</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a:t>
            </a:fld>
            <a:endParaRPr kumimoji="1" lang="ja-JP" altLang="en-US"/>
          </a:p>
        </p:txBody>
      </p:sp>
    </p:spTree>
    <p:extLst>
      <p:ext uri="{BB962C8B-B14F-4D97-AF65-F5344CB8AC3E}">
        <p14:creationId xmlns:p14="http://schemas.microsoft.com/office/powerpoint/2010/main" val="216920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美しく儚い声で鳴く時鳥が蜥蜴を捕らえて食うことに驚いた、という意味。</a:t>
            </a:r>
            <a:r>
              <a:rPr kumimoji="1" lang="ja-JP" altLang="en-US"/>
              <a:t>江戸時代の俳人、宝井其角の句。</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a:t>
            </a:fld>
            <a:endParaRPr kumimoji="1" lang="ja-JP" altLang="en-US"/>
          </a:p>
        </p:txBody>
      </p:sp>
    </p:spTree>
    <p:extLst>
      <p:ext uri="{BB962C8B-B14F-4D97-AF65-F5344CB8AC3E}">
        <p14:creationId xmlns:p14="http://schemas.microsoft.com/office/powerpoint/2010/main" val="359608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恋する者にとっては、相手の痘痕も可愛い靨に見えるというということから。</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a:t>
            </a:fld>
            <a:endParaRPr kumimoji="1" lang="ja-JP" altLang="en-US"/>
          </a:p>
        </p:txBody>
      </p:sp>
    </p:spTree>
    <p:extLst>
      <p:ext uri="{BB962C8B-B14F-4D97-AF65-F5344CB8AC3E}">
        <p14:creationId xmlns:p14="http://schemas.microsoft.com/office/powerpoint/2010/main" val="362241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10</a:t>
            </a:fld>
            <a:endParaRPr kumimoji="1" lang="ja-JP" altLang="en-US"/>
          </a:p>
        </p:txBody>
      </p:sp>
    </p:spTree>
    <p:extLst>
      <p:ext uri="{BB962C8B-B14F-4D97-AF65-F5344CB8AC3E}">
        <p14:creationId xmlns:p14="http://schemas.microsoft.com/office/powerpoint/2010/main" val="1561330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98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2848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79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80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66677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26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16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04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38650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091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6030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845073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954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449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433564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601703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041640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874161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125413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4542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71493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50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3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6225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84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98663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4BCF3B-4E65-4650-8CB4-A4E4745AE482}" type="datetimeFigureOut">
              <a:rPr kumimoji="1" lang="ja-JP" altLang="en-US" smtClean="0"/>
              <a:t>2020/12/8</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3438679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4BCF3B-4E65-4650-8CB4-A4E4745AE482}" type="datetimeFigureOut">
              <a:rPr kumimoji="1" lang="ja-JP" altLang="en-US" smtClean="0"/>
              <a:t>2020/12/8</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93633734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8.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8.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8.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8.xml"/><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8.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lang="ja-JP" altLang="en-US" sz="6600"/>
              <a:t>ことわざ</a:t>
            </a:r>
            <a:endParaRPr kumimoji="1" lang="ja-JP" altLang="en-US" sz="6600" dirty="0"/>
          </a:p>
        </p:txBody>
      </p:sp>
      <p:sp>
        <p:nvSpPr>
          <p:cNvPr id="3" name="縦書きテキスト プレースホルダー 2"/>
          <p:cNvSpPr>
            <a:spLocks noGrp="1"/>
          </p:cNvSpPr>
          <p:nvPr>
            <p:ph type="body" orient="vert" idx="1"/>
          </p:nvPr>
        </p:nvSpPr>
        <p:spPr/>
        <p:txBody>
          <a:bodyPr anchor="ctr">
            <a:normAutofit/>
          </a:bodyPr>
          <a:lstStyle/>
          <a:p>
            <a:pPr marL="0" indent="0" algn="ctr">
              <a:buNone/>
            </a:pPr>
            <a:r>
              <a:rPr lang="ja-JP" altLang="en-US" sz="4800">
                <a:latin typeface="+mj-ea"/>
                <a:ea typeface="+mj-ea"/>
              </a:rPr>
              <a:t>あ行編</a:t>
            </a:r>
            <a:endParaRPr lang="ja-JP" altLang="en-US" sz="4800" dirty="0">
              <a:latin typeface="+mj-ea"/>
              <a:ea typeface="+mj-ea"/>
            </a:endParaRPr>
          </a:p>
        </p:txBody>
      </p:sp>
      <p:pic>
        <p:nvPicPr>
          <p:cNvPr id="1026" name="Picture 2" descr="https://2.bp.blogspot.com/-Ffe_mhRhVLc/UZ2VEe_VrcI/AAAAAAAATt0/LRPXYM8sdqM/s800/kyosyu_girl.png">
            <a:extLst>
              <a:ext uri="{FF2B5EF4-FFF2-40B4-BE49-F238E27FC236}">
                <a16:creationId xmlns:a16="http://schemas.microsoft.com/office/drawing/2014/main" id="{4EE271E4-B30F-46E6-A7D9-3EEDCC4624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35796" y="4238904"/>
            <a:ext cx="1305653" cy="16610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https://2.bp.blogspot.com/-WZDpwP1Zg0c/UZ2VEErPIaI/AAAAAAAATtw/Rqs2PaN-xJ0/s800/kyosyu_boy.png">
            <a:extLst>
              <a:ext uri="{FF2B5EF4-FFF2-40B4-BE49-F238E27FC236}">
                <a16:creationId xmlns:a16="http://schemas.microsoft.com/office/drawing/2014/main" id="{307DBCE7-A746-4BCF-A081-3EED2D83150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54567" y="888772"/>
            <a:ext cx="1181145" cy="1649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雨垂れ石を穿つ</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B30ABC93-4077-40A5-81F5-F8EFD6E94E75}"/>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どんなに小さな努力でも、根気よく続けていればいつか成果が得られるということの例え。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「点滴石を穿つ」「雨垂れ石窪む」ともいう。</a:t>
            </a:r>
            <a:endParaRPr kumimoji="1" lang="ja-JP" altLang="en-US" sz="2800">
              <a:latin typeface="UD デジタル 教科書体 N-R" panose="02020400000000000000" pitchFamily="17" charset="-128"/>
              <a:ea typeface="UD デジタル 教科書体 N-R" panose="02020400000000000000" pitchFamily="17" charset="-128"/>
            </a:endParaRPr>
          </a:p>
        </p:txBody>
      </p:sp>
      <p:sp>
        <p:nvSpPr>
          <p:cNvPr id="6" name="テキスト ボックス 5">
            <a:extLst>
              <a:ext uri="{FF2B5EF4-FFF2-40B4-BE49-F238E27FC236}">
                <a16:creationId xmlns:a16="http://schemas.microsoft.com/office/drawing/2014/main" id="{C6705E01-B718-459F-9A09-0B2699CEA214}"/>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あま だ　　　  いし　　　 うが</a:t>
            </a:r>
          </a:p>
        </p:txBody>
      </p:sp>
      <p:pic>
        <p:nvPicPr>
          <p:cNvPr id="7170" name="Picture 2" descr="石のイラスト">
            <a:extLst>
              <a:ext uri="{FF2B5EF4-FFF2-40B4-BE49-F238E27FC236}">
                <a16:creationId xmlns:a16="http://schemas.microsoft.com/office/drawing/2014/main" id="{A7485577-CE40-49AF-8EFF-456766D811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783" t="28035" r="22661" b="31269"/>
          <a:stretch/>
        </p:blipFill>
        <p:spPr bwMode="auto">
          <a:xfrm>
            <a:off x="6568775" y="4988023"/>
            <a:ext cx="2154804" cy="155050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梅雨のイラスト「窓際のウサギ」">
            <a:extLst>
              <a:ext uri="{FF2B5EF4-FFF2-40B4-BE49-F238E27FC236}">
                <a16:creationId xmlns:a16="http://schemas.microsoft.com/office/drawing/2014/main" id="{23869B41-47A0-4F46-8FD6-18330F3C8C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98" r="1848" b="71757"/>
          <a:stretch/>
        </p:blipFill>
        <p:spPr bwMode="auto">
          <a:xfrm>
            <a:off x="6866175" y="4688569"/>
            <a:ext cx="2277825" cy="824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梅雨のイラスト「窓際のウサギ」">
            <a:extLst>
              <a:ext uri="{FF2B5EF4-FFF2-40B4-BE49-F238E27FC236}">
                <a16:creationId xmlns:a16="http://schemas.microsoft.com/office/drawing/2014/main" id="{B96144EB-0691-4274-8676-68D5C342B3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98" r="1848" b="71757"/>
          <a:stretch/>
        </p:blipFill>
        <p:spPr bwMode="auto">
          <a:xfrm flipH="1">
            <a:off x="6278572" y="4096270"/>
            <a:ext cx="2050623" cy="742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35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雨降って地固まる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B30ABC93-4077-40A5-81F5-F8EFD6E94E75}"/>
              </a:ext>
            </a:extLst>
          </p:cNvPr>
          <p:cNvSpPr txBox="1"/>
          <p:nvPr/>
        </p:nvSpPr>
        <p:spPr>
          <a:xfrm>
            <a:off x="1557609" y="249344"/>
            <a:ext cx="1631216"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悪いことが起こったあとは、かえって良い結果や安定した状態になることの例え</a:t>
            </a:r>
            <a:r>
              <a:rPr lang="ja-JP" altLang="en-US" sz="2800">
                <a:latin typeface="UD デジタル 教科書体 N-R" panose="02020400000000000000" pitchFamily="17" charset="-128"/>
                <a:ea typeface="UD デジタル 教科書体 N-R" panose="02020400000000000000" pitchFamily="17" charset="-128"/>
              </a:rPr>
              <a:t>。</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2052" name="Picture 4" descr="åããããã«ã¨ã«ã®ã­ã£ã©ã¯ã¿ã¼ã®ã¤ã©ã¹ã">
            <a:extLst>
              <a:ext uri="{FF2B5EF4-FFF2-40B4-BE49-F238E27FC236}">
                <a16:creationId xmlns:a16="http://schemas.microsoft.com/office/drawing/2014/main" id="{475D89A7-59B4-44A8-965C-1AECD1FB6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247" y="3802306"/>
            <a:ext cx="2202596" cy="292703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C6705E01-B718-459F-9A09-0B2699CEA214}"/>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あめ　ふ　　　　　　　じ かた</a:t>
            </a:r>
          </a:p>
        </p:txBody>
      </p:sp>
    </p:spTree>
    <p:extLst>
      <p:ext uri="{BB962C8B-B14F-4D97-AF65-F5344CB8AC3E}">
        <p14:creationId xmlns:p14="http://schemas.microsoft.com/office/powerpoint/2010/main" val="27915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何をするにしても、口で言うのは簡単だが、それを実行するのは大変難しいという教え。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2050" name="Picture 2" descr="馬鹿にしている人のイラスト">
            <a:extLst>
              <a:ext uri="{FF2B5EF4-FFF2-40B4-BE49-F238E27FC236}">
                <a16:creationId xmlns:a16="http://schemas.microsoft.com/office/drawing/2014/main" id="{B9777DC9-CD58-4C31-9E13-A196EAABF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1275522"/>
            <a:ext cx="2153478" cy="21534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焦って書類を書く人のイラスト（男性）">
            <a:extLst>
              <a:ext uri="{FF2B5EF4-FFF2-40B4-BE49-F238E27FC236}">
                <a16:creationId xmlns:a16="http://schemas.microsoft.com/office/drawing/2014/main" id="{EDE24A84-5694-4039-82F6-982A2534E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1" y="4072448"/>
            <a:ext cx="2153477" cy="2366459"/>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4B40CA5A-8B6F-43DC-904E-DCB7CFD20AE7}"/>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言うは易く</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6AEF4E05-B02A-4C0F-88D5-DD6A67E9C5A0}"/>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行うは難し</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20091B2A-8040-4889-B197-41FC5CAFA31F}"/>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い　　　　      やす</a:t>
            </a:r>
          </a:p>
        </p:txBody>
      </p:sp>
      <p:sp>
        <p:nvSpPr>
          <p:cNvPr id="12" name="テキスト ボックス 11">
            <a:extLst>
              <a:ext uri="{FF2B5EF4-FFF2-40B4-BE49-F238E27FC236}">
                <a16:creationId xmlns:a16="http://schemas.microsoft.com/office/drawing/2014/main" id="{A21D10ED-711B-47F6-A4B8-FAFC3CD07660}"/>
              </a:ext>
            </a:extLst>
          </p:cNvPr>
          <p:cNvSpPr txBox="1"/>
          <p:nvPr/>
        </p:nvSpPr>
        <p:spPr>
          <a:xfrm>
            <a:off x="3958267" y="0"/>
            <a:ext cx="677108" cy="6729106"/>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おこな　　　     かた</a:t>
            </a:r>
            <a:endParaRPr kumimoji="1" lang="ja-JP" altLang="en-US" sz="320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51215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人は生活に余裕ができて、初めて礼儀や節度をわきまえられるようになるということ。</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3074" name="Picture 2" descr="食事をする子供たちのイラスト">
            <a:extLst>
              <a:ext uri="{FF2B5EF4-FFF2-40B4-BE49-F238E27FC236}">
                <a16:creationId xmlns:a16="http://schemas.microsoft.com/office/drawing/2014/main" id="{17A365C4-C603-460D-A61E-10EE73FA5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103" y="2264879"/>
            <a:ext cx="2861464" cy="21851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着替えをしている女の子のイラスト">
            <a:extLst>
              <a:ext uri="{FF2B5EF4-FFF2-40B4-BE49-F238E27FC236}">
                <a16:creationId xmlns:a16="http://schemas.microsoft.com/office/drawing/2014/main" id="{A2D9F599-D12E-412A-A84E-067479882B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7539" y="135171"/>
            <a:ext cx="1608028" cy="18325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着替えをしている男の子のイラスト">
            <a:extLst>
              <a:ext uri="{FF2B5EF4-FFF2-40B4-BE49-F238E27FC236}">
                <a16:creationId xmlns:a16="http://schemas.microsoft.com/office/drawing/2014/main" id="{6956318A-6AD9-4E4E-AF30-C05621077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88540" y="627490"/>
            <a:ext cx="1528606" cy="1742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挨拶をする子供のイラスト（男の子）">
            <a:extLst>
              <a:ext uri="{FF2B5EF4-FFF2-40B4-BE49-F238E27FC236}">
                <a16:creationId xmlns:a16="http://schemas.microsoft.com/office/drawing/2014/main" id="{BE2D946C-915F-44E1-A22E-AE41F0AB65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0430" y="4537709"/>
            <a:ext cx="1595137" cy="218511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挨拶をする子供のイラスト（女の子）">
            <a:extLst>
              <a:ext uri="{FF2B5EF4-FFF2-40B4-BE49-F238E27FC236}">
                <a16:creationId xmlns:a16="http://schemas.microsoft.com/office/drawing/2014/main" id="{C5C698F4-D6F5-42CF-A3CA-B10E7EF3AF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094103" y="4537710"/>
            <a:ext cx="1595136" cy="2185119"/>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FE7A94C1-E24D-4880-9352-FC7C2BFC8E6D}"/>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衣食足りて</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2" name="正方形/長方形 11">
            <a:extLst>
              <a:ext uri="{FF2B5EF4-FFF2-40B4-BE49-F238E27FC236}">
                <a16:creationId xmlns:a16="http://schemas.microsoft.com/office/drawing/2014/main" id="{FCD114CC-EEC1-411D-A05E-40C7B7EB6390}"/>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礼節を知る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3" name="テキスト ボックス 12">
            <a:extLst>
              <a:ext uri="{FF2B5EF4-FFF2-40B4-BE49-F238E27FC236}">
                <a16:creationId xmlns:a16="http://schemas.microsoft.com/office/drawing/2014/main" id="{122DFAE7-2CA4-48D7-85AA-80B0ED90ED11}"/>
              </a:ext>
            </a:extLst>
          </p:cNvPr>
          <p:cNvSpPr txBox="1"/>
          <p:nvPr/>
        </p:nvSpPr>
        <p:spPr>
          <a:xfrm>
            <a:off x="5185119" y="249106"/>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い しょくたり</a:t>
            </a:r>
            <a:endParaRPr kumimoji="1" lang="ja-JP" altLang="en-US" sz="280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a:extLst>
              <a:ext uri="{FF2B5EF4-FFF2-40B4-BE49-F238E27FC236}">
                <a16:creationId xmlns:a16="http://schemas.microsoft.com/office/drawing/2014/main" id="{82B8A8BC-F67A-45F1-A006-503F7DD3A94F}"/>
              </a:ext>
            </a:extLst>
          </p:cNvPr>
          <p:cNvSpPr txBox="1"/>
          <p:nvPr/>
        </p:nvSpPr>
        <p:spPr>
          <a:xfrm>
            <a:off x="4019822" y="332508"/>
            <a:ext cx="615553" cy="6396597"/>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れい せつ　　　　  し</a:t>
            </a:r>
            <a:endParaRPr kumimoji="1" lang="ja-JP" altLang="en-US" sz="280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89218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石橋を叩いて渡る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用心の上に更に用心を重ねて物事を行うこと。非常に用心深く物事を行う例え。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2050" name="Picture 2" descr="https://3.bp.blogspot.com/-2qbFWF4CjXI/XG4G6PWFG3I/AAAAAAABRt0/-AjYTZEwqIs73-JntcRSwosQWAJTRLYGwCLcBGAs/s800/wood_hammer_100t.png">
            <a:extLst>
              <a:ext uri="{FF2B5EF4-FFF2-40B4-BE49-F238E27FC236}">
                <a16:creationId xmlns:a16="http://schemas.microsoft.com/office/drawing/2014/main" id="{B59F7FB3-C666-471A-8405-349326BE5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238770">
            <a:off x="7233751" y="4187436"/>
            <a:ext cx="1596643" cy="252470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8383B5D7-A8CD-49F6-A4F5-932167B94104}"/>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いしばし   　 たた　　　     わた</a:t>
            </a:r>
          </a:p>
        </p:txBody>
      </p:sp>
    </p:spTree>
    <p:extLst>
      <p:ext uri="{BB962C8B-B14F-4D97-AF65-F5344CB8AC3E}">
        <p14:creationId xmlns:p14="http://schemas.microsoft.com/office/powerpoint/2010/main" val="223774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医者の不養生</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人に養生を勧める医者が、自分は健康に注意しないこと。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口では立派なことを言っているが、それを実行していないことの例え。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sp>
        <p:nvSpPr>
          <p:cNvPr id="7" name="テキスト ボックス 6">
            <a:extLst>
              <a:ext uri="{FF2B5EF4-FFF2-40B4-BE49-F238E27FC236}">
                <a16:creationId xmlns:a16="http://schemas.microsoft.com/office/drawing/2014/main" id="{E14A03DF-DCBF-46AC-96C5-09E07E694F34}"/>
              </a:ext>
            </a:extLst>
          </p:cNvPr>
          <p:cNvSpPr txBox="1"/>
          <p:nvPr/>
        </p:nvSpPr>
        <p:spPr>
          <a:xfrm>
            <a:off x="7721538" y="629354"/>
            <a:ext cx="646331" cy="6480000"/>
          </a:xfrm>
          <a:prstGeom prst="rect">
            <a:avLst/>
          </a:prstGeom>
          <a:noFill/>
          <a:ln>
            <a:noFill/>
          </a:ln>
        </p:spPr>
        <p:txBody>
          <a:bodyPr vert="eaVert" wrap="square" rtlCol="0">
            <a:spAutoFit/>
          </a:bodyPr>
          <a:lstStyle/>
          <a:p>
            <a:endParaRPr lang="ja-JP" altLang="en-US" sz="3000">
              <a:solidFill>
                <a:srgbClr val="FF0000"/>
              </a:solidFill>
              <a:latin typeface="UD デジタル 教科書体 NK-B" panose="02020700000000000000" pitchFamily="18" charset="-128"/>
              <a:ea typeface="UD デジタル 教科書体 NK-B" panose="02020700000000000000" pitchFamily="18" charset="-128"/>
            </a:endParaRPr>
          </a:p>
        </p:txBody>
      </p:sp>
      <p:pic>
        <p:nvPicPr>
          <p:cNvPr id="1026" name="Picture 2" descr="https://2.bp.blogspot.com/-MTT7BYiPt4g/WDASIUu5VaI/AAAAAAAA_58/Qf9MN2xST2MBIGyCG4fIFwawfw0ppYoNgCLcB/s800/doctor2_08_shock.png">
            <a:extLst>
              <a:ext uri="{FF2B5EF4-FFF2-40B4-BE49-F238E27FC236}">
                <a16:creationId xmlns:a16="http://schemas.microsoft.com/office/drawing/2014/main" id="{A8011AF6-C780-42AF-9632-E45CF35D7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633" y="4028256"/>
            <a:ext cx="2063394" cy="2701088"/>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81A47F6A-C6FC-41F4-BFF3-223A76971B2E}"/>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い  しゃ       ふ ようじょう</a:t>
            </a:r>
          </a:p>
        </p:txBody>
      </p:sp>
    </p:spTree>
    <p:extLst>
      <p:ext uri="{BB962C8B-B14F-4D97-AF65-F5344CB8AC3E}">
        <p14:creationId xmlns:p14="http://schemas.microsoft.com/office/powerpoint/2010/main" val="81188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nodePh="1">
                                  <p:stCondLst>
                                    <p:cond delay="0"/>
                                  </p:stCondLst>
                                  <p:endCondLst>
                                    <p:cond evt="begin" delay="0">
                                      <p:tn val="7"/>
                                    </p:cond>
                                  </p:end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いずれ菖蒲か杜若</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どちらも優れていて優劣が付け難く、選択に迷うことの例え。</a:t>
            </a:r>
            <a:endParaRPr kumimoji="1" lang="ja-JP" altLang="en-US" sz="2400">
              <a:latin typeface="UD デジタル 教科書体 N-R" panose="02020400000000000000" pitchFamily="17" charset="-128"/>
              <a:ea typeface="UD デジタル 教科書体 N-R" panose="02020400000000000000" pitchFamily="17" charset="-128"/>
            </a:endParaRPr>
          </a:p>
        </p:txBody>
      </p:sp>
      <p:sp>
        <p:nvSpPr>
          <p:cNvPr id="8" name="テキスト ボックス 7">
            <a:extLst>
              <a:ext uri="{FF2B5EF4-FFF2-40B4-BE49-F238E27FC236}">
                <a16:creationId xmlns:a16="http://schemas.microsoft.com/office/drawing/2014/main" id="{5C30B60E-676F-4BBE-B0C5-408B30A3540E}"/>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あやめ　　　かきつばた</a:t>
            </a:r>
          </a:p>
        </p:txBody>
      </p:sp>
      <p:pic>
        <p:nvPicPr>
          <p:cNvPr id="1026" name="Picture 2" descr="アイリス, 花, フローラ, 青, 自然, 植物, 希望, 美しい, アヤメ科, 塞ぎます, 濃い紫色, 紫">
            <a:extLst>
              <a:ext uri="{FF2B5EF4-FFF2-40B4-BE49-F238E27FC236}">
                <a16:creationId xmlns:a16="http://schemas.microsoft.com/office/drawing/2014/main" id="{7D851707-B061-45F4-AD99-3266EDC3C5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144"/>
          <a:stretch/>
        </p:blipFill>
        <p:spPr bwMode="auto">
          <a:xfrm>
            <a:off x="6781428" y="2134338"/>
            <a:ext cx="2200759" cy="17181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Kakitsubata1.jpg">
            <a:extLst>
              <a:ext uri="{FF2B5EF4-FFF2-40B4-BE49-F238E27FC236}">
                <a16:creationId xmlns:a16="http://schemas.microsoft.com/office/drawing/2014/main" id="{FC9922C6-290B-49CB-A075-A5A521BE10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175" y="4192748"/>
            <a:ext cx="1926633" cy="214070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6F54B693-9FAC-428E-B926-50538991D917}"/>
              </a:ext>
            </a:extLst>
          </p:cNvPr>
          <p:cNvSpPr txBox="1"/>
          <p:nvPr/>
        </p:nvSpPr>
        <p:spPr>
          <a:xfrm>
            <a:off x="6307811" y="6673729"/>
            <a:ext cx="2836189" cy="182899"/>
          </a:xfrm>
          <a:prstGeom prst="rect">
            <a:avLst/>
          </a:prstGeom>
          <a:noFill/>
        </p:spPr>
        <p:txBody>
          <a:bodyPr wrap="none" rtlCol="0">
            <a:noAutofit/>
          </a:bodyPr>
          <a:lstStyle/>
          <a:p>
            <a:r>
              <a:rPr lang="en-US" altLang="ja-JP" sz="700">
                <a:solidFill>
                  <a:schemeClr val="bg1">
                    <a:lumMod val="85000"/>
                  </a:schemeClr>
                </a:solidFill>
              </a:rPr>
              <a:t>photo by Dennis L. Lindwall BY-SA 3.0, from Wikimedia Commons</a:t>
            </a:r>
            <a:endParaRPr kumimoji="1" lang="ja-JP" altLang="en-US" sz="700">
              <a:solidFill>
                <a:schemeClr val="bg1">
                  <a:lumMod val="85000"/>
                </a:schemeClr>
              </a:solidFill>
            </a:endParaRPr>
          </a:p>
        </p:txBody>
      </p:sp>
    </p:spTree>
    <p:extLst>
      <p:ext uri="{BB962C8B-B14F-4D97-AF65-F5344CB8AC3E}">
        <p14:creationId xmlns:p14="http://schemas.microsoft.com/office/powerpoint/2010/main" val="428184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急がば回れ</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急いで物事を行う時は、危険な近道よりも、時間や手間がかかろうと、安全で確実な方法を選んだほうが良いということ。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「急げば回る」「急ぐ道は回れ」ともいう。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7" name="テキスト ボックス 6">
            <a:extLst>
              <a:ext uri="{FF2B5EF4-FFF2-40B4-BE49-F238E27FC236}">
                <a16:creationId xmlns:a16="http://schemas.microsoft.com/office/drawing/2014/main" id="{E14A03DF-DCBF-46AC-96C5-09E07E694F34}"/>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いそ　　　　　　 まわ</a:t>
            </a:r>
          </a:p>
        </p:txBody>
      </p:sp>
      <p:pic>
        <p:nvPicPr>
          <p:cNvPr id="9222" name="Picture 6" descr="急いで走る作業員のイラスト（男性）">
            <a:extLst>
              <a:ext uri="{FF2B5EF4-FFF2-40B4-BE49-F238E27FC236}">
                <a16:creationId xmlns:a16="http://schemas.microsoft.com/office/drawing/2014/main" id="{AB9BF1C8-50DA-4657-AFC9-64E6506F95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771" y="3181457"/>
            <a:ext cx="1906548" cy="268527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急いで走る作業員のイラスト（女性）">
            <a:extLst>
              <a:ext uri="{FF2B5EF4-FFF2-40B4-BE49-F238E27FC236}">
                <a16:creationId xmlns:a16="http://schemas.microsoft.com/office/drawing/2014/main" id="{062A9B5B-709E-4E2D-B51D-0F5FFF5EB9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7" y="4044065"/>
            <a:ext cx="1758858" cy="268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87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一事が万事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一つの事を見るだけで他の全ての事を推察できるということ。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また、一つの小さな事柄に見られる傾向が、他の全ての事に現れるということ。</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7" name="テキスト ボックス 6">
            <a:extLst>
              <a:ext uri="{FF2B5EF4-FFF2-40B4-BE49-F238E27FC236}">
                <a16:creationId xmlns:a16="http://schemas.microsoft.com/office/drawing/2014/main" id="{E14A03DF-DCBF-46AC-96C5-09E07E694F34}"/>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いち じ　　    ばん じ</a:t>
            </a:r>
          </a:p>
        </p:txBody>
      </p:sp>
    </p:spTree>
    <p:extLst>
      <p:ext uri="{BB962C8B-B14F-4D97-AF65-F5344CB8AC3E}">
        <p14:creationId xmlns:p14="http://schemas.microsoft.com/office/powerpoint/2010/main" val="2500605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一難去ってまた一難</a:t>
            </a:r>
            <a:endParaRPr lang="en-US" altLang="ja-JP" sz="54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一つの災難が過ぎて安心する間もなく、また次の災難が起きること。</a:t>
            </a:r>
            <a:endParaRPr lang="en-US" altLang="ja-JP" sz="2400">
              <a:latin typeface="UD デジタル 教科書体 N-R" panose="02020400000000000000" pitchFamily="17" charset="-128"/>
              <a:ea typeface="UD デジタル 教科書体 N-R" panose="02020400000000000000" pitchFamily="17" charset="-128"/>
            </a:endParaRPr>
          </a:p>
          <a:p>
            <a:r>
              <a:rPr kumimoji="1" lang="ja-JP" altLang="en-US" sz="2400">
                <a:latin typeface="UD デジタル 教科書体 N-R" panose="02020400000000000000" pitchFamily="17" charset="-128"/>
                <a:ea typeface="UD デジタル 教科書体 N-R" panose="02020400000000000000" pitchFamily="17" charset="-128"/>
              </a:rPr>
              <a:t>また、次々と災難に見舞われて困惑すること。</a:t>
            </a:r>
          </a:p>
        </p:txBody>
      </p:sp>
      <p:pic>
        <p:nvPicPr>
          <p:cNvPr id="1026" name="Picture 2" descr="安心している女性のイラスト">
            <a:extLst>
              <a:ext uri="{FF2B5EF4-FFF2-40B4-BE49-F238E27FC236}">
                <a16:creationId xmlns:a16="http://schemas.microsoft.com/office/drawing/2014/main" id="{1A3017C5-4421-4699-A0DF-355E1CC0D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919" y="249344"/>
            <a:ext cx="1819462" cy="2004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驚いている女性のイラスト">
            <a:extLst>
              <a:ext uri="{FF2B5EF4-FFF2-40B4-BE49-F238E27FC236}">
                <a16:creationId xmlns:a16="http://schemas.microsoft.com/office/drawing/2014/main" id="{BE521384-CD92-468A-9AD2-60CFFB5EC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9919" y="2447790"/>
            <a:ext cx="2035736" cy="2005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é ­ãæ±ãã¦æ©ãã§ããäººã®ã¤ã©ã¹ãï¼å¥³æ§ï¼">
            <a:extLst>
              <a:ext uri="{FF2B5EF4-FFF2-40B4-BE49-F238E27FC236}">
                <a16:creationId xmlns:a16="http://schemas.microsoft.com/office/drawing/2014/main" id="{C42448E8-F60A-4F4C-ABD4-90EA710114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9919" y="4646519"/>
            <a:ext cx="2005200" cy="20052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E193CD32-E544-4D99-82AA-0D9FD78C46DB}"/>
              </a:ext>
            </a:extLst>
          </p:cNvPr>
          <p:cNvSpPr txBox="1"/>
          <p:nvPr/>
        </p:nvSpPr>
        <p:spPr>
          <a:xfrm>
            <a:off x="4872618" y="128655"/>
            <a:ext cx="615553" cy="6600689"/>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いちなん　さ　　　　　　　　　　      いちなん</a:t>
            </a:r>
            <a:endParaRPr kumimoji="1" lang="ja-JP" altLang="en-US" sz="280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4380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kumimoji="1" lang="ja-JP" altLang="en-US" sz="5400"/>
              <a:t>教訓と知識</a:t>
            </a:r>
            <a:endParaRPr kumimoji="1" lang="ja-JP" altLang="en-US" sz="5400" dirty="0"/>
          </a:p>
        </p:txBody>
      </p:sp>
      <p:sp>
        <p:nvSpPr>
          <p:cNvPr id="6" name="縦書きテキスト プレースホルダー 2">
            <a:extLst>
              <a:ext uri="{FF2B5EF4-FFF2-40B4-BE49-F238E27FC236}">
                <a16:creationId xmlns:a16="http://schemas.microsoft.com/office/drawing/2014/main" id="{B88B715D-63B2-464A-8CDA-69409EC81837}"/>
              </a:ext>
            </a:extLst>
          </p:cNvPr>
          <p:cNvSpPr>
            <a:spLocks noGrp="1"/>
          </p:cNvSpPr>
          <p:nvPr>
            <p:ph type="body" orient="vert" idx="1"/>
          </p:nvPr>
        </p:nvSpPr>
        <p:spPr>
          <a:xfrm>
            <a:off x="1176867" y="906873"/>
            <a:ext cx="4915509" cy="4968993"/>
          </a:xfrm>
        </p:spPr>
        <p:txBody>
          <a:bodyPr anchor="ctr">
            <a:normAutofit/>
          </a:bodyPr>
          <a:lstStyle/>
          <a:p>
            <a:pPr marL="0" indent="0">
              <a:buNone/>
            </a:pPr>
            <a:r>
              <a:rPr lang="ja-JP" altLang="en-US" sz="4800">
                <a:solidFill>
                  <a:srgbClr val="FF0000"/>
                </a:solidFill>
                <a:latin typeface="+mj-ea"/>
                <a:ea typeface="+mj-ea"/>
              </a:rPr>
              <a:t>あ</a:t>
            </a:r>
            <a:r>
              <a:rPr lang="ja-JP" altLang="en-US" sz="4800">
                <a:solidFill>
                  <a:schemeClr val="tx1"/>
                </a:solidFill>
                <a:latin typeface="+mj-ea"/>
                <a:ea typeface="+mj-ea"/>
              </a:rPr>
              <a:t>行の</a:t>
            </a:r>
            <a:r>
              <a:rPr lang="ja-JP" altLang="en-US" sz="4800">
                <a:solidFill>
                  <a:srgbClr val="FF0000"/>
                </a:solidFill>
                <a:latin typeface="+mj-ea"/>
                <a:ea typeface="+mj-ea"/>
              </a:rPr>
              <a:t>ことわざ</a:t>
            </a:r>
            <a:r>
              <a:rPr lang="ja-JP" altLang="en-US" sz="4800">
                <a:latin typeface="+mj-ea"/>
                <a:ea typeface="+mj-ea"/>
              </a:rPr>
              <a:t>と</a:t>
            </a:r>
            <a:endParaRPr lang="en-US" altLang="ja-JP" sz="4800">
              <a:latin typeface="+mj-ea"/>
              <a:ea typeface="+mj-ea"/>
            </a:endParaRPr>
          </a:p>
          <a:p>
            <a:pPr marL="0" indent="0">
              <a:buNone/>
            </a:pPr>
            <a:r>
              <a:rPr lang="ja-JP" altLang="en-US" sz="4800">
                <a:latin typeface="+mj-ea"/>
                <a:ea typeface="+mj-ea"/>
              </a:rPr>
              <a:t>その</a:t>
            </a:r>
            <a:r>
              <a:rPr lang="ja-JP" altLang="en-US" sz="4800">
                <a:solidFill>
                  <a:srgbClr val="FF0000"/>
                </a:solidFill>
                <a:latin typeface="+mj-ea"/>
                <a:ea typeface="+mj-ea"/>
              </a:rPr>
              <a:t>意味</a:t>
            </a:r>
            <a:r>
              <a:rPr lang="ja-JP" altLang="en-US" sz="4800">
                <a:latin typeface="+mj-ea"/>
                <a:ea typeface="+mj-ea"/>
              </a:rPr>
              <a:t>を知ろう。</a:t>
            </a:r>
            <a:endParaRPr lang="ja-JP" altLang="en-US" sz="4800" dirty="0">
              <a:latin typeface="+mj-ea"/>
              <a:ea typeface="+mj-ea"/>
            </a:endParaRPr>
          </a:p>
        </p:txBody>
      </p:sp>
    </p:spTree>
    <p:extLst>
      <p:ext uri="{BB962C8B-B14F-4D97-AF65-F5344CB8AC3E}">
        <p14:creationId xmlns:p14="http://schemas.microsoft.com/office/powerpoint/2010/main" val="1621179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一念岩をも通す</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強い信念をもって物事に当たれば、どんな事でも成し遂げることができる。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どんなことでも一途に思いを込めてやれば成就するということ。</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7" name="テキスト ボックス 6">
            <a:extLst>
              <a:ext uri="{FF2B5EF4-FFF2-40B4-BE49-F238E27FC236}">
                <a16:creationId xmlns:a16="http://schemas.microsoft.com/office/drawing/2014/main" id="{E14A03DF-DCBF-46AC-96C5-09E07E694F34}"/>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いちねんいわ　　　　　　　とお</a:t>
            </a:r>
          </a:p>
        </p:txBody>
      </p:sp>
    </p:spTree>
    <p:extLst>
      <p:ext uri="{BB962C8B-B14F-4D97-AF65-F5344CB8AC3E}">
        <p14:creationId xmlns:p14="http://schemas.microsoft.com/office/powerpoint/2010/main" val="273307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一寸先は闇</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ほんの少し先のことも全く予測できないことの例え。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6146" name="Picture 2" descr="éã®çµç¹ã®ã¤ã©ã¹ã">
            <a:extLst>
              <a:ext uri="{FF2B5EF4-FFF2-40B4-BE49-F238E27FC236}">
                <a16:creationId xmlns:a16="http://schemas.microsoft.com/office/drawing/2014/main" id="{37D50348-3055-407D-9323-D8141DAE0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340" y="4324029"/>
            <a:ext cx="2948727" cy="275869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5735B2ED-C10F-4859-9EB3-1997D07C6BCE}"/>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いっすんさき　　　やみ</a:t>
            </a:r>
          </a:p>
        </p:txBody>
      </p:sp>
    </p:spTree>
    <p:extLst>
      <p:ext uri="{BB962C8B-B14F-4D97-AF65-F5344CB8AC3E}">
        <p14:creationId xmlns:p14="http://schemas.microsoft.com/office/powerpoint/2010/main" val="46862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98917" y="249345"/>
            <a:ext cx="2308324"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一寸の虫にも</a:t>
            </a:r>
            <a:endParaRPr lang="en-US" altLang="ja-JP" sz="6000" b="1">
              <a:latin typeface="UD デジタル 教科書体 NK-B" panose="02020700000000000000" pitchFamily="18" charset="-128"/>
              <a:ea typeface="UD デジタル 教科書体 NK-B" panose="02020700000000000000" pitchFamily="18" charset="-128"/>
            </a:endParaRPr>
          </a:p>
          <a:p>
            <a:endParaRPr lang="en-US" altLang="ja-JP" b="1">
              <a:latin typeface="UD デジタル 教科書体 NK-B" panose="02020700000000000000" pitchFamily="18" charset="-128"/>
              <a:ea typeface="UD デジタル 教科書体 NK-B" panose="02020700000000000000" pitchFamily="18" charset="-128"/>
            </a:endParaRPr>
          </a:p>
          <a:p>
            <a:r>
              <a:rPr lang="ja-JP" altLang="en-US" sz="6000" b="1">
                <a:latin typeface="UD デジタル 教科書体 NK-B" panose="02020700000000000000" pitchFamily="18" charset="-128"/>
                <a:ea typeface="UD デジタル 教科書体 NK-B" panose="02020700000000000000" pitchFamily="18" charset="-128"/>
              </a:rPr>
              <a:t>五分の魂</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どんなに小さくて弱いものにも、それ相応の意地や考えがあるので侮ってはいけないということの例え。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7170" name="Picture 2" descr="ãããã³ãã¦ã®ã¤ã©ã¹ãï¼è«ï¼">
            <a:extLst>
              <a:ext uri="{FF2B5EF4-FFF2-40B4-BE49-F238E27FC236}">
                <a16:creationId xmlns:a16="http://schemas.microsoft.com/office/drawing/2014/main" id="{F2A71BE2-D709-420B-BD4A-3FC34CBCC6C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928284" y="5701783"/>
            <a:ext cx="677107" cy="63986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ã¦ãã¨ãè«ã®ã¤ã©ã¹ã">
            <a:extLst>
              <a:ext uri="{FF2B5EF4-FFF2-40B4-BE49-F238E27FC236}">
                <a16:creationId xmlns:a16="http://schemas.microsoft.com/office/drawing/2014/main" id="{70BDDD6C-A87A-4E24-83EE-E33B7D9CDA06}"/>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153358" y="5060983"/>
            <a:ext cx="740809" cy="6408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40B03555-1860-441C-B48E-860A47ABCC6D}"/>
              </a:ext>
            </a:extLst>
          </p:cNvPr>
          <p:cNvSpPr txBox="1"/>
          <p:nvPr/>
        </p:nvSpPr>
        <p:spPr>
          <a:xfrm>
            <a:off x="516868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いっすん　　　むし</a:t>
            </a:r>
            <a:endParaRPr kumimoji="1" lang="ja-JP" altLang="en-US" sz="320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10" name="テキスト ボックス 9">
            <a:extLst>
              <a:ext uri="{FF2B5EF4-FFF2-40B4-BE49-F238E27FC236}">
                <a16:creationId xmlns:a16="http://schemas.microsoft.com/office/drawing/2014/main" id="{3AFECAB2-44F9-451E-9F15-0A76E664E632}"/>
              </a:ext>
            </a:extLst>
          </p:cNvPr>
          <p:cNvSpPr txBox="1"/>
          <p:nvPr/>
        </p:nvSpPr>
        <p:spPr>
          <a:xfrm>
            <a:off x="4021011"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ご   ぶ　　　たましい</a:t>
            </a:r>
            <a:endParaRPr kumimoji="1" lang="ja-JP" altLang="en-US" sz="320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87796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言わぬが花</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511169" y="249344"/>
            <a:ext cx="2677656"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はっきりと口に出していうより、黙っていたほうが趣があるということ。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kumimoji="1" lang="ja-JP" altLang="en-US" sz="2400">
                <a:latin typeface="UD デジタル 教科書体 N-R" panose="02020400000000000000" pitchFamily="17" charset="-128"/>
                <a:ea typeface="UD デジタル 教科書体 N-R" panose="02020400000000000000" pitchFamily="17" charset="-128"/>
              </a:rPr>
              <a:t>また、口に出さないほうがよいこともあり、余計なことは言わないほうが差し障りがないということ。</a:t>
            </a:r>
          </a:p>
        </p:txBody>
      </p:sp>
      <p:pic>
        <p:nvPicPr>
          <p:cNvPr id="9218" name="Picture 2" descr="https://4.bp.blogspot.com/-t79X3c-nwBs/WR_KpaaWEUI/AAAAAAABEYY/XH0rSeR-EfQQlHz8h6W9YthEBXP9BvLvwCLcB/s800/flower_hachiue_character5_blue.png">
            <a:extLst>
              <a:ext uri="{FF2B5EF4-FFF2-40B4-BE49-F238E27FC236}">
                <a16:creationId xmlns:a16="http://schemas.microsoft.com/office/drawing/2014/main" id="{81D55035-FDAA-4D5A-B451-3D3859079F0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231203" y="4281255"/>
            <a:ext cx="1375488" cy="2334362"/>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5C30B60E-676F-4BBE-B0C5-408B30A3540E}"/>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い               　　はな</a:t>
            </a:r>
          </a:p>
        </p:txBody>
      </p:sp>
    </p:spTree>
    <p:extLst>
      <p:ext uri="{BB962C8B-B14F-4D97-AF65-F5344CB8AC3E}">
        <p14:creationId xmlns:p14="http://schemas.microsoft.com/office/powerpoint/2010/main" val="206664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この世は常に激しく移り変わり、とどまることなく変化するものだということ。</a:t>
            </a:r>
          </a:p>
          <a:p>
            <a:r>
              <a:rPr lang="ja-JP" altLang="en-US" sz="2400">
                <a:latin typeface="UD デジタル 教科書体 N-R" panose="02020400000000000000" pitchFamily="17" charset="-128"/>
                <a:ea typeface="UD デジタル 教科書体 N-R" panose="02020400000000000000" pitchFamily="17" charset="-128"/>
              </a:rPr>
              <a:t>一切の事物は因縁によって生じ、常に変化し続けていく儚いものであるということ。</a:t>
            </a:r>
            <a:endParaRPr kumimoji="1" lang="ja-JP" altLang="en-US" sz="2800">
              <a:latin typeface="UD デジタル 教科書体 N-R" panose="02020400000000000000" pitchFamily="17" charset="-128"/>
              <a:ea typeface="UD デジタル 教科書体 N-R" panose="02020400000000000000" pitchFamily="17" charset="-128"/>
            </a:endParaRPr>
          </a:p>
        </p:txBody>
      </p:sp>
      <p:sp>
        <p:nvSpPr>
          <p:cNvPr id="10" name="正方形/長方形 9">
            <a:extLst>
              <a:ext uri="{FF2B5EF4-FFF2-40B4-BE49-F238E27FC236}">
                <a16:creationId xmlns:a16="http://schemas.microsoft.com/office/drawing/2014/main" id="{96729193-2931-404A-903A-86857B2EB891}"/>
              </a:ext>
            </a:extLst>
          </p:cNvPr>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有為転変は世の習い</a:t>
            </a:r>
            <a:endParaRPr lang="en-US" altLang="ja-JP" sz="5400" b="1"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5F4A1A60-0773-485E-8B51-3170874C52AC}"/>
              </a:ext>
            </a:extLst>
          </p:cNvPr>
          <p:cNvSpPr txBox="1"/>
          <p:nvPr/>
        </p:nvSpPr>
        <p:spPr>
          <a:xfrm>
            <a:off x="4872618"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う　 い</a:t>
            </a:r>
            <a:r>
              <a:rPr lang="ja-JP" altLang="en-US">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てんぺん　　　  よ　　　　なら</a:t>
            </a:r>
          </a:p>
        </p:txBody>
      </p:sp>
    </p:spTree>
    <p:extLst>
      <p:ext uri="{BB962C8B-B14F-4D97-AF65-F5344CB8AC3E}">
        <p14:creationId xmlns:p14="http://schemas.microsoft.com/office/powerpoint/2010/main" val="38977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魚心あれば水心</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511169" y="249344"/>
            <a:ext cx="2677656"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相手が好意を示せば、自分も相手に好意を示す気になる。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先方の出方次第で、こちらの態度が決まるということ。</a:t>
            </a:r>
          </a:p>
          <a:p>
            <a:r>
              <a:rPr lang="ja-JP" altLang="en-US" sz="2400">
                <a:latin typeface="UD デジタル 教科書体 N-R" panose="02020400000000000000" pitchFamily="17" charset="-128"/>
                <a:ea typeface="UD デジタル 教科書体 N-R" panose="02020400000000000000" pitchFamily="17" charset="-128"/>
              </a:rPr>
              <a:t>「水心あれば魚心」ともいう。</a:t>
            </a:r>
            <a:endParaRPr kumimoji="1" lang="ja-JP" altLang="en-US" sz="2400">
              <a:latin typeface="UD デジタル 教科書体 N-R" panose="02020400000000000000" pitchFamily="17" charset="-128"/>
              <a:ea typeface="UD デジタル 教科書体 N-R" panose="02020400000000000000" pitchFamily="17" charset="-128"/>
            </a:endParaRPr>
          </a:p>
        </p:txBody>
      </p:sp>
      <p:pic>
        <p:nvPicPr>
          <p:cNvPr id="10244" name="Picture 4" descr="æ°´ãçºå°ãããããã¦ã¦ãªã®ã¤ã©ã¹ã">
            <a:extLst>
              <a:ext uri="{FF2B5EF4-FFF2-40B4-BE49-F238E27FC236}">
                <a16:creationId xmlns:a16="http://schemas.microsoft.com/office/drawing/2014/main" id="{20CD0C0A-ECBF-4E3E-B664-3ECAEE1F81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198" y="4341515"/>
            <a:ext cx="2280151" cy="238759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8F7536FE-8888-43CF-8055-E0C62A2CE83B}"/>
              </a:ext>
            </a:extLst>
          </p:cNvPr>
          <p:cNvSpPr txBox="1"/>
          <p:nvPr/>
        </p:nvSpPr>
        <p:spPr>
          <a:xfrm>
            <a:off x="4872618" y="128655"/>
            <a:ext cx="615553" cy="6600689"/>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うおごころ　　　　　　　　    みずごころ</a:t>
            </a:r>
          </a:p>
        </p:txBody>
      </p:sp>
    </p:spTree>
    <p:extLst>
      <p:ext uri="{BB962C8B-B14F-4D97-AF65-F5344CB8AC3E}">
        <p14:creationId xmlns:p14="http://schemas.microsoft.com/office/powerpoint/2010/main" val="192396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198917" y="249345"/>
            <a:ext cx="2308324"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牛に引かれて</a:t>
            </a:r>
            <a:endParaRPr lang="en-US" altLang="ja-JP" sz="6000" b="1">
              <a:latin typeface="UD デジタル 教科書体 NK-B" panose="02020700000000000000" pitchFamily="18" charset="-128"/>
              <a:ea typeface="UD デジタル 教科書体 NK-B" panose="02020700000000000000" pitchFamily="18" charset="-128"/>
            </a:endParaRPr>
          </a:p>
          <a:p>
            <a:endParaRPr lang="en-US" altLang="ja-JP" b="1">
              <a:latin typeface="UD デジタル 教科書体 NK-B" panose="02020700000000000000" pitchFamily="18" charset="-128"/>
              <a:ea typeface="UD デジタル 教科書体 NK-B" panose="02020700000000000000" pitchFamily="18" charset="-128"/>
            </a:endParaRPr>
          </a:p>
          <a:p>
            <a:r>
              <a:rPr lang="ja-JP" altLang="en-US" sz="6000" b="1">
                <a:latin typeface="UD デジタル 教科書体 NK-B" panose="02020700000000000000" pitchFamily="18" charset="-128"/>
                <a:ea typeface="UD デジタル 教科書体 NK-B" panose="02020700000000000000" pitchFamily="18" charset="-128"/>
              </a:rPr>
              <a:t>善光寺参り</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人に連れられてある場所へ出かけて行くこと。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また、他人の誘いや思いがけない偶然で、よい方面に導かれることの例え。</a:t>
            </a:r>
          </a:p>
          <a:p>
            <a:r>
              <a:rPr lang="ja-JP" altLang="en-US" sz="2400">
                <a:latin typeface="UD デジタル 教科書体 N-R" panose="02020400000000000000" pitchFamily="17" charset="-128"/>
                <a:ea typeface="UD デジタル 教科書体 N-R" panose="02020400000000000000" pitchFamily="17" charset="-128"/>
              </a:rPr>
              <a:t>「牛に引かれて善光寺詣り」とも書く。</a:t>
            </a:r>
          </a:p>
        </p:txBody>
      </p:sp>
      <p:sp>
        <p:nvSpPr>
          <p:cNvPr id="7" name="テキスト ボックス 6">
            <a:extLst>
              <a:ext uri="{FF2B5EF4-FFF2-40B4-BE49-F238E27FC236}">
                <a16:creationId xmlns:a16="http://schemas.microsoft.com/office/drawing/2014/main" id="{A245FA2A-D354-4C84-8F8C-D97C233D3F8F}"/>
              </a:ext>
            </a:extLst>
          </p:cNvPr>
          <p:cNvSpPr txBox="1"/>
          <p:nvPr/>
        </p:nvSpPr>
        <p:spPr>
          <a:xfrm>
            <a:off x="4021011"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ぜんこう じ　まい</a:t>
            </a:r>
            <a:endParaRPr kumimoji="1" lang="ja-JP" altLang="en-US" sz="3200">
              <a:solidFill>
                <a:srgbClr val="FF0000"/>
              </a:solidFill>
              <a:latin typeface="UD デジタル 教科書体 NK-B" panose="02020700000000000000" pitchFamily="18" charset="-128"/>
              <a:ea typeface="UD デジタル 教科書体 NK-B" panose="02020700000000000000" pitchFamily="18" charset="-128"/>
            </a:endParaRPr>
          </a:p>
        </p:txBody>
      </p:sp>
      <p:pic>
        <p:nvPicPr>
          <p:cNvPr id="1028" name="Picture 4" descr="çã®ã¤ã©ã¹ãï¼ä¸å¹´ï¼">
            <a:extLst>
              <a:ext uri="{FF2B5EF4-FFF2-40B4-BE49-F238E27FC236}">
                <a16:creationId xmlns:a16="http://schemas.microsoft.com/office/drawing/2014/main" id="{4CB2FD34-803F-48F3-8348-7A4484F35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377" y="4776806"/>
            <a:ext cx="2410247" cy="19523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EFB8CE31-8CE3-4D32-96D7-2D3F46C7EA95}"/>
              </a:ext>
            </a:extLst>
          </p:cNvPr>
          <p:cNvSpPr txBox="1"/>
          <p:nvPr/>
        </p:nvSpPr>
        <p:spPr>
          <a:xfrm>
            <a:off x="5234694"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うし　　　 ひ</a:t>
            </a:r>
          </a:p>
        </p:txBody>
      </p:sp>
    </p:spTree>
    <p:extLst>
      <p:ext uri="{BB962C8B-B14F-4D97-AF65-F5344CB8AC3E}">
        <p14:creationId xmlns:p14="http://schemas.microsoft.com/office/powerpoint/2010/main" val="225442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氏より育ち</a:t>
            </a: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人格形成に大事なのは、家系や血統より育った環境であるということ。</a:t>
            </a:r>
            <a:endParaRPr kumimoji="1" lang="ja-JP" altLang="en-US" sz="2400">
              <a:latin typeface="UD デジタル 教科書体 N-R" panose="02020400000000000000" pitchFamily="17" charset="-128"/>
              <a:ea typeface="UD デジタル 教科書体 N-R" panose="02020400000000000000" pitchFamily="17" charset="-128"/>
            </a:endParaRPr>
          </a:p>
        </p:txBody>
      </p:sp>
      <p:pic>
        <p:nvPicPr>
          <p:cNvPr id="2052" name="Picture 4" descr="éåãã¦ããäººãã¡ã®ã¤ã©ã¹ãï¼å­¦çï¼">
            <a:extLst>
              <a:ext uri="{FF2B5EF4-FFF2-40B4-BE49-F238E27FC236}">
                <a16:creationId xmlns:a16="http://schemas.microsoft.com/office/drawing/2014/main" id="{9ACB1FC3-66C1-4955-ADAC-1A3A980BF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809" y="4200041"/>
            <a:ext cx="2908051" cy="265795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EAC151C8-2085-4343-829C-549DC75D30CD}"/>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うじ　　　　    そだ</a:t>
            </a:r>
          </a:p>
        </p:txBody>
      </p:sp>
    </p:spTree>
    <p:extLst>
      <p:ext uri="{BB962C8B-B14F-4D97-AF65-F5344CB8AC3E}">
        <p14:creationId xmlns:p14="http://schemas.microsoft.com/office/powerpoint/2010/main" val="402815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嘘から出た実</a:t>
            </a: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嘘として言ったことが、偶然事実となること。また、冗談で言ったことが、偶然にも真実になること。</a:t>
            </a:r>
            <a:endParaRPr lang="en-US" altLang="ja-JP" sz="2400">
              <a:latin typeface="UD デジタル 教科書体 N-R" panose="02020400000000000000" pitchFamily="17" charset="-128"/>
              <a:ea typeface="UD デジタル 教科書体 N-R" panose="02020400000000000000" pitchFamily="17" charset="-128"/>
            </a:endParaRPr>
          </a:p>
          <a:p>
            <a:r>
              <a:rPr kumimoji="1" lang="ja-JP" altLang="en-US" sz="2400">
                <a:latin typeface="UD デジタル 教科書体 N-R" panose="02020400000000000000" pitchFamily="17" charset="-128"/>
                <a:ea typeface="UD デジタル 教科書体 N-R" panose="02020400000000000000" pitchFamily="17" charset="-128"/>
              </a:rPr>
              <a:t>「嘘から出た真」「嘘から出た誠」とも書く。</a:t>
            </a:r>
          </a:p>
        </p:txBody>
      </p:sp>
      <p:pic>
        <p:nvPicPr>
          <p:cNvPr id="3076" name="Picture 4" descr="https://1.bp.blogspot.com/-wYSYgyMWk5Q/W959XgfKloI/AAAAAAABP0s/SV5qmmLs1Dk2YlXTaAdoKq-0ePq26Fw1gCLcBGAs/s800/kimadui_man_woman.png">
            <a:extLst>
              <a:ext uri="{FF2B5EF4-FFF2-40B4-BE49-F238E27FC236}">
                <a16:creationId xmlns:a16="http://schemas.microsoft.com/office/drawing/2014/main" id="{23BC8B84-F73F-453D-94A2-81DE4A3CD14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677374" y="4629087"/>
            <a:ext cx="2107798" cy="210002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B19333CD-20DD-4990-92B2-CD0BAC28C859}"/>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うそ　　　　　　　で　　　まこと</a:t>
            </a:r>
          </a:p>
        </p:txBody>
      </p:sp>
    </p:spTree>
    <p:extLst>
      <p:ext uri="{BB962C8B-B14F-4D97-AF65-F5344CB8AC3E}">
        <p14:creationId xmlns:p14="http://schemas.microsoft.com/office/powerpoint/2010/main" val="311929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511169" y="249344"/>
            <a:ext cx="2677656"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平気で嘘をつくようになると、盗みも平気でするようになる。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嘘をつくのは悪の道へ入る第一歩であるということ。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「嘘つき」は「嘘吐き」とも書く。</a:t>
            </a:r>
            <a:endParaRPr kumimoji="1" lang="ja-JP" altLang="en-US" sz="2400">
              <a:latin typeface="UD デジタル 教科書体 N-R" panose="02020400000000000000" pitchFamily="17" charset="-128"/>
              <a:ea typeface="UD デジタル 教科書体 N-R" panose="02020400000000000000" pitchFamily="17" charset="-128"/>
            </a:endParaRPr>
          </a:p>
        </p:txBody>
      </p:sp>
      <p:pic>
        <p:nvPicPr>
          <p:cNvPr id="4098" name="Picture 2" descr="https://1.bp.blogspot.com/-9Lxn0fa1MPM/VoziEammKII/AAAAAAAA2q0/KnanuqkFz14/s800/dorobou_kasa.png">
            <a:extLst>
              <a:ext uri="{FF2B5EF4-FFF2-40B4-BE49-F238E27FC236}">
                <a16:creationId xmlns:a16="http://schemas.microsoft.com/office/drawing/2014/main" id="{33D09052-4EC4-4F62-BE96-90E573E794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8726" y="249344"/>
            <a:ext cx="2347805" cy="20308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1.bp.blogspot.com/-l-1hYuEjXNA/WLE4oN5ahGI/AAAAAAABCIQ/PKqrR2RatNM9J1zSXzaNkNHTUQVa1XfuACLcB/s800/money_sunsyaku_sagi_asia.png">
            <a:extLst>
              <a:ext uri="{FF2B5EF4-FFF2-40B4-BE49-F238E27FC236}">
                <a16:creationId xmlns:a16="http://schemas.microsoft.com/office/drawing/2014/main" id="{DBCD33DF-681B-4B93-A73D-60E677B05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809" y="2363257"/>
            <a:ext cx="2495638" cy="22521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è©æ¬ºå¸«ã®ã¤ã©ã¹ãï¼å¥³æ§ï¼">
            <a:extLst>
              <a:ext uri="{FF2B5EF4-FFF2-40B4-BE49-F238E27FC236}">
                <a16:creationId xmlns:a16="http://schemas.microsoft.com/office/drawing/2014/main" id="{0191F26E-F651-4F59-A770-67A755E3DC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726" y="4522922"/>
            <a:ext cx="2265026" cy="2335078"/>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a:extLst>
              <a:ext uri="{FF2B5EF4-FFF2-40B4-BE49-F238E27FC236}">
                <a16:creationId xmlns:a16="http://schemas.microsoft.com/office/drawing/2014/main" id="{7E144D94-5E70-45DF-B193-D3FF369BAD45}"/>
              </a:ext>
            </a:extLst>
          </p:cNvPr>
          <p:cNvSpPr/>
          <p:nvPr/>
        </p:nvSpPr>
        <p:spPr>
          <a:xfrm>
            <a:off x="4110335" y="0"/>
            <a:ext cx="1015663" cy="6858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嘘つきは泥棒の始まり</a:t>
            </a:r>
            <a:endParaRPr lang="en-US" altLang="ja-JP" sz="5400" b="1"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15">
            <a:extLst>
              <a:ext uri="{FF2B5EF4-FFF2-40B4-BE49-F238E27FC236}">
                <a16:creationId xmlns:a16="http://schemas.microsoft.com/office/drawing/2014/main" id="{16216AB0-7386-4C4C-A514-2DFC7350F001}"/>
              </a:ext>
            </a:extLst>
          </p:cNvPr>
          <p:cNvSpPr txBox="1"/>
          <p:nvPr/>
        </p:nvSpPr>
        <p:spPr>
          <a:xfrm>
            <a:off x="4872618" y="1"/>
            <a:ext cx="615553" cy="6729344"/>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うそ　　　　　　　　　 どろぼう     はじ</a:t>
            </a:r>
          </a:p>
        </p:txBody>
      </p:sp>
    </p:spTree>
    <p:extLst>
      <p:ext uri="{BB962C8B-B14F-4D97-AF65-F5344CB8AC3E}">
        <p14:creationId xmlns:p14="http://schemas.microsoft.com/office/powerpoint/2010/main" val="412054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会うは別れの始め</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人と人が出会えばいつか必ず別れが訪れる。</a:t>
            </a:r>
          </a:p>
          <a:p>
            <a:r>
              <a:rPr lang="ja-JP" altLang="en-US" sz="2400">
                <a:latin typeface="UD デジタル 教科書体 N-R" panose="02020400000000000000" pitchFamily="17" charset="-128"/>
                <a:ea typeface="UD デジタル 教科書体 N-R" panose="02020400000000000000" pitchFamily="17" charset="-128"/>
              </a:rPr>
              <a:t>出会いは別れの始まりでもあるということ。</a:t>
            </a:r>
          </a:p>
          <a:p>
            <a:r>
              <a:rPr lang="ja-JP" altLang="en-US" sz="2400">
                <a:latin typeface="UD デジタル 教科書体 N-R" panose="02020400000000000000" pitchFamily="17" charset="-128"/>
                <a:ea typeface="UD デジタル 教科書体 N-R" panose="02020400000000000000" pitchFamily="17" charset="-128"/>
              </a:rPr>
              <a:t>「会う」は「逢う」とも書く。</a:t>
            </a:r>
            <a:endParaRPr kumimoji="1" lang="ja-JP" altLang="en-US" sz="2800">
              <a:latin typeface="UD デジタル 教科書体 N-R" panose="02020400000000000000" pitchFamily="17" charset="-128"/>
              <a:ea typeface="UD デジタル 教科書体 N-R" panose="02020400000000000000" pitchFamily="17" charset="-128"/>
            </a:endParaRPr>
          </a:p>
        </p:txBody>
      </p:sp>
      <p:sp>
        <p:nvSpPr>
          <p:cNvPr id="9" name="テキスト ボックス 8">
            <a:extLst>
              <a:ext uri="{FF2B5EF4-FFF2-40B4-BE49-F238E27FC236}">
                <a16:creationId xmlns:a16="http://schemas.microsoft.com/office/drawing/2014/main" id="{8383B5D7-A8CD-49F6-A4F5-932167B94104}"/>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あ　　　　　　　わか　　        はじ</a:t>
            </a:r>
          </a:p>
        </p:txBody>
      </p:sp>
    </p:spTree>
    <p:extLst>
      <p:ext uri="{BB962C8B-B14F-4D97-AF65-F5344CB8AC3E}">
        <p14:creationId xmlns:p14="http://schemas.microsoft.com/office/powerpoint/2010/main" val="369757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馬の耳に念仏</a:t>
            </a: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人の意見や忠告に耳を貸そうとせず、少しも効果がないことの例え。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5126" name="Picture 6" descr="æ¥ãã§å¥ããåããã®ã¤ã©ã¹ãï¼å¸«èµ°ï¼">
            <a:extLst>
              <a:ext uri="{FF2B5EF4-FFF2-40B4-BE49-F238E27FC236}">
                <a16:creationId xmlns:a16="http://schemas.microsoft.com/office/drawing/2014/main" id="{DB736D1E-9E08-46EA-A3AE-D539AEE7F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175" y="4310413"/>
            <a:ext cx="2152811" cy="229633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ã´ã­ã´ã­ãã¦ããé¦¬ã®ã¤ã©ã¹ãï¼åå¹´ï¼">
            <a:extLst>
              <a:ext uri="{FF2B5EF4-FFF2-40B4-BE49-F238E27FC236}">
                <a16:creationId xmlns:a16="http://schemas.microsoft.com/office/drawing/2014/main" id="{9A526C7D-E319-46CF-94D1-5A69B7A6A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6580" y="4666101"/>
            <a:ext cx="2731338" cy="219189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932A75C7-508B-4DB3-A732-630DFF67308C}"/>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うま     みみ　　　ねんぶつ</a:t>
            </a:r>
          </a:p>
        </p:txBody>
      </p:sp>
    </p:spTree>
    <p:extLst>
      <p:ext uri="{BB962C8B-B14F-4D97-AF65-F5344CB8AC3E}">
        <p14:creationId xmlns:p14="http://schemas.microsoft.com/office/powerpoint/2010/main" val="133669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噂をすれば影がさす</a:t>
            </a: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噂をしていると、その噂の当人がその場に現れること。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人の噂や悪口はほどほどにすべきという教え。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「噂をすれば影」「言えば影がさす」とも。</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9" name="テキスト ボックス 8">
            <a:extLst>
              <a:ext uri="{FF2B5EF4-FFF2-40B4-BE49-F238E27FC236}">
                <a16:creationId xmlns:a16="http://schemas.microsoft.com/office/drawing/2014/main" id="{09A74B87-84FF-4587-B902-1DC2C5FC0E42}"/>
              </a:ext>
            </a:extLst>
          </p:cNvPr>
          <p:cNvSpPr txBox="1"/>
          <p:nvPr/>
        </p:nvSpPr>
        <p:spPr>
          <a:xfrm>
            <a:off x="4872618" y="128655"/>
            <a:ext cx="615553" cy="6600689"/>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うわさ　　　　　　　　　   　 かげ</a:t>
            </a:r>
          </a:p>
        </p:txBody>
      </p:sp>
      <p:pic>
        <p:nvPicPr>
          <p:cNvPr id="7172" name="Picture 4" descr="ç®æããäººã®ã¤ã©ã¹ã">
            <a:extLst>
              <a:ext uri="{FF2B5EF4-FFF2-40B4-BE49-F238E27FC236}">
                <a16:creationId xmlns:a16="http://schemas.microsoft.com/office/drawing/2014/main" id="{98530E5D-8425-4F58-BDC8-9834000A9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92980" y="3917107"/>
            <a:ext cx="1976467" cy="240299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é°å£ã»åè©±ã®ã¤ã©ã¹ã">
            <a:extLst>
              <a:ext uri="{FF2B5EF4-FFF2-40B4-BE49-F238E27FC236}">
                <a16:creationId xmlns:a16="http://schemas.microsoft.com/office/drawing/2014/main" id="{118ADC7F-253C-4512-9D60-0868F1EAF7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359" y="4807122"/>
            <a:ext cx="2174864" cy="217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22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海老で鯛を釣る</a:t>
            </a: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少ない投資や元手または労力で大きな利益を得ることの例え。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「海老」は「蝦」とも書く。</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省略して「海老鯛（えびたい）」ともいう。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8194" name="Picture 2" descr="â ">
            <a:extLst>
              <a:ext uri="{FF2B5EF4-FFF2-40B4-BE49-F238E27FC236}">
                <a16:creationId xmlns:a16="http://schemas.microsoft.com/office/drawing/2014/main" id="{692A8AFA-0C95-486A-8F72-D0C9CB7D6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5521" y="4350234"/>
            <a:ext cx="2158220" cy="231789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ã¿ã¤ã»ããã¤ã®ã¤ã©ã¹ã">
            <a:extLst>
              <a:ext uri="{FF2B5EF4-FFF2-40B4-BE49-F238E27FC236}">
                <a16:creationId xmlns:a16="http://schemas.microsoft.com/office/drawing/2014/main" id="{13E753C9-F63D-412F-8BD5-1299A5A4B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828702">
            <a:off x="7767484" y="5350285"/>
            <a:ext cx="1439175" cy="119611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351EF7B-BDAA-42CC-99BA-DB87BD990DA9}"/>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えび　　　　　たい　　　　 つ</a:t>
            </a:r>
          </a:p>
        </p:txBody>
      </p:sp>
    </p:spTree>
    <p:extLst>
      <p:ext uri="{BB962C8B-B14F-4D97-AF65-F5344CB8AC3E}">
        <p14:creationId xmlns:p14="http://schemas.microsoft.com/office/powerpoint/2010/main" val="105584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縁の下の力持ち</a:t>
            </a: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人の目につかないところで、人のために苦労や努力をすること。また、そのような人。</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8" name="Picture 2" descr="https://1.bp.blogspot.com/-N7nsu_x6TKE/VOsJQIkzZ2I/AAAAAAAArlM/m3jx21h5XCY/s800/chikaramochi.png">
            <a:extLst>
              <a:ext uri="{FF2B5EF4-FFF2-40B4-BE49-F238E27FC236}">
                <a16:creationId xmlns:a16="http://schemas.microsoft.com/office/drawing/2014/main" id="{AD12D64E-6873-460B-B739-CE1C45E28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638" y="3856880"/>
            <a:ext cx="2563940" cy="287246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68A43EB3-D90B-4D55-BDFE-9A858A9FE13D}"/>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えん　　　した　　ちからも</a:t>
            </a:r>
          </a:p>
        </p:txBody>
      </p:sp>
    </p:spTree>
    <p:extLst>
      <p:ext uri="{BB962C8B-B14F-4D97-AF65-F5344CB8AC3E}">
        <p14:creationId xmlns:p14="http://schemas.microsoft.com/office/powerpoint/2010/main" val="34441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同じ釜の飯を食う</a:t>
            </a: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生活を共にしたり、同じ職場で働いたりして、苦楽を分かち合った親しい間柄の例え。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「一つ釜の飯を食う」ともいう。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3074" name="Picture 2" descr="釜飯のイラスト">
            <a:extLst>
              <a:ext uri="{FF2B5EF4-FFF2-40B4-BE49-F238E27FC236}">
                <a16:creationId xmlns:a16="http://schemas.microsoft.com/office/drawing/2014/main" id="{CC386ED9-16C8-434C-AF65-5143A4064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983" y="4916669"/>
            <a:ext cx="1954367" cy="181267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6ECD40A1-3ED6-4DDA-AD8E-4A40DDC82F00}"/>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おな　　　かま　　　めし　　　  く</a:t>
            </a:r>
          </a:p>
        </p:txBody>
      </p:sp>
    </p:spTree>
    <p:extLst>
      <p:ext uri="{BB962C8B-B14F-4D97-AF65-F5344CB8AC3E}">
        <p14:creationId xmlns:p14="http://schemas.microsoft.com/office/powerpoint/2010/main" val="3803735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ç¯åã®ã¤ã©ã¹ããé»é¬¼ã¨éæ£ã">
            <a:extLst>
              <a:ext uri="{FF2B5EF4-FFF2-40B4-BE49-F238E27FC236}">
                <a16:creationId xmlns:a16="http://schemas.microsoft.com/office/drawing/2014/main" id="{588BFCF4-97E5-4417-9A52-23C4690356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491" y="3260447"/>
            <a:ext cx="2172769" cy="2617794"/>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鬼に金棒</a:t>
            </a: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強いものが何かを得て、更に強くなるという例え。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強いものに、一層の強さが加わること。</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10244" name="Picture 4" descr="èµ¤é¬¼ã®ã¤ã©ã¹ããé¬¼ã¨éæ£ã">
            <a:extLst>
              <a:ext uri="{FF2B5EF4-FFF2-40B4-BE49-F238E27FC236}">
                <a16:creationId xmlns:a16="http://schemas.microsoft.com/office/drawing/2014/main" id="{E0171330-79FC-44E6-82A5-E2AE6681E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721235" y="4569344"/>
            <a:ext cx="18036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éé¬¼ã®ã¤ã©ã¹ããé¬¼ã¨éæ£ã">
            <a:extLst>
              <a:ext uri="{FF2B5EF4-FFF2-40B4-BE49-F238E27FC236}">
                <a16:creationId xmlns:a16="http://schemas.microsoft.com/office/drawing/2014/main" id="{9EC030DA-9ED3-42C9-B9A0-A115FCAA02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1203" y="4569344"/>
            <a:ext cx="1755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EE62669-E617-4E1E-93F0-6072B53405CD}"/>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おに　　　かなぼう</a:t>
            </a:r>
          </a:p>
        </p:txBody>
      </p:sp>
    </p:spTree>
    <p:extLst>
      <p:ext uri="{BB962C8B-B14F-4D97-AF65-F5344CB8AC3E}">
        <p14:creationId xmlns:p14="http://schemas.microsoft.com/office/powerpoint/2010/main" val="427850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鬼の居ぬ間に洗濯</a:t>
            </a: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怖い人や気兼ねする人のいない間に、思う存分くつろぐこと。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「鬼の来ぬ間に洗濯」</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「鬼の居ぬうちに洗濯」ともいう。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11266" name="Picture 2" descr="æ³£ããèµ¤é¬¼ã®ã¤ã©ã¹ã">
            <a:extLst>
              <a:ext uri="{FF2B5EF4-FFF2-40B4-BE49-F238E27FC236}">
                <a16:creationId xmlns:a16="http://schemas.microsoft.com/office/drawing/2014/main" id="{179EFC64-9A3C-4584-8119-81FE728777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804"/>
          <a:stretch/>
        </p:blipFill>
        <p:spPr bwMode="auto">
          <a:xfrm>
            <a:off x="8138131" y="4440264"/>
            <a:ext cx="839023" cy="219594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ææ´ãã®ã¤ã©ã¹ã">
            <a:extLst>
              <a:ext uri="{FF2B5EF4-FFF2-40B4-BE49-F238E27FC236}">
                <a16:creationId xmlns:a16="http://schemas.microsoft.com/office/drawing/2014/main" id="{0E717715-51E7-4E57-96A6-020EEACDDA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026" y="4693801"/>
            <a:ext cx="1637481" cy="203554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6FEAADDE-E6B1-4FEE-AAA2-48531F5774F0}"/>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おに　　　　い　　　   ま　　　　せんたく</a:t>
            </a:r>
          </a:p>
        </p:txBody>
      </p:sp>
    </p:spTree>
    <p:extLst>
      <p:ext uri="{BB962C8B-B14F-4D97-AF65-F5344CB8AC3E}">
        <p14:creationId xmlns:p14="http://schemas.microsoft.com/office/powerpoint/2010/main" val="35923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鬼の目にも涙</a:t>
            </a: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鬼のように冷酷で無慈悲な人間でも、時には慈悲心を起こして涙を流すという例え。</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4100" name="Picture 4" descr="泣いた赤鬼のイラスト">
            <a:extLst>
              <a:ext uri="{FF2B5EF4-FFF2-40B4-BE49-F238E27FC236}">
                <a16:creationId xmlns:a16="http://schemas.microsoft.com/office/drawing/2014/main" id="{0990E642-4179-45F6-8D4D-3B0D0B4950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913"/>
          <a:stretch/>
        </p:blipFill>
        <p:spPr bwMode="auto">
          <a:xfrm>
            <a:off x="6808633" y="4184543"/>
            <a:ext cx="2004967" cy="2715283"/>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2B591B84-4F8B-4C3F-A615-E43ABA29DB35}"/>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おに　　   め　　　      なみだ</a:t>
            </a:r>
          </a:p>
        </p:txBody>
      </p:sp>
    </p:spTree>
    <p:extLst>
      <p:ext uri="{BB962C8B-B14F-4D97-AF65-F5344CB8AC3E}">
        <p14:creationId xmlns:p14="http://schemas.microsoft.com/office/powerpoint/2010/main" val="165932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帯に短し襷に長し</a:t>
            </a: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中途半端で役に立たないことの例え。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「帯に短しまわしに長し」ともいう。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1026" name="Picture 2" descr="■">
            <a:extLst>
              <a:ext uri="{FF2B5EF4-FFF2-40B4-BE49-F238E27FC236}">
                <a16:creationId xmlns:a16="http://schemas.microsoft.com/office/drawing/2014/main" id="{88C364F6-E1B3-465A-BF02-4F44150D9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1193" y="4006989"/>
            <a:ext cx="2443313" cy="2722355"/>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DF55C99A-ECA2-45C9-978B-5384B195AE09}"/>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おび    みじか  たすき    なが</a:t>
            </a:r>
          </a:p>
        </p:txBody>
      </p:sp>
    </p:spTree>
    <p:extLst>
      <p:ext uri="{BB962C8B-B14F-4D97-AF65-F5344CB8AC3E}">
        <p14:creationId xmlns:p14="http://schemas.microsoft.com/office/powerpoint/2010/main" val="3348047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思い立ったが吉日</a:t>
            </a:r>
          </a:p>
        </p:txBody>
      </p:sp>
      <p:sp>
        <p:nvSpPr>
          <p:cNvPr id="6" name="テキスト ボックス 5">
            <a:extLst>
              <a:ext uri="{FF2B5EF4-FFF2-40B4-BE49-F238E27FC236}">
                <a16:creationId xmlns:a16="http://schemas.microsoft.com/office/drawing/2014/main" id="{237CC8E7-0E18-4821-A191-C1A981C8CC38}"/>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何かをしようという気持ちになったら、その日が吉日と思ってすぐに始めるのがよい。</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「思い立ったら吉日」</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「思い立つ日が吉日」ともいう。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14346" name="Picture 10" descr="ã¬ãããã¼ãºã®ã¤ã©ã¹ãï¼ä½æ¥­æï¼">
            <a:extLst>
              <a:ext uri="{FF2B5EF4-FFF2-40B4-BE49-F238E27FC236}">
                <a16:creationId xmlns:a16="http://schemas.microsoft.com/office/drawing/2014/main" id="{3CA134CE-4BE2-4F13-A907-FCB7B29E7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9871" y="4170325"/>
            <a:ext cx="2617922" cy="2559019"/>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F5C9E27F-54A3-4EDB-926A-53BABAFF75F1}"/>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おも      た　　　　　　      きちじつ</a:t>
            </a:r>
          </a:p>
        </p:txBody>
      </p:sp>
    </p:spTree>
    <p:extLst>
      <p:ext uri="{BB962C8B-B14F-4D97-AF65-F5344CB8AC3E}">
        <p14:creationId xmlns:p14="http://schemas.microsoft.com/office/powerpoint/2010/main" val="173350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B30ABC93-4077-40A5-81F5-F8EFD6E94E75}"/>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悪事や欠点を全て隠したつもりでも、一部しか隠せていないことの例え。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pic>
        <p:nvPicPr>
          <p:cNvPr id="8" name="Picture 2" descr="ã­ã¸ã®ã¤ã©ã¹ã">
            <a:extLst>
              <a:ext uri="{FF2B5EF4-FFF2-40B4-BE49-F238E27FC236}">
                <a16:creationId xmlns:a16="http://schemas.microsoft.com/office/drawing/2014/main" id="{FEC93435-191D-43F7-8493-8290194417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1258" y="5829588"/>
            <a:ext cx="1792742" cy="832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3.bp.blogspot.com/-pEAVx_FY2-0/V9vCftWT0oI/AAAAAAAA9-Q/8dJH47Hrg7s9VZKln37Gyf0zDi6bNykvACLcB/s800/kusa_simple2.png">
            <a:extLst>
              <a:ext uri="{FF2B5EF4-FFF2-40B4-BE49-F238E27FC236}">
                <a16:creationId xmlns:a16="http://schemas.microsoft.com/office/drawing/2014/main" id="{583F635E-BBDE-45DF-89B0-18ACBC1AD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2156" y="5030492"/>
            <a:ext cx="2864070"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DBFB7A0D-7FED-4931-AA49-F6FB78390A21}"/>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頭隠して</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0" name="正方形/長方形 9">
            <a:extLst>
              <a:ext uri="{FF2B5EF4-FFF2-40B4-BE49-F238E27FC236}">
                <a16:creationId xmlns:a16="http://schemas.microsoft.com/office/drawing/2014/main" id="{9ABCC066-E980-4E52-BF4A-FEE72659BBBA}"/>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尻隠さず</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3B341A9D-46A4-4036-A193-B61005533843}"/>
              </a:ext>
            </a:extLst>
          </p:cNvPr>
          <p:cNvSpPr txBox="1"/>
          <p:nvPr/>
        </p:nvSpPr>
        <p:spPr>
          <a:xfrm>
            <a:off x="5207159" y="128894"/>
            <a:ext cx="600164" cy="6729106"/>
          </a:xfrm>
          <a:prstGeom prst="rect">
            <a:avLst/>
          </a:prstGeom>
          <a:noFill/>
          <a:ln>
            <a:noFill/>
          </a:ln>
        </p:spPr>
        <p:txBody>
          <a:bodyPr vert="eaVert" wrap="square" rtlCol="0">
            <a:spAutoFit/>
          </a:bodyPr>
          <a:lstStyle/>
          <a:p>
            <a:r>
              <a:rPr lang="ja-JP" altLang="en-US" sz="2700">
                <a:solidFill>
                  <a:srgbClr val="FF0000"/>
                </a:solidFill>
                <a:latin typeface="UD デジタル 教科書体 NK-B" panose="02020700000000000000" pitchFamily="18" charset="-128"/>
                <a:ea typeface="UD デジタル 教科書体 NK-B" panose="02020700000000000000" pitchFamily="18" charset="-128"/>
              </a:rPr>
              <a:t>あたまかく</a:t>
            </a:r>
          </a:p>
        </p:txBody>
      </p:sp>
      <p:sp>
        <p:nvSpPr>
          <p:cNvPr id="13" name="テキスト ボックス 12">
            <a:extLst>
              <a:ext uri="{FF2B5EF4-FFF2-40B4-BE49-F238E27FC236}">
                <a16:creationId xmlns:a16="http://schemas.microsoft.com/office/drawing/2014/main" id="{2624F6C0-B858-4284-98F3-87011E68CAFA}"/>
              </a:ext>
            </a:extLst>
          </p:cNvPr>
          <p:cNvSpPr txBox="1"/>
          <p:nvPr/>
        </p:nvSpPr>
        <p:spPr>
          <a:xfrm>
            <a:off x="3968322" y="249106"/>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しり かく</a:t>
            </a:r>
            <a:endParaRPr kumimoji="1" lang="ja-JP" altLang="en-US" sz="280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72429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占いは当たることもあれば、当たらないこともある。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占いの結果をあまり気にするなということ。</a:t>
            </a:r>
          </a:p>
        </p:txBody>
      </p:sp>
      <p:sp>
        <p:nvSpPr>
          <p:cNvPr id="17" name="正方形/長方形 16">
            <a:extLst>
              <a:ext uri="{FF2B5EF4-FFF2-40B4-BE49-F238E27FC236}">
                <a16:creationId xmlns:a16="http://schemas.microsoft.com/office/drawing/2014/main" id="{4301F488-D239-46A4-BD87-09502A6E24A9}"/>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当たるも八卦、</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8" name="正方形/長方形 17">
            <a:extLst>
              <a:ext uri="{FF2B5EF4-FFF2-40B4-BE49-F238E27FC236}">
                <a16:creationId xmlns:a16="http://schemas.microsoft.com/office/drawing/2014/main" id="{D373B89A-087A-4A50-9A67-B1BB7BB06F7F}"/>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当たらぬも八卦</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D002E7EA-C783-4B4C-874A-29CF1EF4E18C}"/>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あ　　　　　　　　　　　 はっけ</a:t>
            </a:r>
          </a:p>
        </p:txBody>
      </p:sp>
      <p:sp>
        <p:nvSpPr>
          <p:cNvPr id="20" name="テキスト ボックス 19">
            <a:extLst>
              <a:ext uri="{FF2B5EF4-FFF2-40B4-BE49-F238E27FC236}">
                <a16:creationId xmlns:a16="http://schemas.microsoft.com/office/drawing/2014/main" id="{F1D70A49-DF14-4E3D-AB5B-DBC68B157EEB}"/>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あ　　　　　　　　　　　　　　 はっけ</a:t>
            </a:r>
          </a:p>
        </p:txBody>
      </p:sp>
      <p:pic>
        <p:nvPicPr>
          <p:cNvPr id="9" name="Picture 2" descr="易者のイラスト">
            <a:extLst>
              <a:ext uri="{FF2B5EF4-FFF2-40B4-BE49-F238E27FC236}">
                <a16:creationId xmlns:a16="http://schemas.microsoft.com/office/drawing/2014/main" id="{FB76CA3C-ED04-4DCF-9445-D6220DA97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954482"/>
            <a:ext cx="2153478" cy="2602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21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511169" y="249344"/>
            <a:ext cx="2677656"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一方に良いようにすれば他方には悪く、両方が納得したり喜んだり、都合の良いようにするのは難しいということ。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「彼方立てれば此方が立たぬ」ともいう。</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「双方立てれば身が立たぬ」と続くことも。</a:t>
            </a:r>
          </a:p>
        </p:txBody>
      </p:sp>
      <p:sp>
        <p:nvSpPr>
          <p:cNvPr id="17" name="正方形/長方形 16">
            <a:extLst>
              <a:ext uri="{FF2B5EF4-FFF2-40B4-BE49-F238E27FC236}">
                <a16:creationId xmlns:a16="http://schemas.microsoft.com/office/drawing/2014/main" id="{4301F488-D239-46A4-BD87-09502A6E24A9}"/>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彼方を立てれば</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8" name="正方形/長方形 17">
            <a:extLst>
              <a:ext uri="{FF2B5EF4-FFF2-40B4-BE49-F238E27FC236}">
                <a16:creationId xmlns:a16="http://schemas.microsoft.com/office/drawing/2014/main" id="{D373B89A-087A-4A50-9A67-B1BB7BB06F7F}"/>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此方が立たず</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D002E7EA-C783-4B4C-874A-29CF1EF4E18C}"/>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あちら　　　　 た</a:t>
            </a:r>
          </a:p>
        </p:txBody>
      </p:sp>
      <p:sp>
        <p:nvSpPr>
          <p:cNvPr id="20" name="テキスト ボックス 19">
            <a:extLst>
              <a:ext uri="{FF2B5EF4-FFF2-40B4-BE49-F238E27FC236}">
                <a16:creationId xmlns:a16="http://schemas.microsoft.com/office/drawing/2014/main" id="{F1D70A49-DF14-4E3D-AB5B-DBC68B157EEB}"/>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こちら　　　　 た</a:t>
            </a:r>
          </a:p>
        </p:txBody>
      </p:sp>
    </p:spTree>
    <p:extLst>
      <p:ext uri="{BB962C8B-B14F-4D97-AF65-F5344CB8AC3E}">
        <p14:creationId xmlns:p14="http://schemas.microsoft.com/office/powerpoint/2010/main" val="307105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619165" y="249344"/>
            <a:ext cx="1569660"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目先のことさえ解決できれば、後はどうなってもかまわないという例え。</a:t>
            </a:r>
          </a:p>
        </p:txBody>
      </p:sp>
      <p:sp>
        <p:nvSpPr>
          <p:cNvPr id="17" name="正方形/長方形 16">
            <a:extLst>
              <a:ext uri="{FF2B5EF4-FFF2-40B4-BE49-F238E27FC236}">
                <a16:creationId xmlns:a16="http://schemas.microsoft.com/office/drawing/2014/main" id="{4301F488-D239-46A4-BD87-09502A6E24A9}"/>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後は野となれ</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8" name="正方形/長方形 17">
            <a:extLst>
              <a:ext uri="{FF2B5EF4-FFF2-40B4-BE49-F238E27FC236}">
                <a16:creationId xmlns:a16="http://schemas.microsoft.com/office/drawing/2014/main" id="{D373B89A-087A-4A50-9A67-B1BB7BB06F7F}"/>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山となれ</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D002E7EA-C783-4B4C-874A-29CF1EF4E18C}"/>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あと　　　　の</a:t>
            </a:r>
          </a:p>
        </p:txBody>
      </p:sp>
      <p:sp>
        <p:nvSpPr>
          <p:cNvPr id="20" name="テキスト ボックス 19">
            <a:extLst>
              <a:ext uri="{FF2B5EF4-FFF2-40B4-BE49-F238E27FC236}">
                <a16:creationId xmlns:a16="http://schemas.microsoft.com/office/drawing/2014/main" id="{F1D70A49-DF14-4E3D-AB5B-DBC68B157EEB}"/>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やま</a:t>
            </a:r>
          </a:p>
        </p:txBody>
      </p:sp>
      <p:pic>
        <p:nvPicPr>
          <p:cNvPr id="2050" name="Picture 2" descr="山の風景のイラスト">
            <a:extLst>
              <a:ext uri="{FF2B5EF4-FFF2-40B4-BE49-F238E27FC236}">
                <a16:creationId xmlns:a16="http://schemas.microsoft.com/office/drawing/2014/main" id="{8FADE587-B5D2-4021-B2D3-B90F1B5B4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869" y="4773478"/>
            <a:ext cx="2573876" cy="183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82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人や物は見かけによらないものだということ。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外見と中身が異なり驚かされることの例え。</a:t>
            </a:r>
            <a:endParaRPr lang="en-US" altLang="ja-JP" sz="2400">
              <a:latin typeface="UD デジタル 教科書体 N-R" panose="02020400000000000000" pitchFamily="17" charset="-128"/>
              <a:ea typeface="UD デジタル 教科書体 N-R" panose="02020400000000000000" pitchFamily="17" charset="-128"/>
            </a:endParaRPr>
          </a:p>
          <a:p>
            <a:endParaRPr lang="ja-JP" altLang="en-US" sz="2400">
              <a:latin typeface="UD デジタル 教科書体 N-R" panose="02020400000000000000" pitchFamily="17" charset="-128"/>
              <a:ea typeface="UD デジタル 教科書体 N-R" panose="02020400000000000000" pitchFamily="17" charset="-128"/>
            </a:endParaRPr>
          </a:p>
        </p:txBody>
      </p:sp>
      <p:sp>
        <p:nvSpPr>
          <p:cNvPr id="17" name="正方形/長方形 16">
            <a:extLst>
              <a:ext uri="{FF2B5EF4-FFF2-40B4-BE49-F238E27FC236}">
                <a16:creationId xmlns:a16="http://schemas.microsoft.com/office/drawing/2014/main" id="{4301F488-D239-46A4-BD87-09502A6E24A9}"/>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あの声で蜥蜴</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8" name="正方形/長方形 17">
            <a:extLst>
              <a:ext uri="{FF2B5EF4-FFF2-40B4-BE49-F238E27FC236}">
                <a16:creationId xmlns:a16="http://schemas.microsoft.com/office/drawing/2014/main" id="{D373B89A-087A-4A50-9A67-B1BB7BB06F7F}"/>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食らうか時鳥</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9" name="テキスト ボックス 18">
            <a:extLst>
              <a:ext uri="{FF2B5EF4-FFF2-40B4-BE49-F238E27FC236}">
                <a16:creationId xmlns:a16="http://schemas.microsoft.com/office/drawing/2014/main" id="{D002E7EA-C783-4B4C-874A-29CF1EF4E18C}"/>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こえ　　　  とかげ</a:t>
            </a:r>
          </a:p>
        </p:txBody>
      </p:sp>
      <p:sp>
        <p:nvSpPr>
          <p:cNvPr id="20" name="テキスト ボックス 19">
            <a:extLst>
              <a:ext uri="{FF2B5EF4-FFF2-40B4-BE49-F238E27FC236}">
                <a16:creationId xmlns:a16="http://schemas.microsoft.com/office/drawing/2014/main" id="{F1D70A49-DF14-4E3D-AB5B-DBC68B157EEB}"/>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く　　　　　　　　　 ほととぎす</a:t>
            </a:r>
          </a:p>
        </p:txBody>
      </p:sp>
    </p:spTree>
    <p:extLst>
      <p:ext uri="{BB962C8B-B14F-4D97-AF65-F5344CB8AC3E}">
        <p14:creationId xmlns:p14="http://schemas.microsoft.com/office/powerpoint/2010/main" val="19580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痘痕も靨</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B30ABC93-4077-40A5-81F5-F8EFD6E94E75}"/>
              </a:ext>
            </a:extLst>
          </p:cNvPr>
          <p:cNvSpPr txBox="1"/>
          <p:nvPr/>
        </p:nvSpPr>
        <p:spPr>
          <a:xfrm>
            <a:off x="880501" y="249344"/>
            <a:ext cx="2308324" cy="6480000"/>
          </a:xfrm>
          <a:prstGeom prst="rect">
            <a:avLst/>
          </a:prstGeom>
          <a:noFill/>
          <a:ln>
            <a:noFill/>
          </a:ln>
        </p:spPr>
        <p:txBody>
          <a:bodyPr vert="eaVert" wrap="square" rtlCol="0">
            <a:sp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好きになると相手の欠点さえも長所に見えることの例え。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贔屓目で見れば、どんな欠点でも長所に見えるということの例え。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sp>
        <p:nvSpPr>
          <p:cNvPr id="6" name="テキスト ボックス 5">
            <a:extLst>
              <a:ext uri="{FF2B5EF4-FFF2-40B4-BE49-F238E27FC236}">
                <a16:creationId xmlns:a16="http://schemas.microsoft.com/office/drawing/2014/main" id="{C6705E01-B718-459F-9A09-0B2699CEA214}"/>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あばた　　　えくぼ</a:t>
            </a:r>
          </a:p>
        </p:txBody>
      </p:sp>
      <p:pic>
        <p:nvPicPr>
          <p:cNvPr id="7" name="Picture 2" descr="首里城のイラスト">
            <a:extLst>
              <a:ext uri="{FF2B5EF4-FFF2-40B4-BE49-F238E27FC236}">
                <a16:creationId xmlns:a16="http://schemas.microsoft.com/office/drawing/2014/main" id="{ED808F1F-867F-4102-8605-6BA51539E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0858" y="4199855"/>
            <a:ext cx="1977373" cy="213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40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15776</TotalTime>
  <Words>2926</Words>
  <Application>Microsoft Office PowerPoint</Application>
  <PresentationFormat>画面に合わせる (4:3)</PresentationFormat>
  <Paragraphs>320</Paragraphs>
  <Slides>39</Slides>
  <Notes>38</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39</vt:i4>
      </vt:variant>
    </vt:vector>
  </HeadingPairs>
  <TitlesOfParts>
    <vt:vector size="50" baseType="lpstr">
      <vt:lpstr>ＭＳ Ｐゴシック</vt:lpstr>
      <vt:lpstr>ＭＳ Ｐ明朝</vt:lpstr>
      <vt:lpstr>UD デジタル 教科書体 NK-B</vt:lpstr>
      <vt:lpstr>UD デジタル 教科書体 N-R</vt:lpstr>
      <vt:lpstr>小塚ゴシック Pro M</vt:lpstr>
      <vt:lpstr>游ゴシック</vt:lpstr>
      <vt:lpstr>游ゴシック Light</vt:lpstr>
      <vt:lpstr>Arial</vt:lpstr>
      <vt:lpstr>Garamond</vt:lpstr>
      <vt:lpstr>オーガニック</vt:lpstr>
      <vt:lpstr>Office テーマ</vt:lpstr>
      <vt:lpstr>ことわざ</vt:lpstr>
      <vt:lpstr>教訓と知識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ことわざ あ行</dc:title>
  <dc:creator>colas</dc:creator>
  <cp:lastModifiedBy>colas@edu-c.local</cp:lastModifiedBy>
  <cp:revision>686</cp:revision>
  <dcterms:created xsi:type="dcterms:W3CDTF">2017-10-03T04:20:59Z</dcterms:created>
  <dcterms:modified xsi:type="dcterms:W3CDTF">2020-12-08T05:15:04Z</dcterms:modified>
</cp:coreProperties>
</file>