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7" r:id="rId1"/>
    <p:sldMasterId id="2147484077" r:id="rId2"/>
    <p:sldMasterId id="2147484089" r:id="rId3"/>
  </p:sldMasterIdLst>
  <p:notesMasterIdLst>
    <p:notesMasterId r:id="rId26"/>
  </p:notesMasterIdLst>
  <p:sldIdLst>
    <p:sldId id="303" r:id="rId4"/>
    <p:sldId id="349" r:id="rId5"/>
    <p:sldId id="328" r:id="rId6"/>
    <p:sldId id="329" r:id="rId7"/>
    <p:sldId id="330" r:id="rId8"/>
    <p:sldId id="331" r:id="rId9"/>
    <p:sldId id="333" r:id="rId10"/>
    <p:sldId id="334" r:id="rId11"/>
    <p:sldId id="335" r:id="rId12"/>
    <p:sldId id="336" r:id="rId13"/>
    <p:sldId id="337" r:id="rId14"/>
    <p:sldId id="338" r:id="rId15"/>
    <p:sldId id="339" r:id="rId16"/>
    <p:sldId id="340" r:id="rId17"/>
    <p:sldId id="341" r:id="rId18"/>
    <p:sldId id="342" r:id="rId19"/>
    <p:sldId id="343" r:id="rId20"/>
    <p:sldId id="344" r:id="rId21"/>
    <p:sldId id="345" r:id="rId22"/>
    <p:sldId id="346" r:id="rId23"/>
    <p:sldId id="347" r:id="rId24"/>
    <p:sldId id="348"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005E15"/>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38" autoAdjust="0"/>
    <p:restoredTop sz="96730" autoAdjust="0"/>
  </p:normalViewPr>
  <p:slideViewPr>
    <p:cSldViewPr snapToGrid="0">
      <p:cViewPr varScale="1">
        <p:scale>
          <a:sx n="81" d="100"/>
          <a:sy n="81" d="100"/>
        </p:scale>
        <p:origin x="486" y="8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8E7044-D069-43F4-A45A-55C308A2956B}" type="datetimeFigureOut">
              <a:rPr kumimoji="1" lang="ja-JP" altLang="en-US" smtClean="0"/>
              <a:t>2020/7/30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AEBC80-037F-47C0-B582-DFA5BA53A4A6}" type="slidenum">
              <a:rPr kumimoji="1" lang="ja-JP" altLang="en-US" smtClean="0"/>
              <a:t>‹#›</a:t>
            </a:fld>
            <a:endParaRPr kumimoji="1" lang="ja-JP" altLang="en-US"/>
          </a:p>
        </p:txBody>
      </p:sp>
    </p:spTree>
    <p:extLst>
      <p:ext uri="{BB962C8B-B14F-4D97-AF65-F5344CB8AC3E}">
        <p14:creationId xmlns:p14="http://schemas.microsoft.com/office/powerpoint/2010/main" val="9809192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lang="ja-JP" altLang="en-US"/>
              <a:t>かりほ</a:t>
            </a:r>
            <a:r>
              <a:rPr kumimoji="1" lang="ja-JP" altLang="en-US" sz="1200" b="0" i="0" kern="1200">
                <a:solidFill>
                  <a:schemeClr val="tx1"/>
                </a:solidFill>
                <a:effectLst/>
                <a:latin typeface="+mn-lt"/>
                <a:ea typeface="+mn-ea"/>
                <a:cs typeface="+mn-cs"/>
              </a:rPr>
              <a:t>の庵：仮庵。収穫のために建てた仮小屋。「刈り穂」との掛詞とする説もある。</a:t>
            </a:r>
            <a:endParaRPr kumimoji="1" lang="en-US" altLang="ja-JP" sz="1200" b="0" i="0" kern="1200">
              <a:solidFill>
                <a:schemeClr val="tx1"/>
              </a:solidFill>
              <a:effectLst/>
              <a:latin typeface="+mn-lt"/>
              <a:ea typeface="+mn-ea"/>
              <a:cs typeface="+mn-cs"/>
            </a:endParaRPr>
          </a:p>
          <a:p>
            <a:r>
              <a:rPr kumimoji="1" lang="ja-JP" altLang="en-US"/>
              <a:t>天智天皇（</a:t>
            </a:r>
            <a:r>
              <a:rPr kumimoji="1" lang="ja-JP" altLang="en-US" sz="1200" b="0" i="0" kern="1200">
                <a:solidFill>
                  <a:schemeClr val="tx1"/>
                </a:solidFill>
                <a:effectLst/>
                <a:latin typeface="+mn-lt"/>
                <a:ea typeface="+mn-ea"/>
                <a:cs typeface="+mn-cs"/>
              </a:rPr>
              <a:t>中大兄皇子</a:t>
            </a:r>
            <a:r>
              <a:rPr kumimoji="1" lang="ja-JP" altLang="en-US"/>
              <a:t>）は平安時代に、歴代天皇の祖として非常に尊敬されおり、元々万葉集において詠み人知らずの歌となっていたが、口伝で伝えられるうちに天智天皇作とされるようになった。</a:t>
            </a:r>
            <a:endParaRPr kumimoji="1" lang="ja-JP" altLang="en-US" dirty="0"/>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3</a:t>
            </a:fld>
            <a:endParaRPr kumimoji="1" lang="ja-JP" altLang="en-US"/>
          </a:p>
        </p:txBody>
      </p:sp>
    </p:spTree>
    <p:extLst>
      <p:ext uri="{BB962C8B-B14F-4D97-AF65-F5344CB8AC3E}">
        <p14:creationId xmlns:p14="http://schemas.microsoft.com/office/powerpoint/2010/main" val="23755431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12</a:t>
            </a:fld>
            <a:endParaRPr kumimoji="1" lang="ja-JP" altLang="en-US"/>
          </a:p>
        </p:txBody>
      </p:sp>
    </p:spTree>
    <p:extLst>
      <p:ext uri="{BB962C8B-B14F-4D97-AF65-F5344CB8AC3E}">
        <p14:creationId xmlns:p14="http://schemas.microsoft.com/office/powerpoint/2010/main" val="42740595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13</a:t>
            </a:fld>
            <a:endParaRPr kumimoji="1" lang="ja-JP" altLang="en-US"/>
          </a:p>
        </p:txBody>
      </p:sp>
    </p:spTree>
    <p:extLst>
      <p:ext uri="{BB962C8B-B14F-4D97-AF65-F5344CB8AC3E}">
        <p14:creationId xmlns:p14="http://schemas.microsoft.com/office/powerpoint/2010/main" val="38176480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14</a:t>
            </a:fld>
            <a:endParaRPr kumimoji="1" lang="ja-JP" altLang="en-US"/>
          </a:p>
        </p:txBody>
      </p:sp>
    </p:spTree>
    <p:extLst>
      <p:ext uri="{BB962C8B-B14F-4D97-AF65-F5344CB8AC3E}">
        <p14:creationId xmlns:p14="http://schemas.microsoft.com/office/powerpoint/2010/main" val="39213232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15</a:t>
            </a:fld>
            <a:endParaRPr kumimoji="1" lang="ja-JP" altLang="en-US"/>
          </a:p>
        </p:txBody>
      </p:sp>
    </p:spTree>
    <p:extLst>
      <p:ext uri="{BB962C8B-B14F-4D97-AF65-F5344CB8AC3E}">
        <p14:creationId xmlns:p14="http://schemas.microsoft.com/office/powerpoint/2010/main" val="31680377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16</a:t>
            </a:fld>
            <a:endParaRPr kumimoji="1" lang="ja-JP" altLang="en-US"/>
          </a:p>
        </p:txBody>
      </p:sp>
    </p:spTree>
    <p:extLst>
      <p:ext uri="{BB962C8B-B14F-4D97-AF65-F5344CB8AC3E}">
        <p14:creationId xmlns:p14="http://schemas.microsoft.com/office/powerpoint/2010/main" val="17272664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17</a:t>
            </a:fld>
            <a:endParaRPr kumimoji="1" lang="ja-JP" altLang="en-US"/>
          </a:p>
        </p:txBody>
      </p:sp>
    </p:spTree>
    <p:extLst>
      <p:ext uri="{BB962C8B-B14F-4D97-AF65-F5344CB8AC3E}">
        <p14:creationId xmlns:p14="http://schemas.microsoft.com/office/powerpoint/2010/main" val="23437244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18</a:t>
            </a:fld>
            <a:endParaRPr kumimoji="1" lang="ja-JP" altLang="en-US"/>
          </a:p>
        </p:txBody>
      </p:sp>
    </p:spTree>
    <p:extLst>
      <p:ext uri="{BB962C8B-B14F-4D97-AF65-F5344CB8AC3E}">
        <p14:creationId xmlns:p14="http://schemas.microsoft.com/office/powerpoint/2010/main" val="17587811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19</a:t>
            </a:fld>
            <a:endParaRPr kumimoji="1" lang="ja-JP" altLang="en-US"/>
          </a:p>
        </p:txBody>
      </p:sp>
    </p:spTree>
    <p:extLst>
      <p:ext uri="{BB962C8B-B14F-4D97-AF65-F5344CB8AC3E}">
        <p14:creationId xmlns:p14="http://schemas.microsoft.com/office/powerpoint/2010/main" val="24186587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20</a:t>
            </a:fld>
            <a:endParaRPr kumimoji="1" lang="ja-JP" altLang="en-US"/>
          </a:p>
        </p:txBody>
      </p:sp>
    </p:spTree>
    <p:extLst>
      <p:ext uri="{BB962C8B-B14F-4D97-AF65-F5344CB8AC3E}">
        <p14:creationId xmlns:p14="http://schemas.microsoft.com/office/powerpoint/2010/main" val="36893192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21</a:t>
            </a:fld>
            <a:endParaRPr kumimoji="1" lang="ja-JP" altLang="en-US"/>
          </a:p>
        </p:txBody>
      </p:sp>
    </p:spTree>
    <p:extLst>
      <p:ext uri="{BB962C8B-B14F-4D97-AF65-F5344CB8AC3E}">
        <p14:creationId xmlns:p14="http://schemas.microsoft.com/office/powerpoint/2010/main" val="1898393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4</a:t>
            </a:fld>
            <a:endParaRPr kumimoji="1" lang="ja-JP" altLang="en-US"/>
          </a:p>
        </p:txBody>
      </p:sp>
    </p:spTree>
    <p:extLst>
      <p:ext uri="{BB962C8B-B14F-4D97-AF65-F5344CB8AC3E}">
        <p14:creationId xmlns:p14="http://schemas.microsoft.com/office/powerpoint/2010/main" val="420693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22</a:t>
            </a:fld>
            <a:endParaRPr kumimoji="1" lang="ja-JP" altLang="en-US"/>
          </a:p>
        </p:txBody>
      </p:sp>
    </p:spTree>
    <p:extLst>
      <p:ext uri="{BB962C8B-B14F-4D97-AF65-F5344CB8AC3E}">
        <p14:creationId xmlns:p14="http://schemas.microsoft.com/office/powerpoint/2010/main" val="726905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5</a:t>
            </a:fld>
            <a:endParaRPr kumimoji="1" lang="ja-JP" altLang="en-US"/>
          </a:p>
        </p:txBody>
      </p:sp>
    </p:spTree>
    <p:extLst>
      <p:ext uri="{BB962C8B-B14F-4D97-AF65-F5344CB8AC3E}">
        <p14:creationId xmlns:p14="http://schemas.microsoft.com/office/powerpoint/2010/main" val="1836857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6</a:t>
            </a:fld>
            <a:endParaRPr kumimoji="1" lang="ja-JP" altLang="en-US"/>
          </a:p>
        </p:txBody>
      </p:sp>
    </p:spTree>
    <p:extLst>
      <p:ext uri="{BB962C8B-B14F-4D97-AF65-F5344CB8AC3E}">
        <p14:creationId xmlns:p14="http://schemas.microsoft.com/office/powerpoint/2010/main" val="1629042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7</a:t>
            </a:fld>
            <a:endParaRPr kumimoji="1" lang="ja-JP" altLang="en-US"/>
          </a:p>
        </p:txBody>
      </p:sp>
    </p:spTree>
    <p:extLst>
      <p:ext uri="{BB962C8B-B14F-4D97-AF65-F5344CB8AC3E}">
        <p14:creationId xmlns:p14="http://schemas.microsoft.com/office/powerpoint/2010/main" val="4233929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8</a:t>
            </a:fld>
            <a:endParaRPr kumimoji="1" lang="ja-JP" altLang="en-US"/>
          </a:p>
        </p:txBody>
      </p:sp>
    </p:spTree>
    <p:extLst>
      <p:ext uri="{BB962C8B-B14F-4D97-AF65-F5344CB8AC3E}">
        <p14:creationId xmlns:p14="http://schemas.microsoft.com/office/powerpoint/2010/main" val="3100481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9</a:t>
            </a:fld>
            <a:endParaRPr kumimoji="1" lang="ja-JP" altLang="en-US"/>
          </a:p>
        </p:txBody>
      </p:sp>
    </p:spTree>
    <p:extLst>
      <p:ext uri="{BB962C8B-B14F-4D97-AF65-F5344CB8AC3E}">
        <p14:creationId xmlns:p14="http://schemas.microsoft.com/office/powerpoint/2010/main" val="19141264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10</a:t>
            </a:fld>
            <a:endParaRPr kumimoji="1" lang="ja-JP" altLang="en-US"/>
          </a:p>
        </p:txBody>
      </p:sp>
    </p:spTree>
    <p:extLst>
      <p:ext uri="{BB962C8B-B14F-4D97-AF65-F5344CB8AC3E}">
        <p14:creationId xmlns:p14="http://schemas.microsoft.com/office/powerpoint/2010/main" val="5926683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5"/>
          </p:nvPr>
        </p:nvSpPr>
        <p:spPr/>
        <p:txBody>
          <a:bodyPr/>
          <a:lstStyle/>
          <a:p>
            <a:fld id="{54AEBC80-037F-47C0-B582-DFA5BA53A4A6}" type="slidenum">
              <a:rPr kumimoji="1" lang="ja-JP" altLang="en-US" smtClean="0"/>
              <a:t>11</a:t>
            </a:fld>
            <a:endParaRPr kumimoji="1" lang="ja-JP" altLang="en-US"/>
          </a:p>
        </p:txBody>
      </p:sp>
    </p:spTree>
    <p:extLst>
      <p:ext uri="{BB962C8B-B14F-4D97-AF65-F5344CB8AC3E}">
        <p14:creationId xmlns:p14="http://schemas.microsoft.com/office/powerpoint/2010/main" val="3512638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3370398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1653121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0362"/>
            <a:ext cx="2628900"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838201" y="360364"/>
            <a:ext cx="7734300"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5296208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kumimoji="1" lang="ja-JP" alt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B6F4FAFE-9565-4E10-90C0-D529DF2121F8}" type="slidenum">
              <a:rPr kumimoji="1" lang="ja-JP" altLang="en-US" smtClean="0"/>
              <a:t>‹#›</a:t>
            </a:fld>
            <a:endParaRPr kumimoji="1" lang="ja-JP" alt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235265651"/>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33408416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kumimoji="1" lang="ja-JP" alt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B6F4FAFE-9565-4E10-90C0-D529DF2121F8}" type="slidenum">
              <a:rPr kumimoji="1" lang="ja-JP" altLang="en-US" smtClean="0"/>
              <a:t>‹#›</a:t>
            </a:fld>
            <a:endParaRPr kumimoji="1" lang="ja-JP" alt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658597944"/>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0935752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41052483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170804137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9663753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A04BCF3B-4E65-4650-8CB4-A4E4745AE482}" type="datetimeFigureOut">
              <a:rPr kumimoji="1" lang="ja-JP" altLang="en-US" smtClean="0"/>
              <a:t>2020/7/30</a:t>
            </a:fld>
            <a:endParaRPr kumimoji="1" lang="ja-JP" alt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6F4FAFE-9565-4E10-90C0-D529DF2121F8}" type="slidenum">
              <a:rPr kumimoji="1" lang="ja-JP" altLang="en-US" smtClean="0"/>
              <a:t>‹#›</a:t>
            </a:fld>
            <a:endParaRPr kumimoji="1" lang="ja-JP" alt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05709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186530562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A04BCF3B-4E65-4650-8CB4-A4E4745AE482}" type="datetimeFigureOut">
              <a:rPr kumimoji="1" lang="ja-JP" altLang="en-US" smtClean="0"/>
              <a:t>2020/7/30</a:t>
            </a:fld>
            <a:endParaRPr kumimoji="1" lang="ja-JP" alt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B6F4FAFE-9565-4E10-90C0-D529DF2121F8}" type="slidenum">
              <a:rPr kumimoji="1" lang="ja-JP" altLang="en-US" smtClean="0"/>
              <a:t>‹#›</a:t>
            </a:fld>
            <a:endParaRPr kumimoji="1" lang="ja-JP" alt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895402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767665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33482191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0052221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8249648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06437332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5651410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5896639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330688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506237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1712423"/>
            <a:ext cx="105156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4552635"/>
            <a:ext cx="105156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1516852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32311781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9361562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427651467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006572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45127" y="1828802"/>
            <a:ext cx="51816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8802"/>
            <a:ext cx="51816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828187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2"/>
            <a:ext cx="515620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845127" y="2507552"/>
            <a:ext cx="515620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1681851"/>
            <a:ext cx="51816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6172201" y="2507552"/>
            <a:ext cx="51816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441202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3163702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3969694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2"/>
            <a:ext cx="393192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5181600" y="990600"/>
            <a:ext cx="617220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2592807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04BCF3B-4E65-4650-8CB4-A4E4745AE482}" type="datetimeFigureOut">
              <a:rPr kumimoji="1" lang="ja-JP" altLang="en-US" smtClean="0"/>
              <a:t>2020/7/30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3877978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45127" y="1828802"/>
            <a:ext cx="105156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8617527" y="6356352"/>
            <a:ext cx="27432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931758641"/>
      </p:ext>
    </p:extLst>
  </p:cSld>
  <p:clrMap bg1="lt1" tx1="dk1" bg2="lt2" tx2="dk2" accent1="accent1" accent2="accent2" accent3="accent3" accent4="accent4" accent5="accent5" accent6="accent6" hlink="hlink" folHlink="folHlink"/>
  <p:sldLayoutIdLst>
    <p:sldLayoutId id="2147483988" r:id="rId1"/>
    <p:sldLayoutId id="2147483989" r:id="rId2"/>
    <p:sldLayoutId id="2147483990" r:id="rId3"/>
    <p:sldLayoutId id="2147483991" r:id="rId4"/>
    <p:sldLayoutId id="2147483992" r:id="rId5"/>
    <p:sldLayoutId id="2147483993" r:id="rId6"/>
    <p:sldLayoutId id="2147483994" r:id="rId7"/>
    <p:sldLayoutId id="2147483995" r:id="rId8"/>
    <p:sldLayoutId id="2147483996" r:id="rId9"/>
    <p:sldLayoutId id="2147483997" r:id="rId10"/>
    <p:sldLayoutId id="2147483998"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kumimoji="1" lang="ja-JP" alt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B6F4FAFE-9565-4E10-90C0-D529DF2121F8}" type="slidenum">
              <a:rPr kumimoji="1" lang="ja-JP" altLang="en-US" smtClean="0"/>
              <a:t>‹#›</a:t>
            </a:fld>
            <a:endParaRPr kumimoji="1" lang="ja-JP" alt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74117563"/>
      </p:ext>
    </p:extLst>
  </p:cSld>
  <p:clrMap bg1="lt1" tx1="dk1" bg2="lt2" tx2="dk2" accent1="accent1" accent2="accent2" accent3="accent3" accent4="accent4" accent5="accent5" accent6="accent6" hlink="hlink" folHlink="folHlink"/>
  <p:sldLayoutIdLst>
    <p:sldLayoutId id="2147484078" r:id="rId1"/>
    <p:sldLayoutId id="2147484079" r:id="rId2"/>
    <p:sldLayoutId id="2147484080" r:id="rId3"/>
    <p:sldLayoutId id="2147484081" r:id="rId4"/>
    <p:sldLayoutId id="2147484082" r:id="rId5"/>
    <p:sldLayoutId id="2147484083" r:id="rId6"/>
    <p:sldLayoutId id="2147484084" r:id="rId7"/>
    <p:sldLayoutId id="2147484085" r:id="rId8"/>
    <p:sldLayoutId id="2147484086" r:id="rId9"/>
    <p:sldLayoutId id="2147484087" r:id="rId10"/>
    <p:sldLayoutId id="2147484088" r:id="rId11"/>
  </p:sldLayoutIdLst>
  <p:txStyles>
    <p:titleStyle>
      <a:lvl1pPr algn="l" defTabSz="914400" rtl="0" eaLnBrk="1" latinLnBrk="0" hangingPunct="1">
        <a:lnSpc>
          <a:spcPct val="89000"/>
        </a:lnSpc>
        <a:spcBef>
          <a:spcPct val="0"/>
        </a:spcBef>
        <a:buNone/>
        <a:defRPr kumimoji="1"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kumimoji="1"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kumimoji="1" sz="1400" kern="1200" baseline="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2" pos="9216" userDrawn="1">
          <p15:clr>
            <a:srgbClr val="F26B43"/>
          </p15:clr>
        </p15:guide>
        <p15:guide id="13" pos="1248" userDrawn="1">
          <p15:clr>
            <a:srgbClr val="F26B43"/>
          </p15:clr>
        </p15:guide>
        <p15:guide id="14" pos="1152" userDrawn="1">
          <p15:clr>
            <a:srgbClr val="F26B43"/>
          </p15:clr>
        </p15:guide>
        <p15:guide id="15" orient="horz" pos="1368" userDrawn="1">
          <p15:clr>
            <a:srgbClr val="F26B43"/>
          </p15:clr>
        </p15:guide>
        <p15:guide id="16" orient="horz" pos="1440" userDrawn="1">
          <p15:clr>
            <a:srgbClr val="F26B43"/>
          </p15:clr>
        </p15:guide>
        <p15:guide id="17" orient="horz" pos="3696" userDrawn="1">
          <p15:clr>
            <a:srgbClr val="F26B43"/>
          </p15:clr>
        </p15:guide>
        <p15:guide id="18" orient="horz" pos="432" userDrawn="1">
          <p15:clr>
            <a:srgbClr val="F26B43"/>
          </p15:clr>
        </p15:guide>
        <p15:guide id="19" orient="horz" pos="1512" userDrawn="1">
          <p15:clr>
            <a:srgbClr val="F26B43"/>
          </p15:clr>
        </p15:guide>
        <p15:guide id="20" pos="6912" userDrawn="1">
          <p15:clr>
            <a:srgbClr val="F26B43"/>
          </p15:clr>
        </p15:guide>
        <p15:guide id="21" pos="936" userDrawn="1">
          <p15:clr>
            <a:srgbClr val="F26B43"/>
          </p15:clr>
        </p15:guide>
        <p15:guide id="22" pos="864"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BCF3B-4E65-4650-8CB4-A4E4745AE482}" type="datetimeFigureOut">
              <a:rPr kumimoji="1" lang="ja-JP" altLang="en-US" smtClean="0"/>
              <a:t>2020/7/30</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4FAFE-9565-4E10-90C0-D529DF2121F8}" type="slidenum">
              <a:rPr kumimoji="1" lang="ja-JP" altLang="en-US" smtClean="0"/>
              <a:t>‹#›</a:t>
            </a:fld>
            <a:endParaRPr kumimoji="1" lang="ja-JP" altLang="en-US"/>
          </a:p>
        </p:txBody>
      </p:sp>
    </p:spTree>
    <p:extLst>
      <p:ext uri="{BB962C8B-B14F-4D97-AF65-F5344CB8AC3E}">
        <p14:creationId xmlns:p14="http://schemas.microsoft.com/office/powerpoint/2010/main" val="1380981395"/>
      </p:ext>
    </p:extLst>
  </p:cSld>
  <p:clrMap bg1="lt1" tx1="dk1" bg2="lt2" tx2="dk2" accent1="accent1" accent2="accent2" accent3="accent3" accent4="accent4" accent5="accent5" accent6="accent6" hlink="hlink" folHlink="folHlink"/>
  <p:sldLayoutIdLst>
    <p:sldLayoutId id="2147484090" r:id="rId1"/>
    <p:sldLayoutId id="2147484091" r:id="rId2"/>
    <p:sldLayoutId id="2147484092" r:id="rId3"/>
    <p:sldLayoutId id="2147484093" r:id="rId4"/>
    <p:sldLayoutId id="2147484094" r:id="rId5"/>
    <p:sldLayoutId id="2147484095" r:id="rId6"/>
    <p:sldLayoutId id="2147484096" r:id="rId7"/>
    <p:sldLayoutId id="2147484097" r:id="rId8"/>
    <p:sldLayoutId id="2147484098" r:id="rId9"/>
    <p:sldLayoutId id="2147484099" r:id="rId10"/>
    <p:sldLayoutId id="2147484100"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p:txBody>
          <a:bodyPr>
            <a:noAutofit/>
          </a:bodyPr>
          <a:lstStyle/>
          <a:p>
            <a:r>
              <a:rPr lang="ja-JP" altLang="en-US" sz="9600">
                <a:latin typeface="HG行書体" panose="03000609000000000000" pitchFamily="65" charset="-128"/>
                <a:ea typeface="HG行書体" panose="03000609000000000000" pitchFamily="65" charset="-128"/>
              </a:rPr>
              <a:t>百人一首</a:t>
            </a:r>
            <a:endParaRPr lang="ja-JP" altLang="en-US" sz="9600" dirty="0">
              <a:latin typeface="HG行書体" panose="03000609000000000000" pitchFamily="65" charset="-128"/>
              <a:ea typeface="HG行書体" panose="03000609000000000000" pitchFamily="65" charset="-128"/>
            </a:endParaRPr>
          </a:p>
        </p:txBody>
      </p:sp>
      <p:sp>
        <p:nvSpPr>
          <p:cNvPr id="3" name="縦書きテキスト プレースホルダー 2"/>
          <p:cNvSpPr>
            <a:spLocks noGrp="1"/>
          </p:cNvSpPr>
          <p:nvPr>
            <p:ph type="body" orient="vert" idx="1"/>
          </p:nvPr>
        </p:nvSpPr>
        <p:spPr>
          <a:xfrm>
            <a:off x="5606891" y="624156"/>
            <a:ext cx="978217" cy="5243244"/>
          </a:xfrm>
        </p:spPr>
        <p:txBody>
          <a:bodyPr anchor="ctr">
            <a:spAutoFit/>
          </a:bodyPr>
          <a:lstStyle/>
          <a:p>
            <a:pPr marL="0" indent="0" algn="ctr">
              <a:buNone/>
            </a:pPr>
            <a:r>
              <a:rPr lang="ja-JP" altLang="en-US" sz="5400">
                <a:latin typeface="HG正楷書体-PRO" panose="03000600000000000000" pitchFamily="66" charset="-128"/>
                <a:ea typeface="HG正楷書体-PRO" panose="03000600000000000000" pitchFamily="66" charset="-128"/>
              </a:rPr>
              <a:t>一番～二十番</a:t>
            </a:r>
            <a:endParaRPr lang="ja-JP" altLang="en-US" sz="5400" dirty="0">
              <a:latin typeface="HG正楷書体-PRO" panose="03000600000000000000" pitchFamily="66" charset="-128"/>
              <a:ea typeface="HG正楷書体-PRO" panose="03000600000000000000" pitchFamily="66" charset="-128"/>
            </a:endParaRPr>
          </a:p>
        </p:txBody>
      </p:sp>
      <p:pic>
        <p:nvPicPr>
          <p:cNvPr id="7" name="Picture 2" descr="百人一首のイラスト">
            <a:extLst>
              <a:ext uri="{FF2B5EF4-FFF2-40B4-BE49-F238E27FC236}">
                <a16:creationId xmlns:a16="http://schemas.microsoft.com/office/drawing/2014/main" id="{D608E770-DE8F-4191-B34A-955B40EE97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9412" y="4305300"/>
            <a:ext cx="2012053" cy="200702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小野小町のイラスト">
            <a:extLst>
              <a:ext uri="{FF2B5EF4-FFF2-40B4-BE49-F238E27FC236}">
                <a16:creationId xmlns:a16="http://schemas.microsoft.com/office/drawing/2014/main" id="{00D1447A-A0A8-4DF5-9004-4DE398D5E04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4357" y="545677"/>
            <a:ext cx="3121962" cy="27161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6307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わがいほは</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みやこのたつみ</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しかぞすむ</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よをうぢやまと</a:t>
            </a:r>
            <a:endParaRPr kumimoji="1" lang="en-US" altLang="ja-JP" sz="4800">
              <a:solidFill>
                <a:srgbClr val="CC3300"/>
              </a:solidFill>
              <a:latin typeface="HG正楷書体-PRO" panose="03000600000000000000" pitchFamily="66" charset="-128"/>
              <a:ea typeface="HG正楷書体-PRO" panose="03000600000000000000" pitchFamily="66" charset="-128"/>
            </a:endParaRPr>
          </a:p>
          <a:p>
            <a:r>
              <a:rPr kumimoji="1" lang="ja-JP" altLang="en-US" sz="4800">
                <a:solidFill>
                  <a:srgbClr val="CC3300"/>
                </a:solidFill>
                <a:latin typeface="HG正楷書体-PRO" panose="03000600000000000000" pitchFamily="66" charset="-128"/>
                <a:ea typeface="HG正楷書体-PRO" panose="03000600000000000000" pitchFamily="66" charset="-128"/>
              </a:rPr>
              <a:t>ひとはいふなり</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369332" y="369000"/>
            <a:ext cx="2123658"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私の庵は都の東南にあり、心静かに暮らしているというのに、世の人はここを私が世を憂いて逃れ住んでいる宇治（憂し）山だと言っているようだ。</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喜撰法師</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わが庵は</a:t>
            </a:r>
          </a:p>
          <a:p>
            <a:r>
              <a:rPr kumimoji="1" lang="ja-JP" altLang="en-US" sz="4400">
                <a:latin typeface="HG行書体" panose="03000609000000000000" pitchFamily="65" charset="-128"/>
                <a:ea typeface="HG行書体" panose="03000609000000000000" pitchFamily="65" charset="-128"/>
              </a:rPr>
              <a:t>都のたつみ</a:t>
            </a:r>
          </a:p>
          <a:p>
            <a:r>
              <a:rPr kumimoji="1" lang="ja-JP" altLang="en-US" sz="4400">
                <a:latin typeface="HG行書体" panose="03000609000000000000" pitchFamily="65" charset="-128"/>
                <a:ea typeface="HG行書体" panose="03000609000000000000" pitchFamily="65" charset="-128"/>
              </a:rPr>
              <a:t>しかぞすむ</a:t>
            </a:r>
          </a:p>
          <a:p>
            <a:r>
              <a:rPr kumimoji="1" lang="ja-JP" altLang="en-US" sz="4400">
                <a:latin typeface="HG行書体" panose="03000609000000000000" pitchFamily="65" charset="-128"/>
                <a:ea typeface="HG行書体" panose="03000609000000000000" pitchFamily="65" charset="-128"/>
              </a:rPr>
              <a:t>世をうぢ山と</a:t>
            </a:r>
          </a:p>
          <a:p>
            <a:r>
              <a:rPr kumimoji="1" lang="ja-JP" altLang="en-US" sz="4400">
                <a:latin typeface="HG行書体" panose="03000609000000000000" pitchFamily="65" charset="-128"/>
                <a:ea typeface="HG行書体" panose="03000609000000000000" pitchFamily="65" charset="-128"/>
              </a:rPr>
              <a:t>人はいふなり</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3321397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はなのいろは</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うつりにけりな</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いたづらに</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わがみよにふる</a:t>
            </a:r>
            <a:endParaRPr kumimoji="1" lang="en-US" altLang="ja-JP" sz="4800">
              <a:solidFill>
                <a:srgbClr val="CC3300"/>
              </a:solidFill>
              <a:latin typeface="HG正楷書体-PRO" panose="03000600000000000000" pitchFamily="66" charset="-128"/>
              <a:ea typeface="HG正楷書体-PRO" panose="03000600000000000000" pitchFamily="66" charset="-128"/>
            </a:endParaRPr>
          </a:p>
          <a:p>
            <a:r>
              <a:rPr kumimoji="1" lang="ja-JP" altLang="en-US" sz="4800">
                <a:solidFill>
                  <a:srgbClr val="CC3300"/>
                </a:solidFill>
                <a:latin typeface="HG正楷書体-PRO" panose="03000600000000000000" pitchFamily="66" charset="-128"/>
                <a:ea typeface="HG正楷書体-PRO" panose="03000600000000000000" pitchFamily="66" charset="-128"/>
              </a:rPr>
              <a:t>ながめせしまに</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369332" y="369000"/>
            <a:ext cx="2123658"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桜の花はすっかり衰え色あせてしまった。</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春の長雨が降っている間に。</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私の容姿が衰えたように、恋や世間のことに思い悩んでいるうちに。</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小野小町</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花の色は</a:t>
            </a:r>
          </a:p>
          <a:p>
            <a:r>
              <a:rPr kumimoji="1" lang="ja-JP" altLang="en-US" sz="4400">
                <a:latin typeface="HG行書体" panose="03000609000000000000" pitchFamily="65" charset="-128"/>
                <a:ea typeface="HG行書体" panose="03000609000000000000" pitchFamily="65" charset="-128"/>
              </a:rPr>
              <a:t>うつりにけりな</a:t>
            </a:r>
          </a:p>
          <a:p>
            <a:r>
              <a:rPr kumimoji="1" lang="ja-JP" altLang="en-US" sz="4400">
                <a:latin typeface="HG行書体" panose="03000609000000000000" pitchFamily="65" charset="-128"/>
                <a:ea typeface="HG行書体" panose="03000609000000000000" pitchFamily="65" charset="-128"/>
              </a:rPr>
              <a:t>いたづらに</a:t>
            </a:r>
          </a:p>
          <a:p>
            <a:r>
              <a:rPr kumimoji="1" lang="ja-JP" altLang="en-US" sz="4400">
                <a:latin typeface="HG行書体" panose="03000609000000000000" pitchFamily="65" charset="-128"/>
                <a:ea typeface="HG行書体" panose="03000609000000000000" pitchFamily="65" charset="-128"/>
              </a:rPr>
              <a:t>わが身世にふる</a:t>
            </a:r>
          </a:p>
          <a:p>
            <a:r>
              <a:rPr kumimoji="1" lang="ja-JP" altLang="en-US" sz="4400">
                <a:latin typeface="HG行書体" panose="03000609000000000000" pitchFamily="65" charset="-128"/>
                <a:ea typeface="HG行書体" panose="03000609000000000000" pitchFamily="65" charset="-128"/>
              </a:rPr>
              <a:t>ながめせしまに</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1787247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これやこの</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ゆくもかへるも</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わかれては</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しるもしらぬも</a:t>
            </a:r>
            <a:endParaRPr kumimoji="1" lang="en-US" altLang="ja-JP" sz="4800">
              <a:solidFill>
                <a:srgbClr val="CC3300"/>
              </a:solidFill>
              <a:latin typeface="HG正楷書体-PRO" panose="03000600000000000000" pitchFamily="66" charset="-128"/>
              <a:ea typeface="HG正楷書体-PRO" panose="03000600000000000000" pitchFamily="66" charset="-128"/>
            </a:endParaRPr>
          </a:p>
          <a:p>
            <a:r>
              <a:rPr kumimoji="1" lang="ja-JP" altLang="en-US" sz="4800">
                <a:solidFill>
                  <a:srgbClr val="CC3300"/>
                </a:solidFill>
                <a:latin typeface="HG正楷書体-PRO" panose="03000600000000000000" pitchFamily="66" charset="-128"/>
                <a:ea typeface="HG正楷書体-PRO" panose="03000600000000000000" pitchFamily="66" charset="-128"/>
              </a:rPr>
              <a:t>あふさかのせき</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これがあの、都から出て行く人も帰る人も、知る人も知らぬ人も出逢いと別れをくり返すという逢坂の関なのだ。</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蝉丸</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これやこの</a:t>
            </a:r>
          </a:p>
          <a:p>
            <a:r>
              <a:rPr kumimoji="1" lang="ja-JP" altLang="en-US" sz="4400">
                <a:latin typeface="HG行書体" panose="03000609000000000000" pitchFamily="65" charset="-128"/>
                <a:ea typeface="HG行書体" panose="03000609000000000000" pitchFamily="65" charset="-128"/>
              </a:rPr>
              <a:t>行くも帰るも</a:t>
            </a:r>
          </a:p>
          <a:p>
            <a:r>
              <a:rPr kumimoji="1" lang="ja-JP" altLang="en-US" sz="4400">
                <a:latin typeface="HG行書体" panose="03000609000000000000" pitchFamily="65" charset="-128"/>
                <a:ea typeface="HG行書体" panose="03000609000000000000" pitchFamily="65" charset="-128"/>
              </a:rPr>
              <a:t>別れては</a:t>
            </a:r>
          </a:p>
          <a:p>
            <a:r>
              <a:rPr kumimoji="1" lang="ja-JP" altLang="en-US" sz="4400">
                <a:latin typeface="HG行書体" panose="03000609000000000000" pitchFamily="65" charset="-128"/>
                <a:ea typeface="HG行書体" panose="03000609000000000000" pitchFamily="65" charset="-128"/>
              </a:rPr>
              <a:t>知るも知らぬも</a:t>
            </a:r>
          </a:p>
          <a:p>
            <a:r>
              <a:rPr kumimoji="1" lang="ja-JP" altLang="en-US" sz="4400">
                <a:latin typeface="HG行書体" panose="03000609000000000000" pitchFamily="65" charset="-128"/>
                <a:ea typeface="HG行書体" panose="03000609000000000000" pitchFamily="65" charset="-128"/>
              </a:rPr>
              <a:t>逢坂の関</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2885466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わたのはら</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やそしまかけて</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こぎいでぬと</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ひとにはつげよ</a:t>
            </a:r>
            <a:endParaRPr kumimoji="1" lang="en-US" altLang="ja-JP" sz="4800">
              <a:solidFill>
                <a:srgbClr val="CC3300"/>
              </a:solidFill>
              <a:latin typeface="HG正楷書体-PRO" panose="03000600000000000000" pitchFamily="66" charset="-128"/>
              <a:ea typeface="HG正楷書体-PRO" panose="03000600000000000000" pitchFamily="66" charset="-128"/>
            </a:endParaRPr>
          </a:p>
          <a:p>
            <a:r>
              <a:rPr kumimoji="1" lang="ja-JP" altLang="en-US" sz="4800">
                <a:solidFill>
                  <a:srgbClr val="CC3300"/>
                </a:solidFill>
                <a:latin typeface="HG正楷書体-PRO" panose="03000600000000000000" pitchFamily="66" charset="-128"/>
                <a:ea typeface="HG正楷書体-PRO" panose="03000600000000000000" pitchFamily="66" charset="-128"/>
              </a:rPr>
              <a:t>あまのつりぶね</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遥か大海原の島々を目指して舟を漕ぎ出して行ったと、都の人々には伝えてくれ。</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漁師の釣舟よ。</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参議篁</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わたの原</a:t>
            </a:r>
          </a:p>
          <a:p>
            <a:r>
              <a:rPr kumimoji="1" lang="ja-JP" altLang="en-US" sz="4400">
                <a:latin typeface="HG行書体" panose="03000609000000000000" pitchFamily="65" charset="-128"/>
                <a:ea typeface="HG行書体" panose="03000609000000000000" pitchFamily="65" charset="-128"/>
              </a:rPr>
              <a:t>八十島かけて</a:t>
            </a:r>
          </a:p>
          <a:p>
            <a:r>
              <a:rPr kumimoji="1" lang="ja-JP" altLang="en-US" sz="4400">
                <a:latin typeface="HG行書体" panose="03000609000000000000" pitchFamily="65" charset="-128"/>
                <a:ea typeface="HG行書体" panose="03000609000000000000" pitchFamily="65" charset="-128"/>
              </a:rPr>
              <a:t>漕ぎ出でぬと</a:t>
            </a:r>
          </a:p>
          <a:p>
            <a:r>
              <a:rPr kumimoji="1" lang="ja-JP" altLang="en-US" sz="4400">
                <a:latin typeface="HG行書体" panose="03000609000000000000" pitchFamily="65" charset="-128"/>
                <a:ea typeface="HG行書体" panose="03000609000000000000" pitchFamily="65" charset="-128"/>
              </a:rPr>
              <a:t>人には告げよ</a:t>
            </a:r>
          </a:p>
          <a:p>
            <a:r>
              <a:rPr kumimoji="1" lang="ja-JP" altLang="en-US" sz="4400">
                <a:latin typeface="HG行書体" panose="03000609000000000000" pitchFamily="65" charset="-128"/>
                <a:ea typeface="HG行書体" panose="03000609000000000000" pitchFamily="65" charset="-128"/>
              </a:rPr>
              <a:t>海人の釣舟</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1150998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あまつかぜ</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くものかよひぢ</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ふきとぢよ</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をとめのすがた</a:t>
            </a:r>
            <a:endParaRPr kumimoji="1" lang="en-US" altLang="ja-JP" sz="4800">
              <a:solidFill>
                <a:srgbClr val="CC3300"/>
              </a:solidFill>
              <a:latin typeface="HG正楷書体-PRO" panose="03000600000000000000" pitchFamily="66" charset="-128"/>
              <a:ea typeface="HG正楷書体-PRO" panose="03000600000000000000" pitchFamily="66" charset="-128"/>
            </a:endParaRPr>
          </a:p>
          <a:p>
            <a:r>
              <a:rPr kumimoji="1" lang="ja-JP" altLang="en-US" sz="4800">
                <a:solidFill>
                  <a:srgbClr val="CC3300"/>
                </a:solidFill>
                <a:latin typeface="HG正楷書体-PRO" panose="03000600000000000000" pitchFamily="66" charset="-128"/>
                <a:ea typeface="HG正楷書体-PRO" panose="03000600000000000000" pitchFamily="66" charset="-128"/>
              </a:rPr>
              <a:t>しばしとどめむ</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369332" y="369000"/>
            <a:ext cx="2123658"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天を吹く風よ、雲間の通り道を吹き閉ざしてくれ。</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天女の美しい舞姿をもうしばらく地上に留めておきたいのだ。</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僧正遍照</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天つ風</a:t>
            </a:r>
          </a:p>
          <a:p>
            <a:r>
              <a:rPr kumimoji="1" lang="ja-JP" altLang="en-US" sz="4400">
                <a:latin typeface="HG行書体" panose="03000609000000000000" pitchFamily="65" charset="-128"/>
                <a:ea typeface="HG行書体" panose="03000609000000000000" pitchFamily="65" charset="-128"/>
              </a:rPr>
              <a:t>雲の通ひ路</a:t>
            </a:r>
          </a:p>
          <a:p>
            <a:r>
              <a:rPr kumimoji="1" lang="ja-JP" altLang="en-US" sz="4400">
                <a:latin typeface="HG行書体" panose="03000609000000000000" pitchFamily="65" charset="-128"/>
                <a:ea typeface="HG行書体" panose="03000609000000000000" pitchFamily="65" charset="-128"/>
              </a:rPr>
              <a:t>吹き閉ぢよ</a:t>
            </a:r>
          </a:p>
          <a:p>
            <a:r>
              <a:rPr kumimoji="1" lang="ja-JP" altLang="en-US" sz="4400">
                <a:latin typeface="HG行書体" panose="03000609000000000000" pitchFamily="65" charset="-128"/>
                <a:ea typeface="HG行書体" panose="03000609000000000000" pitchFamily="65" charset="-128"/>
              </a:rPr>
              <a:t>をとめの姿</a:t>
            </a:r>
          </a:p>
          <a:p>
            <a:r>
              <a:rPr kumimoji="1" lang="ja-JP" altLang="en-US" sz="4400">
                <a:latin typeface="HG行書体" panose="03000609000000000000" pitchFamily="65" charset="-128"/>
                <a:ea typeface="HG行書体" panose="03000609000000000000" pitchFamily="65" charset="-128"/>
              </a:rPr>
              <a:t>しばしとどめむ</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1691504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つくばねの</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みねよりおつる</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みなのがは</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こひぞつもりて</a:t>
            </a:r>
            <a:endParaRPr kumimoji="1" lang="en-US" altLang="ja-JP" sz="4800">
              <a:solidFill>
                <a:srgbClr val="CC3300"/>
              </a:solidFill>
              <a:latin typeface="HG正楷書体-PRO" panose="03000600000000000000" pitchFamily="66" charset="-128"/>
              <a:ea typeface="HG正楷書体-PRO" panose="03000600000000000000" pitchFamily="66" charset="-128"/>
            </a:endParaRPr>
          </a:p>
          <a:p>
            <a:r>
              <a:rPr kumimoji="1" lang="ja-JP" altLang="en-US" sz="4800">
                <a:solidFill>
                  <a:srgbClr val="CC3300"/>
                </a:solidFill>
                <a:latin typeface="HG正楷書体-PRO" panose="03000600000000000000" pitchFamily="66" charset="-128"/>
                <a:ea typeface="HG正楷書体-PRO" panose="03000600000000000000" pitchFamily="66" charset="-128"/>
              </a:rPr>
              <a:t>ふちとなりぬる</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369332" y="369000"/>
            <a:ext cx="2123658"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筑波山の峰から流れ落ちる男女川が小さな細流から次第に深い淵となるように、私の恋心も積もりに積もって今では淵のように深くなってしまった。</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陽成院</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筑波嶺の</a:t>
            </a:r>
          </a:p>
          <a:p>
            <a:r>
              <a:rPr kumimoji="1" lang="ja-JP" altLang="en-US" sz="4400">
                <a:latin typeface="HG行書体" panose="03000609000000000000" pitchFamily="65" charset="-128"/>
                <a:ea typeface="HG行書体" panose="03000609000000000000" pitchFamily="65" charset="-128"/>
              </a:rPr>
              <a:t>峰より落つる</a:t>
            </a:r>
          </a:p>
          <a:p>
            <a:r>
              <a:rPr kumimoji="1" lang="ja-JP" altLang="en-US" sz="4400">
                <a:latin typeface="HG行書体" panose="03000609000000000000" pitchFamily="65" charset="-128"/>
                <a:ea typeface="HG行書体" panose="03000609000000000000" pitchFamily="65" charset="-128"/>
              </a:rPr>
              <a:t>男女川</a:t>
            </a:r>
          </a:p>
          <a:p>
            <a:r>
              <a:rPr kumimoji="1" lang="ja-JP" altLang="en-US" sz="4400">
                <a:latin typeface="HG行書体" panose="03000609000000000000" pitchFamily="65" charset="-128"/>
                <a:ea typeface="HG行書体" panose="03000609000000000000" pitchFamily="65" charset="-128"/>
              </a:rPr>
              <a:t>恋ぞつもりて</a:t>
            </a:r>
          </a:p>
          <a:p>
            <a:r>
              <a:rPr kumimoji="1" lang="ja-JP" altLang="en-US" sz="4400">
                <a:latin typeface="HG行書体" panose="03000609000000000000" pitchFamily="65" charset="-128"/>
                <a:ea typeface="HG行書体" panose="03000609000000000000" pitchFamily="65" charset="-128"/>
              </a:rPr>
              <a:t>淵となりぬる</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378983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みちのくの</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しのぶもぢずり</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たれゆゑに</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みだれそめにし</a:t>
            </a:r>
            <a:endParaRPr kumimoji="1" lang="en-US" altLang="ja-JP" sz="4800">
              <a:solidFill>
                <a:srgbClr val="CC3300"/>
              </a:solidFill>
              <a:latin typeface="HG正楷書体-PRO" panose="03000600000000000000" pitchFamily="66" charset="-128"/>
              <a:ea typeface="HG正楷書体-PRO" panose="03000600000000000000" pitchFamily="66" charset="-128"/>
            </a:endParaRPr>
          </a:p>
          <a:p>
            <a:r>
              <a:rPr kumimoji="1" lang="ja-JP" altLang="en-US" sz="4800">
                <a:solidFill>
                  <a:srgbClr val="CC3300"/>
                </a:solidFill>
                <a:latin typeface="HG正楷書体-PRO" panose="03000600000000000000" pitchFamily="66" charset="-128"/>
                <a:ea typeface="HG正楷書体-PRO" panose="03000600000000000000" pitchFamily="66" charset="-128"/>
              </a:rPr>
              <a:t>われならなくに</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陸奥で織られるしのぶもじずりの模様のように、心が乱れ初めたのは一体誰のせいか。</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私ではなく貴方のせいだ。</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河原左大臣</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陸奥の</a:t>
            </a:r>
          </a:p>
          <a:p>
            <a:r>
              <a:rPr kumimoji="1" lang="ja-JP" altLang="en-US" sz="4400">
                <a:latin typeface="HG行書体" panose="03000609000000000000" pitchFamily="65" charset="-128"/>
                <a:ea typeface="HG行書体" panose="03000609000000000000" pitchFamily="65" charset="-128"/>
              </a:rPr>
              <a:t>しのぶもぢずり</a:t>
            </a:r>
          </a:p>
          <a:p>
            <a:r>
              <a:rPr kumimoji="1" lang="ja-JP" altLang="en-US" sz="4400">
                <a:latin typeface="HG行書体" panose="03000609000000000000" pitchFamily="65" charset="-128"/>
                <a:ea typeface="HG行書体" panose="03000609000000000000" pitchFamily="65" charset="-128"/>
              </a:rPr>
              <a:t>誰ゆゑに</a:t>
            </a:r>
          </a:p>
          <a:p>
            <a:r>
              <a:rPr kumimoji="1" lang="ja-JP" altLang="en-US" sz="4400">
                <a:latin typeface="HG行書体" panose="03000609000000000000" pitchFamily="65" charset="-128"/>
                <a:ea typeface="HG行書体" panose="03000609000000000000" pitchFamily="65" charset="-128"/>
              </a:rPr>
              <a:t>乱れそめにし</a:t>
            </a:r>
          </a:p>
          <a:p>
            <a:r>
              <a:rPr kumimoji="1" lang="ja-JP" altLang="en-US" sz="4400">
                <a:latin typeface="HG行書体" panose="03000609000000000000" pitchFamily="65" charset="-128"/>
                <a:ea typeface="HG行書体" panose="03000609000000000000" pitchFamily="65" charset="-128"/>
              </a:rPr>
              <a:t>われならなくに</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364127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きみがため</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はるののにいでて</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わかなつむ</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わがころもでに</a:t>
            </a:r>
            <a:endParaRPr kumimoji="1" lang="en-US" altLang="ja-JP" sz="4800">
              <a:solidFill>
                <a:srgbClr val="CC3300"/>
              </a:solidFill>
              <a:latin typeface="HG正楷書体-PRO" panose="03000600000000000000" pitchFamily="66" charset="-128"/>
              <a:ea typeface="HG正楷書体-PRO" panose="03000600000000000000" pitchFamily="66" charset="-128"/>
            </a:endParaRPr>
          </a:p>
          <a:p>
            <a:r>
              <a:rPr kumimoji="1" lang="ja-JP" altLang="en-US" sz="4800">
                <a:solidFill>
                  <a:srgbClr val="CC3300"/>
                </a:solidFill>
                <a:latin typeface="HG正楷書体-PRO" panose="03000600000000000000" pitchFamily="66" charset="-128"/>
                <a:ea typeface="HG正楷書体-PRO" panose="03000600000000000000" pitchFamily="66" charset="-128"/>
              </a:rPr>
              <a:t>ゆきはふりつつ</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貴方に差し上げる為、春の野に出かけて若菜を摘んでいる私の衣の袖に、雪がしきりに降りかかってくる。</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光孝天皇</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君がため</a:t>
            </a:r>
          </a:p>
          <a:p>
            <a:r>
              <a:rPr kumimoji="1" lang="ja-JP" altLang="en-US" sz="4400">
                <a:latin typeface="HG行書体" panose="03000609000000000000" pitchFamily="65" charset="-128"/>
                <a:ea typeface="HG行書体" panose="03000609000000000000" pitchFamily="65" charset="-128"/>
              </a:rPr>
              <a:t>春の野に出でて</a:t>
            </a:r>
          </a:p>
          <a:p>
            <a:r>
              <a:rPr kumimoji="1" lang="ja-JP" altLang="en-US" sz="4400">
                <a:latin typeface="HG行書体" panose="03000609000000000000" pitchFamily="65" charset="-128"/>
                <a:ea typeface="HG行書体" panose="03000609000000000000" pitchFamily="65" charset="-128"/>
              </a:rPr>
              <a:t>若菜つむ</a:t>
            </a:r>
          </a:p>
          <a:p>
            <a:r>
              <a:rPr kumimoji="1" lang="ja-JP" altLang="en-US" sz="4400">
                <a:latin typeface="HG行書体" panose="03000609000000000000" pitchFamily="65" charset="-128"/>
                <a:ea typeface="HG行書体" panose="03000609000000000000" pitchFamily="65" charset="-128"/>
              </a:rPr>
              <a:t>わが衣手に</a:t>
            </a:r>
          </a:p>
          <a:p>
            <a:r>
              <a:rPr kumimoji="1" lang="ja-JP" altLang="en-US" sz="4400">
                <a:latin typeface="HG行書体" panose="03000609000000000000" pitchFamily="65" charset="-128"/>
                <a:ea typeface="HG行書体" panose="03000609000000000000" pitchFamily="65" charset="-128"/>
              </a:rPr>
              <a:t>雪は降りつつ</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1147647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たちわかれ</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いなばのやまの</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みねにおふる</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まつとしきかば</a:t>
            </a:r>
            <a:endParaRPr kumimoji="1" lang="en-US" altLang="ja-JP" sz="4800">
              <a:solidFill>
                <a:srgbClr val="CC3300"/>
              </a:solidFill>
              <a:latin typeface="HG正楷書体-PRO" panose="03000600000000000000" pitchFamily="66" charset="-128"/>
              <a:ea typeface="HG正楷書体-PRO" panose="03000600000000000000" pitchFamily="66" charset="-128"/>
            </a:endParaRPr>
          </a:p>
          <a:p>
            <a:r>
              <a:rPr kumimoji="1" lang="ja-JP" altLang="en-US" sz="4800">
                <a:solidFill>
                  <a:srgbClr val="CC3300"/>
                </a:solidFill>
                <a:latin typeface="HG正楷書体-PRO" panose="03000600000000000000" pitchFamily="66" charset="-128"/>
                <a:ea typeface="HG正楷書体-PRO" panose="03000600000000000000" pitchFamily="66" charset="-128"/>
              </a:rPr>
              <a:t>いまかへりこむ</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貴方と別れて因幡の国へ行っても、稲葉の山の峰に生えている松の木のように、私を待つと聞いたなら今すぐにも帰ってこよう。</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中納言行平</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たち別れ</a:t>
            </a:r>
          </a:p>
          <a:p>
            <a:r>
              <a:rPr kumimoji="1" lang="ja-JP" altLang="en-US" sz="4400">
                <a:latin typeface="HG行書体" panose="03000609000000000000" pitchFamily="65" charset="-128"/>
                <a:ea typeface="HG行書体" panose="03000609000000000000" pitchFamily="65" charset="-128"/>
              </a:rPr>
              <a:t>いなばの山の</a:t>
            </a:r>
          </a:p>
          <a:p>
            <a:r>
              <a:rPr kumimoji="1" lang="ja-JP" altLang="en-US" sz="4400">
                <a:latin typeface="HG行書体" panose="03000609000000000000" pitchFamily="65" charset="-128"/>
                <a:ea typeface="HG行書体" panose="03000609000000000000" pitchFamily="65" charset="-128"/>
              </a:rPr>
              <a:t>峰に生ふる</a:t>
            </a:r>
          </a:p>
          <a:p>
            <a:r>
              <a:rPr kumimoji="1" lang="ja-JP" altLang="en-US" sz="4400">
                <a:latin typeface="HG行書体" panose="03000609000000000000" pitchFamily="65" charset="-128"/>
                <a:ea typeface="HG行書体" panose="03000609000000000000" pitchFamily="65" charset="-128"/>
              </a:rPr>
              <a:t>まつとし聞かば</a:t>
            </a:r>
          </a:p>
          <a:p>
            <a:r>
              <a:rPr kumimoji="1" lang="ja-JP" altLang="en-US" sz="4400">
                <a:latin typeface="HG行書体" panose="03000609000000000000" pitchFamily="65" charset="-128"/>
                <a:ea typeface="HG行書体" panose="03000609000000000000" pitchFamily="65" charset="-128"/>
              </a:rPr>
              <a:t>今帰り来む</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2730655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ちはやぶる</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かみよもきかず</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たつたがは</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からくれなゐに</a:t>
            </a:r>
            <a:endParaRPr kumimoji="1" lang="en-US" altLang="ja-JP" sz="4800">
              <a:solidFill>
                <a:srgbClr val="CC3300"/>
              </a:solidFill>
              <a:latin typeface="HG正楷書体-PRO" panose="03000600000000000000" pitchFamily="66" charset="-128"/>
              <a:ea typeface="HG正楷書体-PRO" panose="03000600000000000000" pitchFamily="66" charset="-128"/>
            </a:endParaRPr>
          </a:p>
          <a:p>
            <a:r>
              <a:rPr kumimoji="1" lang="ja-JP" altLang="en-US" sz="4800">
                <a:solidFill>
                  <a:srgbClr val="CC3300"/>
                </a:solidFill>
                <a:latin typeface="HG正楷書体-PRO" panose="03000600000000000000" pitchFamily="66" charset="-128"/>
                <a:ea typeface="HG正楷書体-PRO" panose="03000600000000000000" pitchFamily="66" charset="-128"/>
              </a:rPr>
              <a:t>みづくくるとは</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369332" y="369000"/>
            <a:ext cx="2123658"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数々の不思議なことが起こっていたという神代の昔にも聞いたことがない。</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竜田川一面に紅葉が散り浮いて流れ、鮮やかな真紅の絞り染めにするとは。</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在原業平朝臣</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ちはやぶる</a:t>
            </a:r>
          </a:p>
          <a:p>
            <a:r>
              <a:rPr kumimoji="1" lang="ja-JP" altLang="en-US" sz="4400">
                <a:latin typeface="HG行書体" panose="03000609000000000000" pitchFamily="65" charset="-128"/>
                <a:ea typeface="HG行書体" panose="03000609000000000000" pitchFamily="65" charset="-128"/>
              </a:rPr>
              <a:t>神代も聞かず</a:t>
            </a:r>
          </a:p>
          <a:p>
            <a:r>
              <a:rPr kumimoji="1" lang="ja-JP" altLang="en-US" sz="4400">
                <a:latin typeface="HG行書体" panose="03000609000000000000" pitchFamily="65" charset="-128"/>
                <a:ea typeface="HG行書体" panose="03000609000000000000" pitchFamily="65" charset="-128"/>
              </a:rPr>
              <a:t>竜田川</a:t>
            </a:r>
          </a:p>
          <a:p>
            <a:r>
              <a:rPr kumimoji="1" lang="ja-JP" altLang="en-US" sz="4400">
                <a:latin typeface="HG行書体" panose="03000609000000000000" pitchFamily="65" charset="-128"/>
                <a:ea typeface="HG行書体" panose="03000609000000000000" pitchFamily="65" charset="-128"/>
              </a:rPr>
              <a:t>からくれなゐに</a:t>
            </a:r>
          </a:p>
          <a:p>
            <a:r>
              <a:rPr kumimoji="1" lang="ja-JP" altLang="en-US" sz="4400">
                <a:latin typeface="HG行書体" panose="03000609000000000000" pitchFamily="65" charset="-128"/>
                <a:ea typeface="HG行書体" panose="03000609000000000000" pitchFamily="65" charset="-128"/>
              </a:rPr>
              <a:t>水くくるとは</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1875277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縦書きタイトル 1">
            <a:extLst>
              <a:ext uri="{FF2B5EF4-FFF2-40B4-BE49-F238E27FC236}">
                <a16:creationId xmlns:a16="http://schemas.microsoft.com/office/drawing/2014/main" id="{2F8BDB56-122D-4033-A525-219A5060F489}"/>
              </a:ext>
            </a:extLst>
          </p:cNvPr>
          <p:cNvSpPr>
            <a:spLocks noGrp="1"/>
          </p:cNvSpPr>
          <p:nvPr>
            <p:ph type="title" orient="vert"/>
          </p:nvPr>
        </p:nvSpPr>
        <p:spPr>
          <a:xfrm>
            <a:off x="8404797" y="624156"/>
            <a:ext cx="1490950" cy="5243244"/>
          </a:xfrm>
        </p:spPr>
        <p:txBody>
          <a:bodyPr>
            <a:noAutofit/>
          </a:bodyPr>
          <a:lstStyle/>
          <a:p>
            <a:r>
              <a:rPr lang="ja-JP" altLang="en-US" sz="8000" dirty="0">
                <a:latin typeface="HG行書体" panose="03000609000000000000" pitchFamily="65" charset="-128"/>
                <a:ea typeface="HG行書体" panose="03000609000000000000" pitchFamily="65" charset="-128"/>
              </a:rPr>
              <a:t>歌人の和歌</a:t>
            </a:r>
          </a:p>
        </p:txBody>
      </p:sp>
      <p:sp>
        <p:nvSpPr>
          <p:cNvPr id="6" name="縦書きテキスト プレースホルダー 2">
            <a:extLst>
              <a:ext uri="{FF2B5EF4-FFF2-40B4-BE49-F238E27FC236}">
                <a16:creationId xmlns:a16="http://schemas.microsoft.com/office/drawing/2014/main" id="{B88B715D-63B2-464A-8CDA-69409EC81837}"/>
              </a:ext>
            </a:extLst>
          </p:cNvPr>
          <p:cNvSpPr>
            <a:spLocks noGrp="1"/>
          </p:cNvSpPr>
          <p:nvPr>
            <p:ph type="body" orient="vert" idx="1"/>
          </p:nvPr>
        </p:nvSpPr>
        <p:spPr/>
        <p:txBody>
          <a:bodyPr anchor="ctr">
            <a:normAutofit/>
          </a:bodyPr>
          <a:lstStyle/>
          <a:p>
            <a:pPr marL="0" indent="0">
              <a:buNone/>
            </a:pPr>
            <a:r>
              <a:rPr lang="ja-JP" altLang="en-US" sz="4800" dirty="0">
                <a:latin typeface="HG正楷書体-PRO" panose="03000600000000000000" pitchFamily="66" charset="-128"/>
                <a:ea typeface="HG正楷書体-PRO" panose="03000600000000000000" pitchFamily="66" charset="-128"/>
              </a:rPr>
              <a:t>百人一首の上の句と</a:t>
            </a:r>
            <a:r>
              <a:rPr lang="ja-JP" altLang="en-US" sz="4800" dirty="0">
                <a:solidFill>
                  <a:srgbClr val="CC3300"/>
                </a:solidFill>
                <a:latin typeface="HG正楷書体-PRO" panose="03000600000000000000" pitchFamily="66" charset="-128"/>
                <a:ea typeface="HG正楷書体-PRO" panose="03000600000000000000" pitchFamily="66" charset="-128"/>
              </a:rPr>
              <a:t>下の</a:t>
            </a:r>
            <a:r>
              <a:rPr lang="ja-JP" altLang="en-US" sz="4800">
                <a:solidFill>
                  <a:srgbClr val="CC3300"/>
                </a:solidFill>
                <a:latin typeface="HG正楷書体-PRO" panose="03000600000000000000" pitchFamily="66" charset="-128"/>
                <a:ea typeface="HG正楷書体-PRO" panose="03000600000000000000" pitchFamily="66" charset="-128"/>
              </a:rPr>
              <a:t>句</a:t>
            </a:r>
            <a:r>
              <a:rPr lang="ja-JP" altLang="en-US" sz="4800">
                <a:latin typeface="HG正楷書体-PRO" panose="03000600000000000000" pitchFamily="66" charset="-128"/>
                <a:ea typeface="HG正楷書体-PRO" panose="03000600000000000000" pitchFamily="66" charset="-128"/>
              </a:rPr>
              <a:t>をよもう</a:t>
            </a:r>
            <a:r>
              <a:rPr lang="ja-JP" altLang="en-US" sz="4800" dirty="0">
                <a:latin typeface="HG正楷書体-PRO" panose="03000600000000000000" pitchFamily="66" charset="-128"/>
                <a:ea typeface="HG正楷書体-PRO" panose="03000600000000000000" pitchFamily="66" charset="-128"/>
              </a:rPr>
              <a:t>。</a:t>
            </a:r>
          </a:p>
        </p:txBody>
      </p:sp>
    </p:spTree>
    <p:extLst>
      <p:ext uri="{BB962C8B-B14F-4D97-AF65-F5344CB8AC3E}">
        <p14:creationId xmlns:p14="http://schemas.microsoft.com/office/powerpoint/2010/main" val="8462520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すみのえの</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きしによるなみ</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よるさへや</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ゆめのかよひぢ</a:t>
            </a:r>
            <a:endParaRPr kumimoji="1" lang="en-US" altLang="ja-JP" sz="4800">
              <a:solidFill>
                <a:srgbClr val="CC3300"/>
              </a:solidFill>
              <a:latin typeface="HG正楷書体-PRO" panose="03000600000000000000" pitchFamily="66" charset="-128"/>
              <a:ea typeface="HG正楷書体-PRO" panose="03000600000000000000" pitchFamily="66" charset="-128"/>
            </a:endParaRPr>
          </a:p>
          <a:p>
            <a:r>
              <a:rPr kumimoji="1" lang="ja-JP" altLang="en-US" sz="4800">
                <a:solidFill>
                  <a:srgbClr val="CC3300"/>
                </a:solidFill>
                <a:latin typeface="HG正楷書体-PRO" panose="03000600000000000000" pitchFamily="66" charset="-128"/>
                <a:ea typeface="HG正楷書体-PRO" panose="03000600000000000000" pitchFamily="66" charset="-128"/>
              </a:rPr>
              <a:t>ひとめよくらむ</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369332" y="369000"/>
            <a:ext cx="2123658"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住之江の岸に寄る波のよるではないが、昼だけでなく夜に見る夢の通い路でさえ、どうして貴方はこんなに人目を避けて逢ってくださらないのだろうか。</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藤原敏行朝臣</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住の江の</a:t>
            </a:r>
          </a:p>
          <a:p>
            <a:r>
              <a:rPr kumimoji="1" lang="ja-JP" altLang="en-US" sz="4400">
                <a:latin typeface="HG行書体" panose="03000609000000000000" pitchFamily="65" charset="-128"/>
                <a:ea typeface="HG行書体" panose="03000609000000000000" pitchFamily="65" charset="-128"/>
              </a:rPr>
              <a:t>岸による波</a:t>
            </a:r>
          </a:p>
          <a:p>
            <a:r>
              <a:rPr kumimoji="1" lang="ja-JP" altLang="en-US" sz="4400">
                <a:latin typeface="HG行書体" panose="03000609000000000000" pitchFamily="65" charset="-128"/>
                <a:ea typeface="HG行書体" panose="03000609000000000000" pitchFamily="65" charset="-128"/>
              </a:rPr>
              <a:t>よるさへや</a:t>
            </a:r>
          </a:p>
          <a:p>
            <a:r>
              <a:rPr kumimoji="1" lang="ja-JP" altLang="en-US" sz="4400">
                <a:latin typeface="HG行書体" panose="03000609000000000000" pitchFamily="65" charset="-128"/>
                <a:ea typeface="HG行書体" panose="03000609000000000000" pitchFamily="65" charset="-128"/>
              </a:rPr>
              <a:t>夢の通ひ路</a:t>
            </a:r>
          </a:p>
          <a:p>
            <a:r>
              <a:rPr kumimoji="1" lang="ja-JP" altLang="en-US" sz="4400">
                <a:latin typeface="HG行書体" panose="03000609000000000000" pitchFamily="65" charset="-128"/>
                <a:ea typeface="HG行書体" panose="03000609000000000000" pitchFamily="65" charset="-128"/>
              </a:rPr>
              <a:t>人目よくらむ</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3395678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なにはがた</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みじかきあしの</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ふしのまも</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あはでこのよを</a:t>
            </a:r>
            <a:endParaRPr kumimoji="1" lang="en-US" altLang="ja-JP" sz="4800">
              <a:solidFill>
                <a:srgbClr val="CC3300"/>
              </a:solidFill>
              <a:latin typeface="HG正楷書体-PRO" panose="03000600000000000000" pitchFamily="66" charset="-128"/>
              <a:ea typeface="HG正楷書体-PRO" panose="03000600000000000000" pitchFamily="66" charset="-128"/>
            </a:endParaRPr>
          </a:p>
          <a:p>
            <a:r>
              <a:rPr kumimoji="1" lang="ja-JP" altLang="en-US" sz="4800">
                <a:solidFill>
                  <a:srgbClr val="CC3300"/>
                </a:solidFill>
                <a:latin typeface="HG正楷書体-PRO" panose="03000600000000000000" pitchFamily="66" charset="-128"/>
                <a:ea typeface="HG正楷書体-PRO" panose="03000600000000000000" pitchFamily="66" charset="-128"/>
              </a:rPr>
              <a:t>すぐしてよとや</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難波潟の入り江に生い茂る芦の節の間のような、ほんの短い時間でさえ逢わないまま、この世を過ごせと貴方は言うのだろうか。</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伊勢</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難波潟</a:t>
            </a:r>
          </a:p>
          <a:p>
            <a:r>
              <a:rPr kumimoji="1" lang="ja-JP" altLang="en-US" sz="4400">
                <a:latin typeface="HG行書体" panose="03000609000000000000" pitchFamily="65" charset="-128"/>
                <a:ea typeface="HG行書体" panose="03000609000000000000" pitchFamily="65" charset="-128"/>
              </a:rPr>
              <a:t>みじかき芦の</a:t>
            </a:r>
          </a:p>
          <a:p>
            <a:r>
              <a:rPr kumimoji="1" lang="ja-JP" altLang="en-US" sz="4400">
                <a:latin typeface="HG行書体" panose="03000609000000000000" pitchFamily="65" charset="-128"/>
                <a:ea typeface="HG行書体" panose="03000609000000000000" pitchFamily="65" charset="-128"/>
              </a:rPr>
              <a:t>ふしの間も</a:t>
            </a:r>
          </a:p>
          <a:p>
            <a:r>
              <a:rPr kumimoji="1" lang="ja-JP" altLang="en-US" sz="4400">
                <a:latin typeface="HG行書体" panose="03000609000000000000" pitchFamily="65" charset="-128"/>
                <a:ea typeface="HG行書体" panose="03000609000000000000" pitchFamily="65" charset="-128"/>
              </a:rPr>
              <a:t>逢はでこの世を</a:t>
            </a:r>
          </a:p>
          <a:p>
            <a:r>
              <a:rPr kumimoji="1" lang="ja-JP" altLang="en-US" sz="4400">
                <a:latin typeface="HG行書体" panose="03000609000000000000" pitchFamily="65" charset="-128"/>
                <a:ea typeface="HG行書体" panose="03000609000000000000" pitchFamily="65" charset="-128"/>
              </a:rPr>
              <a:t>過ぐしてよとや</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564963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わびぬれば</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いまはたおなじ</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なにはなる</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みをつくしても</a:t>
            </a:r>
            <a:endParaRPr kumimoji="1" lang="en-US" altLang="ja-JP" sz="4800">
              <a:solidFill>
                <a:srgbClr val="CC3300"/>
              </a:solidFill>
              <a:latin typeface="HG正楷書体-PRO" panose="03000600000000000000" pitchFamily="66" charset="-128"/>
              <a:ea typeface="HG正楷書体-PRO" panose="03000600000000000000" pitchFamily="66" charset="-128"/>
            </a:endParaRPr>
          </a:p>
          <a:p>
            <a:r>
              <a:rPr kumimoji="1" lang="ja-JP" altLang="en-US" sz="4800">
                <a:solidFill>
                  <a:srgbClr val="CC3300"/>
                </a:solidFill>
                <a:latin typeface="HG正楷書体-PRO" panose="03000600000000000000" pitchFamily="66" charset="-128"/>
                <a:ea typeface="HG正楷書体-PRO" panose="03000600000000000000" pitchFamily="66" charset="-128"/>
              </a:rPr>
              <a:t>あはむとぞおもふ</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これほど思い悩む今となっては同じこと。</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難波の海にある澪漂ではないが、この身を滅ぼしても貴方に逢おうと思う。</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a:t>
            </a:r>
            <a:r>
              <a:rPr kumimoji="1" lang="zh-TW" altLang="en-US" sz="3200">
                <a:latin typeface="HG行書体" panose="03000609000000000000" pitchFamily="65" charset="-128"/>
                <a:ea typeface="HG行書体" panose="03000609000000000000" pitchFamily="65" charset="-128"/>
              </a:rPr>
              <a:t>元良親王</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わびぬれば</a:t>
            </a:r>
          </a:p>
          <a:p>
            <a:r>
              <a:rPr kumimoji="1" lang="ja-JP" altLang="en-US" sz="4400">
                <a:latin typeface="HG行書体" panose="03000609000000000000" pitchFamily="65" charset="-128"/>
                <a:ea typeface="HG行書体" panose="03000609000000000000" pitchFamily="65" charset="-128"/>
              </a:rPr>
              <a:t>今はた同じ</a:t>
            </a:r>
          </a:p>
          <a:p>
            <a:r>
              <a:rPr kumimoji="1" lang="ja-JP" altLang="en-US" sz="4400">
                <a:latin typeface="HG行書体" panose="03000609000000000000" pitchFamily="65" charset="-128"/>
                <a:ea typeface="HG行書体" panose="03000609000000000000" pitchFamily="65" charset="-128"/>
              </a:rPr>
              <a:t>難波なる</a:t>
            </a:r>
          </a:p>
          <a:p>
            <a:r>
              <a:rPr kumimoji="1" lang="ja-JP" altLang="en-US" sz="4400">
                <a:latin typeface="HG行書体" panose="03000609000000000000" pitchFamily="65" charset="-128"/>
                <a:ea typeface="HG行書体" panose="03000609000000000000" pitchFamily="65" charset="-128"/>
              </a:rPr>
              <a:t>みをつくしても</a:t>
            </a:r>
          </a:p>
          <a:p>
            <a:r>
              <a:rPr kumimoji="1" lang="ja-JP" altLang="en-US" sz="4400">
                <a:latin typeface="HG行書体" panose="03000609000000000000" pitchFamily="65" charset="-128"/>
                <a:ea typeface="HG行書体" panose="03000609000000000000" pitchFamily="65" charset="-128"/>
              </a:rPr>
              <a:t>逢はむとぞ思ふ</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1970141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あきのたの</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かりほのいほの</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とまをあらみ</a:t>
            </a:r>
            <a:endParaRPr kumimoji="1" lang="en-US" altLang="ja-JP" sz="4800">
              <a:latin typeface="HG正楷書体-PRO" panose="03000600000000000000" pitchFamily="66" charset="-128"/>
              <a:ea typeface="HG正楷書体-PRO" panose="03000600000000000000" pitchFamily="66" charset="-128"/>
            </a:endParaRP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わがころもでは</a:t>
            </a:r>
          </a:p>
          <a:p>
            <a:r>
              <a:rPr kumimoji="1" lang="ja-JP" altLang="en-US" sz="4800">
                <a:solidFill>
                  <a:srgbClr val="CC3300"/>
                </a:solidFill>
                <a:latin typeface="HG正楷書体-PRO" panose="03000600000000000000" pitchFamily="66" charset="-128"/>
                <a:ea typeface="HG正楷書体-PRO" panose="03000600000000000000" pitchFamily="66" charset="-128"/>
              </a:rPr>
              <a:t>つゆにぬれつつ</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秋の田圃のほとりに作った仮小屋にいると、屋根を葺いた苫の編み目が粗いので、私の衣の袖は夜霧に濡れてゆくばかりだ。</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22" name="テキスト ボックス 21">
            <a:extLst>
              <a:ext uri="{FF2B5EF4-FFF2-40B4-BE49-F238E27FC236}">
                <a16:creationId xmlns:a16="http://schemas.microsoft.com/office/drawing/2014/main" id="{CF036FC2-0B44-4F1F-BAE5-9334C354FBDD}"/>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天智天皇</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秋の田の</a:t>
            </a:r>
          </a:p>
          <a:p>
            <a:r>
              <a:rPr kumimoji="1" lang="ja-JP" altLang="en-US" sz="4400">
                <a:latin typeface="HG行書体" panose="03000609000000000000" pitchFamily="65" charset="-128"/>
                <a:ea typeface="HG行書体" panose="03000609000000000000" pitchFamily="65" charset="-128"/>
              </a:rPr>
              <a:t>かりほの庵の</a:t>
            </a:r>
          </a:p>
          <a:p>
            <a:r>
              <a:rPr kumimoji="1" lang="ja-JP" altLang="en-US" sz="4400">
                <a:latin typeface="HG行書体" panose="03000609000000000000" pitchFamily="65" charset="-128"/>
                <a:ea typeface="HG行書体" panose="03000609000000000000" pitchFamily="65" charset="-128"/>
              </a:rPr>
              <a:t>苫をあらみ</a:t>
            </a:r>
          </a:p>
          <a:p>
            <a:r>
              <a:rPr kumimoji="1" lang="ja-JP" altLang="en-US" sz="4400">
                <a:latin typeface="HG行書体" panose="03000609000000000000" pitchFamily="65" charset="-128"/>
                <a:ea typeface="HG行書体" panose="03000609000000000000" pitchFamily="65" charset="-128"/>
              </a:rPr>
              <a:t>わが衣手は</a:t>
            </a:r>
          </a:p>
          <a:p>
            <a:r>
              <a:rPr kumimoji="1" lang="ja-JP" altLang="en-US" sz="4400">
                <a:latin typeface="HG行書体" panose="03000609000000000000" pitchFamily="65" charset="-128"/>
                <a:ea typeface="HG行書体" panose="03000609000000000000" pitchFamily="65" charset="-128"/>
              </a:rPr>
              <a:t>露にぬれつつ</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3138781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はるすぎて</a:t>
            </a:r>
          </a:p>
          <a:p>
            <a:r>
              <a:rPr kumimoji="1" lang="ja-JP" altLang="en-US" sz="4800">
                <a:latin typeface="HG正楷書体-PRO" panose="03000600000000000000" pitchFamily="66" charset="-128"/>
                <a:ea typeface="HG正楷書体-PRO" panose="03000600000000000000" pitchFamily="66" charset="-128"/>
              </a:rPr>
              <a:t>なつきにけらし</a:t>
            </a:r>
          </a:p>
          <a:p>
            <a:r>
              <a:rPr kumimoji="1" lang="ja-JP" altLang="en-US" sz="4800">
                <a:latin typeface="HG正楷書体-PRO" panose="03000600000000000000" pitchFamily="66" charset="-128"/>
                <a:ea typeface="HG正楷書体-PRO" panose="03000600000000000000" pitchFamily="66" charset="-128"/>
              </a:rPr>
              <a:t>しろたへの</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ころもほすてふ</a:t>
            </a:r>
          </a:p>
          <a:p>
            <a:r>
              <a:rPr kumimoji="1" lang="ja-JP" altLang="en-US" sz="4800">
                <a:solidFill>
                  <a:srgbClr val="CC3300"/>
                </a:solidFill>
                <a:latin typeface="HG正楷書体-PRO" panose="03000600000000000000" pitchFamily="66" charset="-128"/>
                <a:ea typeface="HG正楷書体-PRO" panose="03000600000000000000" pitchFamily="66" charset="-128"/>
              </a:rPr>
              <a:t>あまのかぐやま</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いつの間にか春が過ぎて夏が来たようだ。</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「夏になると衣を干す」という天の香具山に真っ白な衣が干されているのだから。</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22" name="テキスト ボックス 21">
            <a:extLst>
              <a:ext uri="{FF2B5EF4-FFF2-40B4-BE49-F238E27FC236}">
                <a16:creationId xmlns:a16="http://schemas.microsoft.com/office/drawing/2014/main" id="{CF036FC2-0B44-4F1F-BAE5-9334C354FBDD}"/>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持統天皇</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春すぎて</a:t>
            </a:r>
          </a:p>
          <a:p>
            <a:r>
              <a:rPr kumimoji="1" lang="ja-JP" altLang="en-US" sz="4400">
                <a:latin typeface="HG行書体" panose="03000609000000000000" pitchFamily="65" charset="-128"/>
                <a:ea typeface="HG行書体" panose="03000609000000000000" pitchFamily="65" charset="-128"/>
              </a:rPr>
              <a:t>夏来にけらし</a:t>
            </a:r>
          </a:p>
          <a:p>
            <a:r>
              <a:rPr kumimoji="1" lang="ja-JP" altLang="en-US" sz="4400">
                <a:latin typeface="HG行書体" panose="03000609000000000000" pitchFamily="65" charset="-128"/>
                <a:ea typeface="HG行書体" panose="03000609000000000000" pitchFamily="65" charset="-128"/>
              </a:rPr>
              <a:t>白妙の</a:t>
            </a:r>
          </a:p>
          <a:p>
            <a:r>
              <a:rPr kumimoji="1" lang="ja-JP" altLang="en-US" sz="4400">
                <a:latin typeface="HG行書体" panose="03000609000000000000" pitchFamily="65" charset="-128"/>
                <a:ea typeface="HG行書体" panose="03000609000000000000" pitchFamily="65" charset="-128"/>
              </a:rPr>
              <a:t>衣ほすてふ</a:t>
            </a:r>
          </a:p>
          <a:p>
            <a:r>
              <a:rPr kumimoji="1" lang="ja-JP" altLang="en-US" sz="4400">
                <a:latin typeface="HG行書体" panose="03000609000000000000" pitchFamily="65" charset="-128"/>
                <a:ea typeface="HG行書体" panose="03000609000000000000" pitchFamily="65" charset="-128"/>
              </a:rPr>
              <a:t>天の香具山</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1538160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あしびきの</a:t>
            </a:r>
          </a:p>
          <a:p>
            <a:r>
              <a:rPr kumimoji="1" lang="ja-JP" altLang="en-US" sz="4800">
                <a:latin typeface="HG正楷書体-PRO" panose="03000600000000000000" pitchFamily="66" charset="-128"/>
                <a:ea typeface="HG正楷書体-PRO" panose="03000600000000000000" pitchFamily="66" charset="-128"/>
              </a:rPr>
              <a:t>やまどりのをの</a:t>
            </a:r>
          </a:p>
          <a:p>
            <a:r>
              <a:rPr kumimoji="1" lang="ja-JP" altLang="en-US" sz="4800">
                <a:latin typeface="HG正楷書体-PRO" panose="03000600000000000000" pitchFamily="66" charset="-128"/>
                <a:ea typeface="HG正楷書体-PRO" panose="03000600000000000000" pitchFamily="66" charset="-128"/>
              </a:rPr>
              <a:t>しだりをの</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ながながしよを</a:t>
            </a:r>
          </a:p>
          <a:p>
            <a:r>
              <a:rPr kumimoji="1" lang="ja-JP" altLang="en-US" sz="4800">
                <a:solidFill>
                  <a:srgbClr val="CC3300"/>
                </a:solidFill>
                <a:latin typeface="HG正楷書体-PRO" panose="03000600000000000000" pitchFamily="66" charset="-128"/>
                <a:ea typeface="HG正楷書体-PRO" panose="03000600000000000000" pitchFamily="66" charset="-128"/>
              </a:rPr>
              <a:t>ひとりかもねむ</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1107995" y="369000"/>
            <a:ext cx="1384995"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山鳥の長く垂れ下がった尾のように、秋の長々しい夜を独り寂しく寝るのだろうか。</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22" name="テキスト ボックス 21">
            <a:extLst>
              <a:ext uri="{FF2B5EF4-FFF2-40B4-BE49-F238E27FC236}">
                <a16:creationId xmlns:a16="http://schemas.microsoft.com/office/drawing/2014/main" id="{CF036FC2-0B44-4F1F-BAE5-9334C354FBDD}"/>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柿本人麻呂</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あしびきの</a:t>
            </a:r>
          </a:p>
          <a:p>
            <a:r>
              <a:rPr kumimoji="1" lang="ja-JP" altLang="en-US" sz="4400">
                <a:latin typeface="HG行書体" panose="03000609000000000000" pitchFamily="65" charset="-128"/>
                <a:ea typeface="HG行書体" panose="03000609000000000000" pitchFamily="65" charset="-128"/>
              </a:rPr>
              <a:t>山鳥の尾の</a:t>
            </a:r>
          </a:p>
          <a:p>
            <a:r>
              <a:rPr kumimoji="1" lang="ja-JP" altLang="en-US" sz="4400">
                <a:latin typeface="HG行書体" panose="03000609000000000000" pitchFamily="65" charset="-128"/>
                <a:ea typeface="HG行書体" panose="03000609000000000000" pitchFamily="65" charset="-128"/>
              </a:rPr>
              <a:t>しだり尾の</a:t>
            </a:r>
          </a:p>
          <a:p>
            <a:r>
              <a:rPr kumimoji="1" lang="ja-JP" altLang="en-US" sz="4400">
                <a:latin typeface="HG行書体" panose="03000609000000000000" pitchFamily="65" charset="-128"/>
                <a:ea typeface="HG行書体" panose="03000609000000000000" pitchFamily="65" charset="-128"/>
              </a:rPr>
              <a:t>ながながし夜を</a:t>
            </a:r>
          </a:p>
          <a:p>
            <a:r>
              <a:rPr kumimoji="1" lang="ja-JP" altLang="en-US" sz="4400">
                <a:latin typeface="HG行書体" panose="03000609000000000000" pitchFamily="65" charset="-128"/>
                <a:ea typeface="HG行書体" panose="03000609000000000000" pitchFamily="65" charset="-128"/>
              </a:rPr>
              <a:t>ひとりかも寝む</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1257724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たごのうらに</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うちいでてみれば</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しろたへの</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ふじのたかねに</a:t>
            </a:r>
            <a:endParaRPr kumimoji="1" lang="en-US" altLang="ja-JP" sz="4800">
              <a:solidFill>
                <a:srgbClr val="CC3300"/>
              </a:solidFill>
              <a:latin typeface="HG正楷書体-PRO" panose="03000600000000000000" pitchFamily="66" charset="-128"/>
              <a:ea typeface="HG正楷書体-PRO" panose="03000600000000000000" pitchFamily="66" charset="-128"/>
            </a:endParaRPr>
          </a:p>
          <a:p>
            <a:r>
              <a:rPr kumimoji="1" lang="ja-JP" altLang="en-US" sz="4800">
                <a:solidFill>
                  <a:srgbClr val="CC3300"/>
                </a:solidFill>
                <a:latin typeface="HG正楷書体-PRO" panose="03000600000000000000" pitchFamily="66" charset="-128"/>
                <a:ea typeface="HG正楷書体-PRO" panose="03000600000000000000" pitchFamily="66" charset="-128"/>
              </a:rPr>
              <a:t>ゆきはふりつつ</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田子の浦に出てみれば、白い布をかぶったような富士の高嶺が見え、今も雪が降り続いている。</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22" name="テキスト ボックス 21">
            <a:extLst>
              <a:ext uri="{FF2B5EF4-FFF2-40B4-BE49-F238E27FC236}">
                <a16:creationId xmlns:a16="http://schemas.microsoft.com/office/drawing/2014/main" id="{CF036FC2-0B44-4F1F-BAE5-9334C354FBDD}"/>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山部赤人</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田子の浦に</a:t>
            </a:r>
            <a:endParaRPr kumimoji="1" lang="en-US" altLang="ja-JP" sz="44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うち出でてみれば</a:t>
            </a:r>
            <a:endParaRPr kumimoji="1" lang="en-US" altLang="ja-JP" sz="44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白妙の</a:t>
            </a:r>
            <a:endParaRPr kumimoji="1" lang="en-US" altLang="ja-JP" sz="44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富士の高嶺に</a:t>
            </a:r>
            <a:endParaRPr kumimoji="1" lang="en-US" altLang="ja-JP" sz="44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雪は降りつつ</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2016059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おくやまに</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もみぢふみわけ</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なくしかの</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こゑきくときぞ</a:t>
            </a:r>
            <a:endParaRPr kumimoji="1" lang="en-US" altLang="ja-JP" sz="4800">
              <a:solidFill>
                <a:srgbClr val="CC3300"/>
              </a:solidFill>
              <a:latin typeface="HG正楷書体-PRO" panose="03000600000000000000" pitchFamily="66" charset="-128"/>
              <a:ea typeface="HG正楷書体-PRO" panose="03000600000000000000" pitchFamily="66" charset="-128"/>
            </a:endParaRPr>
          </a:p>
          <a:p>
            <a:r>
              <a:rPr kumimoji="1" lang="ja-JP" altLang="en-US" sz="4800">
                <a:solidFill>
                  <a:srgbClr val="CC3300"/>
                </a:solidFill>
                <a:latin typeface="HG正楷書体-PRO" panose="03000600000000000000" pitchFamily="66" charset="-128"/>
                <a:ea typeface="HG正楷書体-PRO" panose="03000600000000000000" pitchFamily="66" charset="-128"/>
              </a:rPr>
              <a:t>あきはかなしき</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人里離れた奥深い山の中で、散り敷かれた紅葉を踏み分けて鳴く鹿の声を聞く時こそ、秋の寂しさを悲しく感じるものだ。</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22" name="テキスト ボックス 21">
            <a:extLst>
              <a:ext uri="{FF2B5EF4-FFF2-40B4-BE49-F238E27FC236}">
                <a16:creationId xmlns:a16="http://schemas.microsoft.com/office/drawing/2014/main" id="{CF036FC2-0B44-4F1F-BAE5-9334C354FBDD}"/>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猿丸大夫</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奥山に</a:t>
            </a:r>
            <a:endParaRPr kumimoji="1" lang="en-US" altLang="ja-JP" sz="44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紅葉踏み分け</a:t>
            </a:r>
            <a:endParaRPr kumimoji="1" lang="en-US" altLang="ja-JP" sz="44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鳴く鹿の</a:t>
            </a:r>
            <a:endParaRPr kumimoji="1" lang="en-US" altLang="ja-JP" sz="44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声きく時ぞ</a:t>
            </a:r>
            <a:endParaRPr kumimoji="1" lang="en-US" altLang="ja-JP" sz="44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秋は悲しき</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313885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かささぎの</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わたせるはしに</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おくしもの</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しろきをみれば</a:t>
            </a:r>
            <a:endParaRPr kumimoji="1" lang="en-US" altLang="ja-JP" sz="4800">
              <a:solidFill>
                <a:srgbClr val="CC3300"/>
              </a:solidFill>
              <a:latin typeface="HG正楷書体-PRO" panose="03000600000000000000" pitchFamily="66" charset="-128"/>
              <a:ea typeface="HG正楷書体-PRO" panose="03000600000000000000" pitchFamily="66" charset="-128"/>
            </a:endParaRPr>
          </a:p>
          <a:p>
            <a:r>
              <a:rPr kumimoji="1" lang="ja-JP" altLang="en-US" sz="4800">
                <a:solidFill>
                  <a:srgbClr val="CC3300"/>
                </a:solidFill>
                <a:latin typeface="HG正楷書体-PRO" panose="03000600000000000000" pitchFamily="66" charset="-128"/>
                <a:ea typeface="HG正楷書体-PRO" panose="03000600000000000000" pitchFamily="66" charset="-128"/>
              </a:rPr>
              <a:t>よぞふけにける</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369332" y="369000"/>
            <a:ext cx="2123658"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かささぎが翼を連ねて渡したという天上の橋のように見える宮中の階段に真っ白な霜が降りているのを見ると夜も随分と更けたことだ。</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22" name="テキスト ボックス 21">
            <a:extLst>
              <a:ext uri="{FF2B5EF4-FFF2-40B4-BE49-F238E27FC236}">
                <a16:creationId xmlns:a16="http://schemas.microsoft.com/office/drawing/2014/main" id="{CF036FC2-0B44-4F1F-BAE5-9334C354FBDD}"/>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中納言家持</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かささぎの</a:t>
            </a:r>
            <a:endParaRPr kumimoji="1" lang="en-US" altLang="ja-JP" sz="44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渡せる橋に</a:t>
            </a:r>
            <a:endParaRPr kumimoji="1" lang="en-US" altLang="ja-JP" sz="44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おく霜の</a:t>
            </a:r>
            <a:endParaRPr kumimoji="1" lang="en-US" altLang="ja-JP" sz="44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白きをみれば</a:t>
            </a:r>
            <a:endParaRPr kumimoji="1" lang="en-US" altLang="ja-JP" sz="44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夜ぞふけにける</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2447068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フレーム 8">
            <a:extLst>
              <a:ext uri="{FF2B5EF4-FFF2-40B4-BE49-F238E27FC236}">
                <a16:creationId xmlns:a16="http://schemas.microsoft.com/office/drawing/2014/main" id="{73C018F9-936E-4775-BC51-E65898B25A80}"/>
              </a:ext>
            </a:extLst>
          </p:cNvPr>
          <p:cNvSpPr/>
          <p:nvPr/>
        </p:nvSpPr>
        <p:spPr>
          <a:xfrm>
            <a:off x="0" y="0"/>
            <a:ext cx="12192000" cy="6858000"/>
          </a:xfrm>
          <a:prstGeom prst="frame">
            <a:avLst>
              <a:gd name="adj1" fmla="val 972"/>
            </a:avLst>
          </a:prstGeom>
          <a:solidFill>
            <a:srgbClr val="005E15"/>
          </a:solidFill>
        </p:spPr>
        <p:style>
          <a:lnRef idx="2">
            <a:schemeClr val="accent6">
              <a:shade val="50000"/>
            </a:schemeClr>
          </a:lnRef>
          <a:fillRef idx="1">
            <a:schemeClr val="accent6"/>
          </a:fillRef>
          <a:effectRef idx="0">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tx1"/>
              </a:solidFill>
            </a:endParaRPr>
          </a:p>
        </p:txBody>
      </p:sp>
      <p:sp>
        <p:nvSpPr>
          <p:cNvPr id="17" name="テキスト ボックス 16">
            <a:extLst>
              <a:ext uri="{FF2B5EF4-FFF2-40B4-BE49-F238E27FC236}">
                <a16:creationId xmlns:a16="http://schemas.microsoft.com/office/drawing/2014/main" id="{6CFE86B5-6DD3-412E-820C-A392003942E1}"/>
              </a:ext>
            </a:extLst>
          </p:cNvPr>
          <p:cNvSpPr txBox="1"/>
          <p:nvPr/>
        </p:nvSpPr>
        <p:spPr>
          <a:xfrm>
            <a:off x="9295291" y="369000"/>
            <a:ext cx="2400657" cy="6120000"/>
          </a:xfrm>
          <a:prstGeom prst="rect">
            <a:avLst/>
          </a:prstGeom>
          <a:noFill/>
        </p:spPr>
        <p:txBody>
          <a:bodyPr vert="eaVert" wrap="square" rtlCol="0">
            <a:noAutofit/>
          </a:bodyPr>
          <a:lstStyle/>
          <a:p>
            <a:r>
              <a:rPr kumimoji="1" lang="ja-JP" altLang="en-US" sz="4800">
                <a:latin typeface="HG正楷書体-PRO" panose="03000600000000000000" pitchFamily="66" charset="-128"/>
                <a:ea typeface="HG正楷書体-PRO" panose="03000600000000000000" pitchFamily="66" charset="-128"/>
              </a:rPr>
              <a:t>あまのはら</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ふりさけみれば</a:t>
            </a:r>
            <a:endParaRPr kumimoji="1" lang="en-US" altLang="ja-JP" sz="4800">
              <a:latin typeface="HG正楷書体-PRO" panose="03000600000000000000" pitchFamily="66" charset="-128"/>
              <a:ea typeface="HG正楷書体-PRO" panose="03000600000000000000" pitchFamily="66" charset="-128"/>
            </a:endParaRPr>
          </a:p>
          <a:p>
            <a:r>
              <a:rPr kumimoji="1" lang="ja-JP" altLang="en-US" sz="4800">
                <a:latin typeface="HG正楷書体-PRO" panose="03000600000000000000" pitchFamily="66" charset="-128"/>
                <a:ea typeface="HG正楷書体-PRO" panose="03000600000000000000" pitchFamily="66" charset="-128"/>
              </a:rPr>
              <a:t>かすがなる</a:t>
            </a:r>
          </a:p>
        </p:txBody>
      </p:sp>
      <p:sp>
        <p:nvSpPr>
          <p:cNvPr id="20" name="テキスト ボックス 19">
            <a:extLst>
              <a:ext uri="{FF2B5EF4-FFF2-40B4-BE49-F238E27FC236}">
                <a16:creationId xmlns:a16="http://schemas.microsoft.com/office/drawing/2014/main" id="{E37109E6-F1E9-4AD3-8CFF-72B0BD2E6C29}"/>
              </a:ext>
            </a:extLst>
          </p:cNvPr>
          <p:cNvSpPr txBox="1"/>
          <p:nvPr/>
        </p:nvSpPr>
        <p:spPr>
          <a:xfrm>
            <a:off x="7633298" y="369000"/>
            <a:ext cx="1661993" cy="6120000"/>
          </a:xfrm>
          <a:prstGeom prst="rect">
            <a:avLst/>
          </a:prstGeom>
          <a:noFill/>
        </p:spPr>
        <p:txBody>
          <a:bodyPr vert="eaVert" wrap="square" rtlCol="0">
            <a:noAutofit/>
          </a:bodyPr>
          <a:lstStyle/>
          <a:p>
            <a:r>
              <a:rPr kumimoji="1" lang="ja-JP" altLang="en-US" sz="4800">
                <a:solidFill>
                  <a:srgbClr val="CC3300"/>
                </a:solidFill>
                <a:latin typeface="HG正楷書体-PRO" panose="03000600000000000000" pitchFamily="66" charset="-128"/>
                <a:ea typeface="HG正楷書体-PRO" panose="03000600000000000000" pitchFamily="66" charset="-128"/>
              </a:rPr>
              <a:t>みかさのやまに</a:t>
            </a:r>
            <a:endParaRPr kumimoji="1" lang="en-US" altLang="ja-JP" sz="4800">
              <a:solidFill>
                <a:srgbClr val="CC3300"/>
              </a:solidFill>
              <a:latin typeface="HG正楷書体-PRO" panose="03000600000000000000" pitchFamily="66" charset="-128"/>
              <a:ea typeface="HG正楷書体-PRO" panose="03000600000000000000" pitchFamily="66" charset="-128"/>
            </a:endParaRPr>
          </a:p>
          <a:p>
            <a:r>
              <a:rPr kumimoji="1" lang="ja-JP" altLang="en-US" sz="4800">
                <a:solidFill>
                  <a:srgbClr val="CC3300"/>
                </a:solidFill>
                <a:latin typeface="HG正楷書体-PRO" panose="03000600000000000000" pitchFamily="66" charset="-128"/>
                <a:ea typeface="HG正楷書体-PRO" panose="03000600000000000000" pitchFamily="66" charset="-128"/>
              </a:rPr>
              <a:t>いでしつきかも</a:t>
            </a:r>
          </a:p>
        </p:txBody>
      </p:sp>
      <p:sp>
        <p:nvSpPr>
          <p:cNvPr id="21" name="テキスト ボックス 20">
            <a:extLst>
              <a:ext uri="{FF2B5EF4-FFF2-40B4-BE49-F238E27FC236}">
                <a16:creationId xmlns:a16="http://schemas.microsoft.com/office/drawing/2014/main" id="{53F3A6D0-FBE3-47D1-9305-7D1F7E963A62}"/>
              </a:ext>
            </a:extLst>
          </p:cNvPr>
          <p:cNvSpPr txBox="1"/>
          <p:nvPr/>
        </p:nvSpPr>
        <p:spPr>
          <a:xfrm>
            <a:off x="738664" y="369000"/>
            <a:ext cx="1754326" cy="6120000"/>
          </a:xfrm>
          <a:prstGeom prst="rect">
            <a:avLst/>
          </a:prstGeom>
          <a:noFill/>
          <a:ln w="38100">
            <a:noFill/>
          </a:ln>
        </p:spPr>
        <p:txBody>
          <a:bodyPr vert="eaVert" wrap="square" rtlCol="0">
            <a:spAutoFit/>
          </a:bodyPr>
          <a:lstStyle/>
          <a:p>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r>
              <a:rPr kumimoji="1" lang="ja-JP" altLang="en-US" sz="2200">
                <a:solidFill>
                  <a:schemeClr val="tx2">
                    <a:lumMod val="50000"/>
                  </a:schemeClr>
                </a:solidFill>
                <a:latin typeface="HG正楷書体-PRO" panose="03000600000000000000" pitchFamily="66" charset="-128"/>
                <a:ea typeface="HG正楷書体-PRO" panose="03000600000000000000" pitchFamily="66" charset="-128"/>
              </a:rPr>
              <a:t>現代語訳</a:t>
            </a:r>
            <a:r>
              <a:rPr kumimoji="1" lang="en-US" altLang="ja-JP" sz="2200">
                <a:solidFill>
                  <a:schemeClr val="tx2">
                    <a:lumMod val="50000"/>
                  </a:schemeClr>
                </a:solidFill>
                <a:latin typeface="HG正楷書体-PRO" panose="03000600000000000000" pitchFamily="66" charset="-128"/>
                <a:ea typeface="HG正楷書体-PRO" panose="03000600000000000000" pitchFamily="66" charset="-128"/>
              </a:rPr>
              <a:t>】</a:t>
            </a:r>
          </a:p>
          <a:p>
            <a:endParaRPr kumimoji="1" lang="en-US" altLang="ja-JP" sz="8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長安の天を眺めると美しい月が昇っている。</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a:p>
            <a:r>
              <a:rPr kumimoji="1" lang="ja-JP" altLang="en-US" sz="2400">
                <a:solidFill>
                  <a:schemeClr val="tx2">
                    <a:lumMod val="50000"/>
                  </a:schemeClr>
                </a:solidFill>
                <a:latin typeface="HG正楷書体-PRO" panose="03000600000000000000" pitchFamily="66" charset="-128"/>
                <a:ea typeface="HG正楷書体-PRO" panose="03000600000000000000" pitchFamily="66" charset="-128"/>
              </a:rPr>
              <a:t>あれは、奈良の春日にある三笠山に昇っていたあの月と同じなのだなあ。</a:t>
            </a:r>
            <a:endParaRPr kumimoji="1" lang="en-US" altLang="ja-JP" sz="2400">
              <a:solidFill>
                <a:schemeClr val="tx2">
                  <a:lumMod val="50000"/>
                </a:schemeClr>
              </a:solidFill>
              <a:latin typeface="HG正楷書体-PRO" panose="03000600000000000000" pitchFamily="66" charset="-128"/>
              <a:ea typeface="HG正楷書体-PRO" panose="03000600000000000000" pitchFamily="66" charset="-128"/>
            </a:endParaRPr>
          </a:p>
        </p:txBody>
      </p:sp>
      <p:sp>
        <p:nvSpPr>
          <p:cNvPr id="7" name="テキスト ボックス 6">
            <a:extLst>
              <a:ext uri="{FF2B5EF4-FFF2-40B4-BE49-F238E27FC236}">
                <a16:creationId xmlns:a16="http://schemas.microsoft.com/office/drawing/2014/main" id="{8B6761D9-E26D-4749-841E-280E4C49566C}"/>
              </a:ext>
            </a:extLst>
          </p:cNvPr>
          <p:cNvSpPr txBox="1"/>
          <p:nvPr/>
        </p:nvSpPr>
        <p:spPr>
          <a:xfrm>
            <a:off x="2936096" y="369000"/>
            <a:ext cx="4201150" cy="6120000"/>
          </a:xfrm>
          <a:prstGeom prst="rect">
            <a:avLst/>
          </a:prstGeom>
          <a:noFill/>
          <a:ln w="38100">
            <a:noFill/>
          </a:ln>
        </p:spPr>
        <p:txBody>
          <a:bodyPr vert="eaVert" wrap="none" rtlCol="0" anchor="ctr" anchorCtr="1">
            <a:noAutofit/>
          </a:bodyPr>
          <a:lstStyle/>
          <a:p>
            <a:r>
              <a:rPr kumimoji="1" lang="ja-JP" altLang="en-US" sz="3200">
                <a:latin typeface="HG行書体" panose="03000609000000000000" pitchFamily="65" charset="-128"/>
                <a:ea typeface="HG行書体" panose="03000609000000000000" pitchFamily="65" charset="-128"/>
              </a:rPr>
              <a:t>　　安倍仲麿</a:t>
            </a:r>
            <a:endParaRPr kumimoji="1" lang="en-US" altLang="ja-JP" sz="2300">
              <a:latin typeface="HG行書体" panose="03000609000000000000" pitchFamily="65" charset="-128"/>
              <a:ea typeface="HG行書体" panose="03000609000000000000" pitchFamily="65" charset="-128"/>
            </a:endParaRPr>
          </a:p>
          <a:p>
            <a:endParaRPr kumimoji="1" lang="en-US" altLang="ja-JP" sz="1000">
              <a:latin typeface="HG行書体" panose="03000609000000000000" pitchFamily="65" charset="-128"/>
              <a:ea typeface="HG行書体" panose="03000609000000000000" pitchFamily="65" charset="-128"/>
            </a:endParaRPr>
          </a:p>
          <a:p>
            <a:r>
              <a:rPr kumimoji="1" lang="ja-JP" altLang="en-US" sz="4400">
                <a:latin typeface="HG行書体" panose="03000609000000000000" pitchFamily="65" charset="-128"/>
                <a:ea typeface="HG行書体" panose="03000609000000000000" pitchFamily="65" charset="-128"/>
              </a:rPr>
              <a:t>天の原</a:t>
            </a:r>
          </a:p>
          <a:p>
            <a:r>
              <a:rPr kumimoji="1" lang="ja-JP" altLang="en-US" sz="4400">
                <a:latin typeface="HG行書体" panose="03000609000000000000" pitchFamily="65" charset="-128"/>
                <a:ea typeface="HG行書体" panose="03000609000000000000" pitchFamily="65" charset="-128"/>
              </a:rPr>
              <a:t>ふりさけ見れば</a:t>
            </a:r>
          </a:p>
          <a:p>
            <a:r>
              <a:rPr kumimoji="1" lang="ja-JP" altLang="en-US" sz="4400">
                <a:latin typeface="HG行書体" panose="03000609000000000000" pitchFamily="65" charset="-128"/>
                <a:ea typeface="HG行書体" panose="03000609000000000000" pitchFamily="65" charset="-128"/>
              </a:rPr>
              <a:t>春日なる</a:t>
            </a:r>
          </a:p>
          <a:p>
            <a:r>
              <a:rPr kumimoji="1" lang="ja-JP" altLang="en-US" sz="4400">
                <a:latin typeface="HG行書体" panose="03000609000000000000" pitchFamily="65" charset="-128"/>
                <a:ea typeface="HG行書体" panose="03000609000000000000" pitchFamily="65" charset="-128"/>
              </a:rPr>
              <a:t>三笠の山に</a:t>
            </a:r>
          </a:p>
          <a:p>
            <a:r>
              <a:rPr kumimoji="1" lang="ja-JP" altLang="en-US" sz="4400">
                <a:latin typeface="HG行書体" panose="03000609000000000000" pitchFamily="65" charset="-128"/>
                <a:ea typeface="HG行書体" panose="03000609000000000000" pitchFamily="65" charset="-128"/>
              </a:rPr>
              <a:t>出でし月かも</a:t>
            </a:r>
            <a:endParaRPr kumimoji="1" lang="en-US" altLang="ja-JP" sz="3600">
              <a:latin typeface="HG行書体" panose="03000609000000000000" pitchFamily="65" charset="-128"/>
              <a:ea typeface="HG行書体" panose="03000609000000000000" pitchFamily="65" charset="-128"/>
            </a:endParaRPr>
          </a:p>
        </p:txBody>
      </p:sp>
    </p:spTree>
    <p:extLst>
      <p:ext uri="{BB962C8B-B14F-4D97-AF65-F5344CB8AC3E}">
        <p14:creationId xmlns:p14="http://schemas.microsoft.com/office/powerpoint/2010/main" val="1282917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Lst>
  </p:timing>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トリミング">
  <a:themeElements>
    <a:clrScheme name="トリミング">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トリミング">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トリミング">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3.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16140</TotalTime>
  <Words>1578</Words>
  <Application>Microsoft Office PowerPoint</Application>
  <PresentationFormat>ワイド画面</PresentationFormat>
  <Paragraphs>335</Paragraphs>
  <Slides>22</Slides>
  <Notes>20</Notes>
  <HiddenSlides>0</HiddenSlides>
  <MMClips>0</MMClips>
  <ScaleCrop>false</ScaleCrop>
  <HeadingPairs>
    <vt:vector size="6" baseType="variant">
      <vt:variant>
        <vt:lpstr>使用されているフォント</vt:lpstr>
      </vt:variant>
      <vt:variant>
        <vt:i4>11</vt:i4>
      </vt:variant>
      <vt:variant>
        <vt:lpstr>テーマ</vt:lpstr>
      </vt:variant>
      <vt:variant>
        <vt:i4>3</vt:i4>
      </vt:variant>
      <vt:variant>
        <vt:lpstr>スライド タイトル</vt:lpstr>
      </vt:variant>
      <vt:variant>
        <vt:i4>22</vt:i4>
      </vt:variant>
    </vt:vector>
  </HeadingPairs>
  <TitlesOfParts>
    <vt:vector size="36" baseType="lpstr">
      <vt:lpstr>HG行書体</vt:lpstr>
      <vt:lpstr>HG正楷書体-PRO</vt:lpstr>
      <vt:lpstr>ＭＳ Ｐゴシック</vt:lpstr>
      <vt:lpstr>メイリオ</vt:lpstr>
      <vt:lpstr>游ゴシック</vt:lpstr>
      <vt:lpstr>游ゴシック Light</vt:lpstr>
      <vt:lpstr>Arial</vt:lpstr>
      <vt:lpstr>Calibri</vt:lpstr>
      <vt:lpstr>Calibri Light</vt:lpstr>
      <vt:lpstr>Franklin Gothic Book</vt:lpstr>
      <vt:lpstr>Wingdings 2</vt:lpstr>
      <vt:lpstr>HDOfficeLightV0</vt:lpstr>
      <vt:lpstr>トリミング</vt:lpstr>
      <vt:lpstr>Office テーマ</vt:lpstr>
      <vt:lpstr>百人一首</vt:lpstr>
      <vt:lpstr>歌人の和歌</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百人一首</dc:title>
  <dc:creator>colas</dc:creator>
  <cp:lastModifiedBy>colas@edu-c.local</cp:lastModifiedBy>
  <cp:revision>669</cp:revision>
  <dcterms:created xsi:type="dcterms:W3CDTF">2017-10-03T04:20:59Z</dcterms:created>
  <dcterms:modified xsi:type="dcterms:W3CDTF">2020-07-30T04:11:45Z</dcterms:modified>
</cp:coreProperties>
</file>