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  <p:sldMasterId id="2147484077" r:id="rId2"/>
    <p:sldMasterId id="2147484089" r:id="rId3"/>
  </p:sldMasterIdLst>
  <p:notesMasterIdLst>
    <p:notesMasterId r:id="rId26"/>
  </p:notesMasterIdLst>
  <p:sldIdLst>
    <p:sldId id="303" r:id="rId4"/>
    <p:sldId id="304" r:id="rId5"/>
    <p:sldId id="340" r:id="rId6"/>
    <p:sldId id="341" r:id="rId7"/>
    <p:sldId id="342" r:id="rId8"/>
    <p:sldId id="338" r:id="rId9"/>
    <p:sldId id="343" r:id="rId10"/>
    <p:sldId id="357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5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6730" autoAdjust="0"/>
  </p:normalViewPr>
  <p:slideViewPr>
    <p:cSldViewPr snapToGrid="0">
      <p:cViewPr varScale="1">
        <p:scale>
          <a:sx n="81" d="100"/>
          <a:sy n="8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E7044-D069-43F4-A45A-55C308A2956B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EBC80-037F-47C0-B582-DFA5BA53A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91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323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53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905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936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615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995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827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922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693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AEBC80-037F-47C0-B582-DFA5BA53A4A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690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60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1529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51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757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AEBC80-037F-47C0-B582-DFA5BA53A4A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059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15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213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16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140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EBC80-037F-47C0-B582-DFA5BA53A4A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46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39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62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35265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841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58597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75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24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041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75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570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305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9540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665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19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22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964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3733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141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63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23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178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56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14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7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8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0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6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80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7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75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411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CF3B-4E65-4650-8CB4-A4E4745AE482}" type="datetimeFigureOut">
              <a:rPr kumimoji="1" lang="ja-JP" altLang="en-US" smtClean="0"/>
              <a:t>2020/7/30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FAFE-9565-4E10-90C0-D529DF212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9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>
            <a:noAutofit/>
          </a:bodyPr>
          <a:lstStyle/>
          <a:p>
            <a:r>
              <a:rPr lang="ja-JP" altLang="en-US" sz="9600" dirty="0">
                <a:latin typeface="HG行書体" panose="03000609000000000000" pitchFamily="65" charset="-128"/>
                <a:ea typeface="HG行書体" panose="03000609000000000000" pitchFamily="65" charset="-128"/>
              </a:rPr>
              <a:t>百人一首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06891" y="624156"/>
            <a:ext cx="978217" cy="5243244"/>
          </a:xfrm>
        </p:spPr>
        <p:txBody>
          <a:bodyPr anchor="ctr">
            <a:spAutoFit/>
          </a:bodyPr>
          <a:lstStyle/>
          <a:p>
            <a:pPr marL="0" indent="0" algn="ctr">
              <a:buNone/>
            </a:pPr>
            <a:r>
              <a:rPr lang="ja-JP" altLang="en-US" sz="5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二一番～四十番</a:t>
            </a:r>
          </a:p>
        </p:txBody>
      </p:sp>
      <p:pic>
        <p:nvPicPr>
          <p:cNvPr id="7" name="Picture 2" descr="百人一首のイラスト">
            <a:extLst>
              <a:ext uri="{FF2B5EF4-FFF2-40B4-BE49-F238E27FC236}">
                <a16:creationId xmlns:a16="http://schemas.microsoft.com/office/drawing/2014/main" id="{D608E770-DE8F-4191-B34A-955B40EE9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412" y="4305300"/>
            <a:ext cx="2012053" cy="200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菅原道真の似顔絵イラスト">
            <a:extLst>
              <a:ext uri="{FF2B5EF4-FFF2-40B4-BE49-F238E27FC236}">
                <a16:creationId xmlns:a16="http://schemas.microsoft.com/office/drawing/2014/main" id="{B810267D-6027-45B3-B359-222DAA58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542" y="285427"/>
            <a:ext cx="2571792" cy="270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30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やまざとは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ふゆぞさびしさ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まさりける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ひとめもくさも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かれぬとおもへば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山里は冬に一段と寂しさが感じられる。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人の訪れもなくなり、草木も枯れてしまうのだと思うと。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源宗于朝臣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山里は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冬ぞさびしさ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まさりける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人目も草も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かれぬと思へば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097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こころあてに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をらばやをらむ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はつしもの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おきまどはせる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しらぎくのはな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手折るなら当てずっぽうに折ってみようか。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初霜が降りて見分けがつかなくなっている白菊の花を。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凡河内躬恒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心あてに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折らばや折らむ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初霜の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置きまどはせる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白菊の花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499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ありあけの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つれなくみえし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わかれより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あかつきばかり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うきものはなし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有明の月が冷ややかにそっけなく残っていたように、薄情に思えた別れの時から、暁ほど憂鬱なものはない。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壬生忠岑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有明の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つれなく見えし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別れより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あかつきばかり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憂きものはなし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84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あさぼらけ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ありあけのつきと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みるまでに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よしののさとに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ふれるしらゆき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夜がほのかに明け初める頃、有明の月の光と見間違えるほどに、吉野の里に白々と雪が降り積もっていることよ。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坂上是則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朝ぼらけ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有明の月と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見るまでに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吉野の里に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降れる白雪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75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やまがはに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かぜのかけたる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しがらみは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ながれもあへぬ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もみぢなりけり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1107995" y="369000"/>
            <a:ext cx="1384995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山中の川に風が掛けた柵は、流れきらずにいる紅葉であった。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春道列樹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山川に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風のかけたる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しがらみは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流れもあへぬ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紅葉なりけり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31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ひさかたの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ひかりのどけき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はるのひに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しづこころなく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はなのちるらむ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こんなにも日の光がのどかな春の日に、どうして桜の花は落ち着かなげに散っているのだろう。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紀友則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ひさかたの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光のどけき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春の日に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静心なく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花の散るらむ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611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たれをかも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しるひとにせむ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たかさごの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まつもむかしの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ともならなくに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年老いた私は一体誰を親しい友にすれば良いのだろうか。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長寿で有名な高砂の松も、昔からの友ではないのに。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藤原興風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誰をかも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知る人にせむ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高砂の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松も昔の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友ならなくに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20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ひとはいさ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こころもしらず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ふるさとは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はなぞむかしの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かににほひける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貴方の心は昔のままだろうか、さてどうであろうか。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それは分からぬが、馴染み深いこの里の梅の花の香りはかつてと変わらぬものだ。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紀貫之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人はいさ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心も知らず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ふるさとは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花ぞ昔の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香ににほひける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24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なつのよは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まだよひながら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あけぬるを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くものいづこに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つきやどるらむ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夏の夜はとても短く、まだ宵の口だと思っているうちに、もう明けてしまう。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いったい月は雲のどの辺りに宿を取っているのだろう。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清原深養父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夏の夜は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まだ宵ながら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明けぬるを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雲のいづこに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月宿るらむ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49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しらつゆに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かぜのふきしく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あきののは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つらぬきとめぬ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たまぞちりける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葉の上に降りた白露に風がしきりに吹きつける秋の野は、まるで糸に貫き留めていない真珠が美しく散り乱れているようだ。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文屋朝康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白露に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風の吹きしく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秋の野は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つらぬきとめぬ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玉ぞ散りける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52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縦書きタイトル 1">
            <a:extLst>
              <a:ext uri="{FF2B5EF4-FFF2-40B4-BE49-F238E27FC236}">
                <a16:creationId xmlns:a16="http://schemas.microsoft.com/office/drawing/2014/main" id="{2F8BDB56-122D-4033-A525-219A5060F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04797" y="624156"/>
            <a:ext cx="1490950" cy="5243244"/>
          </a:xfrm>
        </p:spPr>
        <p:txBody>
          <a:bodyPr>
            <a:noAutofit/>
          </a:bodyPr>
          <a:lstStyle/>
          <a:p>
            <a:r>
              <a:rPr lang="ja-JP" altLang="en-US" sz="8000" dirty="0">
                <a:latin typeface="HG行書体" panose="03000609000000000000" pitchFamily="65" charset="-128"/>
                <a:ea typeface="HG行書体" panose="03000609000000000000" pitchFamily="65" charset="-128"/>
              </a:rPr>
              <a:t>歌人の和歌</a:t>
            </a:r>
          </a:p>
        </p:txBody>
      </p:sp>
      <p:sp>
        <p:nvSpPr>
          <p:cNvPr id="6" name="縦書きテキスト プレースホルダー 2">
            <a:extLst>
              <a:ext uri="{FF2B5EF4-FFF2-40B4-BE49-F238E27FC236}">
                <a16:creationId xmlns:a16="http://schemas.microsoft.com/office/drawing/2014/main" id="{B88B715D-63B2-464A-8CDA-69409EC81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ja-JP" altLang="en-US" sz="4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百人一首の上の句と</a:t>
            </a:r>
            <a:r>
              <a:rPr lang="ja-JP" altLang="en-US" sz="4800" dirty="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下の</a:t>
            </a:r>
            <a:r>
              <a:rPr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句</a:t>
            </a:r>
            <a:r>
              <a:rPr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をよもう</a:t>
            </a:r>
            <a:r>
              <a:rPr lang="ja-JP" altLang="en-US" sz="4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21179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わすらるる</a:t>
            </a:r>
            <a:endParaRPr kumimoji="1" lang="en-US" altLang="ja-JP" sz="4800">
              <a:solidFill>
                <a:prstClr val="black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みをばおもはず</a:t>
            </a:r>
            <a:endParaRPr kumimoji="1" lang="en-US" altLang="ja-JP" sz="4800">
              <a:solidFill>
                <a:prstClr val="black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ちかひてし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lvl="0"/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ひとのいのちの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をしくもあるかな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【</a:t>
            </a:r>
            <a:r>
              <a:rPr kumimoji="1" lang="ja-JP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現代語訳</a:t>
            </a:r>
            <a:r>
              <a:rPr kumimoji="1" lang="en-US" altLang="ja-JP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lvl="0"/>
            <a:r>
              <a:rPr kumimoji="1" lang="ja-JP" altLang="en-US" sz="2400">
                <a:solidFill>
                  <a:srgbClr val="44546A">
                    <a:lumMod val="50000"/>
                  </a:srgb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貴方に忘れ去られる我が身は何とも思わぬが、永遠の愛を神に誓った貴方の命が、誓いを破った罰として失われることが惜しまれてならない。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pPr lvl="0"/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行書体" panose="03000609000000000000" pitchFamily="65" charset="-128"/>
                <a:ea typeface="HG行書体" panose="03000609000000000000" pitchFamily="65" charset="-128"/>
                <a:cs typeface="+mn-cs"/>
              </a:rPr>
              <a:t>　　　</a:t>
            </a:r>
            <a:r>
              <a:rPr kumimoji="1" lang="ja-JP" altLang="en-US" sz="32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右近</a:t>
            </a:r>
            <a:endParaRPr kumimoji="1" lang="en-US" altLang="ja-JP" sz="2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忘らるる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身をば思はず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誓ひてし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人の命の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惜しくもあるかな </a:t>
            </a:r>
            <a:endParaRPr kumimoji="1" lang="en-US" altLang="ja-JP" sz="3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30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 dirty="0" err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あさぢふの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をののしのはら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しのぶれど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あまりてなどか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ひとのこひしき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浅茅が生える小野の篠原の「しの」ではないが、いくらこの心を耐え忍んでもこらえきれないほど、どうしてあの人のことがこんなに恋しいのだろう。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参議等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浅茅生の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小野の篠原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しのぶれど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あまりてなどか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人の恋しき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6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しのぶれど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いろにいでにけり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わがこひは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ものやおもふと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ひとのとふまで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誰にも知られまいと秘めていた私の恋心は、隠し切れずに顔に出てしまっていたようだ。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物思いをしているのかと他人が問うほどに。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平兼盛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忍ぶれど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色に出でにけり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わが恋は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物や思ふと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人の問ふまで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871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いまこむと</a:t>
            </a:r>
            <a:endParaRPr kumimoji="1" lang="en-US" altLang="ja-JP" sz="48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 dirty="0" err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いひ</a:t>
            </a:r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しばかりに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ながつきの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ありあけのつきを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まちいでつるかな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「今すぐに行く」と貴方が言ったばかりに、秋の夜長を今か今かと眠らずに待っていたら、とうとう有明の月が出る頃を迎えてしまった。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素性法師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今来むと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言ひしばかりに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長月の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有明の月を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待ち出でつるかな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50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ふくからに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あきのくさきの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しをるれば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むべやまかぜを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あらしといふらむ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山風が吹き下ろしてくると、たちまち秋の草木が萎れはじめる。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なるほど、だから山風を「嵐（荒らし）」というのだろう。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文屋康秀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吹くからに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秋の草木の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しをるれば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むべ山風を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嵐といふらむ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674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つきみれば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ちぢにものこそ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かなしけれ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わがみひとつの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あきにはあらねど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738664" y="369000"/>
            <a:ext cx="1754326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秋の月を眺めていると、色々と物事が悲しく感じられる。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私一人だけに訪れた秋ではないのだが。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大江千里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月見れば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ちぢにものこそ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悲しけれ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わが身一つの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秋にはあらねど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19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このたびは</a:t>
            </a:r>
            <a:endParaRPr kumimoji="1" lang="en-US" altLang="ja-JP" sz="4800">
              <a:solidFill>
                <a:prstClr val="black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ぬさもとりあへず</a:t>
            </a:r>
            <a:endParaRPr kumimoji="1" lang="en-US" altLang="ja-JP" sz="4800">
              <a:solidFill>
                <a:prstClr val="black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prstClr val="black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たむけやま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pPr lvl="0"/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もみぢのにしき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かみのまにまに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【</a:t>
            </a:r>
            <a:r>
              <a:rPr kumimoji="1" lang="ja-JP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現代語訳</a:t>
            </a:r>
            <a:r>
              <a:rPr kumimoji="1" lang="en-US" altLang="ja-JP" sz="22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lvl="0"/>
            <a:r>
              <a:rPr kumimoji="1" lang="ja-JP" altLang="en-US" sz="2400">
                <a:solidFill>
                  <a:srgbClr val="44546A">
                    <a:lumMod val="50000"/>
                  </a:srgb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今度の旅は急のことで、道祖神へ捧げる幣帛の用意も出来ません。</a:t>
            </a:r>
            <a:endParaRPr kumimoji="1" lang="en-US" altLang="ja-JP" sz="2400">
              <a:solidFill>
                <a:srgbClr val="44546A">
                  <a:lumMod val="50000"/>
                </a:srgb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/>
            <a:r>
              <a:rPr kumimoji="1" lang="ja-JP" altLang="en-US" sz="2400">
                <a:solidFill>
                  <a:srgbClr val="44546A">
                    <a:lumMod val="50000"/>
                  </a:srgb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手向山の紅葉を錦の代わりとしますので、神の御心のままにお受け取りください。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pPr lvl="0"/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行書体" panose="03000609000000000000" pitchFamily="65" charset="-128"/>
                <a:ea typeface="HG行書体" panose="03000609000000000000" pitchFamily="65" charset="-128"/>
                <a:cs typeface="+mn-cs"/>
              </a:rPr>
              <a:t>　　　</a:t>
            </a:r>
            <a:r>
              <a:rPr kumimoji="1" lang="ja-JP" altLang="en-US" sz="32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菅家</a:t>
            </a:r>
            <a:endParaRPr kumimoji="1" lang="en-US" altLang="ja-JP" sz="2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このたびは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幣も取りあへず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手向山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紅葉の錦</a:t>
            </a:r>
          </a:p>
          <a:p>
            <a:pPr lvl="0"/>
            <a:r>
              <a:rPr kumimoji="1" lang="ja-JP" altLang="en-US" sz="4400">
                <a:solidFill>
                  <a:prstClr val="black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神のまにまに</a:t>
            </a:r>
            <a:endParaRPr kumimoji="1" lang="en-US" altLang="ja-JP" sz="3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行書体" panose="03000609000000000000" pitchFamily="65" charset="-128"/>
              <a:ea typeface="HG行書体" panose="03000609000000000000" pitchFamily="65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4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なにしおはば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あふさかやまの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さねかづら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ひとにしられで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くるよしもがな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恋しい人に逢える「逢坂山」、共に一夜を過ごせる「小寝葛」がその名に違わぬのであれば、その蔓を手繰り寄せるように、誰にも知られず貴方と逢う方法が欲しい。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三条右大臣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名にしおはば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逢坂山の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さねかづら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人にしられで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くるよしもがな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96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をぐらやま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みねのもみぢば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こころあらば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いまひとたびの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みゆきまたなむ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小倉山の峰の紅葉よ。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もしお前に心があるならば、今一度天皇がおいでになるまで散らずに待っていてくれないか。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貞信公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小倉山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峰のもみぢ葉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心あらば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今ひとたびの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みゆき待たなむ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96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レーム 8">
            <a:extLst>
              <a:ext uri="{FF2B5EF4-FFF2-40B4-BE49-F238E27FC236}">
                <a16:creationId xmlns:a16="http://schemas.microsoft.com/office/drawing/2014/main" id="{73C018F9-936E-4775-BC51-E65898B25A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972"/>
            </a:avLst>
          </a:prstGeom>
          <a:solidFill>
            <a:srgbClr val="005E1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FE86B5-6DD3-412E-820C-A392003942E1}"/>
              </a:ext>
            </a:extLst>
          </p:cNvPr>
          <p:cNvSpPr txBox="1"/>
          <p:nvPr/>
        </p:nvSpPr>
        <p:spPr>
          <a:xfrm>
            <a:off x="9295291" y="369000"/>
            <a:ext cx="2400657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みかのはら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わきてながるる</a:t>
            </a:r>
            <a:endParaRPr kumimoji="1" lang="en-US" altLang="ja-JP" sz="480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いづみがは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7109E6-F1E9-4AD3-8CFF-72B0BD2E6C29}"/>
              </a:ext>
            </a:extLst>
          </p:cNvPr>
          <p:cNvSpPr txBox="1"/>
          <p:nvPr/>
        </p:nvSpPr>
        <p:spPr>
          <a:xfrm>
            <a:off x="7633298" y="369000"/>
            <a:ext cx="1661993" cy="612000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いつみきとてか</a:t>
            </a:r>
            <a:endParaRPr kumimoji="1" lang="en-US" altLang="ja-JP" sz="4800">
              <a:solidFill>
                <a:srgbClr val="CC33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4800">
                <a:solidFill>
                  <a:srgbClr val="CC33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こひしかるらむ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F3A6D0-FBE3-47D1-9305-7D1F7E963A62}"/>
              </a:ext>
            </a:extLst>
          </p:cNvPr>
          <p:cNvSpPr txBox="1"/>
          <p:nvPr/>
        </p:nvSpPr>
        <p:spPr>
          <a:xfrm>
            <a:off x="369332" y="369000"/>
            <a:ext cx="2123658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【</a:t>
            </a:r>
            <a:r>
              <a:rPr kumimoji="1" lang="ja-JP" altLang="en-US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現代語訳</a:t>
            </a:r>
            <a:r>
              <a:rPr kumimoji="1" lang="en-US" altLang="ja-JP" sz="22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】</a:t>
            </a:r>
          </a:p>
          <a:p>
            <a:endParaRPr kumimoji="1" lang="en-US" altLang="ja-JP" sz="8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>
                <a:solidFill>
                  <a:schemeClr val="tx2">
                    <a:lumMod val="50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みかの原を分かつように湧き出て流れる泉川の「いつみ」ではないが、一体いつ見たといって逢ったこともないのに、こんなに恋しいのだろう。</a:t>
            </a:r>
            <a:endParaRPr kumimoji="1" lang="en-US" altLang="ja-JP" sz="2400">
              <a:solidFill>
                <a:schemeClr val="tx2">
                  <a:lumMod val="50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6761D9-E26D-4749-841E-280E4C49566C}"/>
              </a:ext>
            </a:extLst>
          </p:cNvPr>
          <p:cNvSpPr txBox="1"/>
          <p:nvPr/>
        </p:nvSpPr>
        <p:spPr>
          <a:xfrm>
            <a:off x="2936096" y="369000"/>
            <a:ext cx="4201150" cy="6120000"/>
          </a:xfrm>
          <a:prstGeom prst="rect">
            <a:avLst/>
          </a:prstGeom>
          <a:noFill/>
          <a:ln w="38100">
            <a:noFill/>
          </a:ln>
        </p:spPr>
        <p:txBody>
          <a:bodyPr vert="eaVert" wrap="none" rtlCol="0" anchor="ctr" anchorCtr="1">
            <a:noAutofit/>
          </a:bodyPr>
          <a:lstStyle/>
          <a:p>
            <a:r>
              <a:rPr kumimoji="1" lang="ja-JP" altLang="en-US" sz="3200">
                <a:latin typeface="HG行書体" panose="03000609000000000000" pitchFamily="65" charset="-128"/>
                <a:ea typeface="HG行書体" panose="03000609000000000000" pitchFamily="65" charset="-128"/>
              </a:rPr>
              <a:t>　　中納言兼輔</a:t>
            </a:r>
            <a:endParaRPr kumimoji="1" lang="en-US" altLang="ja-JP" sz="23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endParaRPr kumimoji="1" lang="en-US" altLang="ja-JP" sz="100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みかの原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わきて流るる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泉川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いつ見きとてか</a:t>
            </a:r>
          </a:p>
          <a:p>
            <a:r>
              <a:rPr kumimoji="1" lang="ja-JP" altLang="en-US" sz="4400">
                <a:latin typeface="HG行書体" panose="03000609000000000000" pitchFamily="65" charset="-128"/>
                <a:ea typeface="HG行書体" panose="03000609000000000000" pitchFamily="65" charset="-128"/>
              </a:rPr>
              <a:t>恋しかるらむ</a:t>
            </a:r>
            <a:endParaRPr kumimoji="1" lang="en-US" altLang="ja-JP" sz="360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935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トリミング">
  <a:themeElements>
    <a:clrScheme name="トリミン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トリミン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リミン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16004</TotalTime>
  <Words>1459</Words>
  <Application>Microsoft Office PowerPoint</Application>
  <PresentationFormat>ワイド画面</PresentationFormat>
  <Paragraphs>334</Paragraphs>
  <Slides>22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22</vt:i4>
      </vt:variant>
    </vt:vector>
  </HeadingPairs>
  <TitlesOfParts>
    <vt:vector size="36" baseType="lpstr">
      <vt:lpstr>HG行書体</vt:lpstr>
      <vt:lpstr>HG正楷書体-PRO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Franklin Gothic Book</vt:lpstr>
      <vt:lpstr>Wingdings 2</vt:lpstr>
      <vt:lpstr>HDOfficeLightV0</vt:lpstr>
      <vt:lpstr>トリミング</vt:lpstr>
      <vt:lpstr>Office テーマ</vt:lpstr>
      <vt:lpstr>百人一首</vt:lpstr>
      <vt:lpstr>歌人の和歌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百人一首</dc:title>
  <dc:creator>colas</dc:creator>
  <cp:lastModifiedBy>colas@edu-c.local</cp:lastModifiedBy>
  <cp:revision>709</cp:revision>
  <dcterms:created xsi:type="dcterms:W3CDTF">2017-10-03T04:20:59Z</dcterms:created>
  <dcterms:modified xsi:type="dcterms:W3CDTF">2020-07-30T04:12:02Z</dcterms:modified>
</cp:coreProperties>
</file>