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7" r:id="rId1"/>
    <p:sldMasterId id="2147484077" r:id="rId2"/>
    <p:sldMasterId id="2147484089" r:id="rId3"/>
  </p:sldMasterIdLst>
  <p:notesMasterIdLst>
    <p:notesMasterId r:id="rId26"/>
  </p:notesMasterIdLst>
  <p:sldIdLst>
    <p:sldId id="303" r:id="rId4"/>
    <p:sldId id="304" r:id="rId5"/>
    <p:sldId id="340" r:id="rId6"/>
    <p:sldId id="341" r:id="rId7"/>
    <p:sldId id="342" r:id="rId8"/>
    <p:sldId id="343" r:id="rId9"/>
    <p:sldId id="344" r:id="rId10"/>
    <p:sldId id="345" r:id="rId11"/>
    <p:sldId id="346" r:id="rId12"/>
    <p:sldId id="347" r:id="rId13"/>
    <p:sldId id="348" r:id="rId14"/>
    <p:sldId id="350" r:id="rId15"/>
    <p:sldId id="351" r:id="rId16"/>
    <p:sldId id="352" r:id="rId17"/>
    <p:sldId id="353" r:id="rId18"/>
    <p:sldId id="354" r:id="rId19"/>
    <p:sldId id="355" r:id="rId20"/>
    <p:sldId id="356" r:id="rId21"/>
    <p:sldId id="357" r:id="rId22"/>
    <p:sldId id="358" r:id="rId23"/>
    <p:sldId id="359" r:id="rId24"/>
    <p:sldId id="36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5E15"/>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6730" autoAdjust="0"/>
  </p:normalViewPr>
  <p:slideViewPr>
    <p:cSldViewPr snapToGrid="0">
      <p:cViewPr varScale="1">
        <p:scale>
          <a:sx n="81" d="100"/>
          <a:sy n="81" d="100"/>
        </p:scale>
        <p:origin x="486" y="84"/>
      </p:cViewPr>
      <p:guideLst/>
    </p:cSldViewPr>
  </p:slideViewPr>
  <p:notesTextViewPr>
    <p:cViewPr>
      <p:scale>
        <a:sx n="125" d="100"/>
        <a:sy n="12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8E7044-D069-43F4-A45A-55C308A2956B}" type="datetimeFigureOut">
              <a:rPr kumimoji="1" lang="ja-JP" altLang="en-US" smtClean="0"/>
              <a:t>2020/7/30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EBC80-037F-47C0-B582-DFA5BA53A4A6}" type="slidenum">
              <a:rPr kumimoji="1" lang="ja-JP" altLang="en-US" smtClean="0"/>
              <a:t>‹#›</a:t>
            </a:fld>
            <a:endParaRPr kumimoji="1" lang="ja-JP" altLang="en-US"/>
          </a:p>
        </p:txBody>
      </p:sp>
    </p:spTree>
    <p:extLst>
      <p:ext uri="{BB962C8B-B14F-4D97-AF65-F5344CB8AC3E}">
        <p14:creationId xmlns:p14="http://schemas.microsoft.com/office/powerpoint/2010/main" val="9809192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3</a:t>
            </a:fld>
            <a:endParaRPr kumimoji="1" lang="ja-JP" altLang="en-US"/>
          </a:p>
        </p:txBody>
      </p:sp>
    </p:spTree>
    <p:extLst>
      <p:ext uri="{BB962C8B-B14F-4D97-AF65-F5344CB8AC3E}">
        <p14:creationId xmlns:p14="http://schemas.microsoft.com/office/powerpoint/2010/main" val="3921323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12</a:t>
            </a:fld>
            <a:endParaRPr kumimoji="1" lang="ja-JP" altLang="en-US"/>
          </a:p>
        </p:txBody>
      </p:sp>
    </p:spTree>
    <p:extLst>
      <p:ext uri="{BB962C8B-B14F-4D97-AF65-F5344CB8AC3E}">
        <p14:creationId xmlns:p14="http://schemas.microsoft.com/office/powerpoint/2010/main" val="3814506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13</a:t>
            </a:fld>
            <a:endParaRPr kumimoji="1" lang="ja-JP" altLang="en-US"/>
          </a:p>
        </p:txBody>
      </p:sp>
    </p:spTree>
    <p:extLst>
      <p:ext uri="{BB962C8B-B14F-4D97-AF65-F5344CB8AC3E}">
        <p14:creationId xmlns:p14="http://schemas.microsoft.com/office/powerpoint/2010/main" val="863816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14</a:t>
            </a:fld>
            <a:endParaRPr kumimoji="1" lang="ja-JP" altLang="en-US"/>
          </a:p>
        </p:txBody>
      </p:sp>
    </p:spTree>
    <p:extLst>
      <p:ext uri="{BB962C8B-B14F-4D97-AF65-F5344CB8AC3E}">
        <p14:creationId xmlns:p14="http://schemas.microsoft.com/office/powerpoint/2010/main" val="2724936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15</a:t>
            </a:fld>
            <a:endParaRPr kumimoji="1" lang="ja-JP" altLang="en-US"/>
          </a:p>
        </p:txBody>
      </p:sp>
    </p:spTree>
    <p:extLst>
      <p:ext uri="{BB962C8B-B14F-4D97-AF65-F5344CB8AC3E}">
        <p14:creationId xmlns:p14="http://schemas.microsoft.com/office/powerpoint/2010/main" val="3855719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16</a:t>
            </a:fld>
            <a:endParaRPr kumimoji="1" lang="ja-JP" altLang="en-US"/>
          </a:p>
        </p:txBody>
      </p:sp>
    </p:spTree>
    <p:extLst>
      <p:ext uri="{BB962C8B-B14F-4D97-AF65-F5344CB8AC3E}">
        <p14:creationId xmlns:p14="http://schemas.microsoft.com/office/powerpoint/2010/main" val="34391047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17</a:t>
            </a:fld>
            <a:endParaRPr kumimoji="1" lang="ja-JP" altLang="en-US"/>
          </a:p>
        </p:txBody>
      </p:sp>
    </p:spTree>
    <p:extLst>
      <p:ext uri="{BB962C8B-B14F-4D97-AF65-F5344CB8AC3E}">
        <p14:creationId xmlns:p14="http://schemas.microsoft.com/office/powerpoint/2010/main" val="2760225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18</a:t>
            </a:fld>
            <a:endParaRPr kumimoji="1" lang="ja-JP" altLang="en-US"/>
          </a:p>
        </p:txBody>
      </p:sp>
    </p:spTree>
    <p:extLst>
      <p:ext uri="{BB962C8B-B14F-4D97-AF65-F5344CB8AC3E}">
        <p14:creationId xmlns:p14="http://schemas.microsoft.com/office/powerpoint/2010/main" val="3192770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19</a:t>
            </a:fld>
            <a:endParaRPr kumimoji="1" lang="ja-JP" altLang="en-US"/>
          </a:p>
        </p:txBody>
      </p:sp>
    </p:spTree>
    <p:extLst>
      <p:ext uri="{BB962C8B-B14F-4D97-AF65-F5344CB8AC3E}">
        <p14:creationId xmlns:p14="http://schemas.microsoft.com/office/powerpoint/2010/main" val="2034384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20</a:t>
            </a:fld>
            <a:endParaRPr kumimoji="1" lang="ja-JP" altLang="en-US"/>
          </a:p>
        </p:txBody>
      </p:sp>
    </p:spTree>
    <p:extLst>
      <p:ext uri="{BB962C8B-B14F-4D97-AF65-F5344CB8AC3E}">
        <p14:creationId xmlns:p14="http://schemas.microsoft.com/office/powerpoint/2010/main" val="605095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21</a:t>
            </a:fld>
            <a:endParaRPr kumimoji="1" lang="ja-JP" altLang="en-US"/>
          </a:p>
        </p:txBody>
      </p:sp>
    </p:spTree>
    <p:extLst>
      <p:ext uri="{BB962C8B-B14F-4D97-AF65-F5344CB8AC3E}">
        <p14:creationId xmlns:p14="http://schemas.microsoft.com/office/powerpoint/2010/main" val="567956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4</a:t>
            </a:fld>
            <a:endParaRPr kumimoji="1" lang="ja-JP" altLang="en-US"/>
          </a:p>
        </p:txBody>
      </p:sp>
    </p:spTree>
    <p:extLst>
      <p:ext uri="{BB962C8B-B14F-4D97-AF65-F5344CB8AC3E}">
        <p14:creationId xmlns:p14="http://schemas.microsoft.com/office/powerpoint/2010/main" val="17091556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22</a:t>
            </a:fld>
            <a:endParaRPr kumimoji="1" lang="ja-JP" altLang="en-US"/>
          </a:p>
        </p:txBody>
      </p:sp>
    </p:spTree>
    <p:extLst>
      <p:ext uri="{BB962C8B-B14F-4D97-AF65-F5344CB8AC3E}">
        <p14:creationId xmlns:p14="http://schemas.microsoft.com/office/powerpoint/2010/main" val="895772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5</a:t>
            </a:fld>
            <a:endParaRPr kumimoji="1" lang="ja-JP" altLang="en-US"/>
          </a:p>
        </p:txBody>
      </p:sp>
    </p:spTree>
    <p:extLst>
      <p:ext uri="{BB962C8B-B14F-4D97-AF65-F5344CB8AC3E}">
        <p14:creationId xmlns:p14="http://schemas.microsoft.com/office/powerpoint/2010/main" val="3866468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6</a:t>
            </a:fld>
            <a:endParaRPr kumimoji="1" lang="ja-JP" altLang="en-US"/>
          </a:p>
        </p:txBody>
      </p:sp>
    </p:spTree>
    <p:extLst>
      <p:ext uri="{BB962C8B-B14F-4D97-AF65-F5344CB8AC3E}">
        <p14:creationId xmlns:p14="http://schemas.microsoft.com/office/powerpoint/2010/main" val="3194924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7</a:t>
            </a:fld>
            <a:endParaRPr kumimoji="1" lang="ja-JP" altLang="en-US"/>
          </a:p>
        </p:txBody>
      </p:sp>
    </p:spTree>
    <p:extLst>
      <p:ext uri="{BB962C8B-B14F-4D97-AF65-F5344CB8AC3E}">
        <p14:creationId xmlns:p14="http://schemas.microsoft.com/office/powerpoint/2010/main" val="1819742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8</a:t>
            </a:fld>
            <a:endParaRPr kumimoji="1" lang="ja-JP" altLang="en-US"/>
          </a:p>
        </p:txBody>
      </p:sp>
    </p:spTree>
    <p:extLst>
      <p:ext uri="{BB962C8B-B14F-4D97-AF65-F5344CB8AC3E}">
        <p14:creationId xmlns:p14="http://schemas.microsoft.com/office/powerpoint/2010/main" val="2006974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9</a:t>
            </a:fld>
            <a:endParaRPr kumimoji="1" lang="ja-JP" altLang="en-US"/>
          </a:p>
        </p:txBody>
      </p:sp>
    </p:spTree>
    <p:extLst>
      <p:ext uri="{BB962C8B-B14F-4D97-AF65-F5344CB8AC3E}">
        <p14:creationId xmlns:p14="http://schemas.microsoft.com/office/powerpoint/2010/main" val="2656773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10</a:t>
            </a:fld>
            <a:endParaRPr kumimoji="1" lang="ja-JP" altLang="en-US"/>
          </a:p>
        </p:txBody>
      </p:sp>
    </p:spTree>
    <p:extLst>
      <p:ext uri="{BB962C8B-B14F-4D97-AF65-F5344CB8AC3E}">
        <p14:creationId xmlns:p14="http://schemas.microsoft.com/office/powerpoint/2010/main" val="3663991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11</a:t>
            </a:fld>
            <a:endParaRPr kumimoji="1" lang="ja-JP" altLang="en-US"/>
          </a:p>
        </p:txBody>
      </p:sp>
    </p:spTree>
    <p:extLst>
      <p:ext uri="{BB962C8B-B14F-4D97-AF65-F5344CB8AC3E}">
        <p14:creationId xmlns:p14="http://schemas.microsoft.com/office/powerpoint/2010/main" val="1328137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70398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65312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1" y="360364"/>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529620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6F4FAFE-9565-4E10-90C0-D529DF2121F8}" type="slidenum">
              <a:rPr kumimoji="1" lang="ja-JP" altLang="en-US" smtClean="0"/>
              <a:t>‹#›</a:t>
            </a:fld>
            <a:endParaRPr kumimoji="1" lang="ja-JP"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3526565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40841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65859794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93575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41052483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708041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66375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0570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865305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89540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767665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482191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052221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824964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64373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565141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896639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330688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0623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12423"/>
            <a:ext cx="105156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52635"/>
            <a:ext cx="105156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51685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231178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361562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42765146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0657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2"/>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2"/>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82818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2"/>
            <a:ext cx="515620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2"/>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851"/>
            <a:ext cx="51816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7552"/>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4120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163702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969694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93192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9280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87797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2"/>
            <a:ext cx="27432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31758641"/>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74117563"/>
      </p:ext>
    </p:extLst>
  </p:cSld>
  <p:clrMap bg1="lt1" tx1="dk1" bg2="lt2" tx2="dk2" accent1="accent1" accent2="accent2" accent3="accent3" accent4="accent4" accent5="accent5" accent6="accent6" hlink="hlink" folHlink="folHlink"/>
  <p:sldLayoutIdLst>
    <p:sldLayoutId id="2147484078" r:id="rId1"/>
    <p:sldLayoutId id="2147484079" r:id="rId2"/>
    <p:sldLayoutId id="2147484080" r:id="rId3"/>
    <p:sldLayoutId id="2147484081" r:id="rId4"/>
    <p:sldLayoutId id="2147484082" r:id="rId5"/>
    <p:sldLayoutId id="2147484083" r:id="rId6"/>
    <p:sldLayoutId id="2147484084" r:id="rId7"/>
    <p:sldLayoutId id="2147484085" r:id="rId8"/>
    <p:sldLayoutId id="2147484086" r:id="rId9"/>
    <p:sldLayoutId id="2147484087" r:id="rId10"/>
    <p:sldLayoutId id="2147484088" r:id="rId11"/>
  </p:sldLayoutIdLst>
  <p:txStyles>
    <p:titleStyle>
      <a:lvl1pPr algn="l" defTabSz="914400" rtl="0" eaLnBrk="1" latinLnBrk="0" hangingPunct="1">
        <a:lnSpc>
          <a:spcPct val="89000"/>
        </a:lnSpc>
        <a:spcBef>
          <a:spcPct val="0"/>
        </a:spcBef>
        <a:buNone/>
        <a:defRPr kumimoji="1"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2" pos="9216" userDrawn="1">
          <p15:clr>
            <a:srgbClr val="F26B43"/>
          </p15:clr>
        </p15:guide>
        <p15:guide id="13" pos="1248" userDrawn="1">
          <p15:clr>
            <a:srgbClr val="F26B43"/>
          </p15:clr>
        </p15:guide>
        <p15:guide id="14" pos="1152" userDrawn="1">
          <p15:clr>
            <a:srgbClr val="F26B43"/>
          </p15:clr>
        </p15:guide>
        <p15:guide id="15" orient="horz" pos="1368" userDrawn="1">
          <p15:clr>
            <a:srgbClr val="F26B43"/>
          </p15:clr>
        </p15:guide>
        <p15:guide id="16" orient="horz" pos="1440" userDrawn="1">
          <p15:clr>
            <a:srgbClr val="F26B43"/>
          </p15:clr>
        </p15:guide>
        <p15:guide id="17" orient="horz" pos="3696" userDrawn="1">
          <p15:clr>
            <a:srgbClr val="F26B43"/>
          </p15:clr>
        </p15:guide>
        <p15:guide id="18" orient="horz" pos="432" userDrawn="1">
          <p15:clr>
            <a:srgbClr val="F26B43"/>
          </p15:clr>
        </p15:guide>
        <p15:guide id="19" orient="horz" pos="1512" userDrawn="1">
          <p15:clr>
            <a:srgbClr val="F26B43"/>
          </p15:clr>
        </p15:guide>
        <p15:guide id="20" pos="6912" userDrawn="1">
          <p15:clr>
            <a:srgbClr val="F26B43"/>
          </p15:clr>
        </p15:guide>
        <p15:guide id="21" pos="936" userDrawn="1">
          <p15:clr>
            <a:srgbClr val="F26B43"/>
          </p15:clr>
        </p15:guide>
        <p15:guide id="22" pos="86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380981395"/>
      </p:ext>
    </p:extLst>
  </p:cSld>
  <p:clrMap bg1="lt1" tx1="dk1" bg2="lt2" tx2="dk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p:txBody>
          <a:bodyPr>
            <a:noAutofit/>
          </a:bodyPr>
          <a:lstStyle/>
          <a:p>
            <a:r>
              <a:rPr lang="ja-JP" altLang="en-US" sz="9600" dirty="0">
                <a:latin typeface="HG行書体" panose="03000609000000000000" pitchFamily="65" charset="-128"/>
                <a:ea typeface="HG行書体" panose="03000609000000000000" pitchFamily="65" charset="-128"/>
              </a:rPr>
              <a:t>百人一首</a:t>
            </a:r>
          </a:p>
        </p:txBody>
      </p:sp>
      <p:sp>
        <p:nvSpPr>
          <p:cNvPr id="3" name="縦書きテキスト プレースホルダー 2"/>
          <p:cNvSpPr>
            <a:spLocks noGrp="1"/>
          </p:cNvSpPr>
          <p:nvPr>
            <p:ph type="body" orient="vert" idx="1"/>
          </p:nvPr>
        </p:nvSpPr>
        <p:spPr>
          <a:xfrm>
            <a:off x="5606891" y="624156"/>
            <a:ext cx="978217" cy="5243244"/>
          </a:xfrm>
        </p:spPr>
        <p:txBody>
          <a:bodyPr anchor="ctr">
            <a:spAutoFit/>
          </a:bodyPr>
          <a:lstStyle/>
          <a:p>
            <a:pPr marL="0" indent="0" algn="ctr">
              <a:buNone/>
            </a:pPr>
            <a:r>
              <a:rPr lang="ja-JP" altLang="en-US" sz="5400">
                <a:latin typeface="HG正楷書体-PRO" panose="03000600000000000000" pitchFamily="66" charset="-128"/>
                <a:ea typeface="HG正楷書体-PRO" panose="03000600000000000000" pitchFamily="66" charset="-128"/>
              </a:rPr>
              <a:t>四一番～六十番</a:t>
            </a:r>
            <a:endParaRPr lang="ja-JP" altLang="en-US" sz="5400" dirty="0">
              <a:latin typeface="HG正楷書体-PRO" panose="03000600000000000000" pitchFamily="66" charset="-128"/>
              <a:ea typeface="HG正楷書体-PRO" panose="03000600000000000000" pitchFamily="66" charset="-128"/>
            </a:endParaRPr>
          </a:p>
        </p:txBody>
      </p:sp>
      <p:pic>
        <p:nvPicPr>
          <p:cNvPr id="9" name="Picture 2" descr="百人一首をしている女性のイラスト">
            <a:extLst>
              <a:ext uri="{FF2B5EF4-FFF2-40B4-BE49-F238E27FC236}">
                <a16:creationId xmlns:a16="http://schemas.microsoft.com/office/drawing/2014/main" id="{85FDA4CD-CA4D-415D-9CB6-6ACFA3191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9810" y="616932"/>
            <a:ext cx="2811600" cy="262884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百人一首のイラスト">
            <a:extLst>
              <a:ext uri="{FF2B5EF4-FFF2-40B4-BE49-F238E27FC236}">
                <a16:creationId xmlns:a16="http://schemas.microsoft.com/office/drawing/2014/main" id="{3DCC9F1C-D0F1-41C2-843F-5F2548836C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9412" y="4305300"/>
            <a:ext cx="2012053" cy="2007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30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かぜをいたみ</a:t>
            </a:r>
          </a:p>
          <a:p>
            <a:r>
              <a:rPr kumimoji="1" lang="ja-JP" altLang="en-US" sz="4800">
                <a:latin typeface="HG正楷書体-PRO" panose="03000600000000000000" pitchFamily="66" charset="-128"/>
                <a:ea typeface="HG正楷書体-PRO" panose="03000600000000000000" pitchFamily="66" charset="-128"/>
              </a:rPr>
              <a:t>いはうつなみの</a:t>
            </a:r>
          </a:p>
          <a:p>
            <a:r>
              <a:rPr kumimoji="1" lang="ja-JP" altLang="en-US" sz="4800">
                <a:latin typeface="HG正楷書体-PRO" panose="03000600000000000000" pitchFamily="66" charset="-128"/>
                <a:ea typeface="HG正楷書体-PRO" panose="03000600000000000000" pitchFamily="66" charset="-128"/>
              </a:rPr>
              <a:t>おのれのみ</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くだけてものを</a:t>
            </a:r>
          </a:p>
          <a:p>
            <a:r>
              <a:rPr kumimoji="1" lang="ja-JP" altLang="en-US" sz="4800">
                <a:solidFill>
                  <a:srgbClr val="CC3300"/>
                </a:solidFill>
                <a:latin typeface="HG正楷書体-PRO" panose="03000600000000000000" pitchFamily="66" charset="-128"/>
                <a:ea typeface="HG正楷書体-PRO" panose="03000600000000000000" pitchFamily="66" charset="-128"/>
              </a:rPr>
              <a:t>おもふころかな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激しい風で岩に打ち当たる波が砕け散るように、私だけが心も砕け散らんばかりに思い悩むこの頃である。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源重之</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風をいたみ</a:t>
            </a:r>
          </a:p>
          <a:p>
            <a:r>
              <a:rPr kumimoji="1" lang="ja-JP" altLang="en-US" sz="4400">
                <a:latin typeface="HG行書体" panose="03000609000000000000" pitchFamily="65" charset="-128"/>
                <a:ea typeface="HG行書体" panose="03000609000000000000" pitchFamily="65" charset="-128"/>
              </a:rPr>
              <a:t>岩うつ波の</a:t>
            </a:r>
          </a:p>
          <a:p>
            <a:r>
              <a:rPr kumimoji="1" lang="ja-JP" altLang="en-US" sz="4400">
                <a:latin typeface="HG行書体" panose="03000609000000000000" pitchFamily="65" charset="-128"/>
                <a:ea typeface="HG行書体" panose="03000609000000000000" pitchFamily="65" charset="-128"/>
              </a:rPr>
              <a:t>おのれのみ</a:t>
            </a:r>
          </a:p>
          <a:p>
            <a:r>
              <a:rPr kumimoji="1" lang="ja-JP" altLang="en-US" sz="4400">
                <a:latin typeface="HG行書体" panose="03000609000000000000" pitchFamily="65" charset="-128"/>
                <a:ea typeface="HG行書体" panose="03000609000000000000" pitchFamily="65" charset="-128"/>
              </a:rPr>
              <a:t>くだけて物を</a:t>
            </a:r>
          </a:p>
          <a:p>
            <a:r>
              <a:rPr kumimoji="1" lang="ja-JP" altLang="en-US" sz="4400">
                <a:latin typeface="HG行書体" panose="03000609000000000000" pitchFamily="65" charset="-128"/>
                <a:ea typeface="HG行書体" panose="03000609000000000000" pitchFamily="65" charset="-128"/>
              </a:rPr>
              <a:t>思ふころかな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62547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みかきもり</a:t>
            </a:r>
          </a:p>
          <a:p>
            <a:r>
              <a:rPr kumimoji="1" lang="ja-JP" altLang="en-US" sz="4800">
                <a:latin typeface="HG正楷書体-PRO" panose="03000600000000000000" pitchFamily="66" charset="-128"/>
                <a:ea typeface="HG正楷書体-PRO" panose="03000600000000000000" pitchFamily="66" charset="-128"/>
              </a:rPr>
              <a:t>ゑじのたくひの</a:t>
            </a:r>
          </a:p>
          <a:p>
            <a:r>
              <a:rPr kumimoji="1" lang="ja-JP" altLang="en-US" sz="4800">
                <a:latin typeface="HG正楷書体-PRO" panose="03000600000000000000" pitchFamily="66" charset="-128"/>
                <a:ea typeface="HG正楷書体-PRO" panose="03000600000000000000" pitchFamily="66" charset="-128"/>
              </a:rPr>
              <a:t>よるはもえ</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ひるはきえつつ</a:t>
            </a:r>
          </a:p>
          <a:p>
            <a:r>
              <a:rPr kumimoji="1" lang="ja-JP" altLang="en-US" sz="4800">
                <a:solidFill>
                  <a:srgbClr val="CC3300"/>
                </a:solidFill>
                <a:latin typeface="HG正楷書体-PRO" panose="03000600000000000000" pitchFamily="66" charset="-128"/>
                <a:ea typeface="HG正楷書体-PRO" panose="03000600000000000000" pitchFamily="66" charset="-128"/>
              </a:rPr>
              <a:t>ものをこそおもへ</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宮中の御門を守る衛士の焚く篝火が、夜は燃えて昼は消えているように、私の心も夜は恋の炎に身を焦がし、昼は消えることを繰り返しつつ、日々思い悩んでいることだ。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大中臣能宣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みかきもり</a:t>
            </a:r>
          </a:p>
          <a:p>
            <a:r>
              <a:rPr kumimoji="1" lang="ja-JP" altLang="en-US" sz="4400">
                <a:latin typeface="HG行書体" panose="03000609000000000000" pitchFamily="65" charset="-128"/>
                <a:ea typeface="HG行書体" panose="03000609000000000000" pitchFamily="65" charset="-128"/>
              </a:rPr>
              <a:t>衛士のたく火の</a:t>
            </a:r>
          </a:p>
          <a:p>
            <a:r>
              <a:rPr kumimoji="1" lang="ja-JP" altLang="en-US" sz="4400">
                <a:latin typeface="HG行書体" panose="03000609000000000000" pitchFamily="65" charset="-128"/>
                <a:ea typeface="HG行書体" panose="03000609000000000000" pitchFamily="65" charset="-128"/>
              </a:rPr>
              <a:t>夜は燃え</a:t>
            </a:r>
          </a:p>
          <a:p>
            <a:r>
              <a:rPr kumimoji="1" lang="ja-JP" altLang="en-US" sz="4400">
                <a:latin typeface="HG行書体" panose="03000609000000000000" pitchFamily="65" charset="-128"/>
                <a:ea typeface="HG行書体" panose="03000609000000000000" pitchFamily="65" charset="-128"/>
              </a:rPr>
              <a:t>昼は消えつつ</a:t>
            </a:r>
          </a:p>
          <a:p>
            <a:r>
              <a:rPr kumimoji="1" lang="ja-JP" altLang="en-US" sz="4400">
                <a:latin typeface="HG行書体" panose="03000609000000000000" pitchFamily="65" charset="-128"/>
                <a:ea typeface="HG行書体" panose="03000609000000000000" pitchFamily="65" charset="-128"/>
              </a:rPr>
              <a:t>物をこそ思へ </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81241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きみがため</a:t>
            </a:r>
          </a:p>
          <a:p>
            <a:r>
              <a:rPr kumimoji="1" lang="ja-JP" altLang="en-US" sz="4800">
                <a:latin typeface="HG正楷書体-PRO" panose="03000600000000000000" pitchFamily="66" charset="-128"/>
                <a:ea typeface="HG正楷書体-PRO" panose="03000600000000000000" pitchFamily="66" charset="-128"/>
              </a:rPr>
              <a:t>をしからざりし</a:t>
            </a:r>
          </a:p>
          <a:p>
            <a:r>
              <a:rPr kumimoji="1" lang="ja-JP" altLang="en-US" sz="4800">
                <a:latin typeface="HG正楷書体-PRO" panose="03000600000000000000" pitchFamily="66" charset="-128"/>
                <a:ea typeface="HG正楷書体-PRO" panose="03000600000000000000" pitchFamily="66" charset="-128"/>
              </a:rPr>
              <a:t>いのちさへ</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ながくもがなと</a:t>
            </a:r>
          </a:p>
          <a:p>
            <a:r>
              <a:rPr kumimoji="1" lang="ja-JP" altLang="en-US" sz="4800">
                <a:solidFill>
                  <a:srgbClr val="CC3300"/>
                </a:solidFill>
                <a:latin typeface="HG正楷書体-PRO" panose="03000600000000000000" pitchFamily="66" charset="-128"/>
                <a:ea typeface="HG正楷書体-PRO" panose="03000600000000000000" pitchFamily="66" charset="-128"/>
              </a:rPr>
              <a:t>おもひけるかな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貴方の為ならば捨てても惜しくはないと思っていたこの命でさえ、結ばれた今となっては長くありたいと思うようになった。</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藤原義孝</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君がため</a:t>
            </a:r>
          </a:p>
          <a:p>
            <a:r>
              <a:rPr kumimoji="1" lang="ja-JP" altLang="en-US" sz="4400">
                <a:latin typeface="HG行書体" panose="03000609000000000000" pitchFamily="65" charset="-128"/>
                <a:ea typeface="HG行書体" panose="03000609000000000000" pitchFamily="65" charset="-128"/>
              </a:rPr>
              <a:t>惜しからざりし</a:t>
            </a:r>
          </a:p>
          <a:p>
            <a:r>
              <a:rPr kumimoji="1" lang="ja-JP" altLang="en-US" sz="4400">
                <a:latin typeface="HG行書体" panose="03000609000000000000" pitchFamily="65" charset="-128"/>
                <a:ea typeface="HG行書体" panose="03000609000000000000" pitchFamily="65" charset="-128"/>
              </a:rPr>
              <a:t>命さへ</a:t>
            </a:r>
          </a:p>
          <a:p>
            <a:r>
              <a:rPr kumimoji="1" lang="ja-JP" altLang="en-US" sz="4400">
                <a:latin typeface="HG行書体" panose="03000609000000000000" pitchFamily="65" charset="-128"/>
                <a:ea typeface="HG行書体" panose="03000609000000000000" pitchFamily="65" charset="-128"/>
              </a:rPr>
              <a:t>長くもがなと</a:t>
            </a:r>
          </a:p>
          <a:p>
            <a:r>
              <a:rPr kumimoji="1" lang="ja-JP" altLang="en-US" sz="4400">
                <a:latin typeface="HG行書体" panose="03000609000000000000" pitchFamily="65" charset="-128"/>
                <a:ea typeface="HG行書体" panose="03000609000000000000" pitchFamily="65" charset="-128"/>
              </a:rPr>
              <a:t>思ひけるかな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46151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かくとだに</a:t>
            </a:r>
          </a:p>
          <a:p>
            <a:r>
              <a:rPr kumimoji="1" lang="ja-JP" altLang="en-US" sz="4800">
                <a:latin typeface="HG正楷書体-PRO" panose="03000600000000000000" pitchFamily="66" charset="-128"/>
                <a:ea typeface="HG正楷書体-PRO" panose="03000600000000000000" pitchFamily="66" charset="-128"/>
              </a:rPr>
              <a:t>えやはいぶきの</a:t>
            </a:r>
          </a:p>
          <a:p>
            <a:r>
              <a:rPr kumimoji="1" lang="ja-JP" altLang="en-US" sz="4800">
                <a:latin typeface="HG正楷書体-PRO" panose="03000600000000000000" pitchFamily="66" charset="-128"/>
                <a:ea typeface="HG正楷書体-PRO" panose="03000600000000000000" pitchFamily="66" charset="-128"/>
              </a:rPr>
              <a:t>さしもぐさ</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さしもしらじな</a:t>
            </a:r>
          </a:p>
          <a:p>
            <a:r>
              <a:rPr kumimoji="1" lang="ja-JP" altLang="en-US" sz="4800">
                <a:solidFill>
                  <a:srgbClr val="CC3300"/>
                </a:solidFill>
                <a:latin typeface="HG正楷書体-PRO" panose="03000600000000000000" pitchFamily="66" charset="-128"/>
                <a:ea typeface="HG正楷書体-PRO" panose="03000600000000000000" pitchFamily="66" charset="-128"/>
              </a:rPr>
              <a:t>もゆるおもひを</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こんなにも貴方をお慕いしていると言いたいのに言えない。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ましてや伊吹山のさしも草のように激しく燃えるこの想いを貴方は知らないだろう。</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藤原実方朝臣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かくとだに</a:t>
            </a:r>
          </a:p>
          <a:p>
            <a:r>
              <a:rPr kumimoji="1" lang="ja-JP" altLang="en-US" sz="4400">
                <a:latin typeface="HG行書体" panose="03000609000000000000" pitchFamily="65" charset="-128"/>
                <a:ea typeface="HG行書体" panose="03000609000000000000" pitchFamily="65" charset="-128"/>
              </a:rPr>
              <a:t>えやはいぶきの</a:t>
            </a:r>
          </a:p>
          <a:p>
            <a:r>
              <a:rPr kumimoji="1" lang="ja-JP" altLang="en-US" sz="4400">
                <a:latin typeface="HG行書体" panose="03000609000000000000" pitchFamily="65" charset="-128"/>
                <a:ea typeface="HG行書体" panose="03000609000000000000" pitchFamily="65" charset="-128"/>
              </a:rPr>
              <a:t>さしも草</a:t>
            </a:r>
          </a:p>
          <a:p>
            <a:r>
              <a:rPr kumimoji="1" lang="ja-JP" altLang="en-US" sz="4400">
                <a:latin typeface="HG行書体" panose="03000609000000000000" pitchFamily="65" charset="-128"/>
                <a:ea typeface="HG行書体" panose="03000609000000000000" pitchFamily="65" charset="-128"/>
              </a:rPr>
              <a:t>さしも知らじな</a:t>
            </a:r>
          </a:p>
          <a:p>
            <a:r>
              <a:rPr kumimoji="1" lang="ja-JP" altLang="en-US" sz="4400">
                <a:latin typeface="HG行書体" panose="03000609000000000000" pitchFamily="65" charset="-128"/>
                <a:ea typeface="HG行書体" panose="03000609000000000000" pitchFamily="65" charset="-128"/>
              </a:rPr>
              <a:t>燃ゆる思ひを</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99576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あけぬれば</a:t>
            </a:r>
          </a:p>
          <a:p>
            <a:r>
              <a:rPr kumimoji="1" lang="ja-JP" altLang="en-US" sz="4800">
                <a:latin typeface="HG正楷書体-PRO" panose="03000600000000000000" pitchFamily="66" charset="-128"/>
                <a:ea typeface="HG正楷書体-PRO" panose="03000600000000000000" pitchFamily="66" charset="-128"/>
              </a:rPr>
              <a:t>くるるものとは</a:t>
            </a:r>
          </a:p>
          <a:p>
            <a:r>
              <a:rPr kumimoji="1" lang="ja-JP" altLang="en-US" sz="4800">
                <a:latin typeface="HG正楷書体-PRO" panose="03000600000000000000" pitchFamily="66" charset="-128"/>
                <a:ea typeface="HG正楷書体-PRO" panose="03000600000000000000" pitchFamily="66" charset="-128"/>
              </a:rPr>
              <a:t>しりながら</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なほうらめしき</a:t>
            </a:r>
          </a:p>
          <a:p>
            <a:r>
              <a:rPr kumimoji="1" lang="ja-JP" altLang="en-US" sz="4800">
                <a:solidFill>
                  <a:srgbClr val="CC3300"/>
                </a:solidFill>
                <a:latin typeface="HG正楷書体-PRO" panose="03000600000000000000" pitchFamily="66" charset="-128"/>
                <a:ea typeface="HG正楷書体-PRO" panose="03000600000000000000" pitchFamily="66" charset="-128"/>
              </a:rPr>
              <a:t>あさぼらけかな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夜が明けるとやがて日が暮れ夜になり、そしてまた貴方に逢えるとは分かっていても、やはり貴方と別れなければならない夜明けは恨めしい。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藤原道信朝臣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明けぬれば</a:t>
            </a:r>
          </a:p>
          <a:p>
            <a:r>
              <a:rPr kumimoji="1" lang="ja-JP" altLang="en-US" sz="4400">
                <a:latin typeface="HG行書体" panose="03000609000000000000" pitchFamily="65" charset="-128"/>
                <a:ea typeface="HG行書体" panose="03000609000000000000" pitchFamily="65" charset="-128"/>
              </a:rPr>
              <a:t>暮るるものとは</a:t>
            </a:r>
          </a:p>
          <a:p>
            <a:r>
              <a:rPr kumimoji="1" lang="ja-JP" altLang="en-US" sz="4400">
                <a:latin typeface="HG行書体" panose="03000609000000000000" pitchFamily="65" charset="-128"/>
                <a:ea typeface="HG行書体" panose="03000609000000000000" pitchFamily="65" charset="-128"/>
              </a:rPr>
              <a:t>知りながら</a:t>
            </a:r>
          </a:p>
          <a:p>
            <a:r>
              <a:rPr kumimoji="1" lang="ja-JP" altLang="en-US" sz="4400">
                <a:latin typeface="HG行書体" panose="03000609000000000000" pitchFamily="65" charset="-128"/>
                <a:ea typeface="HG行書体" panose="03000609000000000000" pitchFamily="65" charset="-128"/>
              </a:rPr>
              <a:t>なほ恨めしき</a:t>
            </a:r>
          </a:p>
          <a:p>
            <a:r>
              <a:rPr kumimoji="1" lang="ja-JP" altLang="en-US" sz="4400">
                <a:latin typeface="HG行書体" panose="03000609000000000000" pitchFamily="65" charset="-128"/>
                <a:ea typeface="HG行書体" panose="03000609000000000000" pitchFamily="65" charset="-128"/>
              </a:rPr>
              <a:t>朝ぼらけかな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64103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なげきつつ</a:t>
            </a:r>
          </a:p>
          <a:p>
            <a:r>
              <a:rPr kumimoji="1" lang="ja-JP" altLang="en-US" sz="4800">
                <a:latin typeface="HG正楷書体-PRO" panose="03000600000000000000" pitchFamily="66" charset="-128"/>
                <a:ea typeface="HG正楷書体-PRO" panose="03000600000000000000" pitchFamily="66" charset="-128"/>
              </a:rPr>
              <a:t>ひとりぬるよの</a:t>
            </a:r>
          </a:p>
          <a:p>
            <a:r>
              <a:rPr kumimoji="1" lang="ja-JP" altLang="en-US" sz="4800">
                <a:latin typeface="HG正楷書体-PRO" panose="03000600000000000000" pitchFamily="66" charset="-128"/>
                <a:ea typeface="HG正楷書体-PRO" panose="03000600000000000000" pitchFamily="66" charset="-128"/>
              </a:rPr>
              <a:t>あくるまは</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いかにひさしき</a:t>
            </a:r>
          </a:p>
          <a:p>
            <a:r>
              <a:rPr kumimoji="1" lang="ja-JP" altLang="en-US" sz="4800">
                <a:solidFill>
                  <a:srgbClr val="CC3300"/>
                </a:solidFill>
                <a:latin typeface="HG正楷書体-PRO" panose="03000600000000000000" pitchFamily="66" charset="-128"/>
                <a:ea typeface="HG正楷書体-PRO" panose="03000600000000000000" pitchFamily="66" charset="-128"/>
              </a:rPr>
              <a:t>ものとかはしる</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貴方が来ないことを嘆きながら、一人で寝る夜が明けるまでの時間がどれだけ長いものか、貴方は知っているのだろうか。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いや、知らないだろう。</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右大将道綱母</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嘆きつつ</a:t>
            </a:r>
          </a:p>
          <a:p>
            <a:r>
              <a:rPr kumimoji="1" lang="ja-JP" altLang="en-US" sz="4400">
                <a:latin typeface="HG行書体" panose="03000609000000000000" pitchFamily="65" charset="-128"/>
                <a:ea typeface="HG行書体" panose="03000609000000000000" pitchFamily="65" charset="-128"/>
              </a:rPr>
              <a:t>ひとり寝る夜の</a:t>
            </a:r>
          </a:p>
          <a:p>
            <a:r>
              <a:rPr kumimoji="1" lang="ja-JP" altLang="en-US" sz="4400">
                <a:latin typeface="HG行書体" panose="03000609000000000000" pitchFamily="65" charset="-128"/>
                <a:ea typeface="HG行書体" panose="03000609000000000000" pitchFamily="65" charset="-128"/>
              </a:rPr>
              <a:t>明くる間は</a:t>
            </a:r>
          </a:p>
          <a:p>
            <a:r>
              <a:rPr kumimoji="1" lang="ja-JP" altLang="en-US" sz="4400">
                <a:latin typeface="HG行書体" panose="03000609000000000000" pitchFamily="65" charset="-128"/>
                <a:ea typeface="HG行書体" panose="03000609000000000000" pitchFamily="65" charset="-128"/>
              </a:rPr>
              <a:t>いかに久しき</a:t>
            </a:r>
          </a:p>
          <a:p>
            <a:r>
              <a:rPr kumimoji="1" lang="ja-JP" altLang="en-US" sz="4400">
                <a:latin typeface="HG行書体" panose="03000609000000000000" pitchFamily="65" charset="-128"/>
                <a:ea typeface="HG行書体" panose="03000609000000000000" pitchFamily="65" charset="-128"/>
              </a:rPr>
              <a:t>ものとかは知る</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13841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わすれじの</a:t>
            </a:r>
          </a:p>
          <a:p>
            <a:r>
              <a:rPr kumimoji="1" lang="ja-JP" altLang="en-US" sz="4800">
                <a:latin typeface="HG正楷書体-PRO" panose="03000600000000000000" pitchFamily="66" charset="-128"/>
                <a:ea typeface="HG正楷書体-PRO" panose="03000600000000000000" pitchFamily="66" charset="-128"/>
              </a:rPr>
              <a:t>ゆくすゑまでは</a:t>
            </a:r>
          </a:p>
          <a:p>
            <a:r>
              <a:rPr kumimoji="1" lang="ja-JP" altLang="en-US" sz="4800">
                <a:latin typeface="HG正楷書体-PRO" panose="03000600000000000000" pitchFamily="66" charset="-128"/>
                <a:ea typeface="HG正楷書体-PRO" panose="03000600000000000000" pitchFamily="66" charset="-128"/>
              </a:rPr>
              <a:t>かたければ</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けふをかぎりの</a:t>
            </a:r>
          </a:p>
          <a:p>
            <a:r>
              <a:rPr kumimoji="1" lang="ja-JP" altLang="en-US" sz="4800">
                <a:solidFill>
                  <a:srgbClr val="CC3300"/>
                </a:solidFill>
                <a:latin typeface="HG正楷書体-PRO" panose="03000600000000000000" pitchFamily="66" charset="-128"/>
                <a:ea typeface="HG正楷書体-PRO" panose="03000600000000000000" pitchFamily="66" charset="-128"/>
              </a:rPr>
              <a:t>いのちともがな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貴方の「決して忘れはしない」という言葉が、いつまでも変わらないというのは難しいだろうから、その言葉を聞いた今日を最後に私の命が尽きてしまえばいいのに。</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儀同三司母</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忘れじの</a:t>
            </a:r>
          </a:p>
          <a:p>
            <a:r>
              <a:rPr kumimoji="1" lang="ja-JP" altLang="en-US" sz="4400">
                <a:latin typeface="HG行書体" panose="03000609000000000000" pitchFamily="65" charset="-128"/>
                <a:ea typeface="HG行書体" panose="03000609000000000000" pitchFamily="65" charset="-128"/>
              </a:rPr>
              <a:t>行く末までは</a:t>
            </a:r>
          </a:p>
          <a:p>
            <a:r>
              <a:rPr kumimoji="1" lang="ja-JP" altLang="en-US" sz="4400">
                <a:latin typeface="HG行書体" panose="03000609000000000000" pitchFamily="65" charset="-128"/>
                <a:ea typeface="HG行書体" panose="03000609000000000000" pitchFamily="65" charset="-128"/>
              </a:rPr>
              <a:t>かたければ</a:t>
            </a:r>
          </a:p>
          <a:p>
            <a:r>
              <a:rPr kumimoji="1" lang="ja-JP" altLang="en-US" sz="4400">
                <a:latin typeface="HG行書体" panose="03000609000000000000" pitchFamily="65" charset="-128"/>
                <a:ea typeface="HG行書体" panose="03000609000000000000" pitchFamily="65" charset="-128"/>
              </a:rPr>
              <a:t>今日を限りの</a:t>
            </a:r>
          </a:p>
          <a:p>
            <a:r>
              <a:rPr kumimoji="1" lang="ja-JP" altLang="en-US" sz="4400">
                <a:latin typeface="HG行書体" panose="03000609000000000000" pitchFamily="65" charset="-128"/>
                <a:ea typeface="HG行書体" panose="03000609000000000000" pitchFamily="65" charset="-128"/>
              </a:rPr>
              <a:t>命ともがな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29927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たきのおとは</a:t>
            </a:r>
          </a:p>
          <a:p>
            <a:r>
              <a:rPr kumimoji="1" lang="ja-JP" altLang="en-US" sz="4800">
                <a:latin typeface="HG正楷書体-PRO" panose="03000600000000000000" pitchFamily="66" charset="-128"/>
                <a:ea typeface="HG正楷書体-PRO" panose="03000600000000000000" pitchFamily="66" charset="-128"/>
              </a:rPr>
              <a:t>たえてひさしく</a:t>
            </a:r>
          </a:p>
          <a:p>
            <a:r>
              <a:rPr kumimoji="1" lang="ja-JP" altLang="en-US" sz="4800">
                <a:latin typeface="HG正楷書体-PRO" panose="03000600000000000000" pitchFamily="66" charset="-128"/>
                <a:ea typeface="HG正楷書体-PRO" panose="03000600000000000000" pitchFamily="66" charset="-128"/>
              </a:rPr>
              <a:t>なりぬれど</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なこそながれて</a:t>
            </a:r>
          </a:p>
          <a:p>
            <a:r>
              <a:rPr kumimoji="1" lang="ja-JP" altLang="en-US" sz="4800">
                <a:solidFill>
                  <a:srgbClr val="CC3300"/>
                </a:solidFill>
                <a:latin typeface="HG正楷書体-PRO" panose="03000600000000000000" pitchFamily="66" charset="-128"/>
                <a:ea typeface="HG正楷書体-PRO" panose="03000600000000000000" pitchFamily="66" charset="-128"/>
              </a:rPr>
              <a:t>なほきこえけれ</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滝の流れる音は聞こえなくなってから長い年月が経ったが、その名声は今でも世間に流れ伝わり聞こえてくる。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大納言公任</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滝の音は</a:t>
            </a:r>
          </a:p>
          <a:p>
            <a:r>
              <a:rPr kumimoji="1" lang="ja-JP" altLang="en-US" sz="4400">
                <a:latin typeface="HG行書体" panose="03000609000000000000" pitchFamily="65" charset="-128"/>
                <a:ea typeface="HG行書体" panose="03000609000000000000" pitchFamily="65" charset="-128"/>
              </a:rPr>
              <a:t>絶えて久しく</a:t>
            </a:r>
          </a:p>
          <a:p>
            <a:r>
              <a:rPr kumimoji="1" lang="ja-JP" altLang="en-US" sz="4400">
                <a:latin typeface="HG行書体" panose="03000609000000000000" pitchFamily="65" charset="-128"/>
                <a:ea typeface="HG行書体" panose="03000609000000000000" pitchFamily="65" charset="-128"/>
              </a:rPr>
              <a:t>なりぬれど</a:t>
            </a:r>
          </a:p>
          <a:p>
            <a:r>
              <a:rPr kumimoji="1" lang="ja-JP" altLang="en-US" sz="4400">
                <a:latin typeface="HG行書体" panose="03000609000000000000" pitchFamily="65" charset="-128"/>
                <a:ea typeface="HG行書体" panose="03000609000000000000" pitchFamily="65" charset="-128"/>
              </a:rPr>
              <a:t>名こそ流れて</a:t>
            </a:r>
          </a:p>
          <a:p>
            <a:r>
              <a:rPr kumimoji="1" lang="ja-JP" altLang="en-US" sz="4400">
                <a:latin typeface="HG行書体" panose="03000609000000000000" pitchFamily="65" charset="-128"/>
                <a:ea typeface="HG行書体" panose="03000609000000000000" pitchFamily="65" charset="-128"/>
              </a:rPr>
              <a:t>なほ聞こえけれ</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25116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あらざらむ</a:t>
            </a:r>
          </a:p>
          <a:p>
            <a:r>
              <a:rPr kumimoji="1" lang="ja-JP" altLang="en-US" sz="4800">
                <a:latin typeface="HG正楷書体-PRO" panose="03000600000000000000" pitchFamily="66" charset="-128"/>
                <a:ea typeface="HG正楷書体-PRO" panose="03000600000000000000" pitchFamily="66" charset="-128"/>
              </a:rPr>
              <a:t>このよのほかの</a:t>
            </a:r>
          </a:p>
          <a:p>
            <a:r>
              <a:rPr kumimoji="1" lang="ja-JP" altLang="en-US" sz="4800">
                <a:latin typeface="HG正楷書体-PRO" panose="03000600000000000000" pitchFamily="66" charset="-128"/>
                <a:ea typeface="HG正楷書体-PRO" panose="03000600000000000000" pitchFamily="66" charset="-128"/>
              </a:rPr>
              <a:t>おもひでに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いまひとたびの</a:t>
            </a:r>
          </a:p>
          <a:p>
            <a:r>
              <a:rPr kumimoji="1" lang="ja-JP" altLang="en-US" sz="4800">
                <a:solidFill>
                  <a:srgbClr val="CC3300"/>
                </a:solidFill>
                <a:latin typeface="HG正楷書体-PRO" panose="03000600000000000000" pitchFamily="66" charset="-128"/>
                <a:ea typeface="HG正楷書体-PRO" panose="03000600000000000000" pitchFamily="66" charset="-128"/>
              </a:rPr>
              <a:t>あふこともがな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私の命はそう長くはないだろう。</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せめてあの世へ持っていく思い出として、もう一度だけ貴方に逢いたい。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和泉式部</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あらざらむ</a:t>
            </a:r>
          </a:p>
          <a:p>
            <a:r>
              <a:rPr kumimoji="1" lang="ja-JP" altLang="en-US" sz="4400">
                <a:latin typeface="HG行書体" panose="03000609000000000000" pitchFamily="65" charset="-128"/>
                <a:ea typeface="HG行書体" panose="03000609000000000000" pitchFamily="65" charset="-128"/>
              </a:rPr>
              <a:t>この世のほかの</a:t>
            </a:r>
          </a:p>
          <a:p>
            <a:r>
              <a:rPr kumimoji="1" lang="ja-JP" altLang="en-US" sz="4400">
                <a:latin typeface="HG行書体" panose="03000609000000000000" pitchFamily="65" charset="-128"/>
                <a:ea typeface="HG行書体" panose="03000609000000000000" pitchFamily="65" charset="-128"/>
              </a:rPr>
              <a:t>思ひ出に</a:t>
            </a:r>
          </a:p>
          <a:p>
            <a:r>
              <a:rPr kumimoji="1" lang="ja-JP" altLang="en-US" sz="4400">
                <a:latin typeface="HG行書体" panose="03000609000000000000" pitchFamily="65" charset="-128"/>
                <a:ea typeface="HG行書体" panose="03000609000000000000" pitchFamily="65" charset="-128"/>
              </a:rPr>
              <a:t>今ひとたびの</a:t>
            </a:r>
          </a:p>
          <a:p>
            <a:r>
              <a:rPr kumimoji="1" lang="ja-JP" altLang="en-US" sz="4400">
                <a:latin typeface="HG行書体" panose="03000609000000000000" pitchFamily="65" charset="-128"/>
                <a:ea typeface="HG行書体" panose="03000609000000000000" pitchFamily="65" charset="-128"/>
              </a:rPr>
              <a:t>逢ふこともがな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31585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めぐりあひて</a:t>
            </a:r>
          </a:p>
          <a:p>
            <a:r>
              <a:rPr kumimoji="1" lang="ja-JP" altLang="en-US" sz="4800">
                <a:latin typeface="HG正楷書体-PRO" panose="03000600000000000000" pitchFamily="66" charset="-128"/>
                <a:ea typeface="HG正楷書体-PRO" panose="03000600000000000000" pitchFamily="66" charset="-128"/>
              </a:rPr>
              <a:t>みしやそれとも</a:t>
            </a:r>
          </a:p>
          <a:p>
            <a:r>
              <a:rPr kumimoji="1" lang="ja-JP" altLang="en-US" sz="4800">
                <a:latin typeface="HG正楷書体-PRO" panose="03000600000000000000" pitchFamily="66" charset="-128"/>
                <a:ea typeface="HG正楷書体-PRO" panose="03000600000000000000" pitchFamily="66" charset="-128"/>
              </a:rPr>
              <a:t>わかぬまに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くもがくれにし</a:t>
            </a:r>
          </a:p>
          <a:p>
            <a:r>
              <a:rPr kumimoji="1" lang="ja-JP" altLang="en-US" sz="4800">
                <a:solidFill>
                  <a:srgbClr val="CC3300"/>
                </a:solidFill>
                <a:latin typeface="HG正楷書体-PRO" panose="03000600000000000000" pitchFamily="66" charset="-128"/>
                <a:ea typeface="HG正楷書体-PRO" panose="03000600000000000000" pitchFamily="66" charset="-128"/>
              </a:rPr>
              <a:t>よはのつきかな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久しぶりに逢えたというのに、昔見た面影かどうかも分からぬ間に、雲に隠れた夜半の月のように帰ってしまったあの人よ。</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紫式部</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めぐりあひて</a:t>
            </a:r>
          </a:p>
          <a:p>
            <a:r>
              <a:rPr kumimoji="1" lang="ja-JP" altLang="en-US" sz="4400">
                <a:latin typeface="HG行書体" panose="03000609000000000000" pitchFamily="65" charset="-128"/>
                <a:ea typeface="HG行書体" panose="03000609000000000000" pitchFamily="65" charset="-128"/>
              </a:rPr>
              <a:t>見しやそれとも</a:t>
            </a:r>
          </a:p>
          <a:p>
            <a:r>
              <a:rPr kumimoji="1" lang="ja-JP" altLang="en-US" sz="4400">
                <a:latin typeface="HG行書体" panose="03000609000000000000" pitchFamily="65" charset="-128"/>
                <a:ea typeface="HG行書体" panose="03000609000000000000" pitchFamily="65" charset="-128"/>
              </a:rPr>
              <a:t>わかぬ間に</a:t>
            </a:r>
          </a:p>
          <a:p>
            <a:r>
              <a:rPr kumimoji="1" lang="ja-JP" altLang="en-US" sz="4400">
                <a:latin typeface="HG行書体" panose="03000609000000000000" pitchFamily="65" charset="-128"/>
                <a:ea typeface="HG行書体" panose="03000609000000000000" pitchFamily="65" charset="-128"/>
              </a:rPr>
              <a:t>雲がくれにし</a:t>
            </a:r>
          </a:p>
          <a:p>
            <a:r>
              <a:rPr kumimoji="1" lang="ja-JP" altLang="en-US" sz="4400">
                <a:latin typeface="HG行書体" panose="03000609000000000000" pitchFamily="65" charset="-128"/>
                <a:ea typeface="HG行書体" panose="03000609000000000000" pitchFamily="65" charset="-128"/>
              </a:rPr>
              <a:t>夜半の月かな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77797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縦書きタイトル 1">
            <a:extLst>
              <a:ext uri="{FF2B5EF4-FFF2-40B4-BE49-F238E27FC236}">
                <a16:creationId xmlns:a16="http://schemas.microsoft.com/office/drawing/2014/main" id="{2F8BDB56-122D-4033-A525-219A5060F489}"/>
              </a:ext>
            </a:extLst>
          </p:cNvPr>
          <p:cNvSpPr>
            <a:spLocks noGrp="1"/>
          </p:cNvSpPr>
          <p:nvPr>
            <p:ph type="title" orient="vert"/>
          </p:nvPr>
        </p:nvSpPr>
        <p:spPr>
          <a:xfrm>
            <a:off x="8404797" y="624156"/>
            <a:ext cx="1490950" cy="5243244"/>
          </a:xfrm>
        </p:spPr>
        <p:txBody>
          <a:bodyPr>
            <a:noAutofit/>
          </a:bodyPr>
          <a:lstStyle/>
          <a:p>
            <a:r>
              <a:rPr lang="ja-JP" altLang="en-US" sz="8000" dirty="0">
                <a:latin typeface="HG行書体" panose="03000609000000000000" pitchFamily="65" charset="-128"/>
                <a:ea typeface="HG行書体" panose="03000609000000000000" pitchFamily="65" charset="-128"/>
              </a:rPr>
              <a:t>歌人の和歌</a:t>
            </a:r>
          </a:p>
        </p:txBody>
      </p:sp>
      <p:sp>
        <p:nvSpPr>
          <p:cNvPr id="6" name="縦書きテキスト プレースホルダー 2">
            <a:extLst>
              <a:ext uri="{FF2B5EF4-FFF2-40B4-BE49-F238E27FC236}">
                <a16:creationId xmlns:a16="http://schemas.microsoft.com/office/drawing/2014/main" id="{B88B715D-63B2-464A-8CDA-69409EC81837}"/>
              </a:ext>
            </a:extLst>
          </p:cNvPr>
          <p:cNvSpPr>
            <a:spLocks noGrp="1"/>
          </p:cNvSpPr>
          <p:nvPr>
            <p:ph type="body" orient="vert" idx="1"/>
          </p:nvPr>
        </p:nvSpPr>
        <p:spPr/>
        <p:txBody>
          <a:bodyPr anchor="ctr">
            <a:normAutofit/>
          </a:bodyPr>
          <a:lstStyle/>
          <a:p>
            <a:pPr marL="0" indent="0">
              <a:buNone/>
            </a:pPr>
            <a:r>
              <a:rPr lang="ja-JP" altLang="en-US" sz="4800" dirty="0">
                <a:latin typeface="HG正楷書体-PRO" panose="03000600000000000000" pitchFamily="66" charset="-128"/>
                <a:ea typeface="HG正楷書体-PRO" panose="03000600000000000000" pitchFamily="66" charset="-128"/>
              </a:rPr>
              <a:t>百人一首の上の句と</a:t>
            </a:r>
            <a:r>
              <a:rPr lang="ja-JP" altLang="en-US" sz="4800" dirty="0">
                <a:solidFill>
                  <a:srgbClr val="CC3300"/>
                </a:solidFill>
                <a:latin typeface="HG正楷書体-PRO" panose="03000600000000000000" pitchFamily="66" charset="-128"/>
                <a:ea typeface="HG正楷書体-PRO" panose="03000600000000000000" pitchFamily="66" charset="-128"/>
              </a:rPr>
              <a:t>下の</a:t>
            </a:r>
            <a:r>
              <a:rPr lang="ja-JP" altLang="en-US" sz="4800">
                <a:solidFill>
                  <a:srgbClr val="CC3300"/>
                </a:solidFill>
                <a:latin typeface="HG正楷書体-PRO" panose="03000600000000000000" pitchFamily="66" charset="-128"/>
                <a:ea typeface="HG正楷書体-PRO" panose="03000600000000000000" pitchFamily="66" charset="-128"/>
              </a:rPr>
              <a:t>句</a:t>
            </a:r>
            <a:r>
              <a:rPr lang="ja-JP" altLang="en-US" sz="4800">
                <a:latin typeface="HG正楷書体-PRO" panose="03000600000000000000" pitchFamily="66" charset="-128"/>
                <a:ea typeface="HG正楷書体-PRO" panose="03000600000000000000" pitchFamily="66" charset="-128"/>
              </a:rPr>
              <a:t>をよもう</a:t>
            </a:r>
            <a:r>
              <a:rPr lang="ja-JP" altLang="en-US" sz="4800" dirty="0">
                <a:latin typeface="HG正楷書体-PRO" panose="03000600000000000000" pitchFamily="66" charset="-128"/>
                <a:ea typeface="HG正楷書体-PRO" panose="03000600000000000000" pitchFamily="66" charset="-128"/>
              </a:rPr>
              <a:t>。</a:t>
            </a:r>
          </a:p>
        </p:txBody>
      </p:sp>
    </p:spTree>
    <p:extLst>
      <p:ext uri="{BB962C8B-B14F-4D97-AF65-F5344CB8AC3E}">
        <p14:creationId xmlns:p14="http://schemas.microsoft.com/office/powerpoint/2010/main" val="1621179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ありまやま</a:t>
            </a:r>
          </a:p>
          <a:p>
            <a:r>
              <a:rPr kumimoji="1" lang="ja-JP" altLang="en-US" sz="4800">
                <a:latin typeface="HG正楷書体-PRO" panose="03000600000000000000" pitchFamily="66" charset="-128"/>
                <a:ea typeface="HG正楷書体-PRO" panose="03000600000000000000" pitchFamily="66" charset="-128"/>
              </a:rPr>
              <a:t>ゐなのささはら</a:t>
            </a:r>
          </a:p>
          <a:p>
            <a:r>
              <a:rPr kumimoji="1" lang="ja-JP" altLang="en-US" sz="4800">
                <a:latin typeface="HG正楷書体-PRO" panose="03000600000000000000" pitchFamily="66" charset="-128"/>
                <a:ea typeface="HG正楷書体-PRO" panose="03000600000000000000" pitchFamily="66" charset="-128"/>
              </a:rPr>
              <a:t>かぜふけば</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いでそよひとを</a:t>
            </a:r>
          </a:p>
          <a:p>
            <a:r>
              <a:rPr kumimoji="1" lang="ja-JP" altLang="en-US" sz="4800">
                <a:solidFill>
                  <a:srgbClr val="CC3300"/>
                </a:solidFill>
                <a:latin typeface="HG正楷書体-PRO" panose="03000600000000000000" pitchFamily="66" charset="-128"/>
                <a:ea typeface="HG正楷書体-PRO" panose="03000600000000000000" pitchFamily="66" charset="-128"/>
              </a:rPr>
              <a:t>わすれやはする</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有馬山のふもとにある猪名の笹原に風が吹くと笹の葉がそよそよと音を立てる。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そうですよ。その音のように、私がどうして貴方のことを忘れたりするものか。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大弐三位</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有馬山</a:t>
            </a:r>
          </a:p>
          <a:p>
            <a:r>
              <a:rPr kumimoji="1" lang="ja-JP" altLang="en-US" sz="4400">
                <a:latin typeface="HG行書体" panose="03000609000000000000" pitchFamily="65" charset="-128"/>
                <a:ea typeface="HG行書体" panose="03000609000000000000" pitchFamily="65" charset="-128"/>
              </a:rPr>
              <a:t>猪名の笹原</a:t>
            </a:r>
          </a:p>
          <a:p>
            <a:r>
              <a:rPr kumimoji="1" lang="ja-JP" altLang="en-US" sz="4400">
                <a:latin typeface="HG行書体" panose="03000609000000000000" pitchFamily="65" charset="-128"/>
                <a:ea typeface="HG行書体" panose="03000609000000000000" pitchFamily="65" charset="-128"/>
              </a:rPr>
              <a:t>風吹けば</a:t>
            </a:r>
          </a:p>
          <a:p>
            <a:r>
              <a:rPr kumimoji="1" lang="ja-JP" altLang="en-US" sz="4400">
                <a:latin typeface="HG行書体" panose="03000609000000000000" pitchFamily="65" charset="-128"/>
                <a:ea typeface="HG行書体" panose="03000609000000000000" pitchFamily="65" charset="-128"/>
              </a:rPr>
              <a:t>いでそよ人を</a:t>
            </a:r>
          </a:p>
          <a:p>
            <a:r>
              <a:rPr kumimoji="1" lang="ja-JP" altLang="en-US" sz="4400">
                <a:latin typeface="HG行書体" panose="03000609000000000000" pitchFamily="65" charset="-128"/>
                <a:ea typeface="HG行書体" panose="03000609000000000000" pitchFamily="65" charset="-128"/>
              </a:rPr>
              <a:t>忘れやはする</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418126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やすらはで</a:t>
            </a:r>
          </a:p>
          <a:p>
            <a:r>
              <a:rPr kumimoji="1" lang="ja-JP" altLang="en-US" sz="4800">
                <a:latin typeface="HG正楷書体-PRO" panose="03000600000000000000" pitchFamily="66" charset="-128"/>
                <a:ea typeface="HG正楷書体-PRO" panose="03000600000000000000" pitchFamily="66" charset="-128"/>
              </a:rPr>
              <a:t>ねなましものを</a:t>
            </a:r>
          </a:p>
          <a:p>
            <a:r>
              <a:rPr kumimoji="1" lang="ja-JP" altLang="en-US" sz="4800">
                <a:latin typeface="HG正楷書体-PRO" panose="03000600000000000000" pitchFamily="66" charset="-128"/>
                <a:ea typeface="HG正楷書体-PRO" panose="03000600000000000000" pitchFamily="66" charset="-128"/>
              </a:rPr>
              <a:t>さよふけて</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かたぶくまでの</a:t>
            </a:r>
          </a:p>
          <a:p>
            <a:r>
              <a:rPr kumimoji="1" lang="ja-JP" altLang="en-US" sz="4800">
                <a:solidFill>
                  <a:srgbClr val="CC3300"/>
                </a:solidFill>
                <a:latin typeface="HG正楷書体-PRO" panose="03000600000000000000" pitchFamily="66" charset="-128"/>
                <a:ea typeface="HG正楷書体-PRO" panose="03000600000000000000" pitchFamily="66" charset="-128"/>
              </a:rPr>
              <a:t>つきをみしかな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貴方が来ないと知っていたのなら、ぐずぐず起きていることもなく寝てしまったのに。</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今か今かと待つ間に、夜が更けて西の空に傾き沈もうとする月を見てしまったことよ。</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赤染衛門</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やすらはで</a:t>
            </a:r>
          </a:p>
          <a:p>
            <a:r>
              <a:rPr kumimoji="1" lang="ja-JP" altLang="en-US" sz="4400">
                <a:latin typeface="HG行書体" panose="03000609000000000000" pitchFamily="65" charset="-128"/>
                <a:ea typeface="HG行書体" panose="03000609000000000000" pitchFamily="65" charset="-128"/>
              </a:rPr>
              <a:t>寝なましものを</a:t>
            </a:r>
          </a:p>
          <a:p>
            <a:r>
              <a:rPr kumimoji="1" lang="ja-JP" altLang="en-US" sz="4400">
                <a:latin typeface="HG行書体" panose="03000609000000000000" pitchFamily="65" charset="-128"/>
                <a:ea typeface="HG行書体" panose="03000609000000000000" pitchFamily="65" charset="-128"/>
              </a:rPr>
              <a:t>さ夜更けて</a:t>
            </a:r>
          </a:p>
          <a:p>
            <a:r>
              <a:rPr kumimoji="1" lang="ja-JP" altLang="en-US" sz="4400">
                <a:latin typeface="HG行書体" panose="03000609000000000000" pitchFamily="65" charset="-128"/>
                <a:ea typeface="HG行書体" panose="03000609000000000000" pitchFamily="65" charset="-128"/>
              </a:rPr>
              <a:t>かたぶくまでの</a:t>
            </a:r>
          </a:p>
          <a:p>
            <a:r>
              <a:rPr kumimoji="1" lang="ja-JP" altLang="en-US" sz="4400">
                <a:latin typeface="HG行書体" panose="03000609000000000000" pitchFamily="65" charset="-128"/>
                <a:ea typeface="HG行書体" panose="03000609000000000000" pitchFamily="65" charset="-128"/>
              </a:rPr>
              <a:t>月を見しかな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84809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おほえやま</a:t>
            </a:r>
          </a:p>
          <a:p>
            <a:r>
              <a:rPr kumimoji="1" lang="ja-JP" altLang="en-US" sz="4800">
                <a:latin typeface="HG正楷書体-PRO" panose="03000600000000000000" pitchFamily="66" charset="-128"/>
                <a:ea typeface="HG正楷書体-PRO" panose="03000600000000000000" pitchFamily="66" charset="-128"/>
              </a:rPr>
              <a:t>いくののみちの</a:t>
            </a:r>
          </a:p>
          <a:p>
            <a:r>
              <a:rPr kumimoji="1" lang="ja-JP" altLang="en-US" sz="4800">
                <a:latin typeface="HG正楷書体-PRO" panose="03000600000000000000" pitchFamily="66" charset="-128"/>
                <a:ea typeface="HG正楷書体-PRO" panose="03000600000000000000" pitchFamily="66" charset="-128"/>
              </a:rPr>
              <a:t>とほければ</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まだふみもみず</a:t>
            </a:r>
          </a:p>
          <a:p>
            <a:r>
              <a:rPr kumimoji="1" lang="ja-JP" altLang="en-US" sz="4800">
                <a:solidFill>
                  <a:srgbClr val="CC3300"/>
                </a:solidFill>
                <a:latin typeface="HG正楷書体-PRO" panose="03000600000000000000" pitchFamily="66" charset="-128"/>
                <a:ea typeface="HG正楷書体-PRO" panose="03000600000000000000" pitchFamily="66" charset="-128"/>
              </a:rPr>
              <a:t>あまのはしだて</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大江山を越えて生野を通る丹後への道は遠く、まだ天橋立に行ったこともなければ、母からの手紙も見ていない。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小式部内侍</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大江山</a:t>
            </a:r>
          </a:p>
          <a:p>
            <a:r>
              <a:rPr kumimoji="1" lang="ja-JP" altLang="en-US" sz="4400">
                <a:latin typeface="HG行書体" panose="03000609000000000000" pitchFamily="65" charset="-128"/>
                <a:ea typeface="HG行書体" panose="03000609000000000000" pitchFamily="65" charset="-128"/>
              </a:rPr>
              <a:t>いく野の道の</a:t>
            </a:r>
          </a:p>
          <a:p>
            <a:r>
              <a:rPr kumimoji="1" lang="ja-JP" altLang="en-US" sz="4400">
                <a:latin typeface="HG行書体" panose="03000609000000000000" pitchFamily="65" charset="-128"/>
                <a:ea typeface="HG行書体" panose="03000609000000000000" pitchFamily="65" charset="-128"/>
              </a:rPr>
              <a:t>遠ければ</a:t>
            </a:r>
          </a:p>
          <a:p>
            <a:r>
              <a:rPr kumimoji="1" lang="ja-JP" altLang="en-US" sz="4400">
                <a:latin typeface="HG行書体" panose="03000609000000000000" pitchFamily="65" charset="-128"/>
                <a:ea typeface="HG行書体" panose="03000609000000000000" pitchFamily="65" charset="-128"/>
              </a:rPr>
              <a:t>まだふみもみず</a:t>
            </a:r>
          </a:p>
          <a:p>
            <a:r>
              <a:rPr kumimoji="1" lang="ja-JP" altLang="en-US" sz="4400">
                <a:latin typeface="HG行書体" panose="03000609000000000000" pitchFamily="65" charset="-128"/>
                <a:ea typeface="HG行書体" panose="03000609000000000000" pitchFamily="65" charset="-128"/>
              </a:rPr>
              <a:t>天の橋立</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078324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こひすてふ</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わがなはまだき</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たちにけり</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ひとしれずこそ</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おもひそめしか</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恋をしているという私の噂がもう立ってしまった。</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誰にも知られぬよう密かに想い始めたばかりなのに。</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壬生忠見</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恋すてふ</a:t>
            </a:r>
          </a:p>
          <a:p>
            <a:r>
              <a:rPr kumimoji="1" lang="ja-JP" altLang="en-US" sz="4400">
                <a:latin typeface="HG行書体" panose="03000609000000000000" pitchFamily="65" charset="-128"/>
                <a:ea typeface="HG行書体" panose="03000609000000000000" pitchFamily="65" charset="-128"/>
              </a:rPr>
              <a:t>わが名はまだき</a:t>
            </a:r>
          </a:p>
          <a:p>
            <a:r>
              <a:rPr kumimoji="1" lang="ja-JP" altLang="en-US" sz="4400">
                <a:latin typeface="HG行書体" panose="03000609000000000000" pitchFamily="65" charset="-128"/>
                <a:ea typeface="HG行書体" panose="03000609000000000000" pitchFamily="65" charset="-128"/>
              </a:rPr>
              <a:t>立ちにけり</a:t>
            </a:r>
          </a:p>
          <a:p>
            <a:r>
              <a:rPr kumimoji="1" lang="ja-JP" altLang="en-US" sz="4400">
                <a:latin typeface="HG行書体" panose="03000609000000000000" pitchFamily="65" charset="-128"/>
                <a:ea typeface="HG行書体" panose="03000609000000000000" pitchFamily="65" charset="-128"/>
              </a:rPr>
              <a:t>人知れずこそ</a:t>
            </a:r>
          </a:p>
          <a:p>
            <a:r>
              <a:rPr kumimoji="1" lang="ja-JP" altLang="en-US" sz="4400">
                <a:latin typeface="HG行書体" panose="03000609000000000000" pitchFamily="65" charset="-128"/>
                <a:ea typeface="HG行書体" panose="03000609000000000000" pitchFamily="65" charset="-128"/>
              </a:rPr>
              <a:t>思ひそめしか</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69150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ちぎりきな</a:t>
            </a:r>
          </a:p>
          <a:p>
            <a:r>
              <a:rPr kumimoji="1" lang="ja-JP" altLang="en-US" sz="4800">
                <a:latin typeface="HG正楷書体-PRO" panose="03000600000000000000" pitchFamily="66" charset="-128"/>
                <a:ea typeface="HG正楷書体-PRO" panose="03000600000000000000" pitchFamily="66" charset="-128"/>
              </a:rPr>
              <a:t>かたみにそでを</a:t>
            </a:r>
          </a:p>
          <a:p>
            <a:r>
              <a:rPr kumimoji="1" lang="ja-JP" altLang="en-US" sz="4800">
                <a:latin typeface="HG正楷書体-PRO" panose="03000600000000000000" pitchFamily="66" charset="-128"/>
                <a:ea typeface="HG正楷書体-PRO" panose="03000600000000000000" pitchFamily="66" charset="-128"/>
              </a:rPr>
              <a:t>しぼりつつ</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すゑのまつやま</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なみこさじとは</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約束したのにね、互いに泣き濡れた着物の袖を絞りながら。</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末の松山を波が越すことなどないように、二人の愛が永遠であることを。</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清原元輔</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契りきな</a:t>
            </a:r>
          </a:p>
          <a:p>
            <a:r>
              <a:rPr kumimoji="1" lang="ja-JP" altLang="en-US" sz="4400">
                <a:latin typeface="HG行書体" panose="03000609000000000000" pitchFamily="65" charset="-128"/>
                <a:ea typeface="HG行書体" panose="03000609000000000000" pitchFamily="65" charset="-128"/>
              </a:rPr>
              <a:t>かたみに袖を</a:t>
            </a:r>
          </a:p>
          <a:p>
            <a:r>
              <a:rPr kumimoji="1" lang="ja-JP" altLang="en-US" sz="4400">
                <a:latin typeface="HG行書体" panose="03000609000000000000" pitchFamily="65" charset="-128"/>
                <a:ea typeface="HG行書体" panose="03000609000000000000" pitchFamily="65" charset="-128"/>
              </a:rPr>
              <a:t>しぼりつつ</a:t>
            </a:r>
          </a:p>
          <a:p>
            <a:r>
              <a:rPr kumimoji="1" lang="ja-JP" altLang="en-US" sz="4400">
                <a:latin typeface="HG行書体" panose="03000609000000000000" pitchFamily="65" charset="-128"/>
                <a:ea typeface="HG行書体" panose="03000609000000000000" pitchFamily="65" charset="-128"/>
              </a:rPr>
              <a:t>末の松山</a:t>
            </a:r>
          </a:p>
          <a:p>
            <a:r>
              <a:rPr kumimoji="1" lang="ja-JP" altLang="en-US" sz="4400">
                <a:latin typeface="HG行書体" panose="03000609000000000000" pitchFamily="65" charset="-128"/>
                <a:ea typeface="HG行書体" panose="03000609000000000000" pitchFamily="65" charset="-128"/>
              </a:rPr>
              <a:t>波越さじとは</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879451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あひみての</a:t>
            </a:r>
          </a:p>
          <a:p>
            <a:r>
              <a:rPr kumimoji="1" lang="ja-JP" altLang="en-US" sz="4800">
                <a:latin typeface="HG正楷書体-PRO" panose="03000600000000000000" pitchFamily="66" charset="-128"/>
                <a:ea typeface="HG正楷書体-PRO" panose="03000600000000000000" pitchFamily="66" charset="-128"/>
              </a:rPr>
              <a:t>のちのこころに</a:t>
            </a:r>
          </a:p>
          <a:p>
            <a:r>
              <a:rPr kumimoji="1" lang="ja-JP" altLang="en-US" sz="4800">
                <a:latin typeface="HG正楷書体-PRO" panose="03000600000000000000" pitchFamily="66" charset="-128"/>
                <a:ea typeface="HG正楷書体-PRO" panose="03000600000000000000" pitchFamily="66" charset="-128"/>
              </a:rPr>
              <a:t>くらぶれば</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むかしはものを</a:t>
            </a:r>
          </a:p>
          <a:p>
            <a:r>
              <a:rPr kumimoji="1" lang="ja-JP" altLang="en-US" sz="4800">
                <a:solidFill>
                  <a:srgbClr val="CC3300"/>
                </a:solidFill>
                <a:latin typeface="HG正楷書体-PRO" panose="03000600000000000000" pitchFamily="66" charset="-128"/>
                <a:ea typeface="HG正楷書体-PRO" panose="03000600000000000000" pitchFamily="66" charset="-128"/>
              </a:rPr>
              <a:t>おもはざりけり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1107995" y="369000"/>
            <a:ext cx="1384995"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貴方と逢瀬を遂げた後の恋しさに比べると、昔の想いなど無いに等しかったのだなあ。</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権中納言敦忠</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逢ひ見ての</a:t>
            </a:r>
          </a:p>
          <a:p>
            <a:r>
              <a:rPr kumimoji="1" lang="ja-JP" altLang="en-US" sz="4400">
                <a:latin typeface="HG行書体" panose="03000609000000000000" pitchFamily="65" charset="-128"/>
                <a:ea typeface="HG行書体" panose="03000609000000000000" pitchFamily="65" charset="-128"/>
              </a:rPr>
              <a:t>のちの心に</a:t>
            </a:r>
          </a:p>
          <a:p>
            <a:r>
              <a:rPr kumimoji="1" lang="ja-JP" altLang="en-US" sz="4400">
                <a:latin typeface="HG行書体" panose="03000609000000000000" pitchFamily="65" charset="-128"/>
                <a:ea typeface="HG行書体" panose="03000609000000000000" pitchFamily="65" charset="-128"/>
              </a:rPr>
              <a:t>くらぶれば</a:t>
            </a:r>
          </a:p>
          <a:p>
            <a:r>
              <a:rPr kumimoji="1" lang="ja-JP" altLang="en-US" sz="4400">
                <a:latin typeface="HG行書体" panose="03000609000000000000" pitchFamily="65" charset="-128"/>
                <a:ea typeface="HG行書体" panose="03000609000000000000" pitchFamily="65" charset="-128"/>
              </a:rPr>
              <a:t>昔は物を</a:t>
            </a:r>
          </a:p>
          <a:p>
            <a:r>
              <a:rPr kumimoji="1" lang="ja-JP" altLang="en-US" sz="4400">
                <a:latin typeface="HG行書体" panose="03000609000000000000" pitchFamily="65" charset="-128"/>
                <a:ea typeface="HG行書体" panose="03000609000000000000" pitchFamily="65" charset="-128"/>
              </a:rPr>
              <a:t>思はざりけ</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470704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あふことの</a:t>
            </a:r>
          </a:p>
          <a:p>
            <a:r>
              <a:rPr kumimoji="1" lang="ja-JP" altLang="en-US" sz="4800">
                <a:latin typeface="HG正楷書体-PRO" panose="03000600000000000000" pitchFamily="66" charset="-128"/>
                <a:ea typeface="HG正楷書体-PRO" panose="03000600000000000000" pitchFamily="66" charset="-128"/>
              </a:rPr>
              <a:t>たえてしなくは</a:t>
            </a:r>
          </a:p>
          <a:p>
            <a:r>
              <a:rPr kumimoji="1" lang="ja-JP" altLang="en-US" sz="4800">
                <a:latin typeface="HG正楷書体-PRO" panose="03000600000000000000" pitchFamily="66" charset="-128"/>
                <a:ea typeface="HG正楷書体-PRO" panose="03000600000000000000" pitchFamily="66" charset="-128"/>
              </a:rPr>
              <a:t>なかなかに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ひとをもみをも</a:t>
            </a:r>
          </a:p>
          <a:p>
            <a:r>
              <a:rPr kumimoji="1" lang="ja-JP" altLang="en-US" sz="4800">
                <a:solidFill>
                  <a:srgbClr val="CC3300"/>
                </a:solidFill>
                <a:latin typeface="HG正楷書体-PRO" panose="03000600000000000000" pitchFamily="66" charset="-128"/>
                <a:ea typeface="HG正楷書体-PRO" panose="03000600000000000000" pitchFamily="66" charset="-128"/>
              </a:rPr>
              <a:t>うらみざらまし</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もしあの人に逢うことが絶対に無いのなら、あのつれなさも我が身の不幸も恨むことはないだろうに。</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中納言朝忠</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逢ふことの</a:t>
            </a:r>
          </a:p>
          <a:p>
            <a:r>
              <a:rPr kumimoji="1" lang="ja-JP" altLang="en-US" sz="4400">
                <a:latin typeface="HG行書体" panose="03000609000000000000" pitchFamily="65" charset="-128"/>
                <a:ea typeface="HG行書体" panose="03000609000000000000" pitchFamily="65" charset="-128"/>
              </a:rPr>
              <a:t>絶えてしなくは</a:t>
            </a:r>
          </a:p>
          <a:p>
            <a:r>
              <a:rPr kumimoji="1" lang="ja-JP" altLang="en-US" sz="4400">
                <a:latin typeface="HG行書体" panose="03000609000000000000" pitchFamily="65" charset="-128"/>
                <a:ea typeface="HG行書体" panose="03000609000000000000" pitchFamily="65" charset="-128"/>
              </a:rPr>
              <a:t>なかなかに</a:t>
            </a:r>
          </a:p>
          <a:p>
            <a:r>
              <a:rPr kumimoji="1" lang="ja-JP" altLang="en-US" sz="4400">
                <a:latin typeface="HG行書体" panose="03000609000000000000" pitchFamily="65" charset="-128"/>
                <a:ea typeface="HG行書体" panose="03000609000000000000" pitchFamily="65" charset="-128"/>
              </a:rPr>
              <a:t>人をも身をも</a:t>
            </a:r>
          </a:p>
          <a:p>
            <a:r>
              <a:rPr kumimoji="1" lang="ja-JP" altLang="en-US" sz="4400">
                <a:latin typeface="HG行書体" panose="03000609000000000000" pitchFamily="65" charset="-128"/>
                <a:ea typeface="HG行書体" panose="03000609000000000000" pitchFamily="65" charset="-128"/>
              </a:rPr>
              <a:t>恨みざらまし</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432658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あはれとも</a:t>
            </a:r>
          </a:p>
          <a:p>
            <a:r>
              <a:rPr kumimoji="1" lang="ja-JP" altLang="en-US" sz="4800">
                <a:latin typeface="HG正楷書体-PRO" panose="03000600000000000000" pitchFamily="66" charset="-128"/>
                <a:ea typeface="HG正楷書体-PRO" panose="03000600000000000000" pitchFamily="66" charset="-128"/>
              </a:rPr>
              <a:t>いふべきひとは</a:t>
            </a:r>
          </a:p>
          <a:p>
            <a:r>
              <a:rPr kumimoji="1" lang="ja-JP" altLang="en-US" sz="4800">
                <a:latin typeface="HG正楷書体-PRO" panose="03000600000000000000" pitchFamily="66" charset="-128"/>
                <a:ea typeface="HG正楷書体-PRO" panose="03000600000000000000" pitchFamily="66" charset="-128"/>
              </a:rPr>
              <a:t>おもほえで</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みのいたづらに</a:t>
            </a:r>
          </a:p>
          <a:p>
            <a:r>
              <a:rPr kumimoji="1" lang="ja-JP" altLang="en-US" sz="4800">
                <a:solidFill>
                  <a:srgbClr val="CC3300"/>
                </a:solidFill>
                <a:latin typeface="HG正楷書体-PRO" panose="03000600000000000000" pitchFamily="66" charset="-128"/>
                <a:ea typeface="HG正楷書体-PRO" panose="03000600000000000000" pitchFamily="66" charset="-128"/>
              </a:rPr>
              <a:t>なりぬべきかな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私のことを哀れだと言ってくれる人は誰も思い浮かばないまま、きっと私は虚しく死んでいくのだろうな。</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謙徳公</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あはれとも</a:t>
            </a:r>
          </a:p>
          <a:p>
            <a:r>
              <a:rPr kumimoji="1" lang="ja-JP" altLang="en-US" sz="4400">
                <a:latin typeface="HG行書体" panose="03000609000000000000" pitchFamily="65" charset="-128"/>
                <a:ea typeface="HG行書体" panose="03000609000000000000" pitchFamily="65" charset="-128"/>
              </a:rPr>
              <a:t>いふべき人は</a:t>
            </a:r>
          </a:p>
          <a:p>
            <a:r>
              <a:rPr kumimoji="1" lang="ja-JP" altLang="en-US" sz="4400">
                <a:latin typeface="HG行書体" panose="03000609000000000000" pitchFamily="65" charset="-128"/>
                <a:ea typeface="HG行書体" panose="03000609000000000000" pitchFamily="65" charset="-128"/>
              </a:rPr>
              <a:t>思ほえで</a:t>
            </a:r>
          </a:p>
          <a:p>
            <a:r>
              <a:rPr kumimoji="1" lang="ja-JP" altLang="en-US" sz="4400">
                <a:latin typeface="HG行書体" panose="03000609000000000000" pitchFamily="65" charset="-128"/>
                <a:ea typeface="HG行書体" panose="03000609000000000000" pitchFamily="65" charset="-128"/>
              </a:rPr>
              <a:t>身のいたづらに</a:t>
            </a:r>
          </a:p>
          <a:p>
            <a:r>
              <a:rPr kumimoji="1" lang="ja-JP" altLang="en-US" sz="4400">
                <a:latin typeface="HG行書体" panose="03000609000000000000" pitchFamily="65" charset="-128"/>
                <a:ea typeface="HG行書体" panose="03000609000000000000" pitchFamily="65" charset="-128"/>
              </a:rPr>
              <a:t>なりぬべきかな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407030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ゆらのとを</a:t>
            </a:r>
          </a:p>
          <a:p>
            <a:r>
              <a:rPr kumimoji="1" lang="ja-JP" altLang="en-US" sz="4800">
                <a:latin typeface="HG正楷書体-PRO" panose="03000600000000000000" pitchFamily="66" charset="-128"/>
                <a:ea typeface="HG正楷書体-PRO" panose="03000600000000000000" pitchFamily="66" charset="-128"/>
              </a:rPr>
              <a:t>わたるふなびと</a:t>
            </a:r>
          </a:p>
          <a:p>
            <a:r>
              <a:rPr kumimoji="1" lang="ja-JP" altLang="en-US" sz="4800">
                <a:latin typeface="HG正楷書体-PRO" panose="03000600000000000000" pitchFamily="66" charset="-128"/>
                <a:ea typeface="HG正楷書体-PRO" panose="03000600000000000000" pitchFamily="66" charset="-128"/>
              </a:rPr>
              <a:t>かぢをたえ</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ゆくへもしらぬ</a:t>
            </a:r>
          </a:p>
          <a:p>
            <a:r>
              <a:rPr kumimoji="1" lang="ja-JP" altLang="en-US" sz="4800">
                <a:solidFill>
                  <a:srgbClr val="CC3300"/>
                </a:solidFill>
                <a:latin typeface="HG正楷書体-PRO" panose="03000600000000000000" pitchFamily="66" charset="-128"/>
                <a:ea typeface="HG正楷書体-PRO" panose="03000600000000000000" pitchFamily="66" charset="-128"/>
              </a:rPr>
              <a:t>こひのみちかな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由良の瀬戸を漕ぎ渡る船頭が、櫂を失くして行く先も分からず漂うように、この先どうなるか分からない恋の道であることよ。</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曾禰好忠</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由良のとを</a:t>
            </a:r>
          </a:p>
          <a:p>
            <a:r>
              <a:rPr kumimoji="1" lang="ja-JP" altLang="en-US" sz="4400">
                <a:latin typeface="HG行書体" panose="03000609000000000000" pitchFamily="65" charset="-128"/>
                <a:ea typeface="HG行書体" panose="03000609000000000000" pitchFamily="65" charset="-128"/>
              </a:rPr>
              <a:t>渡る舟人</a:t>
            </a:r>
          </a:p>
          <a:p>
            <a:r>
              <a:rPr kumimoji="1" lang="ja-JP" altLang="en-US" sz="4400">
                <a:latin typeface="HG行書体" panose="03000609000000000000" pitchFamily="65" charset="-128"/>
                <a:ea typeface="HG行書体" panose="03000609000000000000" pitchFamily="65" charset="-128"/>
              </a:rPr>
              <a:t>かぢを絶え</a:t>
            </a:r>
          </a:p>
          <a:p>
            <a:r>
              <a:rPr kumimoji="1" lang="ja-JP" altLang="en-US" sz="4400">
                <a:latin typeface="HG行書体" panose="03000609000000000000" pitchFamily="65" charset="-128"/>
                <a:ea typeface="HG行書体" panose="03000609000000000000" pitchFamily="65" charset="-128"/>
              </a:rPr>
              <a:t>ゆくへも知らぬ</a:t>
            </a:r>
          </a:p>
          <a:p>
            <a:r>
              <a:rPr kumimoji="1" lang="ja-JP" altLang="en-US" sz="4400">
                <a:latin typeface="HG行書体" panose="03000609000000000000" pitchFamily="65" charset="-128"/>
                <a:ea typeface="HG行書体" panose="03000609000000000000" pitchFamily="65" charset="-128"/>
              </a:rPr>
              <a:t>恋の道かな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670064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やへむぐら</a:t>
            </a:r>
          </a:p>
          <a:p>
            <a:r>
              <a:rPr kumimoji="1" lang="ja-JP" altLang="en-US" sz="4800">
                <a:latin typeface="HG正楷書体-PRO" panose="03000600000000000000" pitchFamily="66" charset="-128"/>
                <a:ea typeface="HG正楷書体-PRO" panose="03000600000000000000" pitchFamily="66" charset="-128"/>
              </a:rPr>
              <a:t>しげれるやどの</a:t>
            </a:r>
          </a:p>
          <a:p>
            <a:r>
              <a:rPr kumimoji="1" lang="ja-JP" altLang="en-US" sz="4800">
                <a:latin typeface="HG正楷書体-PRO" panose="03000600000000000000" pitchFamily="66" charset="-128"/>
                <a:ea typeface="HG正楷書体-PRO" panose="03000600000000000000" pitchFamily="66" charset="-128"/>
              </a:rPr>
              <a:t>さびしきに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ひとこそみえね</a:t>
            </a:r>
          </a:p>
          <a:p>
            <a:r>
              <a:rPr kumimoji="1" lang="ja-JP" altLang="en-US" sz="4800">
                <a:solidFill>
                  <a:srgbClr val="CC3300"/>
                </a:solidFill>
                <a:latin typeface="HG正楷書体-PRO" panose="03000600000000000000" pitchFamily="66" charset="-128"/>
                <a:ea typeface="HG正楷書体-PRO" panose="03000600000000000000" pitchFamily="66" charset="-128"/>
              </a:rPr>
              <a:t>あきはきにけり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幾重にも蔓草が生い茂った家は荒れて寂しく、訪れる人は誰もいないが、それでも秋だけはやって来たのだよ。</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恵慶法師</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八重葎</a:t>
            </a:r>
          </a:p>
          <a:p>
            <a:r>
              <a:rPr kumimoji="1" lang="ja-JP" altLang="en-US" sz="4400">
                <a:latin typeface="HG行書体" panose="03000609000000000000" pitchFamily="65" charset="-128"/>
                <a:ea typeface="HG行書体" panose="03000609000000000000" pitchFamily="65" charset="-128"/>
              </a:rPr>
              <a:t>しげれる宿の</a:t>
            </a:r>
          </a:p>
          <a:p>
            <a:r>
              <a:rPr kumimoji="1" lang="ja-JP" altLang="en-US" sz="4400">
                <a:latin typeface="HG行書体" panose="03000609000000000000" pitchFamily="65" charset="-128"/>
                <a:ea typeface="HG行書体" panose="03000609000000000000" pitchFamily="65" charset="-128"/>
              </a:rPr>
              <a:t>さびしきに</a:t>
            </a:r>
          </a:p>
          <a:p>
            <a:r>
              <a:rPr kumimoji="1" lang="ja-JP" altLang="en-US" sz="4400">
                <a:latin typeface="HG行書体" panose="03000609000000000000" pitchFamily="65" charset="-128"/>
                <a:ea typeface="HG行書体" panose="03000609000000000000" pitchFamily="65" charset="-128"/>
              </a:rPr>
              <a:t>人こそ見えね</a:t>
            </a:r>
          </a:p>
          <a:p>
            <a:r>
              <a:rPr kumimoji="1" lang="ja-JP" altLang="en-US" sz="4400">
                <a:latin typeface="HG行書体" panose="03000609000000000000" pitchFamily="65" charset="-128"/>
                <a:ea typeface="HG行書体" panose="03000609000000000000" pitchFamily="65" charset="-128"/>
              </a:rPr>
              <a:t>秋は来にけり</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26302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トリミング">
  <a:themeElements>
    <a:clrScheme name="トリミン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トリミン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トリミン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16948</TotalTime>
  <Words>1485</Words>
  <Application>Microsoft Office PowerPoint</Application>
  <PresentationFormat>ワイド画面</PresentationFormat>
  <Paragraphs>331</Paragraphs>
  <Slides>22</Slides>
  <Notes>20</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22</vt:i4>
      </vt:variant>
    </vt:vector>
  </HeadingPairs>
  <TitlesOfParts>
    <vt:vector size="36" baseType="lpstr">
      <vt:lpstr>HG行書体</vt:lpstr>
      <vt:lpstr>HG正楷書体-PRO</vt:lpstr>
      <vt:lpstr>ＭＳ Ｐゴシック</vt:lpstr>
      <vt:lpstr>メイリオ</vt:lpstr>
      <vt:lpstr>游ゴシック</vt:lpstr>
      <vt:lpstr>游ゴシック Light</vt:lpstr>
      <vt:lpstr>Arial</vt:lpstr>
      <vt:lpstr>Calibri</vt:lpstr>
      <vt:lpstr>Calibri Light</vt:lpstr>
      <vt:lpstr>Franklin Gothic Book</vt:lpstr>
      <vt:lpstr>Wingdings 2</vt:lpstr>
      <vt:lpstr>HDOfficeLightV0</vt:lpstr>
      <vt:lpstr>トリミング</vt:lpstr>
      <vt:lpstr>Office テーマ</vt:lpstr>
      <vt:lpstr>百人一首</vt:lpstr>
      <vt:lpstr>歌人の和歌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百人一首</dc:title>
  <dc:creator>colas</dc:creator>
  <cp:lastModifiedBy>colas@edu-c.local</cp:lastModifiedBy>
  <cp:revision>752</cp:revision>
  <dcterms:created xsi:type="dcterms:W3CDTF">2017-10-03T04:20:59Z</dcterms:created>
  <dcterms:modified xsi:type="dcterms:W3CDTF">2020-07-30T04:12:17Z</dcterms:modified>
</cp:coreProperties>
</file>