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7" r:id="rId1"/>
    <p:sldMasterId id="2147484077" r:id="rId2"/>
    <p:sldMasterId id="2147484089" r:id="rId3"/>
  </p:sldMasterIdLst>
  <p:notesMasterIdLst>
    <p:notesMasterId r:id="rId26"/>
  </p:notesMasterIdLst>
  <p:sldIdLst>
    <p:sldId id="303" r:id="rId4"/>
    <p:sldId id="304"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5E15"/>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6730" autoAdjust="0"/>
  </p:normalViewPr>
  <p:slideViewPr>
    <p:cSldViewPr snapToGrid="0">
      <p:cViewPr varScale="1">
        <p:scale>
          <a:sx n="81" d="100"/>
          <a:sy n="81" d="100"/>
        </p:scale>
        <p:origin x="486"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8E7044-D069-43F4-A45A-55C308A2956B}" type="datetimeFigureOut">
              <a:rPr kumimoji="1" lang="ja-JP" altLang="en-US" smtClean="0"/>
              <a:t>2020/7/30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EBC80-037F-47C0-B582-DFA5BA53A4A6}" type="slidenum">
              <a:rPr kumimoji="1" lang="ja-JP" altLang="en-US" smtClean="0"/>
              <a:t>‹#›</a:t>
            </a:fld>
            <a:endParaRPr kumimoji="1" lang="ja-JP" altLang="en-US"/>
          </a:p>
        </p:txBody>
      </p:sp>
    </p:spTree>
    <p:extLst>
      <p:ext uri="{BB962C8B-B14F-4D97-AF65-F5344CB8AC3E}">
        <p14:creationId xmlns:p14="http://schemas.microsoft.com/office/powerpoint/2010/main" val="9809192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3</a:t>
            </a:fld>
            <a:endParaRPr kumimoji="1" lang="ja-JP" altLang="en-US"/>
          </a:p>
        </p:txBody>
      </p:sp>
    </p:spTree>
    <p:extLst>
      <p:ext uri="{BB962C8B-B14F-4D97-AF65-F5344CB8AC3E}">
        <p14:creationId xmlns:p14="http://schemas.microsoft.com/office/powerpoint/2010/main" val="3921323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12</a:t>
            </a:fld>
            <a:endParaRPr kumimoji="1" lang="ja-JP" altLang="en-US"/>
          </a:p>
        </p:txBody>
      </p:sp>
    </p:spTree>
    <p:extLst>
      <p:ext uri="{BB962C8B-B14F-4D97-AF65-F5344CB8AC3E}">
        <p14:creationId xmlns:p14="http://schemas.microsoft.com/office/powerpoint/2010/main" val="3550195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13</a:t>
            </a:fld>
            <a:endParaRPr kumimoji="1" lang="ja-JP" altLang="en-US"/>
          </a:p>
        </p:txBody>
      </p:sp>
    </p:spTree>
    <p:extLst>
      <p:ext uri="{BB962C8B-B14F-4D97-AF65-F5344CB8AC3E}">
        <p14:creationId xmlns:p14="http://schemas.microsoft.com/office/powerpoint/2010/main" val="1182251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a:solidFill>
                <a:schemeClr val="bg2">
                  <a:lumMod val="50000"/>
                </a:schemeClr>
              </a:solidFill>
              <a:latin typeface="HG正楷書体-PRO" panose="03000600000000000000" pitchFamily="66" charset="-128"/>
              <a:ea typeface="HG正楷書体-PRO" panose="03000600000000000000" pitchFamily="66" charset="-128"/>
            </a:endParaRPr>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14</a:t>
            </a:fld>
            <a:endParaRPr kumimoji="1" lang="ja-JP" altLang="en-US"/>
          </a:p>
        </p:txBody>
      </p:sp>
    </p:spTree>
    <p:extLst>
      <p:ext uri="{BB962C8B-B14F-4D97-AF65-F5344CB8AC3E}">
        <p14:creationId xmlns:p14="http://schemas.microsoft.com/office/powerpoint/2010/main" val="529198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15</a:t>
            </a:fld>
            <a:endParaRPr kumimoji="1" lang="ja-JP" altLang="en-US"/>
          </a:p>
        </p:txBody>
      </p:sp>
    </p:spTree>
    <p:extLst>
      <p:ext uri="{BB962C8B-B14F-4D97-AF65-F5344CB8AC3E}">
        <p14:creationId xmlns:p14="http://schemas.microsoft.com/office/powerpoint/2010/main" val="102327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16</a:t>
            </a:fld>
            <a:endParaRPr kumimoji="1" lang="ja-JP" altLang="en-US"/>
          </a:p>
        </p:txBody>
      </p:sp>
    </p:spTree>
    <p:extLst>
      <p:ext uri="{BB962C8B-B14F-4D97-AF65-F5344CB8AC3E}">
        <p14:creationId xmlns:p14="http://schemas.microsoft.com/office/powerpoint/2010/main" val="3104513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17</a:t>
            </a:fld>
            <a:endParaRPr kumimoji="1" lang="ja-JP" altLang="en-US"/>
          </a:p>
        </p:txBody>
      </p:sp>
    </p:spTree>
    <p:extLst>
      <p:ext uri="{BB962C8B-B14F-4D97-AF65-F5344CB8AC3E}">
        <p14:creationId xmlns:p14="http://schemas.microsoft.com/office/powerpoint/2010/main" val="1721937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18</a:t>
            </a:fld>
            <a:endParaRPr kumimoji="1" lang="ja-JP" altLang="en-US"/>
          </a:p>
        </p:txBody>
      </p:sp>
    </p:spTree>
    <p:extLst>
      <p:ext uri="{BB962C8B-B14F-4D97-AF65-F5344CB8AC3E}">
        <p14:creationId xmlns:p14="http://schemas.microsoft.com/office/powerpoint/2010/main" val="2297156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19</a:t>
            </a:fld>
            <a:endParaRPr kumimoji="1" lang="ja-JP" altLang="en-US"/>
          </a:p>
        </p:txBody>
      </p:sp>
    </p:spTree>
    <p:extLst>
      <p:ext uri="{BB962C8B-B14F-4D97-AF65-F5344CB8AC3E}">
        <p14:creationId xmlns:p14="http://schemas.microsoft.com/office/powerpoint/2010/main" val="2194996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20</a:t>
            </a:fld>
            <a:endParaRPr kumimoji="1" lang="ja-JP" altLang="en-US"/>
          </a:p>
        </p:txBody>
      </p:sp>
    </p:spTree>
    <p:extLst>
      <p:ext uri="{BB962C8B-B14F-4D97-AF65-F5344CB8AC3E}">
        <p14:creationId xmlns:p14="http://schemas.microsoft.com/office/powerpoint/2010/main" val="25507441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21</a:t>
            </a:fld>
            <a:endParaRPr kumimoji="1" lang="ja-JP" altLang="en-US"/>
          </a:p>
        </p:txBody>
      </p:sp>
    </p:spTree>
    <p:extLst>
      <p:ext uri="{BB962C8B-B14F-4D97-AF65-F5344CB8AC3E}">
        <p14:creationId xmlns:p14="http://schemas.microsoft.com/office/powerpoint/2010/main" val="1758780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4</a:t>
            </a:fld>
            <a:endParaRPr kumimoji="1" lang="ja-JP" altLang="en-US"/>
          </a:p>
        </p:txBody>
      </p:sp>
    </p:spTree>
    <p:extLst>
      <p:ext uri="{BB962C8B-B14F-4D97-AF65-F5344CB8AC3E}">
        <p14:creationId xmlns:p14="http://schemas.microsoft.com/office/powerpoint/2010/main" val="32877783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22</a:t>
            </a:fld>
            <a:endParaRPr kumimoji="1" lang="ja-JP" altLang="en-US"/>
          </a:p>
        </p:txBody>
      </p:sp>
    </p:spTree>
    <p:extLst>
      <p:ext uri="{BB962C8B-B14F-4D97-AF65-F5344CB8AC3E}">
        <p14:creationId xmlns:p14="http://schemas.microsoft.com/office/powerpoint/2010/main" val="182084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5</a:t>
            </a:fld>
            <a:endParaRPr kumimoji="1" lang="ja-JP" altLang="en-US"/>
          </a:p>
        </p:txBody>
      </p:sp>
    </p:spTree>
    <p:extLst>
      <p:ext uri="{BB962C8B-B14F-4D97-AF65-F5344CB8AC3E}">
        <p14:creationId xmlns:p14="http://schemas.microsoft.com/office/powerpoint/2010/main" val="3936286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6</a:t>
            </a:fld>
            <a:endParaRPr kumimoji="1" lang="ja-JP" altLang="en-US"/>
          </a:p>
        </p:txBody>
      </p:sp>
    </p:spTree>
    <p:extLst>
      <p:ext uri="{BB962C8B-B14F-4D97-AF65-F5344CB8AC3E}">
        <p14:creationId xmlns:p14="http://schemas.microsoft.com/office/powerpoint/2010/main" val="2089848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7</a:t>
            </a:fld>
            <a:endParaRPr kumimoji="1" lang="ja-JP" altLang="en-US"/>
          </a:p>
        </p:txBody>
      </p:sp>
    </p:spTree>
    <p:extLst>
      <p:ext uri="{BB962C8B-B14F-4D97-AF65-F5344CB8AC3E}">
        <p14:creationId xmlns:p14="http://schemas.microsoft.com/office/powerpoint/2010/main" val="151024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8</a:t>
            </a:fld>
            <a:endParaRPr kumimoji="1" lang="ja-JP" altLang="en-US"/>
          </a:p>
        </p:txBody>
      </p:sp>
    </p:spTree>
    <p:extLst>
      <p:ext uri="{BB962C8B-B14F-4D97-AF65-F5344CB8AC3E}">
        <p14:creationId xmlns:p14="http://schemas.microsoft.com/office/powerpoint/2010/main" val="3244019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9</a:t>
            </a:fld>
            <a:endParaRPr kumimoji="1" lang="ja-JP" altLang="en-US"/>
          </a:p>
        </p:txBody>
      </p:sp>
    </p:spTree>
    <p:extLst>
      <p:ext uri="{BB962C8B-B14F-4D97-AF65-F5344CB8AC3E}">
        <p14:creationId xmlns:p14="http://schemas.microsoft.com/office/powerpoint/2010/main" val="499899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10</a:t>
            </a:fld>
            <a:endParaRPr kumimoji="1" lang="ja-JP" altLang="en-US"/>
          </a:p>
        </p:txBody>
      </p:sp>
    </p:spTree>
    <p:extLst>
      <p:ext uri="{BB962C8B-B14F-4D97-AF65-F5344CB8AC3E}">
        <p14:creationId xmlns:p14="http://schemas.microsoft.com/office/powerpoint/2010/main" val="3700104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11</a:t>
            </a:fld>
            <a:endParaRPr kumimoji="1" lang="ja-JP" altLang="en-US"/>
          </a:p>
        </p:txBody>
      </p:sp>
    </p:spTree>
    <p:extLst>
      <p:ext uri="{BB962C8B-B14F-4D97-AF65-F5344CB8AC3E}">
        <p14:creationId xmlns:p14="http://schemas.microsoft.com/office/powerpoint/2010/main" val="3423437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70398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65312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1" y="360364"/>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529620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6F4FAFE-9565-4E10-90C0-D529DF2121F8}" type="slidenum">
              <a:rPr kumimoji="1" lang="ja-JP" altLang="en-US" smtClean="0"/>
              <a:t>‹#›</a:t>
            </a:fld>
            <a:endParaRPr kumimoji="1" lang="ja-JP"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3526565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40841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65859794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93575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41052483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708041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66375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570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865305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89540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767665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48219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052221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824964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64373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565141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896639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330688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0623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52635"/>
            <a:ext cx="105156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51685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231178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36156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42765146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0657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82818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2"/>
            <a:ext cx="515620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2"/>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851"/>
            <a:ext cx="51816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7552"/>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4120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163702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969694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93192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9280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87797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2"/>
            <a:ext cx="27432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31758641"/>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74117563"/>
      </p:ext>
    </p:extLst>
  </p:cSld>
  <p:clrMap bg1="lt1" tx1="dk1" bg2="lt2" tx2="dk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84" r:id="rId7"/>
    <p:sldLayoutId id="2147484085" r:id="rId8"/>
    <p:sldLayoutId id="2147484086" r:id="rId9"/>
    <p:sldLayoutId id="2147484087" r:id="rId10"/>
    <p:sldLayoutId id="2147484088" r:id="rId11"/>
  </p:sldLayoutIdLst>
  <p:txStyles>
    <p:titleStyle>
      <a:lvl1pPr algn="l" defTabSz="914400" rtl="0" eaLnBrk="1" latinLnBrk="0" hangingPunct="1">
        <a:lnSpc>
          <a:spcPct val="89000"/>
        </a:lnSpc>
        <a:spcBef>
          <a:spcPct val="0"/>
        </a:spcBef>
        <a:buNone/>
        <a:defRPr kumimoji="1"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2" pos="9216" userDrawn="1">
          <p15:clr>
            <a:srgbClr val="F26B43"/>
          </p15:clr>
        </p15:guide>
        <p15:guide id="13" pos="1248" userDrawn="1">
          <p15:clr>
            <a:srgbClr val="F26B43"/>
          </p15:clr>
        </p15:guide>
        <p15:guide id="14" pos="1152" userDrawn="1">
          <p15:clr>
            <a:srgbClr val="F26B43"/>
          </p15:clr>
        </p15:guide>
        <p15:guide id="15" orient="horz" pos="1368" userDrawn="1">
          <p15:clr>
            <a:srgbClr val="F26B43"/>
          </p15:clr>
        </p15:guide>
        <p15:guide id="16" orient="horz" pos="1440" userDrawn="1">
          <p15:clr>
            <a:srgbClr val="F26B43"/>
          </p15:clr>
        </p15:guide>
        <p15:guide id="17" orient="horz" pos="3696" userDrawn="1">
          <p15:clr>
            <a:srgbClr val="F26B43"/>
          </p15:clr>
        </p15:guide>
        <p15:guide id="18" orient="horz" pos="432" userDrawn="1">
          <p15:clr>
            <a:srgbClr val="F26B43"/>
          </p15:clr>
        </p15:guide>
        <p15:guide id="19" orient="horz" pos="1512" userDrawn="1">
          <p15:clr>
            <a:srgbClr val="F26B43"/>
          </p15:clr>
        </p15:guide>
        <p15:guide id="20" pos="6912" userDrawn="1">
          <p15:clr>
            <a:srgbClr val="F26B43"/>
          </p15:clr>
        </p15:guide>
        <p15:guide id="21" pos="936" userDrawn="1">
          <p15:clr>
            <a:srgbClr val="F26B43"/>
          </p15:clr>
        </p15:guide>
        <p15:guide id="22" pos="86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380981395"/>
      </p:ext>
    </p:extLst>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p:txBody>
          <a:bodyPr>
            <a:noAutofit/>
          </a:bodyPr>
          <a:lstStyle/>
          <a:p>
            <a:r>
              <a:rPr lang="ja-JP" altLang="en-US" sz="9600" dirty="0">
                <a:latin typeface="HG行書体" panose="03000609000000000000" pitchFamily="65" charset="-128"/>
                <a:ea typeface="HG行書体" panose="03000609000000000000" pitchFamily="65" charset="-128"/>
              </a:rPr>
              <a:t>百人一首</a:t>
            </a:r>
          </a:p>
        </p:txBody>
      </p:sp>
      <p:sp>
        <p:nvSpPr>
          <p:cNvPr id="3" name="縦書きテキスト プレースホルダー 2"/>
          <p:cNvSpPr>
            <a:spLocks noGrp="1"/>
          </p:cNvSpPr>
          <p:nvPr>
            <p:ph type="body" orient="vert" idx="1"/>
          </p:nvPr>
        </p:nvSpPr>
        <p:spPr>
          <a:xfrm>
            <a:off x="5606891" y="624156"/>
            <a:ext cx="978217" cy="5243244"/>
          </a:xfrm>
        </p:spPr>
        <p:txBody>
          <a:bodyPr anchor="ctr">
            <a:spAutoFit/>
          </a:bodyPr>
          <a:lstStyle/>
          <a:p>
            <a:pPr marL="0" indent="0" algn="ctr">
              <a:buNone/>
            </a:pPr>
            <a:r>
              <a:rPr lang="ja-JP" altLang="en-US" sz="5400">
                <a:latin typeface="HG正楷書体-PRO" panose="03000600000000000000" pitchFamily="66" charset="-128"/>
                <a:ea typeface="HG正楷書体-PRO" panose="03000600000000000000" pitchFamily="66" charset="-128"/>
              </a:rPr>
              <a:t>六一番～八十番</a:t>
            </a:r>
            <a:endParaRPr lang="ja-JP" altLang="en-US" sz="5400" dirty="0">
              <a:latin typeface="HG正楷書体-PRO" panose="03000600000000000000" pitchFamily="66" charset="-128"/>
              <a:ea typeface="HG正楷書体-PRO" panose="03000600000000000000" pitchFamily="66" charset="-128"/>
            </a:endParaRPr>
          </a:p>
        </p:txBody>
      </p:sp>
      <p:pic>
        <p:nvPicPr>
          <p:cNvPr id="8" name="Picture 2" descr="百人一首のイラスト">
            <a:extLst>
              <a:ext uri="{FF2B5EF4-FFF2-40B4-BE49-F238E27FC236}">
                <a16:creationId xmlns:a16="http://schemas.microsoft.com/office/drawing/2014/main" id="{ECDAD4AF-48B3-4E8B-ACDF-67D4B9EEC0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9412" y="4305300"/>
            <a:ext cx="2012053" cy="200702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百人一首をしている男性のイラスト">
            <a:extLst>
              <a:ext uri="{FF2B5EF4-FFF2-40B4-BE49-F238E27FC236}">
                <a16:creationId xmlns:a16="http://schemas.microsoft.com/office/drawing/2014/main" id="{4E536BA5-B8BB-4C64-8548-639EF767AE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1189638" y="616932"/>
            <a:ext cx="2811600" cy="2628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30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こころにも</a:t>
            </a:r>
          </a:p>
          <a:p>
            <a:r>
              <a:rPr kumimoji="1" lang="ja-JP" altLang="en-US" sz="4800">
                <a:latin typeface="HG正楷書体-PRO" panose="03000600000000000000" pitchFamily="66" charset="-128"/>
                <a:ea typeface="HG正楷書体-PRO" panose="03000600000000000000" pitchFamily="66" charset="-128"/>
              </a:rPr>
              <a:t>あらでうきよに</a:t>
            </a:r>
          </a:p>
          <a:p>
            <a:r>
              <a:rPr kumimoji="1" lang="ja-JP" altLang="en-US" sz="4800">
                <a:latin typeface="HG正楷書体-PRO" panose="03000600000000000000" pitchFamily="66" charset="-128"/>
                <a:ea typeface="HG正楷書体-PRO" panose="03000600000000000000" pitchFamily="66" charset="-128"/>
              </a:rPr>
              <a:t>ながらへば</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こひしかるべき</a:t>
            </a:r>
          </a:p>
          <a:p>
            <a:r>
              <a:rPr kumimoji="1" lang="ja-JP" altLang="en-US" sz="4800">
                <a:solidFill>
                  <a:srgbClr val="CC3300"/>
                </a:solidFill>
                <a:latin typeface="HG正楷書体-PRO" panose="03000600000000000000" pitchFamily="66" charset="-128"/>
                <a:ea typeface="HG正楷書体-PRO" panose="03000600000000000000" pitchFamily="66" charset="-128"/>
              </a:rPr>
              <a:t>よはのつきかな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本心に反して辛いこの世に生き永らえていたならば、今宵の月はきっと恋しく思い出すに違いない。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三条院</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心にも</a:t>
            </a:r>
          </a:p>
          <a:p>
            <a:r>
              <a:rPr kumimoji="1" lang="ja-JP" altLang="en-US" sz="4400">
                <a:latin typeface="HG行書体" panose="03000609000000000000" pitchFamily="65" charset="-128"/>
                <a:ea typeface="HG行書体" panose="03000609000000000000" pitchFamily="65" charset="-128"/>
              </a:rPr>
              <a:t>あらでうき世に</a:t>
            </a:r>
          </a:p>
          <a:p>
            <a:r>
              <a:rPr kumimoji="1" lang="ja-JP" altLang="en-US" sz="4400">
                <a:latin typeface="HG行書体" panose="03000609000000000000" pitchFamily="65" charset="-128"/>
                <a:ea typeface="HG行書体" panose="03000609000000000000" pitchFamily="65" charset="-128"/>
              </a:rPr>
              <a:t>ながらへば</a:t>
            </a:r>
          </a:p>
          <a:p>
            <a:r>
              <a:rPr kumimoji="1" lang="ja-JP" altLang="en-US" sz="4400">
                <a:latin typeface="HG行書体" panose="03000609000000000000" pitchFamily="65" charset="-128"/>
                <a:ea typeface="HG行書体" panose="03000609000000000000" pitchFamily="65" charset="-128"/>
              </a:rPr>
              <a:t>恋しかるべき</a:t>
            </a:r>
          </a:p>
          <a:p>
            <a:r>
              <a:rPr kumimoji="1" lang="ja-JP" altLang="en-US" sz="4400">
                <a:latin typeface="HG行書体" panose="03000609000000000000" pitchFamily="65" charset="-128"/>
                <a:ea typeface="HG行書体" panose="03000609000000000000" pitchFamily="65" charset="-128"/>
              </a:rPr>
              <a:t>夜半の月かな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39026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あらしふく</a:t>
            </a:r>
          </a:p>
          <a:p>
            <a:r>
              <a:rPr kumimoji="1" lang="ja-JP" altLang="en-US" sz="4800">
                <a:latin typeface="HG正楷書体-PRO" panose="03000600000000000000" pitchFamily="66" charset="-128"/>
                <a:ea typeface="HG正楷書体-PRO" panose="03000600000000000000" pitchFamily="66" charset="-128"/>
              </a:rPr>
              <a:t>みむろのやまの</a:t>
            </a:r>
          </a:p>
          <a:p>
            <a:r>
              <a:rPr kumimoji="1" lang="ja-JP" altLang="en-US" sz="4800">
                <a:latin typeface="HG正楷書体-PRO" panose="03000600000000000000" pitchFamily="66" charset="-128"/>
                <a:ea typeface="HG正楷書体-PRO" panose="03000600000000000000" pitchFamily="66" charset="-128"/>
              </a:rPr>
              <a:t>もみぢばは</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たつたのかはの</a:t>
            </a:r>
          </a:p>
          <a:p>
            <a:r>
              <a:rPr kumimoji="1" lang="ja-JP" altLang="en-US" sz="4800">
                <a:solidFill>
                  <a:srgbClr val="CC3300"/>
                </a:solidFill>
                <a:latin typeface="HG正楷書体-PRO" panose="03000600000000000000" pitchFamily="66" charset="-128"/>
                <a:ea typeface="HG正楷書体-PRO" panose="03000600000000000000" pitchFamily="66" charset="-128"/>
              </a:rPr>
              <a:t>にしきなりけり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1107995" y="369000"/>
            <a:ext cx="1384995"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激しい山風が吹き散らした三室山の紅葉が、竜田川の水面を錦のように美しく彩るのだ。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能因法師</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嵐吹く</a:t>
            </a:r>
          </a:p>
          <a:p>
            <a:r>
              <a:rPr kumimoji="1" lang="ja-JP" altLang="en-US" sz="4400">
                <a:latin typeface="HG行書体" panose="03000609000000000000" pitchFamily="65" charset="-128"/>
                <a:ea typeface="HG行書体" panose="03000609000000000000" pitchFamily="65" charset="-128"/>
              </a:rPr>
              <a:t>三室の山の</a:t>
            </a:r>
          </a:p>
          <a:p>
            <a:r>
              <a:rPr kumimoji="1" lang="ja-JP" altLang="en-US" sz="4400">
                <a:latin typeface="HG行書体" panose="03000609000000000000" pitchFamily="65" charset="-128"/>
                <a:ea typeface="HG行書体" panose="03000609000000000000" pitchFamily="65" charset="-128"/>
              </a:rPr>
              <a:t>もみぢ葉は</a:t>
            </a:r>
          </a:p>
          <a:p>
            <a:r>
              <a:rPr kumimoji="1" lang="ja-JP" altLang="en-US" sz="4400">
                <a:latin typeface="HG行書体" panose="03000609000000000000" pitchFamily="65" charset="-128"/>
                <a:ea typeface="HG行書体" panose="03000609000000000000" pitchFamily="65" charset="-128"/>
              </a:rPr>
              <a:t>竜田の川の</a:t>
            </a:r>
          </a:p>
          <a:p>
            <a:r>
              <a:rPr kumimoji="1" lang="ja-JP" altLang="en-US" sz="4400">
                <a:latin typeface="HG行書体" panose="03000609000000000000" pitchFamily="65" charset="-128"/>
                <a:ea typeface="HG行書体" panose="03000609000000000000" pitchFamily="65" charset="-128"/>
              </a:rPr>
              <a:t>錦なりけり</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16425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さびしさに</a:t>
            </a:r>
          </a:p>
          <a:p>
            <a:r>
              <a:rPr kumimoji="1" lang="ja-JP" altLang="en-US" sz="4800">
                <a:latin typeface="HG正楷書体-PRO" panose="03000600000000000000" pitchFamily="66" charset="-128"/>
                <a:ea typeface="HG正楷書体-PRO" panose="03000600000000000000" pitchFamily="66" charset="-128"/>
              </a:rPr>
              <a:t>やどをたちいでて</a:t>
            </a:r>
          </a:p>
          <a:p>
            <a:r>
              <a:rPr kumimoji="1" lang="ja-JP" altLang="en-US" sz="4800">
                <a:latin typeface="HG正楷書体-PRO" panose="03000600000000000000" pitchFamily="66" charset="-128"/>
                <a:ea typeface="HG正楷書体-PRO" panose="03000600000000000000" pitchFamily="66" charset="-128"/>
              </a:rPr>
              <a:t>ながむれば</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いづこもおなじ</a:t>
            </a:r>
          </a:p>
          <a:p>
            <a:r>
              <a:rPr kumimoji="1" lang="ja-JP" altLang="en-US" sz="4800">
                <a:solidFill>
                  <a:srgbClr val="CC3300"/>
                </a:solidFill>
                <a:latin typeface="HG正楷書体-PRO" panose="03000600000000000000" pitchFamily="66" charset="-128"/>
                <a:ea typeface="HG正楷書体-PRO" panose="03000600000000000000" pitchFamily="66" charset="-128"/>
              </a:rPr>
              <a:t>あきのゆふぐれ</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あまりの寂しさに耐えかねて庵を出て辺りを見渡すと、どこも同じように寂しい秋の夕暮れである。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良暹法師</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さびしさに</a:t>
            </a:r>
          </a:p>
          <a:p>
            <a:r>
              <a:rPr kumimoji="1" lang="ja-JP" altLang="en-US" sz="4400">
                <a:latin typeface="HG行書体" panose="03000609000000000000" pitchFamily="65" charset="-128"/>
                <a:ea typeface="HG行書体" panose="03000609000000000000" pitchFamily="65" charset="-128"/>
              </a:rPr>
              <a:t>宿を立ち出でて</a:t>
            </a:r>
          </a:p>
          <a:p>
            <a:r>
              <a:rPr kumimoji="1" lang="ja-JP" altLang="en-US" sz="4400">
                <a:latin typeface="HG行書体" panose="03000609000000000000" pitchFamily="65" charset="-128"/>
                <a:ea typeface="HG行書体" panose="03000609000000000000" pitchFamily="65" charset="-128"/>
              </a:rPr>
              <a:t>ながむれば</a:t>
            </a:r>
          </a:p>
          <a:p>
            <a:r>
              <a:rPr kumimoji="1" lang="ja-JP" altLang="en-US" sz="4400">
                <a:latin typeface="HG行書体" panose="03000609000000000000" pitchFamily="65" charset="-128"/>
                <a:ea typeface="HG行書体" panose="03000609000000000000" pitchFamily="65" charset="-128"/>
              </a:rPr>
              <a:t>いづこも同じ</a:t>
            </a:r>
          </a:p>
          <a:p>
            <a:r>
              <a:rPr kumimoji="1" lang="ja-JP" altLang="en-US" sz="4400">
                <a:latin typeface="HG行書体" panose="03000609000000000000" pitchFamily="65" charset="-128"/>
                <a:ea typeface="HG行書体" panose="03000609000000000000" pitchFamily="65" charset="-128"/>
              </a:rPr>
              <a:t>秋の夕暮れ</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76258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ゆふされば</a:t>
            </a:r>
          </a:p>
          <a:p>
            <a:r>
              <a:rPr kumimoji="1" lang="ja-JP" altLang="en-US" sz="4800">
                <a:latin typeface="HG正楷書体-PRO" panose="03000600000000000000" pitchFamily="66" charset="-128"/>
                <a:ea typeface="HG正楷書体-PRO" panose="03000600000000000000" pitchFamily="66" charset="-128"/>
              </a:rPr>
              <a:t>かどたのいなば</a:t>
            </a:r>
          </a:p>
          <a:p>
            <a:r>
              <a:rPr kumimoji="1" lang="ja-JP" altLang="en-US" sz="4800">
                <a:latin typeface="HG正楷書体-PRO" panose="03000600000000000000" pitchFamily="66" charset="-128"/>
                <a:ea typeface="HG正楷書体-PRO" panose="03000600000000000000" pitchFamily="66" charset="-128"/>
              </a:rPr>
              <a:t>おとづれて</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あしのまろやに</a:t>
            </a:r>
          </a:p>
          <a:p>
            <a:r>
              <a:rPr kumimoji="1" lang="ja-JP" altLang="en-US" sz="4800">
                <a:solidFill>
                  <a:srgbClr val="CC3300"/>
                </a:solidFill>
                <a:latin typeface="HG正楷書体-PRO" panose="03000600000000000000" pitchFamily="66" charset="-128"/>
                <a:ea typeface="HG正楷書体-PRO" panose="03000600000000000000" pitchFamily="66" charset="-128"/>
              </a:rPr>
              <a:t>あきかぜぞふく</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夕方になると、家の門前にある田んぼの稲葉をに音を立てて、蘆の仮小屋に秋風が吹き渡ってくることだ。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大納言経信</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夕されば</a:t>
            </a:r>
          </a:p>
          <a:p>
            <a:r>
              <a:rPr kumimoji="1" lang="ja-JP" altLang="en-US" sz="4400">
                <a:latin typeface="HG行書体" panose="03000609000000000000" pitchFamily="65" charset="-128"/>
                <a:ea typeface="HG行書体" panose="03000609000000000000" pitchFamily="65" charset="-128"/>
              </a:rPr>
              <a:t>門田の稲葉</a:t>
            </a:r>
          </a:p>
          <a:p>
            <a:r>
              <a:rPr kumimoji="1" lang="ja-JP" altLang="en-US" sz="4400">
                <a:latin typeface="HG行書体" panose="03000609000000000000" pitchFamily="65" charset="-128"/>
                <a:ea typeface="HG行書体" panose="03000609000000000000" pitchFamily="65" charset="-128"/>
              </a:rPr>
              <a:t>おとづれて</a:t>
            </a:r>
          </a:p>
          <a:p>
            <a:r>
              <a:rPr kumimoji="1" lang="ja-JP" altLang="en-US" sz="4400">
                <a:latin typeface="HG行書体" panose="03000609000000000000" pitchFamily="65" charset="-128"/>
                <a:ea typeface="HG行書体" panose="03000609000000000000" pitchFamily="65" charset="-128"/>
              </a:rPr>
              <a:t>蘆のまろやに</a:t>
            </a:r>
          </a:p>
          <a:p>
            <a:r>
              <a:rPr kumimoji="1" lang="ja-JP" altLang="en-US" sz="4400">
                <a:latin typeface="HG行書体" panose="03000609000000000000" pitchFamily="65" charset="-128"/>
                <a:ea typeface="HG行書体" panose="03000609000000000000" pitchFamily="65" charset="-128"/>
              </a:rPr>
              <a:t>秋風ぞ吹く</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72581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おとにきく</a:t>
            </a:r>
          </a:p>
          <a:p>
            <a:r>
              <a:rPr kumimoji="1" lang="ja-JP" altLang="en-US" sz="4800">
                <a:latin typeface="HG正楷書体-PRO" panose="03000600000000000000" pitchFamily="66" charset="-128"/>
                <a:ea typeface="HG正楷書体-PRO" panose="03000600000000000000" pitchFamily="66" charset="-128"/>
              </a:rPr>
              <a:t>たかしのはまの</a:t>
            </a:r>
          </a:p>
          <a:p>
            <a:r>
              <a:rPr kumimoji="1" lang="ja-JP" altLang="en-US" sz="4800">
                <a:latin typeface="HG正楷書体-PRO" panose="03000600000000000000" pitchFamily="66" charset="-128"/>
                <a:ea typeface="HG正楷書体-PRO" panose="03000600000000000000" pitchFamily="66" charset="-128"/>
              </a:rPr>
              <a:t>あだなみは</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かけじやそでの</a:t>
            </a:r>
          </a:p>
          <a:p>
            <a:r>
              <a:rPr kumimoji="1" lang="ja-JP" altLang="en-US" sz="4800">
                <a:solidFill>
                  <a:srgbClr val="CC3300"/>
                </a:solidFill>
                <a:latin typeface="HG正楷書体-PRO" panose="03000600000000000000" pitchFamily="66" charset="-128"/>
                <a:ea typeface="HG正楷書体-PRO" panose="03000600000000000000" pitchFamily="66" charset="-128"/>
              </a:rPr>
              <a:t>ぬれもこそすれ</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1107995" y="369000"/>
            <a:ext cx="1384995"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噂に名高い高師の浜へいたずらに寄せ返す波にはかかるまい。袖が濡れると困るから。</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祐子内親王家紀伊</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音に聞く</a:t>
            </a:r>
          </a:p>
          <a:p>
            <a:r>
              <a:rPr kumimoji="1" lang="ja-JP" altLang="en-US" sz="4400">
                <a:latin typeface="HG行書体" panose="03000609000000000000" pitchFamily="65" charset="-128"/>
                <a:ea typeface="HG行書体" panose="03000609000000000000" pitchFamily="65" charset="-128"/>
              </a:rPr>
              <a:t>高師の浜の</a:t>
            </a:r>
          </a:p>
          <a:p>
            <a:r>
              <a:rPr kumimoji="1" lang="ja-JP" altLang="en-US" sz="4400">
                <a:latin typeface="HG行書体" panose="03000609000000000000" pitchFamily="65" charset="-128"/>
                <a:ea typeface="HG行書体" panose="03000609000000000000" pitchFamily="65" charset="-128"/>
              </a:rPr>
              <a:t>あだ波は</a:t>
            </a:r>
          </a:p>
          <a:p>
            <a:r>
              <a:rPr kumimoji="1" lang="ja-JP" altLang="en-US" sz="4400">
                <a:latin typeface="HG行書体" panose="03000609000000000000" pitchFamily="65" charset="-128"/>
                <a:ea typeface="HG行書体" panose="03000609000000000000" pitchFamily="65" charset="-128"/>
              </a:rPr>
              <a:t>かけじや袖の</a:t>
            </a:r>
          </a:p>
          <a:p>
            <a:r>
              <a:rPr kumimoji="1" lang="ja-JP" altLang="en-US" sz="4400">
                <a:latin typeface="HG行書体" panose="03000609000000000000" pitchFamily="65" charset="-128"/>
                <a:ea typeface="HG行書体" panose="03000609000000000000" pitchFamily="65" charset="-128"/>
              </a:rPr>
              <a:t>ぬれもこそすれ</a:t>
            </a:r>
            <a:endParaRPr kumimoji="1" lang="en-US" altLang="ja-JP" sz="3600">
              <a:latin typeface="HG行書体" panose="03000609000000000000" pitchFamily="65" charset="-128"/>
              <a:ea typeface="HG行書体" panose="03000609000000000000" pitchFamily="65" charset="-128"/>
            </a:endParaRPr>
          </a:p>
        </p:txBody>
      </p:sp>
      <p:sp>
        <p:nvSpPr>
          <p:cNvPr id="8" name="テキスト ボックス 7">
            <a:extLst>
              <a:ext uri="{FF2B5EF4-FFF2-40B4-BE49-F238E27FC236}">
                <a16:creationId xmlns:a16="http://schemas.microsoft.com/office/drawing/2014/main" id="{B36357E8-1E03-437B-BC22-4A1906388389}"/>
              </a:ext>
            </a:extLst>
          </p:cNvPr>
          <p:cNvSpPr txBox="1"/>
          <p:nvPr/>
        </p:nvSpPr>
        <p:spPr>
          <a:xfrm>
            <a:off x="330890" y="369000"/>
            <a:ext cx="800219" cy="5915563"/>
          </a:xfrm>
          <a:prstGeom prst="rect">
            <a:avLst/>
          </a:prstGeom>
          <a:noFill/>
          <a:ln w="38100">
            <a:noFill/>
          </a:ln>
        </p:spPr>
        <p:txBody>
          <a:bodyPr vert="eaVert" wrap="square" rtlCol="0">
            <a:spAutoFit/>
          </a:bodyPr>
          <a:lstStyle/>
          <a:p>
            <a:r>
              <a:rPr kumimoji="1" lang="ja-JP" altLang="en-US" sz="2000">
                <a:solidFill>
                  <a:schemeClr val="tx2">
                    <a:lumMod val="50000"/>
                  </a:schemeClr>
                </a:solidFill>
                <a:latin typeface="HG正楷書体-PRO" panose="03000600000000000000" pitchFamily="66" charset="-128"/>
                <a:ea typeface="HG正楷書体-PRO" panose="03000600000000000000" pitchFamily="66" charset="-128"/>
              </a:rPr>
              <a:t>（浮気者と名高い貴方の言葉など信用するまい。</a:t>
            </a:r>
            <a:endParaRPr kumimoji="1" lang="en-US" altLang="ja-JP" sz="20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000">
                <a:solidFill>
                  <a:schemeClr val="tx2">
                    <a:lumMod val="50000"/>
                  </a:schemeClr>
                </a:solidFill>
                <a:latin typeface="HG正楷書体-PRO" panose="03000600000000000000" pitchFamily="66" charset="-128"/>
                <a:ea typeface="HG正楷書体-PRO" panose="03000600000000000000" pitchFamily="66" charset="-128"/>
              </a:rPr>
              <a:t>　　袖を涙で濡らすのは嫌だから。）</a:t>
            </a:r>
            <a:endParaRPr kumimoji="1" lang="en-US" altLang="ja-JP" sz="2000">
              <a:solidFill>
                <a:schemeClr val="tx2">
                  <a:lumMod val="50000"/>
                </a:schemeClr>
              </a:solidFill>
              <a:latin typeface="HG正楷書体-PRO" panose="03000600000000000000" pitchFamily="66" charset="-128"/>
              <a:ea typeface="HG正楷書体-PRO" panose="03000600000000000000" pitchFamily="66" charset="-128"/>
            </a:endParaRPr>
          </a:p>
        </p:txBody>
      </p:sp>
    </p:spTree>
    <p:extLst>
      <p:ext uri="{BB962C8B-B14F-4D97-AF65-F5344CB8AC3E}">
        <p14:creationId xmlns:p14="http://schemas.microsoft.com/office/powerpoint/2010/main" val="290688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たかさごの</a:t>
            </a:r>
          </a:p>
          <a:p>
            <a:r>
              <a:rPr kumimoji="1" lang="ja-JP" altLang="en-US" sz="4800">
                <a:latin typeface="HG正楷書体-PRO" panose="03000600000000000000" pitchFamily="66" charset="-128"/>
                <a:ea typeface="HG正楷書体-PRO" panose="03000600000000000000" pitchFamily="66" charset="-128"/>
              </a:rPr>
              <a:t>をのへのさくら</a:t>
            </a:r>
          </a:p>
          <a:p>
            <a:r>
              <a:rPr kumimoji="1" lang="ja-JP" altLang="en-US" sz="4800">
                <a:latin typeface="HG正楷書体-PRO" panose="03000600000000000000" pitchFamily="66" charset="-128"/>
                <a:ea typeface="HG正楷書体-PRO" panose="03000600000000000000" pitchFamily="66" charset="-128"/>
              </a:rPr>
              <a:t>さきにけり</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とやまのかすみ</a:t>
            </a:r>
          </a:p>
          <a:p>
            <a:r>
              <a:rPr kumimoji="1" lang="ja-JP" altLang="en-US" sz="4800">
                <a:solidFill>
                  <a:srgbClr val="CC3300"/>
                </a:solidFill>
                <a:latin typeface="HG正楷書体-PRO" panose="03000600000000000000" pitchFamily="66" charset="-128"/>
                <a:ea typeface="HG正楷書体-PRO" panose="03000600000000000000" pitchFamily="66" charset="-128"/>
              </a:rPr>
              <a:t>たたずもあらなむ</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1107995" y="369000"/>
            <a:ext cx="1384995"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遠くの高い山の峰の桜が咲いたことだ。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人里近い山の霞よ、どうか立たないでくれ。</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権中納言匡房</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高砂の</a:t>
            </a:r>
          </a:p>
          <a:p>
            <a:r>
              <a:rPr kumimoji="1" lang="ja-JP" altLang="en-US" sz="4400">
                <a:latin typeface="HG行書体" panose="03000609000000000000" pitchFamily="65" charset="-128"/>
                <a:ea typeface="HG行書体" panose="03000609000000000000" pitchFamily="65" charset="-128"/>
              </a:rPr>
              <a:t>尾の上の桜</a:t>
            </a:r>
          </a:p>
          <a:p>
            <a:r>
              <a:rPr kumimoji="1" lang="ja-JP" altLang="en-US" sz="4400">
                <a:latin typeface="HG行書体" panose="03000609000000000000" pitchFamily="65" charset="-128"/>
                <a:ea typeface="HG行書体" panose="03000609000000000000" pitchFamily="65" charset="-128"/>
              </a:rPr>
              <a:t>咲きにけり</a:t>
            </a:r>
          </a:p>
          <a:p>
            <a:r>
              <a:rPr kumimoji="1" lang="ja-JP" altLang="en-US" sz="4400">
                <a:latin typeface="HG行書体" panose="03000609000000000000" pitchFamily="65" charset="-128"/>
                <a:ea typeface="HG行書体" panose="03000609000000000000" pitchFamily="65" charset="-128"/>
              </a:rPr>
              <a:t>外山の霞</a:t>
            </a:r>
          </a:p>
          <a:p>
            <a:r>
              <a:rPr kumimoji="1" lang="ja-JP" altLang="en-US" sz="4400">
                <a:latin typeface="HG行書体" panose="03000609000000000000" pitchFamily="65" charset="-128"/>
                <a:ea typeface="HG行書体" panose="03000609000000000000" pitchFamily="65" charset="-128"/>
              </a:rPr>
              <a:t>立たずもあらなむ</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1919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うかりける</a:t>
            </a:r>
          </a:p>
          <a:p>
            <a:r>
              <a:rPr kumimoji="1" lang="ja-JP" altLang="en-US" sz="4800">
                <a:latin typeface="HG正楷書体-PRO" panose="03000600000000000000" pitchFamily="66" charset="-128"/>
                <a:ea typeface="HG正楷書体-PRO" panose="03000600000000000000" pitchFamily="66" charset="-128"/>
              </a:rPr>
              <a:t>ひとをはつせの</a:t>
            </a:r>
          </a:p>
          <a:p>
            <a:r>
              <a:rPr kumimoji="1" lang="ja-JP" altLang="en-US" sz="4800">
                <a:latin typeface="HG正楷書体-PRO" panose="03000600000000000000" pitchFamily="66" charset="-128"/>
                <a:ea typeface="HG正楷書体-PRO" panose="03000600000000000000" pitchFamily="66" charset="-128"/>
              </a:rPr>
              <a:t>やまおろしよ</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はげしかれとは</a:t>
            </a:r>
          </a:p>
          <a:p>
            <a:r>
              <a:rPr kumimoji="1" lang="ja-JP" altLang="en-US" sz="4800">
                <a:solidFill>
                  <a:srgbClr val="CC3300"/>
                </a:solidFill>
                <a:latin typeface="HG正楷書体-PRO" panose="03000600000000000000" pitchFamily="66" charset="-128"/>
                <a:ea typeface="HG正楷書体-PRO" panose="03000600000000000000" pitchFamily="66" charset="-128"/>
              </a:rPr>
              <a:t>いのらぬものを</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私に冷淡でつれないあの人の心が変わるようにと、初瀬の観音に祈りはしたが。</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初瀬の山おろしよ、お前のように激しくなれなどとは祈らなかったではないか。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源俊頼朝臣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憂かりける</a:t>
            </a:r>
          </a:p>
          <a:p>
            <a:r>
              <a:rPr kumimoji="1" lang="ja-JP" altLang="en-US" sz="4400">
                <a:latin typeface="HG行書体" panose="03000609000000000000" pitchFamily="65" charset="-128"/>
                <a:ea typeface="HG行書体" panose="03000609000000000000" pitchFamily="65" charset="-128"/>
              </a:rPr>
              <a:t>人を初瀬の</a:t>
            </a:r>
          </a:p>
          <a:p>
            <a:r>
              <a:rPr kumimoji="1" lang="ja-JP" altLang="en-US" sz="4400">
                <a:latin typeface="HG行書体" panose="03000609000000000000" pitchFamily="65" charset="-128"/>
                <a:ea typeface="HG行書体" panose="03000609000000000000" pitchFamily="65" charset="-128"/>
              </a:rPr>
              <a:t>山おろしよ</a:t>
            </a:r>
          </a:p>
          <a:p>
            <a:r>
              <a:rPr kumimoji="1" lang="ja-JP" altLang="en-US" sz="4400">
                <a:latin typeface="HG行書体" panose="03000609000000000000" pitchFamily="65" charset="-128"/>
                <a:ea typeface="HG行書体" panose="03000609000000000000" pitchFamily="65" charset="-128"/>
              </a:rPr>
              <a:t>はげしかれとは</a:t>
            </a:r>
          </a:p>
          <a:p>
            <a:r>
              <a:rPr kumimoji="1" lang="ja-JP" altLang="en-US" sz="4400">
                <a:latin typeface="HG行書体" panose="03000609000000000000" pitchFamily="65" charset="-128"/>
                <a:ea typeface="HG行書体" panose="03000609000000000000" pitchFamily="65" charset="-128"/>
              </a:rPr>
              <a:t>祈らぬものを</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8939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ちぎりおきし</a:t>
            </a:r>
          </a:p>
          <a:p>
            <a:r>
              <a:rPr kumimoji="1" lang="ja-JP" altLang="en-US" sz="4800">
                <a:latin typeface="HG正楷書体-PRO" panose="03000600000000000000" pitchFamily="66" charset="-128"/>
                <a:ea typeface="HG正楷書体-PRO" panose="03000600000000000000" pitchFamily="66" charset="-128"/>
              </a:rPr>
              <a:t>させもがつゆを</a:t>
            </a:r>
          </a:p>
          <a:p>
            <a:r>
              <a:rPr kumimoji="1" lang="ja-JP" altLang="en-US" sz="4800">
                <a:latin typeface="HG正楷書体-PRO" panose="03000600000000000000" pitchFamily="66" charset="-128"/>
                <a:ea typeface="HG正楷書体-PRO" panose="03000600000000000000" pitchFamily="66" charset="-128"/>
              </a:rPr>
              <a:t>いのちにて</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あはれことしの</a:t>
            </a:r>
          </a:p>
          <a:p>
            <a:r>
              <a:rPr kumimoji="1" lang="ja-JP" altLang="en-US" sz="4800">
                <a:solidFill>
                  <a:srgbClr val="CC3300"/>
                </a:solidFill>
                <a:latin typeface="HG正楷書体-PRO" panose="03000600000000000000" pitchFamily="66" charset="-128"/>
                <a:ea typeface="HG正楷書体-PRO" panose="03000600000000000000" pitchFamily="66" charset="-128"/>
              </a:rPr>
              <a:t>あきもいぬめり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お約束してくださった、よもぎ草の露のように有難い言葉を頼りにしておりましたが、ああ、今年の秋もむなしく過ぎ去って行くようです。</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藤原基俊</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契りおきし</a:t>
            </a:r>
          </a:p>
          <a:p>
            <a:r>
              <a:rPr kumimoji="1" lang="ja-JP" altLang="en-US" sz="4400">
                <a:latin typeface="HG行書体" panose="03000609000000000000" pitchFamily="65" charset="-128"/>
                <a:ea typeface="HG行書体" panose="03000609000000000000" pitchFamily="65" charset="-128"/>
              </a:rPr>
              <a:t>させもが露を</a:t>
            </a:r>
          </a:p>
          <a:p>
            <a:r>
              <a:rPr kumimoji="1" lang="ja-JP" altLang="en-US" sz="4400">
                <a:latin typeface="HG行書体" panose="03000609000000000000" pitchFamily="65" charset="-128"/>
                <a:ea typeface="HG行書体" panose="03000609000000000000" pitchFamily="65" charset="-128"/>
              </a:rPr>
              <a:t>命にて</a:t>
            </a:r>
          </a:p>
          <a:p>
            <a:r>
              <a:rPr kumimoji="1" lang="ja-JP" altLang="en-US" sz="4400">
                <a:latin typeface="HG行書体" panose="03000609000000000000" pitchFamily="65" charset="-128"/>
                <a:ea typeface="HG行書体" panose="03000609000000000000" pitchFamily="65" charset="-128"/>
              </a:rPr>
              <a:t>あはれ今年の</a:t>
            </a:r>
          </a:p>
          <a:p>
            <a:r>
              <a:rPr kumimoji="1" lang="ja-JP" altLang="en-US" sz="4400">
                <a:latin typeface="HG行書体" panose="03000609000000000000" pitchFamily="65" charset="-128"/>
                <a:ea typeface="HG行書体" panose="03000609000000000000" pitchFamily="65" charset="-128"/>
              </a:rPr>
              <a:t>秋もいぬめり</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04576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わたのはら</a:t>
            </a:r>
          </a:p>
          <a:p>
            <a:r>
              <a:rPr kumimoji="1" lang="ja-JP" altLang="en-US" sz="4800">
                <a:latin typeface="HG正楷書体-PRO" panose="03000600000000000000" pitchFamily="66" charset="-128"/>
                <a:ea typeface="HG正楷書体-PRO" panose="03000600000000000000" pitchFamily="66" charset="-128"/>
              </a:rPr>
              <a:t>こぎいでてみれば</a:t>
            </a:r>
          </a:p>
          <a:p>
            <a:r>
              <a:rPr kumimoji="1" lang="ja-JP" altLang="en-US" sz="4800">
                <a:latin typeface="HG正楷書体-PRO" panose="03000600000000000000" pitchFamily="66" charset="-128"/>
                <a:ea typeface="HG正楷書体-PRO" panose="03000600000000000000" pitchFamily="66" charset="-128"/>
              </a:rPr>
              <a:t>ひさかたの</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くもゐにまがふ</a:t>
            </a:r>
          </a:p>
          <a:p>
            <a:r>
              <a:rPr kumimoji="1" lang="ja-JP" altLang="en-US" sz="4800">
                <a:solidFill>
                  <a:srgbClr val="CC3300"/>
                </a:solidFill>
                <a:latin typeface="HG正楷書体-PRO" panose="03000600000000000000" pitchFamily="66" charset="-128"/>
                <a:ea typeface="HG正楷書体-PRO" panose="03000600000000000000" pitchFamily="66" charset="-128"/>
              </a:rPr>
              <a:t>おきつしらなみ</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広々とした海に舟を漕ぎ出して見渡すと、遠くの方では雲と見間違えるような白波が立っている。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zh-TW" altLang="en-US" sz="3200">
                <a:latin typeface="HG行書体" panose="03000609000000000000" pitchFamily="65" charset="-128"/>
                <a:ea typeface="HG行書体" panose="03000609000000000000" pitchFamily="65" charset="-128"/>
              </a:rPr>
              <a:t>法性寺入道前関白太政大臣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わたの原</a:t>
            </a:r>
          </a:p>
          <a:p>
            <a:r>
              <a:rPr kumimoji="1" lang="ja-JP" altLang="en-US" sz="4400">
                <a:latin typeface="HG行書体" panose="03000609000000000000" pitchFamily="65" charset="-128"/>
                <a:ea typeface="HG行書体" panose="03000609000000000000" pitchFamily="65" charset="-128"/>
              </a:rPr>
              <a:t>漕ぎ出でて見れば</a:t>
            </a:r>
          </a:p>
          <a:p>
            <a:r>
              <a:rPr kumimoji="1" lang="ja-JP" altLang="en-US" sz="4400">
                <a:latin typeface="HG行書体" panose="03000609000000000000" pitchFamily="65" charset="-128"/>
                <a:ea typeface="HG行書体" panose="03000609000000000000" pitchFamily="65" charset="-128"/>
              </a:rPr>
              <a:t>ひさかたの</a:t>
            </a:r>
          </a:p>
          <a:p>
            <a:r>
              <a:rPr kumimoji="1" lang="ja-JP" altLang="en-US" sz="4400">
                <a:latin typeface="HG行書体" panose="03000609000000000000" pitchFamily="65" charset="-128"/>
                <a:ea typeface="HG行書体" panose="03000609000000000000" pitchFamily="65" charset="-128"/>
              </a:rPr>
              <a:t>雲居にまがふ</a:t>
            </a:r>
          </a:p>
          <a:p>
            <a:r>
              <a:rPr kumimoji="1" lang="ja-JP" altLang="en-US" sz="4400">
                <a:latin typeface="HG行書体" panose="03000609000000000000" pitchFamily="65" charset="-128"/>
                <a:ea typeface="HG行書体" panose="03000609000000000000" pitchFamily="65" charset="-128"/>
              </a:rPr>
              <a:t>沖つ白波</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453737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せをはやみ</a:t>
            </a:r>
          </a:p>
          <a:p>
            <a:r>
              <a:rPr kumimoji="1" lang="ja-JP" altLang="en-US" sz="4800">
                <a:latin typeface="HG正楷書体-PRO" panose="03000600000000000000" pitchFamily="66" charset="-128"/>
                <a:ea typeface="HG正楷書体-PRO" panose="03000600000000000000" pitchFamily="66" charset="-128"/>
              </a:rPr>
              <a:t>いはにせかるる</a:t>
            </a:r>
          </a:p>
          <a:p>
            <a:r>
              <a:rPr kumimoji="1" lang="ja-JP" altLang="en-US" sz="4800">
                <a:latin typeface="HG正楷書体-PRO" panose="03000600000000000000" pitchFamily="66" charset="-128"/>
                <a:ea typeface="HG正楷書体-PRO" panose="03000600000000000000" pitchFamily="66" charset="-128"/>
              </a:rPr>
              <a:t>たきがはの</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われてもすゑに</a:t>
            </a:r>
          </a:p>
          <a:p>
            <a:r>
              <a:rPr kumimoji="1" lang="ja-JP" altLang="en-US" sz="4800">
                <a:solidFill>
                  <a:srgbClr val="CC3300"/>
                </a:solidFill>
                <a:latin typeface="HG正楷書体-PRO" panose="03000600000000000000" pitchFamily="66" charset="-128"/>
                <a:ea typeface="HG正楷書体-PRO" panose="03000600000000000000" pitchFamily="66" charset="-128"/>
              </a:rPr>
              <a:t>あはむとぞおもふ</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川瀬の流れが速く、岩にせき止められた急流が二つに別れてもまた一つになるように、愛しい貴方と別れても行く末はまた必ず添い遂げようと思う。</a:t>
            </a: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崇徳院</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瀬をはやみ</a:t>
            </a:r>
          </a:p>
          <a:p>
            <a:r>
              <a:rPr kumimoji="1" lang="ja-JP" altLang="en-US" sz="4400">
                <a:latin typeface="HG行書体" panose="03000609000000000000" pitchFamily="65" charset="-128"/>
                <a:ea typeface="HG行書体" panose="03000609000000000000" pitchFamily="65" charset="-128"/>
              </a:rPr>
              <a:t>岩にせかるる</a:t>
            </a:r>
          </a:p>
          <a:p>
            <a:r>
              <a:rPr kumimoji="1" lang="ja-JP" altLang="en-US" sz="4400">
                <a:latin typeface="HG行書体" panose="03000609000000000000" pitchFamily="65" charset="-128"/>
                <a:ea typeface="HG行書体" panose="03000609000000000000" pitchFamily="65" charset="-128"/>
              </a:rPr>
              <a:t>滝川の</a:t>
            </a:r>
          </a:p>
          <a:p>
            <a:r>
              <a:rPr kumimoji="1" lang="ja-JP" altLang="en-US" sz="4400">
                <a:latin typeface="HG行書体" panose="03000609000000000000" pitchFamily="65" charset="-128"/>
                <a:ea typeface="HG行書体" panose="03000609000000000000" pitchFamily="65" charset="-128"/>
              </a:rPr>
              <a:t>われても末に</a:t>
            </a:r>
          </a:p>
          <a:p>
            <a:r>
              <a:rPr kumimoji="1" lang="ja-JP" altLang="en-US" sz="4400">
                <a:latin typeface="HG行書体" panose="03000609000000000000" pitchFamily="65" charset="-128"/>
                <a:ea typeface="HG行書体" panose="03000609000000000000" pitchFamily="65" charset="-128"/>
              </a:rPr>
              <a:t>あはむとぞ思ふ</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171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縦書きタイトル 1">
            <a:extLst>
              <a:ext uri="{FF2B5EF4-FFF2-40B4-BE49-F238E27FC236}">
                <a16:creationId xmlns:a16="http://schemas.microsoft.com/office/drawing/2014/main" id="{2F8BDB56-122D-4033-A525-219A5060F489}"/>
              </a:ext>
            </a:extLst>
          </p:cNvPr>
          <p:cNvSpPr>
            <a:spLocks noGrp="1"/>
          </p:cNvSpPr>
          <p:nvPr>
            <p:ph type="title" orient="vert"/>
          </p:nvPr>
        </p:nvSpPr>
        <p:spPr>
          <a:xfrm>
            <a:off x="8404797" y="624156"/>
            <a:ext cx="1490950" cy="5243244"/>
          </a:xfrm>
        </p:spPr>
        <p:txBody>
          <a:bodyPr>
            <a:noAutofit/>
          </a:bodyPr>
          <a:lstStyle/>
          <a:p>
            <a:r>
              <a:rPr lang="ja-JP" altLang="en-US" sz="8000" dirty="0">
                <a:latin typeface="HG行書体" panose="03000609000000000000" pitchFamily="65" charset="-128"/>
                <a:ea typeface="HG行書体" panose="03000609000000000000" pitchFamily="65" charset="-128"/>
              </a:rPr>
              <a:t>歌人の和歌</a:t>
            </a:r>
          </a:p>
        </p:txBody>
      </p:sp>
      <p:sp>
        <p:nvSpPr>
          <p:cNvPr id="6" name="縦書きテキスト プレースホルダー 2">
            <a:extLst>
              <a:ext uri="{FF2B5EF4-FFF2-40B4-BE49-F238E27FC236}">
                <a16:creationId xmlns:a16="http://schemas.microsoft.com/office/drawing/2014/main" id="{B88B715D-63B2-464A-8CDA-69409EC81837}"/>
              </a:ext>
            </a:extLst>
          </p:cNvPr>
          <p:cNvSpPr>
            <a:spLocks noGrp="1"/>
          </p:cNvSpPr>
          <p:nvPr>
            <p:ph type="body" orient="vert" idx="1"/>
          </p:nvPr>
        </p:nvSpPr>
        <p:spPr/>
        <p:txBody>
          <a:bodyPr anchor="ctr">
            <a:normAutofit/>
          </a:bodyPr>
          <a:lstStyle/>
          <a:p>
            <a:pPr marL="0" indent="0">
              <a:buNone/>
            </a:pPr>
            <a:r>
              <a:rPr lang="ja-JP" altLang="en-US" sz="4800" dirty="0">
                <a:latin typeface="HG正楷書体-PRO" panose="03000600000000000000" pitchFamily="66" charset="-128"/>
                <a:ea typeface="HG正楷書体-PRO" panose="03000600000000000000" pitchFamily="66" charset="-128"/>
              </a:rPr>
              <a:t>百人一首の上の句と</a:t>
            </a:r>
            <a:r>
              <a:rPr lang="ja-JP" altLang="en-US" sz="4800" dirty="0">
                <a:solidFill>
                  <a:srgbClr val="CC3300"/>
                </a:solidFill>
                <a:latin typeface="HG正楷書体-PRO" panose="03000600000000000000" pitchFamily="66" charset="-128"/>
                <a:ea typeface="HG正楷書体-PRO" panose="03000600000000000000" pitchFamily="66" charset="-128"/>
              </a:rPr>
              <a:t>下の</a:t>
            </a:r>
            <a:r>
              <a:rPr lang="ja-JP" altLang="en-US" sz="4800">
                <a:solidFill>
                  <a:srgbClr val="CC3300"/>
                </a:solidFill>
                <a:latin typeface="HG正楷書体-PRO" panose="03000600000000000000" pitchFamily="66" charset="-128"/>
                <a:ea typeface="HG正楷書体-PRO" panose="03000600000000000000" pitchFamily="66" charset="-128"/>
              </a:rPr>
              <a:t>句</a:t>
            </a:r>
            <a:r>
              <a:rPr lang="ja-JP" altLang="en-US" sz="4800">
                <a:latin typeface="HG正楷書体-PRO" panose="03000600000000000000" pitchFamily="66" charset="-128"/>
                <a:ea typeface="HG正楷書体-PRO" panose="03000600000000000000" pitchFamily="66" charset="-128"/>
              </a:rPr>
              <a:t>をよもう</a:t>
            </a:r>
            <a:r>
              <a:rPr lang="ja-JP" altLang="en-US" sz="4800" dirty="0">
                <a:latin typeface="HG正楷書体-PRO" panose="03000600000000000000" pitchFamily="66" charset="-128"/>
                <a:ea typeface="HG正楷書体-PRO" panose="03000600000000000000" pitchFamily="66" charset="-128"/>
              </a:rPr>
              <a:t>。</a:t>
            </a:r>
          </a:p>
        </p:txBody>
      </p:sp>
    </p:spTree>
    <p:extLst>
      <p:ext uri="{BB962C8B-B14F-4D97-AF65-F5344CB8AC3E}">
        <p14:creationId xmlns:p14="http://schemas.microsoft.com/office/powerpoint/2010/main" val="1621179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あはぢしま</a:t>
            </a:r>
          </a:p>
          <a:p>
            <a:r>
              <a:rPr kumimoji="1" lang="ja-JP" altLang="en-US" sz="4800">
                <a:latin typeface="HG正楷書体-PRO" panose="03000600000000000000" pitchFamily="66" charset="-128"/>
                <a:ea typeface="HG正楷書体-PRO" panose="03000600000000000000" pitchFamily="66" charset="-128"/>
              </a:rPr>
              <a:t>かよふちどりの</a:t>
            </a:r>
          </a:p>
          <a:p>
            <a:r>
              <a:rPr kumimoji="1" lang="ja-JP" altLang="en-US" sz="4800">
                <a:latin typeface="HG正楷書体-PRO" panose="03000600000000000000" pitchFamily="66" charset="-128"/>
                <a:ea typeface="HG正楷書体-PRO" panose="03000600000000000000" pitchFamily="66" charset="-128"/>
              </a:rPr>
              <a:t>なくこゑに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いくよねざめぬ</a:t>
            </a:r>
          </a:p>
          <a:p>
            <a:r>
              <a:rPr kumimoji="1" lang="ja-JP" altLang="en-US" sz="4800">
                <a:solidFill>
                  <a:srgbClr val="CC3300"/>
                </a:solidFill>
                <a:latin typeface="HG正楷書体-PRO" panose="03000600000000000000" pitchFamily="66" charset="-128"/>
                <a:ea typeface="HG正楷書体-PRO" panose="03000600000000000000" pitchFamily="66" charset="-128"/>
              </a:rPr>
              <a:t>すまのせきもり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1107995" y="369000"/>
            <a:ext cx="1384995"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淡路島から飛び通う千鳥の鳴き声に、幾夜目を覚ましたことか、須磨の関所の番人よ。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源兼昌</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淡路島</a:t>
            </a:r>
          </a:p>
          <a:p>
            <a:r>
              <a:rPr kumimoji="1" lang="ja-JP" altLang="en-US" sz="4400">
                <a:latin typeface="HG行書体" panose="03000609000000000000" pitchFamily="65" charset="-128"/>
                <a:ea typeface="HG行書体" panose="03000609000000000000" pitchFamily="65" charset="-128"/>
              </a:rPr>
              <a:t>かよふ千鳥の</a:t>
            </a:r>
          </a:p>
          <a:p>
            <a:r>
              <a:rPr kumimoji="1" lang="ja-JP" altLang="en-US" sz="4400">
                <a:latin typeface="HG行書体" panose="03000609000000000000" pitchFamily="65" charset="-128"/>
                <a:ea typeface="HG行書体" panose="03000609000000000000" pitchFamily="65" charset="-128"/>
              </a:rPr>
              <a:t>鳴く声に</a:t>
            </a:r>
          </a:p>
          <a:p>
            <a:r>
              <a:rPr kumimoji="1" lang="ja-JP" altLang="en-US" sz="4400">
                <a:latin typeface="HG行書体" panose="03000609000000000000" pitchFamily="65" charset="-128"/>
                <a:ea typeface="HG行書体" panose="03000609000000000000" pitchFamily="65" charset="-128"/>
              </a:rPr>
              <a:t>いく夜寝覚めぬ</a:t>
            </a:r>
          </a:p>
          <a:p>
            <a:r>
              <a:rPr kumimoji="1" lang="ja-JP" altLang="en-US" sz="4400">
                <a:latin typeface="HG行書体" panose="03000609000000000000" pitchFamily="65" charset="-128"/>
                <a:ea typeface="HG行書体" panose="03000609000000000000" pitchFamily="65" charset="-128"/>
              </a:rPr>
              <a:t>須磨の関守</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28393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あきかぜに</a:t>
            </a:r>
          </a:p>
          <a:p>
            <a:r>
              <a:rPr kumimoji="1" lang="ja-JP" altLang="en-US" sz="4800">
                <a:latin typeface="HG正楷書体-PRO" panose="03000600000000000000" pitchFamily="66" charset="-128"/>
                <a:ea typeface="HG正楷書体-PRO" panose="03000600000000000000" pitchFamily="66" charset="-128"/>
              </a:rPr>
              <a:t>たなびくくもの</a:t>
            </a:r>
          </a:p>
          <a:p>
            <a:r>
              <a:rPr kumimoji="1" lang="ja-JP" altLang="en-US" sz="4800">
                <a:latin typeface="HG正楷書体-PRO" panose="03000600000000000000" pitchFamily="66" charset="-128"/>
                <a:ea typeface="HG正楷書体-PRO" panose="03000600000000000000" pitchFamily="66" charset="-128"/>
              </a:rPr>
              <a:t>たえまより</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もれいづるつきの</a:t>
            </a:r>
          </a:p>
          <a:p>
            <a:r>
              <a:rPr kumimoji="1" lang="ja-JP" altLang="en-US" sz="4800">
                <a:solidFill>
                  <a:srgbClr val="CC3300"/>
                </a:solidFill>
                <a:latin typeface="HG正楷書体-PRO" panose="03000600000000000000" pitchFamily="66" charset="-128"/>
                <a:ea typeface="HG正楷書体-PRO" panose="03000600000000000000" pitchFamily="66" charset="-128"/>
              </a:rPr>
              <a:t>かげのさやけさ</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秋風に吹かれてたなびく雲の切れ間から、こぼれ出る月の光の何と澄み切っていることか。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左京大夫顕輔</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秋風に</a:t>
            </a:r>
          </a:p>
          <a:p>
            <a:r>
              <a:rPr kumimoji="1" lang="ja-JP" altLang="en-US" sz="4400">
                <a:latin typeface="HG行書体" panose="03000609000000000000" pitchFamily="65" charset="-128"/>
                <a:ea typeface="HG行書体" panose="03000609000000000000" pitchFamily="65" charset="-128"/>
              </a:rPr>
              <a:t>たなびく雲の</a:t>
            </a:r>
          </a:p>
          <a:p>
            <a:r>
              <a:rPr kumimoji="1" lang="ja-JP" altLang="en-US" sz="4400">
                <a:latin typeface="HG行書体" panose="03000609000000000000" pitchFamily="65" charset="-128"/>
                <a:ea typeface="HG行書体" panose="03000609000000000000" pitchFamily="65" charset="-128"/>
              </a:rPr>
              <a:t>絶え間より</a:t>
            </a:r>
          </a:p>
          <a:p>
            <a:r>
              <a:rPr kumimoji="1" lang="ja-JP" altLang="en-US" sz="4400">
                <a:latin typeface="HG行書体" panose="03000609000000000000" pitchFamily="65" charset="-128"/>
                <a:ea typeface="HG行書体" panose="03000609000000000000" pitchFamily="65" charset="-128"/>
              </a:rPr>
              <a:t>もれ出づる月の</a:t>
            </a:r>
          </a:p>
          <a:p>
            <a:r>
              <a:rPr kumimoji="1" lang="ja-JP" altLang="en-US" sz="4400">
                <a:latin typeface="HG行書体" panose="03000609000000000000" pitchFamily="65" charset="-128"/>
                <a:ea typeface="HG行書体" panose="03000609000000000000" pitchFamily="65" charset="-128"/>
              </a:rPr>
              <a:t>影のさやけさ</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905720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ながからむ</a:t>
            </a:r>
          </a:p>
          <a:p>
            <a:r>
              <a:rPr kumimoji="1" lang="ja-JP" altLang="en-US" sz="4800">
                <a:latin typeface="HG正楷書体-PRO" panose="03000600000000000000" pitchFamily="66" charset="-128"/>
                <a:ea typeface="HG正楷書体-PRO" panose="03000600000000000000" pitchFamily="66" charset="-128"/>
              </a:rPr>
              <a:t>こころもしらず</a:t>
            </a:r>
          </a:p>
          <a:p>
            <a:r>
              <a:rPr kumimoji="1" lang="ja-JP" altLang="en-US" sz="4800">
                <a:latin typeface="HG正楷書体-PRO" panose="03000600000000000000" pitchFamily="66" charset="-128"/>
                <a:ea typeface="HG正楷書体-PRO" panose="03000600000000000000" pitchFamily="66" charset="-128"/>
              </a:rPr>
              <a:t>くろかみの</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みだれてけさは</a:t>
            </a:r>
          </a:p>
          <a:p>
            <a:r>
              <a:rPr kumimoji="1" lang="ja-JP" altLang="en-US" sz="4800">
                <a:solidFill>
                  <a:srgbClr val="CC3300"/>
                </a:solidFill>
                <a:latin typeface="HG正楷書体-PRO" panose="03000600000000000000" pitchFamily="66" charset="-128"/>
                <a:ea typeface="HG正楷書体-PRO" panose="03000600000000000000" pitchFamily="66" charset="-128"/>
              </a:rPr>
              <a:t>ものをこそおもへ</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貴方の愛情が長続きするかどうか分からないので、この黒髪のように私の心も乱れて、今朝は物思いに沈んでしまう。</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待賢門院堀河</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長からむ</a:t>
            </a:r>
          </a:p>
          <a:p>
            <a:r>
              <a:rPr kumimoji="1" lang="ja-JP" altLang="en-US" sz="4400">
                <a:latin typeface="HG行書体" panose="03000609000000000000" pitchFamily="65" charset="-128"/>
                <a:ea typeface="HG行書体" panose="03000609000000000000" pitchFamily="65" charset="-128"/>
              </a:rPr>
              <a:t>心も知らず</a:t>
            </a:r>
          </a:p>
          <a:p>
            <a:r>
              <a:rPr kumimoji="1" lang="ja-JP" altLang="en-US" sz="4400">
                <a:latin typeface="HG行書体" panose="03000609000000000000" pitchFamily="65" charset="-128"/>
                <a:ea typeface="HG行書体" panose="03000609000000000000" pitchFamily="65" charset="-128"/>
              </a:rPr>
              <a:t>黒髪の</a:t>
            </a:r>
          </a:p>
          <a:p>
            <a:r>
              <a:rPr kumimoji="1" lang="ja-JP" altLang="en-US" sz="4400">
                <a:latin typeface="HG行書体" panose="03000609000000000000" pitchFamily="65" charset="-128"/>
                <a:ea typeface="HG行書体" panose="03000609000000000000" pitchFamily="65" charset="-128"/>
              </a:rPr>
              <a:t>乱れて今朝は</a:t>
            </a:r>
          </a:p>
          <a:p>
            <a:r>
              <a:rPr kumimoji="1" lang="ja-JP" altLang="en-US" sz="4400">
                <a:latin typeface="HG行書体" panose="03000609000000000000" pitchFamily="65" charset="-128"/>
                <a:ea typeface="HG行書体" panose="03000609000000000000" pitchFamily="65" charset="-128"/>
              </a:rPr>
              <a:t>物をこそ思へ</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2455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いにしへの</a:t>
            </a:r>
          </a:p>
          <a:p>
            <a:r>
              <a:rPr kumimoji="1" lang="ja-JP" altLang="en-US" sz="4800">
                <a:latin typeface="HG正楷書体-PRO" panose="03000600000000000000" pitchFamily="66" charset="-128"/>
                <a:ea typeface="HG正楷書体-PRO" panose="03000600000000000000" pitchFamily="66" charset="-128"/>
              </a:rPr>
              <a:t>ならのみやこの</a:t>
            </a:r>
          </a:p>
          <a:p>
            <a:r>
              <a:rPr kumimoji="1" lang="ja-JP" altLang="en-US" sz="4800">
                <a:latin typeface="HG正楷書体-PRO" panose="03000600000000000000" pitchFamily="66" charset="-128"/>
                <a:ea typeface="HG正楷書体-PRO" panose="03000600000000000000" pitchFamily="66" charset="-128"/>
              </a:rPr>
              <a:t>やへざくら</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けふここのへに</a:t>
            </a:r>
          </a:p>
          <a:p>
            <a:r>
              <a:rPr kumimoji="1" lang="ja-JP" altLang="en-US" sz="4800">
                <a:solidFill>
                  <a:srgbClr val="CC3300"/>
                </a:solidFill>
                <a:latin typeface="HG正楷書体-PRO" panose="03000600000000000000" pitchFamily="66" charset="-128"/>
                <a:ea typeface="HG正楷書体-PRO" panose="03000600000000000000" pitchFamily="66" charset="-128"/>
              </a:rPr>
              <a:t>にほひぬるかな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昔、奈良の都で咲いていた八重桜が、</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今日、京都の宮中で一際美しく咲き誇っていることだ。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伊勢大輔</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いにしへの</a:t>
            </a:r>
          </a:p>
          <a:p>
            <a:r>
              <a:rPr kumimoji="1" lang="ja-JP" altLang="en-US" sz="4400">
                <a:latin typeface="HG行書体" panose="03000609000000000000" pitchFamily="65" charset="-128"/>
                <a:ea typeface="HG行書体" panose="03000609000000000000" pitchFamily="65" charset="-128"/>
              </a:rPr>
              <a:t>奈良の都の</a:t>
            </a:r>
          </a:p>
          <a:p>
            <a:r>
              <a:rPr kumimoji="1" lang="ja-JP" altLang="en-US" sz="4400">
                <a:latin typeface="HG行書体" panose="03000609000000000000" pitchFamily="65" charset="-128"/>
                <a:ea typeface="HG行書体" panose="03000609000000000000" pitchFamily="65" charset="-128"/>
              </a:rPr>
              <a:t>八重桜</a:t>
            </a:r>
          </a:p>
          <a:p>
            <a:r>
              <a:rPr kumimoji="1" lang="ja-JP" altLang="en-US" sz="4400">
                <a:latin typeface="HG行書体" panose="03000609000000000000" pitchFamily="65" charset="-128"/>
                <a:ea typeface="HG行書体" panose="03000609000000000000" pitchFamily="65" charset="-128"/>
              </a:rPr>
              <a:t>けふ九重に</a:t>
            </a:r>
          </a:p>
          <a:p>
            <a:r>
              <a:rPr kumimoji="1" lang="ja-JP" altLang="en-US" sz="4400">
                <a:latin typeface="HG行書体" panose="03000609000000000000" pitchFamily="65" charset="-128"/>
                <a:ea typeface="HG行書体" panose="03000609000000000000" pitchFamily="65" charset="-128"/>
              </a:rPr>
              <a:t>にほひぬるかな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69150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よをこめて</a:t>
            </a:r>
          </a:p>
          <a:p>
            <a:r>
              <a:rPr kumimoji="1" lang="ja-JP" altLang="en-US" sz="4800">
                <a:latin typeface="HG正楷書体-PRO" panose="03000600000000000000" pitchFamily="66" charset="-128"/>
                <a:ea typeface="HG正楷書体-PRO" panose="03000600000000000000" pitchFamily="66" charset="-128"/>
              </a:rPr>
              <a:t>とりのそらねは</a:t>
            </a:r>
          </a:p>
          <a:p>
            <a:r>
              <a:rPr kumimoji="1" lang="ja-JP" altLang="en-US" sz="4800">
                <a:latin typeface="HG正楷書体-PRO" panose="03000600000000000000" pitchFamily="66" charset="-128"/>
                <a:ea typeface="HG正楷書体-PRO" panose="03000600000000000000" pitchFamily="66" charset="-128"/>
              </a:rPr>
              <a:t>はかるとも</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よにあふさかの</a:t>
            </a:r>
          </a:p>
          <a:p>
            <a:r>
              <a:rPr kumimoji="1" lang="ja-JP" altLang="en-US" sz="4800">
                <a:solidFill>
                  <a:srgbClr val="CC3300"/>
                </a:solidFill>
                <a:latin typeface="HG正楷書体-PRO" panose="03000600000000000000" pitchFamily="66" charset="-128"/>
                <a:ea typeface="HG正楷書体-PRO" panose="03000600000000000000" pitchFamily="66" charset="-128"/>
              </a:rPr>
              <a:t>せきはゆるさじ</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まだ夜の明けぬ内に、鶏の鳴き真似をして人を騙そうとしても、函谷官の関守ならいざ知らず、この逢坂の関は決して許すまい。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清少納言</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夜をこめて</a:t>
            </a:r>
          </a:p>
          <a:p>
            <a:r>
              <a:rPr kumimoji="1" lang="ja-JP" altLang="en-US" sz="4400">
                <a:latin typeface="HG行書体" panose="03000609000000000000" pitchFamily="65" charset="-128"/>
                <a:ea typeface="HG行書体" panose="03000609000000000000" pitchFamily="65" charset="-128"/>
              </a:rPr>
              <a:t>鳥のそらねは</a:t>
            </a:r>
          </a:p>
          <a:p>
            <a:r>
              <a:rPr kumimoji="1" lang="ja-JP" altLang="en-US" sz="4400">
                <a:latin typeface="HG行書体" panose="03000609000000000000" pitchFamily="65" charset="-128"/>
                <a:ea typeface="HG行書体" panose="03000609000000000000" pitchFamily="65" charset="-128"/>
              </a:rPr>
              <a:t>はかるとも</a:t>
            </a:r>
          </a:p>
          <a:p>
            <a:r>
              <a:rPr kumimoji="1" lang="ja-JP" altLang="en-US" sz="4400">
                <a:latin typeface="HG行書体" panose="03000609000000000000" pitchFamily="65" charset="-128"/>
                <a:ea typeface="HG行書体" panose="03000609000000000000" pitchFamily="65" charset="-128"/>
              </a:rPr>
              <a:t>よに逢坂の</a:t>
            </a:r>
          </a:p>
          <a:p>
            <a:r>
              <a:rPr kumimoji="1" lang="ja-JP" altLang="en-US" sz="4400">
                <a:latin typeface="HG行書体" panose="03000609000000000000" pitchFamily="65" charset="-128"/>
                <a:ea typeface="HG行書体" panose="03000609000000000000" pitchFamily="65" charset="-128"/>
              </a:rPr>
              <a:t>関はゆるさじ</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24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いまはただ</a:t>
            </a:r>
          </a:p>
          <a:p>
            <a:r>
              <a:rPr kumimoji="1" lang="ja-JP" altLang="en-US" sz="4800">
                <a:latin typeface="HG正楷書体-PRO" panose="03000600000000000000" pitchFamily="66" charset="-128"/>
                <a:ea typeface="HG正楷書体-PRO" panose="03000600000000000000" pitchFamily="66" charset="-128"/>
              </a:rPr>
              <a:t>おもひたえなむ</a:t>
            </a:r>
          </a:p>
          <a:p>
            <a:r>
              <a:rPr kumimoji="1" lang="ja-JP" altLang="en-US" sz="4800">
                <a:latin typeface="HG正楷書体-PRO" panose="03000600000000000000" pitchFamily="66" charset="-128"/>
                <a:ea typeface="HG正楷書体-PRO" panose="03000600000000000000" pitchFamily="66" charset="-128"/>
              </a:rPr>
              <a:t>とばかりを</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ひとづてならで</a:t>
            </a:r>
          </a:p>
          <a:p>
            <a:r>
              <a:rPr kumimoji="1" lang="ja-JP" altLang="en-US" sz="4800">
                <a:solidFill>
                  <a:srgbClr val="CC3300"/>
                </a:solidFill>
                <a:latin typeface="HG正楷書体-PRO" panose="03000600000000000000" pitchFamily="66" charset="-128"/>
                <a:ea typeface="HG正楷書体-PRO" panose="03000600000000000000" pitchFamily="66" charset="-128"/>
              </a:rPr>
              <a:t>いふよしもがな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今ただ、貴方への想いを諦めてしまおうということだけを、せめて人づてにではなく直接逢って言う方法がほしいものだ。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左京大夫道雅</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今はただ</a:t>
            </a:r>
          </a:p>
          <a:p>
            <a:r>
              <a:rPr kumimoji="1" lang="ja-JP" altLang="en-US" sz="4400">
                <a:latin typeface="HG行書体" panose="03000609000000000000" pitchFamily="65" charset="-128"/>
                <a:ea typeface="HG行書体" panose="03000609000000000000" pitchFamily="65" charset="-128"/>
              </a:rPr>
              <a:t>思ひ絶えなむ</a:t>
            </a:r>
          </a:p>
          <a:p>
            <a:r>
              <a:rPr kumimoji="1" lang="ja-JP" altLang="en-US" sz="4400">
                <a:latin typeface="HG行書体" panose="03000609000000000000" pitchFamily="65" charset="-128"/>
                <a:ea typeface="HG行書体" panose="03000609000000000000" pitchFamily="65" charset="-128"/>
              </a:rPr>
              <a:t>とばかりを</a:t>
            </a:r>
          </a:p>
          <a:p>
            <a:r>
              <a:rPr kumimoji="1" lang="ja-JP" altLang="en-US" sz="4400">
                <a:latin typeface="HG行書体" panose="03000609000000000000" pitchFamily="65" charset="-128"/>
                <a:ea typeface="HG行書体" panose="03000609000000000000" pitchFamily="65" charset="-128"/>
              </a:rPr>
              <a:t>人づてならで</a:t>
            </a:r>
          </a:p>
          <a:p>
            <a:r>
              <a:rPr kumimoji="1" lang="ja-JP" altLang="en-US" sz="4400">
                <a:latin typeface="HG行書体" panose="03000609000000000000" pitchFamily="65" charset="-128"/>
                <a:ea typeface="HG行書体" panose="03000609000000000000" pitchFamily="65" charset="-128"/>
              </a:rPr>
              <a:t>言ふよしもがな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098091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あさぼらけ</a:t>
            </a:r>
          </a:p>
          <a:p>
            <a:r>
              <a:rPr kumimoji="1" lang="ja-JP" altLang="en-US" sz="4800">
                <a:latin typeface="HG正楷書体-PRO" panose="03000600000000000000" pitchFamily="66" charset="-128"/>
                <a:ea typeface="HG正楷書体-PRO" panose="03000600000000000000" pitchFamily="66" charset="-128"/>
              </a:rPr>
              <a:t>うぢのかはぎり</a:t>
            </a:r>
          </a:p>
          <a:p>
            <a:r>
              <a:rPr kumimoji="1" lang="ja-JP" altLang="en-US" sz="4800">
                <a:latin typeface="HG正楷書体-PRO" panose="03000600000000000000" pitchFamily="66" charset="-128"/>
                <a:ea typeface="HG正楷書体-PRO" panose="03000600000000000000" pitchFamily="66" charset="-128"/>
              </a:rPr>
              <a:t>たえだえに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あらはれわたる</a:t>
            </a:r>
          </a:p>
          <a:p>
            <a:r>
              <a:rPr kumimoji="1" lang="ja-JP" altLang="en-US" sz="4800">
                <a:solidFill>
                  <a:srgbClr val="CC3300"/>
                </a:solidFill>
                <a:latin typeface="HG正楷書体-PRO" panose="03000600000000000000" pitchFamily="66" charset="-128"/>
                <a:ea typeface="HG正楷書体-PRO" panose="03000600000000000000" pitchFamily="66" charset="-128"/>
              </a:rPr>
              <a:t>せぜのあじろぎ</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夜が明けてくる頃、宇治川に立ち込めていた朝霧が薄らぎ、その合間から現れてきた瀬々に打ち込まれた網代木よ。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権中納言定頼</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朝ぼらけ</a:t>
            </a:r>
          </a:p>
          <a:p>
            <a:r>
              <a:rPr kumimoji="1" lang="ja-JP" altLang="en-US" sz="4400">
                <a:latin typeface="HG行書体" panose="03000609000000000000" pitchFamily="65" charset="-128"/>
                <a:ea typeface="HG行書体" panose="03000609000000000000" pitchFamily="65" charset="-128"/>
              </a:rPr>
              <a:t>宇治の川霧</a:t>
            </a:r>
          </a:p>
          <a:p>
            <a:r>
              <a:rPr kumimoji="1" lang="ja-JP" altLang="en-US" sz="4400">
                <a:latin typeface="HG行書体" panose="03000609000000000000" pitchFamily="65" charset="-128"/>
                <a:ea typeface="HG行書体" panose="03000609000000000000" pitchFamily="65" charset="-128"/>
              </a:rPr>
              <a:t>たえだえに</a:t>
            </a:r>
          </a:p>
          <a:p>
            <a:r>
              <a:rPr kumimoji="1" lang="ja-JP" altLang="en-US" sz="4400">
                <a:latin typeface="HG行書体" panose="03000609000000000000" pitchFamily="65" charset="-128"/>
                <a:ea typeface="HG行書体" panose="03000609000000000000" pitchFamily="65" charset="-128"/>
              </a:rPr>
              <a:t>あらはれわたる</a:t>
            </a:r>
          </a:p>
          <a:p>
            <a:r>
              <a:rPr kumimoji="1" lang="ja-JP" altLang="en-US" sz="4400">
                <a:latin typeface="HG行書体" panose="03000609000000000000" pitchFamily="65" charset="-128"/>
                <a:ea typeface="HG行書体" panose="03000609000000000000" pitchFamily="65" charset="-128"/>
              </a:rPr>
              <a:t>瀬々の網代木</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1202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うらみわび</a:t>
            </a:r>
          </a:p>
          <a:p>
            <a:r>
              <a:rPr kumimoji="1" lang="ja-JP" altLang="en-US" sz="4800">
                <a:latin typeface="HG正楷書体-PRO" panose="03000600000000000000" pitchFamily="66" charset="-128"/>
                <a:ea typeface="HG正楷書体-PRO" panose="03000600000000000000" pitchFamily="66" charset="-128"/>
              </a:rPr>
              <a:t>ほさぬそでだに</a:t>
            </a:r>
          </a:p>
          <a:p>
            <a:r>
              <a:rPr kumimoji="1" lang="ja-JP" altLang="en-US" sz="4800">
                <a:latin typeface="HG正楷書体-PRO" panose="03000600000000000000" pitchFamily="66" charset="-128"/>
                <a:ea typeface="HG正楷書体-PRO" panose="03000600000000000000" pitchFamily="66" charset="-128"/>
              </a:rPr>
              <a:t>あるものを</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こひにくちなむ</a:t>
            </a:r>
          </a:p>
          <a:p>
            <a:r>
              <a:rPr kumimoji="1" lang="ja-JP" altLang="en-US" sz="4800">
                <a:solidFill>
                  <a:srgbClr val="CC3300"/>
                </a:solidFill>
                <a:latin typeface="HG正楷書体-PRO" panose="03000600000000000000" pitchFamily="66" charset="-128"/>
                <a:ea typeface="HG正楷書体-PRO" panose="03000600000000000000" pitchFamily="66" charset="-128"/>
              </a:rPr>
              <a:t>なこそをしけれ</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つれない人を恨み嘆き、ついにはその気力すら失い涙に濡れて乾く暇もなく朽ちそうな袖さえ惜しいのに、この恋のつまらぬ噂で落ちてしまう私の評判がなおさら惜しい。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相模</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恨みわび</a:t>
            </a:r>
          </a:p>
          <a:p>
            <a:r>
              <a:rPr kumimoji="1" lang="ja-JP" altLang="en-US" sz="4400">
                <a:latin typeface="HG行書体" panose="03000609000000000000" pitchFamily="65" charset="-128"/>
                <a:ea typeface="HG行書体" panose="03000609000000000000" pitchFamily="65" charset="-128"/>
              </a:rPr>
              <a:t>ほさぬ袖だに</a:t>
            </a:r>
          </a:p>
          <a:p>
            <a:r>
              <a:rPr kumimoji="1" lang="ja-JP" altLang="en-US" sz="4400">
                <a:latin typeface="HG行書体" panose="03000609000000000000" pitchFamily="65" charset="-128"/>
                <a:ea typeface="HG行書体" panose="03000609000000000000" pitchFamily="65" charset="-128"/>
              </a:rPr>
              <a:t>あるものを</a:t>
            </a:r>
          </a:p>
          <a:p>
            <a:r>
              <a:rPr kumimoji="1" lang="ja-JP" altLang="en-US" sz="4400">
                <a:latin typeface="HG行書体" panose="03000609000000000000" pitchFamily="65" charset="-128"/>
                <a:ea typeface="HG行書体" panose="03000609000000000000" pitchFamily="65" charset="-128"/>
              </a:rPr>
              <a:t>恋に朽ちなむ</a:t>
            </a:r>
          </a:p>
          <a:p>
            <a:r>
              <a:rPr kumimoji="1" lang="ja-JP" altLang="en-US" sz="4400">
                <a:latin typeface="HG行書体" panose="03000609000000000000" pitchFamily="65" charset="-128"/>
                <a:ea typeface="HG行書体" panose="03000609000000000000" pitchFamily="65" charset="-128"/>
              </a:rPr>
              <a:t>名こそ惜しけれ</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09744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もろともに</a:t>
            </a:r>
          </a:p>
          <a:p>
            <a:r>
              <a:rPr kumimoji="1" lang="ja-JP" altLang="en-US" sz="4800">
                <a:latin typeface="HG正楷書体-PRO" panose="03000600000000000000" pitchFamily="66" charset="-128"/>
                <a:ea typeface="HG正楷書体-PRO" panose="03000600000000000000" pitchFamily="66" charset="-128"/>
              </a:rPr>
              <a:t>あはれとおもへ</a:t>
            </a:r>
          </a:p>
          <a:p>
            <a:r>
              <a:rPr kumimoji="1" lang="ja-JP" altLang="en-US" sz="4800">
                <a:latin typeface="HG正楷書体-PRO" panose="03000600000000000000" pitchFamily="66" charset="-128"/>
                <a:ea typeface="HG正楷書体-PRO" panose="03000600000000000000" pitchFamily="66" charset="-128"/>
              </a:rPr>
              <a:t>やまざくら</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はなよりほかに</a:t>
            </a:r>
          </a:p>
          <a:p>
            <a:r>
              <a:rPr kumimoji="1" lang="ja-JP" altLang="en-US" sz="4800">
                <a:solidFill>
                  <a:srgbClr val="CC3300"/>
                </a:solidFill>
                <a:latin typeface="HG正楷書体-PRO" panose="03000600000000000000" pitchFamily="66" charset="-128"/>
                <a:ea typeface="HG正楷書体-PRO" panose="03000600000000000000" pitchFamily="66" charset="-128"/>
              </a:rPr>
              <a:t>しるひともなし</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私がお前を愛しく思うように、お前も私のことを愛しいと思っておくれ、山桜よ。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この山奥に私の知り合いはお前しかいないのだから。</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前大僧正行尊</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もろともに</a:t>
            </a:r>
          </a:p>
          <a:p>
            <a:r>
              <a:rPr kumimoji="1" lang="ja-JP" altLang="en-US" sz="4400">
                <a:latin typeface="HG行書体" panose="03000609000000000000" pitchFamily="65" charset="-128"/>
                <a:ea typeface="HG行書体" panose="03000609000000000000" pitchFamily="65" charset="-128"/>
              </a:rPr>
              <a:t>あはれと思へ</a:t>
            </a:r>
          </a:p>
          <a:p>
            <a:r>
              <a:rPr kumimoji="1" lang="ja-JP" altLang="en-US" sz="4400">
                <a:latin typeface="HG行書体" panose="03000609000000000000" pitchFamily="65" charset="-128"/>
                <a:ea typeface="HG行書体" panose="03000609000000000000" pitchFamily="65" charset="-128"/>
              </a:rPr>
              <a:t>山桜</a:t>
            </a:r>
          </a:p>
          <a:p>
            <a:r>
              <a:rPr kumimoji="1" lang="ja-JP" altLang="en-US" sz="4400">
                <a:latin typeface="HG行書体" panose="03000609000000000000" pitchFamily="65" charset="-128"/>
                <a:ea typeface="HG行書体" panose="03000609000000000000" pitchFamily="65" charset="-128"/>
              </a:rPr>
              <a:t>花よりほかに</a:t>
            </a:r>
          </a:p>
          <a:p>
            <a:r>
              <a:rPr kumimoji="1" lang="ja-JP" altLang="en-US" sz="4400">
                <a:latin typeface="HG行書体" panose="03000609000000000000" pitchFamily="65" charset="-128"/>
                <a:ea typeface="HG行書体" panose="03000609000000000000" pitchFamily="65" charset="-128"/>
              </a:rPr>
              <a:t>知る人もなし</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20845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はるのよの</a:t>
            </a:r>
          </a:p>
          <a:p>
            <a:r>
              <a:rPr kumimoji="1" lang="ja-JP" altLang="en-US" sz="4800">
                <a:latin typeface="HG正楷書体-PRO" panose="03000600000000000000" pitchFamily="66" charset="-128"/>
                <a:ea typeface="HG正楷書体-PRO" panose="03000600000000000000" pitchFamily="66" charset="-128"/>
              </a:rPr>
              <a:t>ゆめばかりなる</a:t>
            </a:r>
          </a:p>
          <a:p>
            <a:r>
              <a:rPr kumimoji="1" lang="ja-JP" altLang="en-US" sz="4800">
                <a:latin typeface="HG正楷書体-PRO" panose="03000600000000000000" pitchFamily="66" charset="-128"/>
                <a:ea typeface="HG正楷書体-PRO" panose="03000600000000000000" pitchFamily="66" charset="-128"/>
              </a:rPr>
              <a:t>たまくらに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かひなくたたむ</a:t>
            </a:r>
          </a:p>
          <a:p>
            <a:r>
              <a:rPr kumimoji="1" lang="ja-JP" altLang="en-US" sz="4800">
                <a:solidFill>
                  <a:srgbClr val="CC3300"/>
                </a:solidFill>
                <a:latin typeface="HG正楷書体-PRO" panose="03000600000000000000" pitchFamily="66" charset="-128"/>
                <a:ea typeface="HG正楷書体-PRO" panose="03000600000000000000" pitchFamily="66" charset="-128"/>
              </a:rPr>
              <a:t>なこそをしけれ</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春の夜の儚い夢のような戯れの手枕のせいで、つまらぬ噂が立ったりしたら、口惜しいではありませんか。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周防内侍</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春の夜の</a:t>
            </a:r>
          </a:p>
          <a:p>
            <a:r>
              <a:rPr kumimoji="1" lang="ja-JP" altLang="en-US" sz="4400">
                <a:latin typeface="HG行書体" panose="03000609000000000000" pitchFamily="65" charset="-128"/>
                <a:ea typeface="HG行書体" panose="03000609000000000000" pitchFamily="65" charset="-128"/>
              </a:rPr>
              <a:t>夢ばかりなる</a:t>
            </a:r>
          </a:p>
          <a:p>
            <a:r>
              <a:rPr kumimoji="1" lang="ja-JP" altLang="en-US" sz="4400">
                <a:latin typeface="HG行書体" panose="03000609000000000000" pitchFamily="65" charset="-128"/>
                <a:ea typeface="HG行書体" panose="03000609000000000000" pitchFamily="65" charset="-128"/>
              </a:rPr>
              <a:t>手枕に</a:t>
            </a:r>
          </a:p>
          <a:p>
            <a:r>
              <a:rPr kumimoji="1" lang="ja-JP" altLang="en-US" sz="4400">
                <a:latin typeface="HG行書体" panose="03000609000000000000" pitchFamily="65" charset="-128"/>
                <a:ea typeface="HG行書体" panose="03000609000000000000" pitchFamily="65" charset="-128"/>
              </a:rPr>
              <a:t>かひなく立たむ</a:t>
            </a:r>
          </a:p>
          <a:p>
            <a:r>
              <a:rPr kumimoji="1" lang="ja-JP" altLang="en-US" sz="4400">
                <a:latin typeface="HG行書体" panose="03000609000000000000" pitchFamily="65" charset="-128"/>
                <a:ea typeface="HG行書体" panose="03000609000000000000" pitchFamily="65" charset="-128"/>
              </a:rPr>
              <a:t>名こそ惜しけれ</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98308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トリミング">
  <a:themeElements>
    <a:clrScheme name="トリミン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トリミン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トリミン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17300</TotalTime>
  <Words>1421</Words>
  <Application>Microsoft Office PowerPoint</Application>
  <PresentationFormat>ワイド画面</PresentationFormat>
  <Paragraphs>330</Paragraphs>
  <Slides>22</Slides>
  <Notes>20</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22</vt:i4>
      </vt:variant>
    </vt:vector>
  </HeadingPairs>
  <TitlesOfParts>
    <vt:vector size="36" baseType="lpstr">
      <vt:lpstr>HG行書体</vt:lpstr>
      <vt:lpstr>HG正楷書体-PRO</vt:lpstr>
      <vt:lpstr>ＭＳ Ｐゴシック</vt:lpstr>
      <vt:lpstr>メイリオ</vt:lpstr>
      <vt:lpstr>游ゴシック</vt:lpstr>
      <vt:lpstr>游ゴシック Light</vt:lpstr>
      <vt:lpstr>Arial</vt:lpstr>
      <vt:lpstr>Calibri</vt:lpstr>
      <vt:lpstr>Calibri Light</vt:lpstr>
      <vt:lpstr>Franklin Gothic Book</vt:lpstr>
      <vt:lpstr>Wingdings 2</vt:lpstr>
      <vt:lpstr>HDOfficeLightV0</vt:lpstr>
      <vt:lpstr>トリミング</vt:lpstr>
      <vt:lpstr>Office テーマ</vt:lpstr>
      <vt:lpstr>百人一首</vt:lpstr>
      <vt:lpstr>歌人の和歌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百人一首</dc:title>
  <dc:creator>colas</dc:creator>
  <cp:lastModifiedBy>colas@edu-c.local</cp:lastModifiedBy>
  <cp:revision>796</cp:revision>
  <dcterms:created xsi:type="dcterms:W3CDTF">2017-10-03T04:20:59Z</dcterms:created>
  <dcterms:modified xsi:type="dcterms:W3CDTF">2020-07-30T04:12:31Z</dcterms:modified>
</cp:coreProperties>
</file>