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7" r:id="rId1"/>
    <p:sldMasterId id="2147484077" r:id="rId2"/>
    <p:sldMasterId id="2147484089" r:id="rId3"/>
  </p:sldMasterIdLst>
  <p:notesMasterIdLst>
    <p:notesMasterId r:id="rId26"/>
  </p:notesMasterIdLst>
  <p:sldIdLst>
    <p:sldId id="303" r:id="rId4"/>
    <p:sldId id="304" r:id="rId5"/>
    <p:sldId id="340" r:id="rId6"/>
    <p:sldId id="341" r:id="rId7"/>
    <p:sldId id="342" r:id="rId8"/>
    <p:sldId id="343" r:id="rId9"/>
    <p:sldId id="345" r:id="rId10"/>
    <p:sldId id="344" r:id="rId11"/>
    <p:sldId id="346" r:id="rId12"/>
    <p:sldId id="347" r:id="rId13"/>
    <p:sldId id="348" r:id="rId14"/>
    <p:sldId id="349" r:id="rId15"/>
    <p:sldId id="350" r:id="rId16"/>
    <p:sldId id="351" r:id="rId17"/>
    <p:sldId id="352" r:id="rId18"/>
    <p:sldId id="353" r:id="rId19"/>
    <p:sldId id="354" r:id="rId20"/>
    <p:sldId id="355" r:id="rId21"/>
    <p:sldId id="356" r:id="rId22"/>
    <p:sldId id="357" r:id="rId23"/>
    <p:sldId id="358" r:id="rId24"/>
    <p:sldId id="35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005E15"/>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38" autoAdjust="0"/>
    <p:restoredTop sz="96730" autoAdjust="0"/>
  </p:normalViewPr>
  <p:slideViewPr>
    <p:cSldViewPr snapToGrid="0">
      <p:cViewPr varScale="1">
        <p:scale>
          <a:sx n="123" d="100"/>
          <a:sy n="123" d="100"/>
        </p:scale>
        <p:origin x="324" y="9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8E7044-D069-43F4-A45A-55C308A2956B}" type="datetimeFigureOut">
              <a:rPr kumimoji="1" lang="ja-JP" altLang="en-US" smtClean="0"/>
              <a:t>2020/7/29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AEBC80-037F-47C0-B582-DFA5BA53A4A6}" type="slidenum">
              <a:rPr kumimoji="1" lang="ja-JP" altLang="en-US" smtClean="0"/>
              <a:t>‹#›</a:t>
            </a:fld>
            <a:endParaRPr kumimoji="1" lang="ja-JP" altLang="en-US"/>
          </a:p>
        </p:txBody>
      </p:sp>
    </p:spTree>
    <p:extLst>
      <p:ext uri="{BB962C8B-B14F-4D97-AF65-F5344CB8AC3E}">
        <p14:creationId xmlns:p14="http://schemas.microsoft.com/office/powerpoint/2010/main" val="9809192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3</a:t>
            </a:fld>
            <a:endParaRPr kumimoji="1" lang="ja-JP" altLang="en-US"/>
          </a:p>
        </p:txBody>
      </p:sp>
    </p:spTree>
    <p:extLst>
      <p:ext uri="{BB962C8B-B14F-4D97-AF65-F5344CB8AC3E}">
        <p14:creationId xmlns:p14="http://schemas.microsoft.com/office/powerpoint/2010/main" val="39213232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12</a:t>
            </a:fld>
            <a:endParaRPr kumimoji="1" lang="ja-JP" altLang="en-US"/>
          </a:p>
        </p:txBody>
      </p:sp>
    </p:spTree>
    <p:extLst>
      <p:ext uri="{BB962C8B-B14F-4D97-AF65-F5344CB8AC3E}">
        <p14:creationId xmlns:p14="http://schemas.microsoft.com/office/powerpoint/2010/main" val="36841307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13</a:t>
            </a:fld>
            <a:endParaRPr kumimoji="1" lang="ja-JP" altLang="en-US"/>
          </a:p>
        </p:txBody>
      </p:sp>
    </p:spTree>
    <p:extLst>
      <p:ext uri="{BB962C8B-B14F-4D97-AF65-F5344CB8AC3E}">
        <p14:creationId xmlns:p14="http://schemas.microsoft.com/office/powerpoint/2010/main" val="23891980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14</a:t>
            </a:fld>
            <a:endParaRPr kumimoji="1" lang="ja-JP" altLang="en-US"/>
          </a:p>
        </p:txBody>
      </p:sp>
    </p:spTree>
    <p:extLst>
      <p:ext uri="{BB962C8B-B14F-4D97-AF65-F5344CB8AC3E}">
        <p14:creationId xmlns:p14="http://schemas.microsoft.com/office/powerpoint/2010/main" val="33064928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15</a:t>
            </a:fld>
            <a:endParaRPr kumimoji="1" lang="ja-JP" altLang="en-US"/>
          </a:p>
        </p:txBody>
      </p:sp>
    </p:spTree>
    <p:extLst>
      <p:ext uri="{BB962C8B-B14F-4D97-AF65-F5344CB8AC3E}">
        <p14:creationId xmlns:p14="http://schemas.microsoft.com/office/powerpoint/2010/main" val="40582271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16</a:t>
            </a:fld>
            <a:endParaRPr kumimoji="1" lang="ja-JP" altLang="en-US"/>
          </a:p>
        </p:txBody>
      </p:sp>
    </p:spTree>
    <p:extLst>
      <p:ext uri="{BB962C8B-B14F-4D97-AF65-F5344CB8AC3E}">
        <p14:creationId xmlns:p14="http://schemas.microsoft.com/office/powerpoint/2010/main" val="6786924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仏の力で世の中をおおって、人々を救いたいのだ。</a:t>
            </a:r>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17</a:t>
            </a:fld>
            <a:endParaRPr kumimoji="1" lang="ja-JP" altLang="en-US"/>
          </a:p>
        </p:txBody>
      </p:sp>
    </p:spTree>
    <p:extLst>
      <p:ext uri="{BB962C8B-B14F-4D97-AF65-F5344CB8AC3E}">
        <p14:creationId xmlns:p14="http://schemas.microsoft.com/office/powerpoint/2010/main" val="8105211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18</a:t>
            </a:fld>
            <a:endParaRPr kumimoji="1" lang="ja-JP" altLang="en-US"/>
          </a:p>
        </p:txBody>
      </p:sp>
    </p:spTree>
    <p:extLst>
      <p:ext uri="{BB962C8B-B14F-4D97-AF65-F5344CB8AC3E}">
        <p14:creationId xmlns:p14="http://schemas.microsoft.com/office/powerpoint/2010/main" val="22551726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19</a:t>
            </a:fld>
            <a:endParaRPr kumimoji="1" lang="ja-JP" altLang="en-US"/>
          </a:p>
        </p:txBody>
      </p:sp>
    </p:spTree>
    <p:extLst>
      <p:ext uri="{BB962C8B-B14F-4D97-AF65-F5344CB8AC3E}">
        <p14:creationId xmlns:p14="http://schemas.microsoft.com/office/powerpoint/2010/main" val="14922121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20</a:t>
            </a:fld>
            <a:endParaRPr kumimoji="1" lang="ja-JP" altLang="en-US"/>
          </a:p>
        </p:txBody>
      </p:sp>
    </p:spTree>
    <p:extLst>
      <p:ext uri="{BB962C8B-B14F-4D97-AF65-F5344CB8AC3E}">
        <p14:creationId xmlns:p14="http://schemas.microsoft.com/office/powerpoint/2010/main" val="23218509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21</a:t>
            </a:fld>
            <a:endParaRPr kumimoji="1" lang="ja-JP" altLang="en-US"/>
          </a:p>
        </p:txBody>
      </p:sp>
    </p:spTree>
    <p:extLst>
      <p:ext uri="{BB962C8B-B14F-4D97-AF65-F5344CB8AC3E}">
        <p14:creationId xmlns:p14="http://schemas.microsoft.com/office/powerpoint/2010/main" val="1626857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4</a:t>
            </a:fld>
            <a:endParaRPr kumimoji="1" lang="ja-JP" altLang="en-US"/>
          </a:p>
        </p:txBody>
      </p:sp>
    </p:spTree>
    <p:extLst>
      <p:ext uri="{BB962C8B-B14F-4D97-AF65-F5344CB8AC3E}">
        <p14:creationId xmlns:p14="http://schemas.microsoft.com/office/powerpoint/2010/main" val="9706349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22</a:t>
            </a:fld>
            <a:endParaRPr kumimoji="1" lang="ja-JP" altLang="en-US"/>
          </a:p>
        </p:txBody>
      </p:sp>
    </p:spTree>
    <p:extLst>
      <p:ext uri="{BB962C8B-B14F-4D97-AF65-F5344CB8AC3E}">
        <p14:creationId xmlns:p14="http://schemas.microsoft.com/office/powerpoint/2010/main" val="1329128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5</a:t>
            </a:fld>
            <a:endParaRPr kumimoji="1" lang="ja-JP" altLang="en-US"/>
          </a:p>
        </p:txBody>
      </p:sp>
    </p:spTree>
    <p:extLst>
      <p:ext uri="{BB962C8B-B14F-4D97-AF65-F5344CB8AC3E}">
        <p14:creationId xmlns:p14="http://schemas.microsoft.com/office/powerpoint/2010/main" val="1634216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6</a:t>
            </a:fld>
            <a:endParaRPr kumimoji="1" lang="ja-JP" altLang="en-US"/>
          </a:p>
        </p:txBody>
      </p:sp>
    </p:spTree>
    <p:extLst>
      <p:ext uri="{BB962C8B-B14F-4D97-AF65-F5344CB8AC3E}">
        <p14:creationId xmlns:p14="http://schemas.microsoft.com/office/powerpoint/2010/main" val="923841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7</a:t>
            </a:fld>
            <a:endParaRPr kumimoji="1" lang="ja-JP" altLang="en-US"/>
          </a:p>
        </p:txBody>
      </p:sp>
    </p:spTree>
    <p:extLst>
      <p:ext uri="{BB962C8B-B14F-4D97-AF65-F5344CB8AC3E}">
        <p14:creationId xmlns:p14="http://schemas.microsoft.com/office/powerpoint/2010/main" val="25205309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8</a:t>
            </a:fld>
            <a:endParaRPr kumimoji="1" lang="ja-JP" altLang="en-US"/>
          </a:p>
        </p:txBody>
      </p:sp>
    </p:spTree>
    <p:extLst>
      <p:ext uri="{BB962C8B-B14F-4D97-AF65-F5344CB8AC3E}">
        <p14:creationId xmlns:p14="http://schemas.microsoft.com/office/powerpoint/2010/main" val="2173050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9</a:t>
            </a:fld>
            <a:endParaRPr kumimoji="1" lang="ja-JP" altLang="en-US"/>
          </a:p>
        </p:txBody>
      </p:sp>
    </p:spTree>
    <p:extLst>
      <p:ext uri="{BB962C8B-B14F-4D97-AF65-F5344CB8AC3E}">
        <p14:creationId xmlns:p14="http://schemas.microsoft.com/office/powerpoint/2010/main" val="2560556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10</a:t>
            </a:fld>
            <a:endParaRPr kumimoji="1" lang="ja-JP" altLang="en-US"/>
          </a:p>
        </p:txBody>
      </p:sp>
    </p:spTree>
    <p:extLst>
      <p:ext uri="{BB962C8B-B14F-4D97-AF65-F5344CB8AC3E}">
        <p14:creationId xmlns:p14="http://schemas.microsoft.com/office/powerpoint/2010/main" val="3495898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11</a:t>
            </a:fld>
            <a:endParaRPr kumimoji="1" lang="ja-JP" altLang="en-US"/>
          </a:p>
        </p:txBody>
      </p:sp>
    </p:spTree>
    <p:extLst>
      <p:ext uri="{BB962C8B-B14F-4D97-AF65-F5344CB8AC3E}">
        <p14:creationId xmlns:p14="http://schemas.microsoft.com/office/powerpoint/2010/main" val="2991102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3370398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1653121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0362"/>
            <a:ext cx="2628900"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38201" y="360364"/>
            <a:ext cx="7734300"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529620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A04BCF3B-4E65-4650-8CB4-A4E4745AE482}" type="datetimeFigureOut">
              <a:rPr kumimoji="1" lang="ja-JP" altLang="en-US" smtClean="0"/>
              <a:t>2020/7/29</a:t>
            </a:fld>
            <a:endParaRPr kumimoji="1" lang="ja-JP" alt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B6F4FAFE-9565-4E10-90C0-D529DF2121F8}" type="slidenum">
              <a:rPr kumimoji="1" lang="ja-JP" altLang="en-US" smtClean="0"/>
              <a:t>‹#›</a:t>
            </a:fld>
            <a:endParaRPr kumimoji="1" lang="ja-JP" alt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235265651"/>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33408416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A04BCF3B-4E65-4650-8CB4-A4E4745AE482}" type="datetimeFigureOut">
              <a:rPr kumimoji="1" lang="ja-JP" altLang="en-US" smtClean="0"/>
              <a:t>2020/7/29</a:t>
            </a:fld>
            <a:endParaRPr kumimoji="1" lang="ja-JP" alt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B6F4FAFE-9565-4E10-90C0-D529DF2121F8}" type="slidenum">
              <a:rPr kumimoji="1" lang="ja-JP" altLang="en-US" smtClean="0"/>
              <a:t>‹#›</a:t>
            </a:fld>
            <a:endParaRPr kumimoji="1" lang="ja-JP" alt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658597944"/>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0935752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41052483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17080413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9663753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04BCF3B-4E65-4650-8CB4-A4E4745AE482}" type="datetimeFigureOut">
              <a:rPr kumimoji="1" lang="ja-JP" altLang="en-US" smtClean="0"/>
              <a:t>2020/7/29</a:t>
            </a:fld>
            <a:endParaRPr kumimoji="1" lang="ja-JP"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6F4FAFE-9565-4E10-90C0-D529DF2121F8}" type="slidenum">
              <a:rPr kumimoji="1" lang="ja-JP" altLang="en-US" smtClean="0"/>
              <a:t>‹#›</a:t>
            </a:fld>
            <a:endParaRPr kumimoji="1" lang="ja-JP"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05709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18653056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04BCF3B-4E65-4650-8CB4-A4E4745AE482}" type="datetimeFigureOut">
              <a:rPr kumimoji="1" lang="ja-JP" altLang="en-US" smtClean="0"/>
              <a:t>2020/7/29</a:t>
            </a:fld>
            <a:endParaRPr kumimoji="1" lang="ja-JP"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6F4FAFE-9565-4E10-90C0-D529DF2121F8}" type="slidenum">
              <a:rPr kumimoji="1" lang="ja-JP" altLang="en-US" smtClean="0"/>
              <a:t>‹#›</a:t>
            </a:fld>
            <a:endParaRPr kumimoji="1" lang="ja-JP"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89540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767665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33482191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0052221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824964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0643733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565141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5896639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330688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506237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12423"/>
            <a:ext cx="105156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4552635"/>
            <a:ext cx="105156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1516852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32311781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9361562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42765146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006572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45127" y="1828802"/>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8802"/>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828187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2"/>
            <a:ext cx="515620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845127" y="2507552"/>
            <a:ext cx="515620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1681851"/>
            <a:ext cx="51816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6172201" y="2507552"/>
            <a:ext cx="51816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441202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3163702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3969694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2"/>
            <a:ext cx="393192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592807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3877978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45127" y="1828802"/>
            <a:ext cx="105156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A04BCF3B-4E65-4650-8CB4-A4E4745AE482}" type="datetimeFigureOut">
              <a:rPr kumimoji="1" lang="ja-JP" altLang="en-US" smtClean="0"/>
              <a:t>2020/7/29</a:t>
            </a:fld>
            <a:endParaRPr kumimoji="1" lang="ja-JP" alt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617527" y="6356352"/>
            <a:ext cx="27432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931758641"/>
      </p:ext>
    </p:extLst>
  </p:cSld>
  <p:clrMap bg1="lt1" tx1="dk1" bg2="lt2" tx2="dk2" accent1="accent1" accent2="accent2" accent3="accent3" accent4="accent4" accent5="accent5" accent6="accent6" hlink="hlink" folHlink="folHlink"/>
  <p:sldLayoutIdLst>
    <p:sldLayoutId id="2147483988" r:id="rId1"/>
    <p:sldLayoutId id="2147483989" r:id="rId2"/>
    <p:sldLayoutId id="2147483990" r:id="rId3"/>
    <p:sldLayoutId id="2147483991" r:id="rId4"/>
    <p:sldLayoutId id="2147483992" r:id="rId5"/>
    <p:sldLayoutId id="2147483993" r:id="rId6"/>
    <p:sldLayoutId id="2147483994" r:id="rId7"/>
    <p:sldLayoutId id="2147483995" r:id="rId8"/>
    <p:sldLayoutId id="2147483996" r:id="rId9"/>
    <p:sldLayoutId id="2147483997" r:id="rId10"/>
    <p:sldLayoutId id="2147483998"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A04BCF3B-4E65-4650-8CB4-A4E4745AE482}" type="datetimeFigureOut">
              <a:rPr kumimoji="1" lang="ja-JP" altLang="en-US" smtClean="0"/>
              <a:t>2020/7/29</a:t>
            </a:fld>
            <a:endParaRPr kumimoji="1" lang="ja-JP" alt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B6F4FAFE-9565-4E10-90C0-D529DF2121F8}" type="slidenum">
              <a:rPr kumimoji="1" lang="ja-JP" altLang="en-US" smtClean="0"/>
              <a:t>‹#›</a:t>
            </a:fld>
            <a:endParaRPr kumimoji="1" lang="ja-JP" alt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74117563"/>
      </p:ext>
    </p:extLst>
  </p:cSld>
  <p:clrMap bg1="lt1" tx1="dk1" bg2="lt2" tx2="dk2" accent1="accent1" accent2="accent2" accent3="accent3" accent4="accent4" accent5="accent5" accent6="accent6" hlink="hlink" folHlink="folHlink"/>
  <p:sldLayoutIdLst>
    <p:sldLayoutId id="2147484078" r:id="rId1"/>
    <p:sldLayoutId id="2147484079" r:id="rId2"/>
    <p:sldLayoutId id="2147484080" r:id="rId3"/>
    <p:sldLayoutId id="2147484081" r:id="rId4"/>
    <p:sldLayoutId id="2147484082" r:id="rId5"/>
    <p:sldLayoutId id="2147484083" r:id="rId6"/>
    <p:sldLayoutId id="2147484084" r:id="rId7"/>
    <p:sldLayoutId id="2147484085" r:id="rId8"/>
    <p:sldLayoutId id="2147484086" r:id="rId9"/>
    <p:sldLayoutId id="2147484087" r:id="rId10"/>
    <p:sldLayoutId id="2147484088" r:id="rId11"/>
  </p:sldLayoutIdLst>
  <p:txStyles>
    <p:titleStyle>
      <a:lvl1pPr algn="l" defTabSz="914400" rtl="0" eaLnBrk="1" latinLnBrk="0" hangingPunct="1">
        <a:lnSpc>
          <a:spcPct val="89000"/>
        </a:lnSpc>
        <a:spcBef>
          <a:spcPct val="0"/>
        </a:spcBef>
        <a:buNone/>
        <a:defRPr kumimoji="1"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kumimoji="1"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2" pos="9216" userDrawn="1">
          <p15:clr>
            <a:srgbClr val="F26B43"/>
          </p15:clr>
        </p15:guide>
        <p15:guide id="13" pos="1248" userDrawn="1">
          <p15:clr>
            <a:srgbClr val="F26B43"/>
          </p15:clr>
        </p15:guide>
        <p15:guide id="14" pos="1152" userDrawn="1">
          <p15:clr>
            <a:srgbClr val="F26B43"/>
          </p15:clr>
        </p15:guide>
        <p15:guide id="15" orient="horz" pos="1368" userDrawn="1">
          <p15:clr>
            <a:srgbClr val="F26B43"/>
          </p15:clr>
        </p15:guide>
        <p15:guide id="16" orient="horz" pos="1440" userDrawn="1">
          <p15:clr>
            <a:srgbClr val="F26B43"/>
          </p15:clr>
        </p15:guide>
        <p15:guide id="17" orient="horz" pos="3696" userDrawn="1">
          <p15:clr>
            <a:srgbClr val="F26B43"/>
          </p15:clr>
        </p15:guide>
        <p15:guide id="18" orient="horz" pos="432" userDrawn="1">
          <p15:clr>
            <a:srgbClr val="F26B43"/>
          </p15:clr>
        </p15:guide>
        <p15:guide id="19" orient="horz" pos="1512" userDrawn="1">
          <p15:clr>
            <a:srgbClr val="F26B43"/>
          </p15:clr>
        </p15:guide>
        <p15:guide id="20" pos="6912" userDrawn="1">
          <p15:clr>
            <a:srgbClr val="F26B43"/>
          </p15:clr>
        </p15:guide>
        <p15:guide id="21" pos="936" userDrawn="1">
          <p15:clr>
            <a:srgbClr val="F26B43"/>
          </p15:clr>
        </p15:guide>
        <p15:guide id="22" pos="864"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CF3B-4E65-4650-8CB4-A4E4745AE482}" type="datetimeFigureOut">
              <a:rPr kumimoji="1" lang="ja-JP" altLang="en-US" smtClean="0"/>
              <a:t>2020/7/29</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1380981395"/>
      </p:ext>
    </p:extLst>
  </p:cSld>
  <p:clrMap bg1="lt1" tx1="dk1" bg2="lt2" tx2="dk2" accent1="accent1" accent2="accent2" accent3="accent3" accent4="accent4" accent5="accent5" accent6="accent6" hlink="hlink" folHlink="folHlink"/>
  <p:sldLayoutIdLst>
    <p:sldLayoutId id="2147484090" r:id="rId1"/>
    <p:sldLayoutId id="2147484091" r:id="rId2"/>
    <p:sldLayoutId id="2147484092" r:id="rId3"/>
    <p:sldLayoutId id="2147484093" r:id="rId4"/>
    <p:sldLayoutId id="2147484094" r:id="rId5"/>
    <p:sldLayoutId id="2147484095" r:id="rId6"/>
    <p:sldLayoutId id="2147484096" r:id="rId7"/>
    <p:sldLayoutId id="2147484097" r:id="rId8"/>
    <p:sldLayoutId id="2147484098" r:id="rId9"/>
    <p:sldLayoutId id="2147484099" r:id="rId10"/>
    <p:sldLayoutId id="2147484100"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p:txBody>
          <a:bodyPr>
            <a:noAutofit/>
          </a:bodyPr>
          <a:lstStyle/>
          <a:p>
            <a:r>
              <a:rPr lang="ja-JP" altLang="en-US" sz="9600" dirty="0">
                <a:latin typeface="HG行書体" panose="03000609000000000000" pitchFamily="65" charset="-128"/>
                <a:ea typeface="HG行書体" panose="03000609000000000000" pitchFamily="65" charset="-128"/>
              </a:rPr>
              <a:t>百人一首</a:t>
            </a:r>
          </a:p>
        </p:txBody>
      </p:sp>
      <p:sp>
        <p:nvSpPr>
          <p:cNvPr id="3" name="縦書きテキスト プレースホルダー 2"/>
          <p:cNvSpPr>
            <a:spLocks noGrp="1"/>
          </p:cNvSpPr>
          <p:nvPr>
            <p:ph type="body" orient="vert" idx="1"/>
          </p:nvPr>
        </p:nvSpPr>
        <p:spPr>
          <a:xfrm>
            <a:off x="5606891" y="624156"/>
            <a:ext cx="978217" cy="5243244"/>
          </a:xfrm>
        </p:spPr>
        <p:txBody>
          <a:bodyPr anchor="ctr">
            <a:spAutoFit/>
          </a:bodyPr>
          <a:lstStyle/>
          <a:p>
            <a:pPr marL="0" indent="0" algn="ctr">
              <a:buNone/>
            </a:pPr>
            <a:r>
              <a:rPr lang="ja-JP" altLang="en-US" sz="5400">
                <a:latin typeface="HG正楷書体-PRO" panose="03000600000000000000" pitchFamily="66" charset="-128"/>
                <a:ea typeface="HG正楷書体-PRO" panose="03000600000000000000" pitchFamily="66" charset="-128"/>
              </a:rPr>
              <a:t>八一番～百番</a:t>
            </a:r>
            <a:endParaRPr lang="ja-JP" altLang="en-US" sz="5400" dirty="0">
              <a:latin typeface="HG正楷書体-PRO" panose="03000600000000000000" pitchFamily="66" charset="-128"/>
              <a:ea typeface="HG正楷書体-PRO" panose="03000600000000000000" pitchFamily="66" charset="-128"/>
            </a:endParaRPr>
          </a:p>
        </p:txBody>
      </p:sp>
      <p:pic>
        <p:nvPicPr>
          <p:cNvPr id="6" name="Picture 4" descr="百人一首をしている人達のイラスト">
            <a:extLst>
              <a:ext uri="{FF2B5EF4-FFF2-40B4-BE49-F238E27FC236}">
                <a16:creationId xmlns:a16="http://schemas.microsoft.com/office/drawing/2014/main" id="{9BE5430A-A2E1-40E1-8713-ABC37F3CE7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9673" y="3974172"/>
            <a:ext cx="3121962" cy="266927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近江神宮のイラスト">
            <a:extLst>
              <a:ext uri="{FF2B5EF4-FFF2-40B4-BE49-F238E27FC236}">
                <a16:creationId xmlns:a16="http://schemas.microsoft.com/office/drawing/2014/main" id="{1BDAF0B5-1FC6-4EEA-860C-436E45EA20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4586" y="624156"/>
            <a:ext cx="2812135" cy="250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630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なにはえの</a:t>
            </a:r>
          </a:p>
          <a:p>
            <a:r>
              <a:rPr kumimoji="1" lang="ja-JP" altLang="en-US" sz="4800">
                <a:latin typeface="HG正楷書体-PRO" panose="03000600000000000000" pitchFamily="66" charset="-128"/>
                <a:ea typeface="HG正楷書体-PRO" panose="03000600000000000000" pitchFamily="66" charset="-128"/>
              </a:rPr>
              <a:t>あしのかりねの</a:t>
            </a:r>
          </a:p>
          <a:p>
            <a:r>
              <a:rPr kumimoji="1" lang="ja-JP" altLang="en-US" sz="4800">
                <a:latin typeface="HG正楷書体-PRO" panose="03000600000000000000" pitchFamily="66" charset="-128"/>
                <a:ea typeface="HG正楷書体-PRO" panose="03000600000000000000" pitchFamily="66" charset="-128"/>
              </a:rPr>
              <a:t>ひとよゆゑ</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みをつくしてや</a:t>
            </a:r>
          </a:p>
          <a:p>
            <a:r>
              <a:rPr kumimoji="1" lang="ja-JP" altLang="en-US" sz="4800">
                <a:solidFill>
                  <a:srgbClr val="CC3300"/>
                </a:solidFill>
                <a:latin typeface="HG正楷書体-PRO" panose="03000600000000000000" pitchFamily="66" charset="-128"/>
                <a:ea typeface="HG正楷書体-PRO" panose="03000600000000000000" pitchFamily="66" charset="-128"/>
              </a:rPr>
              <a:t>こひわたるべき</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難波の入り江の芦を刈った根の一節のように短い一夜のために、私は澪標の如くこの身を尽くして貴方に恋焦がれ続けなければならないのだろうか。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皇嘉門院別当</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難波江の</a:t>
            </a:r>
          </a:p>
          <a:p>
            <a:r>
              <a:rPr kumimoji="1" lang="ja-JP" altLang="en-US" sz="4400">
                <a:latin typeface="HG行書体" panose="03000609000000000000" pitchFamily="65" charset="-128"/>
                <a:ea typeface="HG行書体" panose="03000609000000000000" pitchFamily="65" charset="-128"/>
              </a:rPr>
              <a:t>芦のかりねの</a:t>
            </a:r>
          </a:p>
          <a:p>
            <a:r>
              <a:rPr kumimoji="1" lang="ja-JP" altLang="en-US" sz="4400">
                <a:latin typeface="HG行書体" panose="03000609000000000000" pitchFamily="65" charset="-128"/>
                <a:ea typeface="HG行書体" panose="03000609000000000000" pitchFamily="65" charset="-128"/>
              </a:rPr>
              <a:t>ひとよゆゑ</a:t>
            </a:r>
          </a:p>
          <a:p>
            <a:r>
              <a:rPr kumimoji="1" lang="ja-JP" altLang="en-US" sz="4400">
                <a:latin typeface="HG行書体" panose="03000609000000000000" pitchFamily="65" charset="-128"/>
                <a:ea typeface="HG行書体" panose="03000609000000000000" pitchFamily="65" charset="-128"/>
              </a:rPr>
              <a:t>みをつくしてや</a:t>
            </a:r>
          </a:p>
          <a:p>
            <a:r>
              <a:rPr kumimoji="1" lang="ja-JP" altLang="en-US" sz="4400">
                <a:latin typeface="HG行書体" panose="03000609000000000000" pitchFamily="65" charset="-128"/>
                <a:ea typeface="HG行書体" panose="03000609000000000000" pitchFamily="65" charset="-128"/>
              </a:rPr>
              <a:t>恋ひわたるべき</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89842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たまのをよ</a:t>
            </a:r>
          </a:p>
          <a:p>
            <a:r>
              <a:rPr kumimoji="1" lang="ja-JP" altLang="en-US" sz="4800">
                <a:latin typeface="HG正楷書体-PRO" panose="03000600000000000000" pitchFamily="66" charset="-128"/>
                <a:ea typeface="HG正楷書体-PRO" panose="03000600000000000000" pitchFamily="66" charset="-128"/>
              </a:rPr>
              <a:t>たえなばたえね</a:t>
            </a:r>
          </a:p>
          <a:p>
            <a:r>
              <a:rPr kumimoji="1" lang="ja-JP" altLang="en-US" sz="4800">
                <a:latin typeface="HG正楷書体-PRO" panose="03000600000000000000" pitchFamily="66" charset="-128"/>
                <a:ea typeface="HG正楷書体-PRO" panose="03000600000000000000" pitchFamily="66" charset="-128"/>
              </a:rPr>
              <a:t>ながらへば</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しのぶることの</a:t>
            </a:r>
          </a:p>
          <a:p>
            <a:r>
              <a:rPr kumimoji="1" lang="ja-JP" altLang="en-US" sz="4800">
                <a:solidFill>
                  <a:srgbClr val="CC3300"/>
                </a:solidFill>
                <a:latin typeface="HG正楷書体-PRO" panose="03000600000000000000" pitchFamily="66" charset="-128"/>
                <a:ea typeface="HG正楷書体-PRO" panose="03000600000000000000" pitchFamily="66" charset="-128"/>
              </a:rPr>
              <a:t>よわりもぞする</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90062"/>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我が命よ、絶えることなら絶えてしまえ。</a:t>
            </a: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このまま生きていたら、耐え忍ぶ心が弱って秘めた思いが人に知られて困るから。</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式子内親王</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玉の緒よ</a:t>
            </a:r>
          </a:p>
          <a:p>
            <a:r>
              <a:rPr kumimoji="1" lang="ja-JP" altLang="en-US" sz="4400">
                <a:latin typeface="HG行書体" panose="03000609000000000000" pitchFamily="65" charset="-128"/>
                <a:ea typeface="HG行書体" panose="03000609000000000000" pitchFamily="65" charset="-128"/>
              </a:rPr>
              <a:t>絶えなば絶えね</a:t>
            </a:r>
          </a:p>
          <a:p>
            <a:r>
              <a:rPr kumimoji="1" lang="ja-JP" altLang="en-US" sz="4400">
                <a:latin typeface="HG行書体" panose="03000609000000000000" pitchFamily="65" charset="-128"/>
                <a:ea typeface="HG行書体" panose="03000609000000000000" pitchFamily="65" charset="-128"/>
              </a:rPr>
              <a:t>ながらへば</a:t>
            </a:r>
          </a:p>
          <a:p>
            <a:r>
              <a:rPr kumimoji="1" lang="ja-JP" altLang="en-US" sz="4400">
                <a:latin typeface="HG行書体" panose="03000609000000000000" pitchFamily="65" charset="-128"/>
                <a:ea typeface="HG行書体" panose="03000609000000000000" pitchFamily="65" charset="-128"/>
              </a:rPr>
              <a:t>忍ぶることの</a:t>
            </a:r>
          </a:p>
          <a:p>
            <a:r>
              <a:rPr kumimoji="1" lang="ja-JP" altLang="en-US" sz="4400">
                <a:latin typeface="HG行書体" panose="03000609000000000000" pitchFamily="65" charset="-128"/>
                <a:ea typeface="HG行書体" panose="03000609000000000000" pitchFamily="65" charset="-128"/>
              </a:rPr>
              <a:t>よわりもぞする</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3425862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みせばやな</a:t>
            </a:r>
          </a:p>
          <a:p>
            <a:r>
              <a:rPr kumimoji="1" lang="ja-JP" altLang="en-US" sz="4800">
                <a:latin typeface="HG正楷書体-PRO" panose="03000600000000000000" pitchFamily="66" charset="-128"/>
                <a:ea typeface="HG正楷書体-PRO" panose="03000600000000000000" pitchFamily="66" charset="-128"/>
              </a:rPr>
              <a:t>をじまのあまの</a:t>
            </a:r>
          </a:p>
          <a:p>
            <a:r>
              <a:rPr kumimoji="1" lang="ja-JP" altLang="en-US" sz="4800">
                <a:latin typeface="HG正楷書体-PRO" panose="03000600000000000000" pitchFamily="66" charset="-128"/>
                <a:ea typeface="HG正楷書体-PRO" panose="03000600000000000000" pitchFamily="66" charset="-128"/>
              </a:rPr>
              <a:t>そでだにも</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ぬれにぞぬれし</a:t>
            </a:r>
          </a:p>
          <a:p>
            <a:r>
              <a:rPr kumimoji="1" lang="ja-JP" altLang="en-US" sz="4800">
                <a:solidFill>
                  <a:srgbClr val="CC3300"/>
                </a:solidFill>
                <a:latin typeface="HG正楷書体-PRO" panose="03000600000000000000" pitchFamily="66" charset="-128"/>
                <a:ea typeface="HG正楷書体-PRO" panose="03000600000000000000" pitchFamily="66" charset="-128"/>
              </a:rPr>
              <a:t>いろはかはらず</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210031"/>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貴方に見せたいものだ、血の涙に濡れて色が変わってしまった私の袖を。</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あの雄島の漁師でさえ、いくら波をかぶっても袖の色は変わらないというのに。</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殷富門院大輔</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見せばやな</a:t>
            </a:r>
          </a:p>
          <a:p>
            <a:r>
              <a:rPr kumimoji="1" lang="ja-JP" altLang="en-US" sz="4400">
                <a:latin typeface="HG行書体" panose="03000609000000000000" pitchFamily="65" charset="-128"/>
                <a:ea typeface="HG行書体" panose="03000609000000000000" pitchFamily="65" charset="-128"/>
              </a:rPr>
              <a:t>雄島のあまの</a:t>
            </a:r>
          </a:p>
          <a:p>
            <a:r>
              <a:rPr kumimoji="1" lang="ja-JP" altLang="en-US" sz="4400">
                <a:latin typeface="HG行書体" panose="03000609000000000000" pitchFamily="65" charset="-128"/>
                <a:ea typeface="HG行書体" panose="03000609000000000000" pitchFamily="65" charset="-128"/>
              </a:rPr>
              <a:t>袖だにも</a:t>
            </a:r>
          </a:p>
          <a:p>
            <a:r>
              <a:rPr kumimoji="1" lang="ja-JP" altLang="en-US" sz="4400">
                <a:latin typeface="HG行書体" panose="03000609000000000000" pitchFamily="65" charset="-128"/>
                <a:ea typeface="HG行書体" panose="03000609000000000000" pitchFamily="65" charset="-128"/>
              </a:rPr>
              <a:t>濡れにぞ濡れし</a:t>
            </a:r>
          </a:p>
          <a:p>
            <a:r>
              <a:rPr kumimoji="1" lang="ja-JP" altLang="en-US" sz="4400">
                <a:latin typeface="HG行書体" panose="03000609000000000000" pitchFamily="65" charset="-128"/>
                <a:ea typeface="HG行書体" panose="03000609000000000000" pitchFamily="65" charset="-128"/>
              </a:rPr>
              <a:t>色は変はらず</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660526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きりぎりす</a:t>
            </a:r>
          </a:p>
          <a:p>
            <a:r>
              <a:rPr kumimoji="1" lang="ja-JP" altLang="en-US" sz="4800">
                <a:latin typeface="HG正楷書体-PRO" panose="03000600000000000000" pitchFamily="66" charset="-128"/>
                <a:ea typeface="HG正楷書体-PRO" panose="03000600000000000000" pitchFamily="66" charset="-128"/>
              </a:rPr>
              <a:t>なくやしもよの</a:t>
            </a:r>
          </a:p>
          <a:p>
            <a:r>
              <a:rPr kumimoji="1" lang="ja-JP" altLang="en-US" sz="4800">
                <a:latin typeface="HG正楷書体-PRO" panose="03000600000000000000" pitchFamily="66" charset="-128"/>
                <a:ea typeface="HG正楷書体-PRO" panose="03000600000000000000" pitchFamily="66" charset="-128"/>
              </a:rPr>
              <a:t>さむしろに</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ころもかたしき</a:t>
            </a:r>
          </a:p>
          <a:p>
            <a:r>
              <a:rPr kumimoji="1" lang="ja-JP" altLang="en-US" sz="4800">
                <a:solidFill>
                  <a:srgbClr val="CC3300"/>
                </a:solidFill>
                <a:latin typeface="HG正楷書体-PRO" panose="03000600000000000000" pitchFamily="66" charset="-128"/>
                <a:ea typeface="HG正楷書体-PRO" panose="03000600000000000000" pitchFamily="66" charset="-128"/>
              </a:rPr>
              <a:t>ひとりかもねむ</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こおろぎがしきりに鳴き霜が降りるこの寒い夜に、むしろの上に衣の片袖を敷いて、私は独り寂しく寝るのだろうか。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zh-TW" altLang="en-US" sz="3200">
                <a:latin typeface="HG行書体" panose="03000609000000000000" pitchFamily="65" charset="-128"/>
                <a:ea typeface="HG行書体" panose="03000609000000000000" pitchFamily="65" charset="-128"/>
              </a:rPr>
              <a:t>後京極摂政前太政大臣</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きりぎりす</a:t>
            </a:r>
          </a:p>
          <a:p>
            <a:r>
              <a:rPr kumimoji="1" lang="ja-JP" altLang="en-US" sz="4400">
                <a:latin typeface="HG行書体" panose="03000609000000000000" pitchFamily="65" charset="-128"/>
                <a:ea typeface="HG行書体" panose="03000609000000000000" pitchFamily="65" charset="-128"/>
              </a:rPr>
              <a:t>鳴くや霜夜の</a:t>
            </a:r>
          </a:p>
          <a:p>
            <a:r>
              <a:rPr kumimoji="1" lang="ja-JP" altLang="en-US" sz="4400">
                <a:latin typeface="HG行書体" panose="03000609000000000000" pitchFamily="65" charset="-128"/>
                <a:ea typeface="HG行書体" panose="03000609000000000000" pitchFamily="65" charset="-128"/>
              </a:rPr>
              <a:t>さむしろに</a:t>
            </a:r>
          </a:p>
          <a:p>
            <a:r>
              <a:rPr kumimoji="1" lang="ja-JP" altLang="en-US" sz="4400">
                <a:latin typeface="HG行書体" panose="03000609000000000000" pitchFamily="65" charset="-128"/>
                <a:ea typeface="HG行書体" panose="03000609000000000000" pitchFamily="65" charset="-128"/>
              </a:rPr>
              <a:t>衣かたしき</a:t>
            </a:r>
          </a:p>
          <a:p>
            <a:r>
              <a:rPr kumimoji="1" lang="ja-JP" altLang="en-US" sz="4400">
                <a:latin typeface="HG行書体" panose="03000609000000000000" pitchFamily="65" charset="-128"/>
                <a:ea typeface="HG行書体" panose="03000609000000000000" pitchFamily="65" charset="-128"/>
              </a:rPr>
              <a:t>ひとりかも寝む</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507332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わがそでは</a:t>
            </a:r>
          </a:p>
          <a:p>
            <a:r>
              <a:rPr kumimoji="1" lang="ja-JP" altLang="en-US" sz="4800">
                <a:latin typeface="HG正楷書体-PRO" panose="03000600000000000000" pitchFamily="66" charset="-128"/>
                <a:ea typeface="HG正楷書体-PRO" panose="03000600000000000000" pitchFamily="66" charset="-128"/>
              </a:rPr>
              <a:t>しほひにみえぬ</a:t>
            </a:r>
          </a:p>
          <a:p>
            <a:r>
              <a:rPr kumimoji="1" lang="ja-JP" altLang="en-US" sz="4800">
                <a:latin typeface="HG正楷書体-PRO" panose="03000600000000000000" pitchFamily="66" charset="-128"/>
                <a:ea typeface="HG正楷書体-PRO" panose="03000600000000000000" pitchFamily="66" charset="-128"/>
              </a:rPr>
              <a:t>おきのいしの</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ひとこそしらね</a:t>
            </a:r>
          </a:p>
          <a:p>
            <a:r>
              <a:rPr kumimoji="1" lang="ja-JP" altLang="en-US" sz="4800">
                <a:solidFill>
                  <a:srgbClr val="CC3300"/>
                </a:solidFill>
                <a:latin typeface="HG正楷書体-PRO" panose="03000600000000000000" pitchFamily="66" charset="-128"/>
                <a:ea typeface="HG正楷書体-PRO" panose="03000600000000000000" pitchFamily="66" charset="-128"/>
              </a:rPr>
              <a:t>かわくまもなし</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私の袖は、潮が引いた時にも見えない沖の石のように、他人は知らないだろうが涙に濡れて乾く間もない。</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二条院讃岐</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わが袖は</a:t>
            </a:r>
          </a:p>
          <a:p>
            <a:r>
              <a:rPr kumimoji="1" lang="ja-JP" altLang="en-US" sz="4400">
                <a:latin typeface="HG行書体" panose="03000609000000000000" pitchFamily="65" charset="-128"/>
                <a:ea typeface="HG行書体" panose="03000609000000000000" pitchFamily="65" charset="-128"/>
              </a:rPr>
              <a:t>潮干に見えぬ</a:t>
            </a:r>
          </a:p>
          <a:p>
            <a:r>
              <a:rPr kumimoji="1" lang="ja-JP" altLang="en-US" sz="4400">
                <a:latin typeface="HG行書体" panose="03000609000000000000" pitchFamily="65" charset="-128"/>
                <a:ea typeface="HG行書体" panose="03000609000000000000" pitchFamily="65" charset="-128"/>
              </a:rPr>
              <a:t>沖の石の</a:t>
            </a:r>
          </a:p>
          <a:p>
            <a:r>
              <a:rPr kumimoji="1" lang="ja-JP" altLang="en-US" sz="4400">
                <a:latin typeface="HG行書体" panose="03000609000000000000" pitchFamily="65" charset="-128"/>
                <a:ea typeface="HG行書体" panose="03000609000000000000" pitchFamily="65" charset="-128"/>
              </a:rPr>
              <a:t>人こそ知らね</a:t>
            </a:r>
          </a:p>
          <a:p>
            <a:r>
              <a:rPr kumimoji="1" lang="ja-JP" altLang="en-US" sz="4400">
                <a:latin typeface="HG行書体" panose="03000609000000000000" pitchFamily="65" charset="-128"/>
                <a:ea typeface="HG行書体" panose="03000609000000000000" pitchFamily="65" charset="-128"/>
              </a:rPr>
              <a:t>かわく間もなし</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2506298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よのなかは</a:t>
            </a:r>
          </a:p>
          <a:p>
            <a:r>
              <a:rPr kumimoji="1" lang="ja-JP" altLang="en-US" sz="4800">
                <a:latin typeface="HG正楷書体-PRO" panose="03000600000000000000" pitchFamily="66" charset="-128"/>
                <a:ea typeface="HG正楷書体-PRO" panose="03000600000000000000" pitchFamily="66" charset="-128"/>
              </a:rPr>
              <a:t>つねにもがもな</a:t>
            </a:r>
          </a:p>
          <a:p>
            <a:r>
              <a:rPr kumimoji="1" lang="ja-JP" altLang="en-US" sz="4800">
                <a:latin typeface="HG正楷書体-PRO" panose="03000600000000000000" pitchFamily="66" charset="-128"/>
                <a:ea typeface="HG正楷書体-PRO" panose="03000600000000000000" pitchFamily="66" charset="-128"/>
              </a:rPr>
              <a:t>なぎさこぐ</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あまのをぶねの</a:t>
            </a:r>
          </a:p>
          <a:p>
            <a:r>
              <a:rPr kumimoji="1" lang="ja-JP" altLang="en-US" sz="4800">
                <a:solidFill>
                  <a:srgbClr val="CC3300"/>
                </a:solidFill>
                <a:latin typeface="HG正楷書体-PRO" panose="03000600000000000000" pitchFamily="66" charset="-128"/>
                <a:ea typeface="HG正楷書体-PRO" panose="03000600000000000000" pitchFamily="66" charset="-128"/>
              </a:rPr>
              <a:t>つなでかなしも</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世の中はいつまでも変わらないでほしい。</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渚を漕ぐ漁師の小舟が綱手に引かれているこの情景が切なく愛しい。</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鎌倉右大臣</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世の中は</a:t>
            </a:r>
          </a:p>
          <a:p>
            <a:r>
              <a:rPr kumimoji="1" lang="ja-JP" altLang="en-US" sz="4400">
                <a:latin typeface="HG行書体" panose="03000609000000000000" pitchFamily="65" charset="-128"/>
                <a:ea typeface="HG行書体" panose="03000609000000000000" pitchFamily="65" charset="-128"/>
              </a:rPr>
              <a:t>常にもがもな</a:t>
            </a:r>
          </a:p>
          <a:p>
            <a:r>
              <a:rPr kumimoji="1" lang="ja-JP" altLang="en-US" sz="4400">
                <a:latin typeface="HG行書体" panose="03000609000000000000" pitchFamily="65" charset="-128"/>
                <a:ea typeface="HG行書体" panose="03000609000000000000" pitchFamily="65" charset="-128"/>
              </a:rPr>
              <a:t>渚漕ぐ</a:t>
            </a:r>
          </a:p>
          <a:p>
            <a:r>
              <a:rPr kumimoji="1" lang="ja-JP" altLang="en-US" sz="4400">
                <a:latin typeface="HG行書体" panose="03000609000000000000" pitchFamily="65" charset="-128"/>
                <a:ea typeface="HG行書体" panose="03000609000000000000" pitchFamily="65" charset="-128"/>
              </a:rPr>
              <a:t>海人の小舟の</a:t>
            </a:r>
          </a:p>
          <a:p>
            <a:r>
              <a:rPr kumimoji="1" lang="ja-JP" altLang="en-US" sz="4400">
                <a:latin typeface="HG行書体" panose="03000609000000000000" pitchFamily="65" charset="-128"/>
                <a:ea typeface="HG行書体" panose="03000609000000000000" pitchFamily="65" charset="-128"/>
              </a:rPr>
              <a:t>綱手かなしも</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2497446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みよしのの</a:t>
            </a:r>
          </a:p>
          <a:p>
            <a:r>
              <a:rPr kumimoji="1" lang="ja-JP" altLang="en-US" sz="4800">
                <a:latin typeface="HG正楷書体-PRO" panose="03000600000000000000" pitchFamily="66" charset="-128"/>
                <a:ea typeface="HG正楷書体-PRO" panose="03000600000000000000" pitchFamily="66" charset="-128"/>
              </a:rPr>
              <a:t>やまのあきかぜ</a:t>
            </a:r>
          </a:p>
          <a:p>
            <a:r>
              <a:rPr kumimoji="1" lang="ja-JP" altLang="en-US" sz="4800">
                <a:latin typeface="HG正楷書体-PRO" panose="03000600000000000000" pitchFamily="66" charset="-128"/>
                <a:ea typeface="HG正楷書体-PRO" panose="03000600000000000000" pitchFamily="66" charset="-128"/>
              </a:rPr>
              <a:t>さよふけて</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ふるさとさむく</a:t>
            </a:r>
          </a:p>
          <a:p>
            <a:r>
              <a:rPr kumimoji="1" lang="ja-JP" altLang="en-US" sz="4800">
                <a:solidFill>
                  <a:srgbClr val="CC3300"/>
                </a:solidFill>
                <a:latin typeface="HG正楷書体-PRO" panose="03000600000000000000" pitchFamily="66" charset="-128"/>
                <a:ea typeface="HG正楷書体-PRO" panose="03000600000000000000" pitchFamily="66" charset="-128"/>
              </a:rPr>
              <a:t>ころもうつなり</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奈良の吉野山に秋風が吹き、夜は更けて古都吉野は寒々と侘しく衣を打つ砧の音が響いている。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参議雅経</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み吉野の</a:t>
            </a:r>
          </a:p>
          <a:p>
            <a:r>
              <a:rPr kumimoji="1" lang="ja-JP" altLang="en-US" sz="4400">
                <a:latin typeface="HG行書体" panose="03000609000000000000" pitchFamily="65" charset="-128"/>
                <a:ea typeface="HG行書体" panose="03000609000000000000" pitchFamily="65" charset="-128"/>
              </a:rPr>
              <a:t>山の秋風</a:t>
            </a:r>
          </a:p>
          <a:p>
            <a:r>
              <a:rPr kumimoji="1" lang="ja-JP" altLang="en-US" sz="4400">
                <a:latin typeface="HG行書体" panose="03000609000000000000" pitchFamily="65" charset="-128"/>
                <a:ea typeface="HG行書体" panose="03000609000000000000" pitchFamily="65" charset="-128"/>
              </a:rPr>
              <a:t>小夜更けて</a:t>
            </a:r>
          </a:p>
          <a:p>
            <a:r>
              <a:rPr kumimoji="1" lang="ja-JP" altLang="en-US" sz="4400">
                <a:latin typeface="HG行書体" panose="03000609000000000000" pitchFamily="65" charset="-128"/>
                <a:ea typeface="HG行書体" panose="03000609000000000000" pitchFamily="65" charset="-128"/>
              </a:rPr>
              <a:t>ふるさと寒く</a:t>
            </a:r>
          </a:p>
          <a:p>
            <a:r>
              <a:rPr kumimoji="1" lang="ja-JP" altLang="en-US" sz="4400">
                <a:latin typeface="HG行書体" panose="03000609000000000000" pitchFamily="65" charset="-128"/>
                <a:ea typeface="HG行書体" panose="03000609000000000000" pitchFamily="65" charset="-128"/>
              </a:rPr>
              <a:t>衣うつなり</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3269140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おほけなく</a:t>
            </a:r>
          </a:p>
          <a:p>
            <a:r>
              <a:rPr kumimoji="1" lang="ja-JP" altLang="en-US" sz="4800">
                <a:latin typeface="HG正楷書体-PRO" panose="03000600000000000000" pitchFamily="66" charset="-128"/>
                <a:ea typeface="HG正楷書体-PRO" panose="03000600000000000000" pitchFamily="66" charset="-128"/>
              </a:rPr>
              <a:t>うきよのたみに</a:t>
            </a:r>
          </a:p>
          <a:p>
            <a:r>
              <a:rPr kumimoji="1" lang="ja-JP" altLang="en-US" sz="4800">
                <a:latin typeface="HG正楷書体-PRO" panose="03000600000000000000" pitchFamily="66" charset="-128"/>
                <a:ea typeface="HG正楷書体-PRO" panose="03000600000000000000" pitchFamily="66" charset="-128"/>
              </a:rPr>
              <a:t>おほふかな</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わがたつそまに</a:t>
            </a:r>
          </a:p>
          <a:p>
            <a:r>
              <a:rPr kumimoji="1" lang="ja-JP" altLang="en-US" sz="4800">
                <a:solidFill>
                  <a:srgbClr val="CC3300"/>
                </a:solidFill>
                <a:latin typeface="HG正楷書体-PRO" panose="03000600000000000000" pitchFamily="66" charset="-128"/>
                <a:ea typeface="HG正楷書体-PRO" panose="03000600000000000000" pitchFamily="66" charset="-128"/>
              </a:rPr>
              <a:t>すみぞめのそで</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身の程知らずながら願うのは、辛いこの世を生きる人々に覆いを掛けることなのだ。</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この比叡の山に住み、修行の道に入った私の墨染めの袖を。</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前大僧正慈円</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おほけなく</a:t>
            </a:r>
          </a:p>
          <a:p>
            <a:r>
              <a:rPr kumimoji="1" lang="ja-JP" altLang="en-US" sz="4400">
                <a:latin typeface="HG行書体" panose="03000609000000000000" pitchFamily="65" charset="-128"/>
                <a:ea typeface="HG行書体" panose="03000609000000000000" pitchFamily="65" charset="-128"/>
              </a:rPr>
              <a:t>うき世の民に</a:t>
            </a:r>
          </a:p>
          <a:p>
            <a:r>
              <a:rPr kumimoji="1" lang="ja-JP" altLang="en-US" sz="4400">
                <a:latin typeface="HG行書体" panose="03000609000000000000" pitchFamily="65" charset="-128"/>
                <a:ea typeface="HG行書体" panose="03000609000000000000" pitchFamily="65" charset="-128"/>
              </a:rPr>
              <a:t>おほふかな</a:t>
            </a:r>
          </a:p>
          <a:p>
            <a:r>
              <a:rPr kumimoji="1" lang="ja-JP" altLang="en-US" sz="4400">
                <a:latin typeface="HG行書体" panose="03000609000000000000" pitchFamily="65" charset="-128"/>
                <a:ea typeface="HG行書体" panose="03000609000000000000" pitchFamily="65" charset="-128"/>
              </a:rPr>
              <a:t>わが立つ杣に</a:t>
            </a:r>
          </a:p>
          <a:p>
            <a:r>
              <a:rPr kumimoji="1" lang="ja-JP" altLang="en-US" sz="4400">
                <a:latin typeface="HG行書体" panose="03000609000000000000" pitchFamily="65" charset="-128"/>
                <a:ea typeface="HG行書体" panose="03000609000000000000" pitchFamily="65" charset="-128"/>
              </a:rPr>
              <a:t>墨染の袖</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793138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はなさそふ</a:t>
            </a:r>
          </a:p>
          <a:p>
            <a:r>
              <a:rPr kumimoji="1" lang="ja-JP" altLang="en-US" sz="4800">
                <a:latin typeface="HG正楷書体-PRO" panose="03000600000000000000" pitchFamily="66" charset="-128"/>
                <a:ea typeface="HG正楷書体-PRO" panose="03000600000000000000" pitchFamily="66" charset="-128"/>
              </a:rPr>
              <a:t>あらしのにはの</a:t>
            </a:r>
          </a:p>
          <a:p>
            <a:r>
              <a:rPr kumimoji="1" lang="ja-JP" altLang="en-US" sz="4800">
                <a:latin typeface="HG正楷書体-PRO" panose="03000600000000000000" pitchFamily="66" charset="-128"/>
                <a:ea typeface="HG正楷書体-PRO" panose="03000600000000000000" pitchFamily="66" charset="-128"/>
              </a:rPr>
              <a:t>ゆきならで</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ふりゆくものは</a:t>
            </a:r>
          </a:p>
          <a:p>
            <a:r>
              <a:rPr kumimoji="1" lang="ja-JP" altLang="en-US" sz="4800">
                <a:solidFill>
                  <a:srgbClr val="CC3300"/>
                </a:solidFill>
                <a:latin typeface="HG正楷書体-PRO" panose="03000600000000000000" pitchFamily="66" charset="-128"/>
                <a:ea typeface="HG正楷書体-PRO" panose="03000600000000000000" pitchFamily="66" charset="-128"/>
              </a:rPr>
              <a:t>わがみなりけり</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花を誘って吹き散らす嵐の庭は、花びらがまるで雪のように降っているが、本当に老いて古りゆくのは我が身なのだなあ。</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入道前太政大臣</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花さそふ</a:t>
            </a:r>
          </a:p>
          <a:p>
            <a:r>
              <a:rPr kumimoji="1" lang="ja-JP" altLang="en-US" sz="4400">
                <a:latin typeface="HG行書体" panose="03000609000000000000" pitchFamily="65" charset="-128"/>
                <a:ea typeface="HG行書体" panose="03000609000000000000" pitchFamily="65" charset="-128"/>
              </a:rPr>
              <a:t>嵐の庭の</a:t>
            </a:r>
          </a:p>
          <a:p>
            <a:r>
              <a:rPr kumimoji="1" lang="ja-JP" altLang="en-US" sz="4400">
                <a:latin typeface="HG行書体" panose="03000609000000000000" pitchFamily="65" charset="-128"/>
                <a:ea typeface="HG行書体" panose="03000609000000000000" pitchFamily="65" charset="-128"/>
              </a:rPr>
              <a:t>雪ならで</a:t>
            </a:r>
          </a:p>
          <a:p>
            <a:r>
              <a:rPr kumimoji="1" lang="ja-JP" altLang="en-US" sz="4400">
                <a:latin typeface="HG行書体" panose="03000609000000000000" pitchFamily="65" charset="-128"/>
                <a:ea typeface="HG行書体" panose="03000609000000000000" pitchFamily="65" charset="-128"/>
              </a:rPr>
              <a:t>ふりゆくものは</a:t>
            </a:r>
          </a:p>
          <a:p>
            <a:r>
              <a:rPr kumimoji="1" lang="ja-JP" altLang="en-US" sz="4400">
                <a:latin typeface="HG行書体" panose="03000609000000000000" pitchFamily="65" charset="-128"/>
                <a:ea typeface="HG行書体" panose="03000609000000000000" pitchFamily="65" charset="-128"/>
              </a:rPr>
              <a:t>わが身なりけり</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2373892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こぬひとを</a:t>
            </a:r>
          </a:p>
          <a:p>
            <a:r>
              <a:rPr kumimoji="1" lang="ja-JP" altLang="en-US" sz="4800">
                <a:latin typeface="HG正楷書体-PRO" panose="03000600000000000000" pitchFamily="66" charset="-128"/>
                <a:ea typeface="HG正楷書体-PRO" panose="03000600000000000000" pitchFamily="66" charset="-128"/>
              </a:rPr>
              <a:t>まつほのうらの</a:t>
            </a:r>
          </a:p>
          <a:p>
            <a:r>
              <a:rPr kumimoji="1" lang="ja-JP" altLang="en-US" sz="4800">
                <a:latin typeface="HG正楷書体-PRO" panose="03000600000000000000" pitchFamily="66" charset="-128"/>
                <a:ea typeface="HG正楷書体-PRO" panose="03000600000000000000" pitchFamily="66" charset="-128"/>
              </a:rPr>
              <a:t>ゆふなぎに</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やくやもしほの</a:t>
            </a:r>
          </a:p>
          <a:p>
            <a:r>
              <a:rPr kumimoji="1" lang="ja-JP" altLang="en-US" sz="4800">
                <a:solidFill>
                  <a:srgbClr val="CC3300"/>
                </a:solidFill>
                <a:latin typeface="HG正楷書体-PRO" panose="03000600000000000000" pitchFamily="66" charset="-128"/>
                <a:ea typeface="HG正楷書体-PRO" panose="03000600000000000000" pitchFamily="66" charset="-128"/>
              </a:rPr>
              <a:t>みもこがれつつ</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5838071"/>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どれだけ待っても来ない人を待ち続け、松帆の浦の夕凪の頃に焼く藻塩が焦げるように、我が身も恋い焦がれている。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権中納言定家</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来ぬ人を</a:t>
            </a:r>
          </a:p>
          <a:p>
            <a:r>
              <a:rPr kumimoji="1" lang="ja-JP" altLang="en-US" sz="4400">
                <a:latin typeface="HG行書体" panose="03000609000000000000" pitchFamily="65" charset="-128"/>
                <a:ea typeface="HG行書体" panose="03000609000000000000" pitchFamily="65" charset="-128"/>
              </a:rPr>
              <a:t>まつほの浦の</a:t>
            </a:r>
          </a:p>
          <a:p>
            <a:r>
              <a:rPr kumimoji="1" lang="ja-JP" altLang="en-US" sz="4400">
                <a:latin typeface="HG行書体" panose="03000609000000000000" pitchFamily="65" charset="-128"/>
                <a:ea typeface="HG行書体" panose="03000609000000000000" pitchFamily="65" charset="-128"/>
              </a:rPr>
              <a:t>夕なぎに</a:t>
            </a:r>
          </a:p>
          <a:p>
            <a:r>
              <a:rPr kumimoji="1" lang="ja-JP" altLang="en-US" sz="4400">
                <a:latin typeface="HG行書体" panose="03000609000000000000" pitchFamily="65" charset="-128"/>
                <a:ea typeface="HG行書体" panose="03000609000000000000" pitchFamily="65" charset="-128"/>
              </a:rPr>
              <a:t>焼くや藻塩の</a:t>
            </a:r>
          </a:p>
          <a:p>
            <a:r>
              <a:rPr kumimoji="1" lang="ja-JP" altLang="en-US" sz="4400">
                <a:latin typeface="HG行書体" panose="03000609000000000000" pitchFamily="65" charset="-128"/>
                <a:ea typeface="HG行書体" panose="03000609000000000000" pitchFamily="65" charset="-128"/>
              </a:rPr>
              <a:t>身もこがれつつ</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2286577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縦書きタイトル 1">
            <a:extLst>
              <a:ext uri="{FF2B5EF4-FFF2-40B4-BE49-F238E27FC236}">
                <a16:creationId xmlns:a16="http://schemas.microsoft.com/office/drawing/2014/main" id="{2F8BDB56-122D-4033-A525-219A5060F489}"/>
              </a:ext>
            </a:extLst>
          </p:cNvPr>
          <p:cNvSpPr>
            <a:spLocks noGrp="1"/>
          </p:cNvSpPr>
          <p:nvPr>
            <p:ph type="title" orient="vert"/>
          </p:nvPr>
        </p:nvSpPr>
        <p:spPr>
          <a:xfrm>
            <a:off x="8404797" y="624156"/>
            <a:ext cx="1490950" cy="5243244"/>
          </a:xfrm>
        </p:spPr>
        <p:txBody>
          <a:bodyPr>
            <a:noAutofit/>
          </a:bodyPr>
          <a:lstStyle/>
          <a:p>
            <a:r>
              <a:rPr lang="ja-JP" altLang="en-US" sz="8000" dirty="0">
                <a:latin typeface="HG行書体" panose="03000609000000000000" pitchFamily="65" charset="-128"/>
                <a:ea typeface="HG行書体" panose="03000609000000000000" pitchFamily="65" charset="-128"/>
              </a:rPr>
              <a:t>歌人の和歌</a:t>
            </a:r>
          </a:p>
        </p:txBody>
      </p:sp>
      <p:sp>
        <p:nvSpPr>
          <p:cNvPr id="6" name="縦書きテキスト プレースホルダー 2">
            <a:extLst>
              <a:ext uri="{FF2B5EF4-FFF2-40B4-BE49-F238E27FC236}">
                <a16:creationId xmlns:a16="http://schemas.microsoft.com/office/drawing/2014/main" id="{B88B715D-63B2-464A-8CDA-69409EC81837}"/>
              </a:ext>
            </a:extLst>
          </p:cNvPr>
          <p:cNvSpPr>
            <a:spLocks noGrp="1"/>
          </p:cNvSpPr>
          <p:nvPr>
            <p:ph type="body" orient="vert" idx="1"/>
          </p:nvPr>
        </p:nvSpPr>
        <p:spPr/>
        <p:txBody>
          <a:bodyPr anchor="ctr">
            <a:normAutofit/>
          </a:bodyPr>
          <a:lstStyle/>
          <a:p>
            <a:pPr marL="0" indent="0">
              <a:buNone/>
            </a:pPr>
            <a:r>
              <a:rPr lang="ja-JP" altLang="en-US" sz="4800" dirty="0">
                <a:latin typeface="HG正楷書体-PRO" panose="03000600000000000000" pitchFamily="66" charset="-128"/>
                <a:ea typeface="HG正楷書体-PRO" panose="03000600000000000000" pitchFamily="66" charset="-128"/>
              </a:rPr>
              <a:t>百人一首の上の句と</a:t>
            </a:r>
            <a:r>
              <a:rPr lang="ja-JP" altLang="en-US" sz="4800" dirty="0">
                <a:solidFill>
                  <a:srgbClr val="CC3300"/>
                </a:solidFill>
                <a:latin typeface="HG正楷書体-PRO" panose="03000600000000000000" pitchFamily="66" charset="-128"/>
                <a:ea typeface="HG正楷書体-PRO" panose="03000600000000000000" pitchFamily="66" charset="-128"/>
              </a:rPr>
              <a:t>下の</a:t>
            </a:r>
            <a:r>
              <a:rPr lang="ja-JP" altLang="en-US" sz="4800">
                <a:solidFill>
                  <a:srgbClr val="CC3300"/>
                </a:solidFill>
                <a:latin typeface="HG正楷書体-PRO" panose="03000600000000000000" pitchFamily="66" charset="-128"/>
                <a:ea typeface="HG正楷書体-PRO" panose="03000600000000000000" pitchFamily="66" charset="-128"/>
              </a:rPr>
              <a:t>句</a:t>
            </a:r>
            <a:r>
              <a:rPr lang="ja-JP" altLang="en-US" sz="4800">
                <a:latin typeface="HG正楷書体-PRO" panose="03000600000000000000" pitchFamily="66" charset="-128"/>
                <a:ea typeface="HG正楷書体-PRO" panose="03000600000000000000" pitchFamily="66" charset="-128"/>
              </a:rPr>
              <a:t>をよもう</a:t>
            </a:r>
            <a:r>
              <a:rPr lang="ja-JP" altLang="en-US" sz="4800" dirty="0">
                <a:latin typeface="HG正楷書体-PRO" panose="03000600000000000000" pitchFamily="66" charset="-128"/>
                <a:ea typeface="HG正楷書体-PRO" panose="03000600000000000000" pitchFamily="66" charset="-128"/>
              </a:rPr>
              <a:t>。</a:t>
            </a:r>
          </a:p>
        </p:txBody>
      </p:sp>
    </p:spTree>
    <p:extLst>
      <p:ext uri="{BB962C8B-B14F-4D97-AF65-F5344CB8AC3E}">
        <p14:creationId xmlns:p14="http://schemas.microsoft.com/office/powerpoint/2010/main" val="1621179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かぜそよぐ</a:t>
            </a:r>
          </a:p>
          <a:p>
            <a:r>
              <a:rPr kumimoji="1" lang="ja-JP" altLang="en-US" sz="4800">
                <a:latin typeface="HG正楷書体-PRO" panose="03000600000000000000" pitchFamily="66" charset="-128"/>
                <a:ea typeface="HG正楷書体-PRO" panose="03000600000000000000" pitchFamily="66" charset="-128"/>
              </a:rPr>
              <a:t>ならのをがはの</a:t>
            </a:r>
          </a:p>
          <a:p>
            <a:r>
              <a:rPr kumimoji="1" lang="ja-JP" altLang="en-US" sz="4800">
                <a:latin typeface="HG正楷書体-PRO" panose="03000600000000000000" pitchFamily="66" charset="-128"/>
                <a:ea typeface="HG正楷書体-PRO" panose="03000600000000000000" pitchFamily="66" charset="-128"/>
              </a:rPr>
              <a:t>ゆふぐれは</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みそぎぞなつの</a:t>
            </a:r>
          </a:p>
          <a:p>
            <a:r>
              <a:rPr kumimoji="1" lang="ja-JP" altLang="en-US" sz="4800">
                <a:solidFill>
                  <a:srgbClr val="CC3300"/>
                </a:solidFill>
                <a:latin typeface="HG正楷書体-PRO" panose="03000600000000000000" pitchFamily="66" charset="-128"/>
                <a:ea typeface="HG正楷書体-PRO" panose="03000600000000000000" pitchFamily="66" charset="-128"/>
              </a:rPr>
              <a:t>しるしなりける</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61747" y="369000"/>
            <a:ext cx="1731243"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350">
                <a:solidFill>
                  <a:schemeClr val="tx2">
                    <a:lumMod val="50000"/>
                  </a:schemeClr>
                </a:solidFill>
                <a:latin typeface="HG正楷書体-PRO" panose="03000600000000000000" pitchFamily="66" charset="-128"/>
                <a:ea typeface="HG正楷書体-PRO" panose="03000600000000000000" pitchFamily="66" charset="-128"/>
              </a:rPr>
              <a:t>そよ風が楢の葉を揺らす上賀茂神社の小川は、夕暮れで涼しくすっかり秋のようだが、六月祓の禊だけが夏であることの証なのだなあ。</a:t>
            </a:r>
            <a:endParaRPr kumimoji="1" lang="en-US" altLang="ja-JP" sz="235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従二位家隆</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風そよぐ</a:t>
            </a:r>
          </a:p>
          <a:p>
            <a:r>
              <a:rPr kumimoji="1" lang="ja-JP" altLang="en-US" sz="4400">
                <a:latin typeface="HG行書体" panose="03000609000000000000" pitchFamily="65" charset="-128"/>
                <a:ea typeface="HG行書体" panose="03000609000000000000" pitchFamily="65" charset="-128"/>
              </a:rPr>
              <a:t>ならの小川の</a:t>
            </a:r>
          </a:p>
          <a:p>
            <a:r>
              <a:rPr kumimoji="1" lang="ja-JP" altLang="en-US" sz="4400">
                <a:latin typeface="HG行書体" panose="03000609000000000000" pitchFamily="65" charset="-128"/>
                <a:ea typeface="HG行書体" panose="03000609000000000000" pitchFamily="65" charset="-128"/>
              </a:rPr>
              <a:t>夕暮れは</a:t>
            </a:r>
          </a:p>
          <a:p>
            <a:r>
              <a:rPr kumimoji="1" lang="ja-JP" altLang="en-US" sz="4400">
                <a:latin typeface="HG行書体" panose="03000609000000000000" pitchFamily="65" charset="-128"/>
                <a:ea typeface="HG行書体" panose="03000609000000000000" pitchFamily="65" charset="-128"/>
              </a:rPr>
              <a:t>みそぎぞ夏の</a:t>
            </a:r>
          </a:p>
          <a:p>
            <a:r>
              <a:rPr kumimoji="1" lang="ja-JP" altLang="en-US" sz="4400">
                <a:latin typeface="HG行書体" panose="03000609000000000000" pitchFamily="65" charset="-128"/>
                <a:ea typeface="HG行書体" panose="03000609000000000000" pitchFamily="65" charset="-128"/>
              </a:rPr>
              <a:t>しるしなりける</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818286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ひともをし</a:t>
            </a:r>
          </a:p>
          <a:p>
            <a:r>
              <a:rPr kumimoji="1" lang="ja-JP" altLang="en-US" sz="4800">
                <a:latin typeface="HG正楷書体-PRO" panose="03000600000000000000" pitchFamily="66" charset="-128"/>
                <a:ea typeface="HG正楷書体-PRO" panose="03000600000000000000" pitchFamily="66" charset="-128"/>
              </a:rPr>
              <a:t>ひともうらめし</a:t>
            </a:r>
          </a:p>
          <a:p>
            <a:r>
              <a:rPr kumimoji="1" lang="ja-JP" altLang="en-US" sz="4800">
                <a:latin typeface="HG正楷書体-PRO" panose="03000600000000000000" pitchFamily="66" charset="-128"/>
                <a:ea typeface="HG正楷書体-PRO" panose="03000600000000000000" pitchFamily="66" charset="-128"/>
              </a:rPr>
              <a:t>あぢきなく</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よをおもふゆゑに</a:t>
            </a:r>
          </a:p>
          <a:p>
            <a:r>
              <a:rPr kumimoji="1" lang="ja-JP" altLang="en-US" sz="4800">
                <a:solidFill>
                  <a:srgbClr val="CC3300"/>
                </a:solidFill>
                <a:latin typeface="HG正楷書体-PRO" panose="03000600000000000000" pitchFamily="66" charset="-128"/>
                <a:ea typeface="HG正楷書体-PRO" panose="03000600000000000000" pitchFamily="66" charset="-128"/>
              </a:rPr>
              <a:t>ものおもふみは</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人間が愛おしいとも恨めしいとも思う。</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世を苦々しく思うがゆえに、あれこれと悩んでしまうこの私には。</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後鳥羽院</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人も惜し</a:t>
            </a:r>
          </a:p>
          <a:p>
            <a:r>
              <a:rPr kumimoji="1" lang="ja-JP" altLang="en-US" sz="4400">
                <a:latin typeface="HG行書体" panose="03000609000000000000" pitchFamily="65" charset="-128"/>
                <a:ea typeface="HG行書体" panose="03000609000000000000" pitchFamily="65" charset="-128"/>
              </a:rPr>
              <a:t>人も恨めし</a:t>
            </a:r>
          </a:p>
          <a:p>
            <a:r>
              <a:rPr kumimoji="1" lang="ja-JP" altLang="en-US" sz="4400">
                <a:latin typeface="HG行書体" panose="03000609000000000000" pitchFamily="65" charset="-128"/>
                <a:ea typeface="HG行書体" panose="03000609000000000000" pitchFamily="65" charset="-128"/>
              </a:rPr>
              <a:t>あぢきなく</a:t>
            </a:r>
          </a:p>
          <a:p>
            <a:r>
              <a:rPr kumimoji="1" lang="ja-JP" altLang="en-US" sz="4400">
                <a:latin typeface="HG行書体" panose="03000609000000000000" pitchFamily="65" charset="-128"/>
                <a:ea typeface="HG行書体" panose="03000609000000000000" pitchFamily="65" charset="-128"/>
              </a:rPr>
              <a:t>世を思ふゆゑに</a:t>
            </a:r>
          </a:p>
          <a:p>
            <a:r>
              <a:rPr kumimoji="1" lang="ja-JP" altLang="en-US" sz="4400">
                <a:latin typeface="HG行書体" panose="03000609000000000000" pitchFamily="65" charset="-128"/>
                <a:ea typeface="HG行書体" panose="03000609000000000000" pitchFamily="65" charset="-128"/>
              </a:rPr>
              <a:t>物思ふ身は</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2302892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ももしきや</a:t>
            </a:r>
          </a:p>
          <a:p>
            <a:r>
              <a:rPr kumimoji="1" lang="ja-JP" altLang="en-US" sz="4800">
                <a:latin typeface="HG正楷書体-PRO" panose="03000600000000000000" pitchFamily="66" charset="-128"/>
                <a:ea typeface="HG正楷書体-PRO" panose="03000600000000000000" pitchFamily="66" charset="-128"/>
              </a:rPr>
              <a:t>ふるきのきばの</a:t>
            </a:r>
          </a:p>
          <a:p>
            <a:r>
              <a:rPr kumimoji="1" lang="ja-JP" altLang="en-US" sz="4800">
                <a:latin typeface="HG正楷書体-PRO" panose="03000600000000000000" pitchFamily="66" charset="-128"/>
                <a:ea typeface="HG正楷書体-PRO" panose="03000600000000000000" pitchFamily="66" charset="-128"/>
              </a:rPr>
              <a:t>しのぶにも</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なほあまりある</a:t>
            </a:r>
          </a:p>
          <a:p>
            <a:r>
              <a:rPr kumimoji="1" lang="ja-JP" altLang="en-US" sz="4800">
                <a:solidFill>
                  <a:srgbClr val="CC3300"/>
                </a:solidFill>
                <a:latin typeface="HG正楷書体-PRO" panose="03000600000000000000" pitchFamily="66" charset="-128"/>
                <a:ea typeface="HG正楷書体-PRO" panose="03000600000000000000" pitchFamily="66" charset="-128"/>
              </a:rPr>
              <a:t>むかしなりけり</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宮中の古びた軒端に忍んで生える草を見るにつけて、いくら偲んでも偲び切れぬのは、懐かしく思われる昔の御代であることよ。</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順徳院</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百敷や</a:t>
            </a:r>
          </a:p>
          <a:p>
            <a:r>
              <a:rPr kumimoji="1" lang="ja-JP" altLang="en-US" sz="4400">
                <a:latin typeface="HG行書体" panose="03000609000000000000" pitchFamily="65" charset="-128"/>
                <a:ea typeface="HG行書体" panose="03000609000000000000" pitchFamily="65" charset="-128"/>
              </a:rPr>
              <a:t>古き軒端の</a:t>
            </a:r>
          </a:p>
          <a:p>
            <a:r>
              <a:rPr kumimoji="1" lang="ja-JP" altLang="en-US" sz="4400">
                <a:latin typeface="HG行書体" panose="03000609000000000000" pitchFamily="65" charset="-128"/>
                <a:ea typeface="HG行書体" panose="03000609000000000000" pitchFamily="65" charset="-128"/>
              </a:rPr>
              <a:t>しのぶにも</a:t>
            </a:r>
          </a:p>
          <a:p>
            <a:r>
              <a:rPr kumimoji="1" lang="ja-JP" altLang="en-US" sz="4400">
                <a:latin typeface="HG行書体" panose="03000609000000000000" pitchFamily="65" charset="-128"/>
                <a:ea typeface="HG行書体" panose="03000609000000000000" pitchFamily="65" charset="-128"/>
              </a:rPr>
              <a:t>なほあまりある</a:t>
            </a:r>
          </a:p>
          <a:p>
            <a:r>
              <a:rPr kumimoji="1" lang="ja-JP" altLang="en-US" sz="4400">
                <a:latin typeface="HG行書体" panose="03000609000000000000" pitchFamily="65" charset="-128"/>
                <a:ea typeface="HG行書体" panose="03000609000000000000" pitchFamily="65" charset="-128"/>
              </a:rPr>
              <a:t>昔なりけり</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218356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ほととぎす</a:t>
            </a:r>
          </a:p>
          <a:p>
            <a:r>
              <a:rPr kumimoji="1" lang="ja-JP" altLang="en-US" sz="4800">
                <a:latin typeface="HG正楷書体-PRO" panose="03000600000000000000" pitchFamily="66" charset="-128"/>
                <a:ea typeface="HG正楷書体-PRO" panose="03000600000000000000" pitchFamily="66" charset="-128"/>
              </a:rPr>
              <a:t>なきつるかたを</a:t>
            </a:r>
          </a:p>
          <a:p>
            <a:r>
              <a:rPr kumimoji="1" lang="ja-JP" altLang="en-US" sz="4800">
                <a:latin typeface="HG正楷書体-PRO" panose="03000600000000000000" pitchFamily="66" charset="-128"/>
                <a:ea typeface="HG正楷書体-PRO" panose="03000600000000000000" pitchFamily="66" charset="-128"/>
              </a:rPr>
              <a:t>ながむれば</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ただありあけの</a:t>
            </a:r>
          </a:p>
          <a:p>
            <a:r>
              <a:rPr kumimoji="1" lang="ja-JP" altLang="en-US" sz="4800">
                <a:solidFill>
                  <a:srgbClr val="CC3300"/>
                </a:solidFill>
                <a:latin typeface="HG正楷書体-PRO" panose="03000600000000000000" pitchFamily="66" charset="-128"/>
                <a:ea typeface="HG正楷書体-PRO" panose="03000600000000000000" pitchFamily="66" charset="-128"/>
              </a:rPr>
              <a:t>つきぞのこれる</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ほととぎすの鳴く方を眺めやれば、その姿はもうなく、ただ夜明けの月が淡く空に残っているばかりであった。</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後徳大寺左大臣</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ほととぎす</a:t>
            </a:r>
          </a:p>
          <a:p>
            <a:r>
              <a:rPr kumimoji="1" lang="ja-JP" altLang="en-US" sz="4400">
                <a:latin typeface="HG行書体" panose="03000609000000000000" pitchFamily="65" charset="-128"/>
                <a:ea typeface="HG行書体" panose="03000609000000000000" pitchFamily="65" charset="-128"/>
              </a:rPr>
              <a:t>鳴きつる方を</a:t>
            </a:r>
          </a:p>
          <a:p>
            <a:r>
              <a:rPr kumimoji="1" lang="ja-JP" altLang="en-US" sz="4400">
                <a:latin typeface="HG行書体" panose="03000609000000000000" pitchFamily="65" charset="-128"/>
                <a:ea typeface="HG行書体" panose="03000609000000000000" pitchFamily="65" charset="-128"/>
              </a:rPr>
              <a:t>ながむれば</a:t>
            </a:r>
          </a:p>
          <a:p>
            <a:r>
              <a:rPr kumimoji="1" lang="ja-JP" altLang="en-US" sz="4400">
                <a:latin typeface="HG行書体" panose="03000609000000000000" pitchFamily="65" charset="-128"/>
                <a:ea typeface="HG行書体" panose="03000609000000000000" pitchFamily="65" charset="-128"/>
              </a:rPr>
              <a:t>ただ有明の</a:t>
            </a:r>
          </a:p>
          <a:p>
            <a:r>
              <a:rPr kumimoji="1" lang="ja-JP" altLang="en-US" sz="4400">
                <a:latin typeface="HG行書体" panose="03000609000000000000" pitchFamily="65" charset="-128"/>
                <a:ea typeface="HG行書体" panose="03000609000000000000" pitchFamily="65" charset="-128"/>
              </a:rPr>
              <a:t>月ぞ残れる</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691504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おもひわび</a:t>
            </a:r>
          </a:p>
          <a:p>
            <a:r>
              <a:rPr kumimoji="1" lang="ja-JP" altLang="en-US" sz="4800">
                <a:latin typeface="HG正楷書体-PRO" panose="03000600000000000000" pitchFamily="66" charset="-128"/>
                <a:ea typeface="HG正楷書体-PRO" panose="03000600000000000000" pitchFamily="66" charset="-128"/>
              </a:rPr>
              <a:t>さてもいのちは</a:t>
            </a:r>
          </a:p>
          <a:p>
            <a:r>
              <a:rPr kumimoji="1" lang="ja-JP" altLang="en-US" sz="4800">
                <a:latin typeface="HG正楷書体-PRO" panose="03000600000000000000" pitchFamily="66" charset="-128"/>
                <a:ea typeface="HG正楷書体-PRO" panose="03000600000000000000" pitchFamily="66" charset="-128"/>
              </a:rPr>
              <a:t>あるものを</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うきにたへぬは</a:t>
            </a:r>
          </a:p>
          <a:p>
            <a:r>
              <a:rPr kumimoji="1" lang="ja-JP" altLang="en-US" sz="4800">
                <a:solidFill>
                  <a:srgbClr val="CC3300"/>
                </a:solidFill>
                <a:latin typeface="HG正楷書体-PRO" panose="03000600000000000000" pitchFamily="66" charset="-128"/>
                <a:ea typeface="HG正楷書体-PRO" panose="03000600000000000000" pitchFamily="66" charset="-128"/>
              </a:rPr>
              <a:t>なみだなりけり</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つれない人に思い悩めど、やはり命は長らえているが、辛さに耐えきれず落ちてくるのは涙であった。</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道因法師</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思ひわび</a:t>
            </a:r>
          </a:p>
          <a:p>
            <a:r>
              <a:rPr kumimoji="1" lang="ja-JP" altLang="en-US" sz="4400">
                <a:latin typeface="HG行書体" panose="03000609000000000000" pitchFamily="65" charset="-128"/>
                <a:ea typeface="HG行書体" panose="03000609000000000000" pitchFamily="65" charset="-128"/>
              </a:rPr>
              <a:t>さても命は</a:t>
            </a:r>
          </a:p>
          <a:p>
            <a:r>
              <a:rPr kumimoji="1" lang="ja-JP" altLang="en-US" sz="4400">
                <a:latin typeface="HG行書体" panose="03000609000000000000" pitchFamily="65" charset="-128"/>
                <a:ea typeface="HG行書体" panose="03000609000000000000" pitchFamily="65" charset="-128"/>
              </a:rPr>
              <a:t>あるものを</a:t>
            </a:r>
          </a:p>
          <a:p>
            <a:r>
              <a:rPr kumimoji="1" lang="ja-JP" altLang="en-US" sz="4400">
                <a:latin typeface="HG行書体" panose="03000609000000000000" pitchFamily="65" charset="-128"/>
                <a:ea typeface="HG行書体" panose="03000609000000000000" pitchFamily="65" charset="-128"/>
              </a:rPr>
              <a:t>憂きにたへぬは</a:t>
            </a:r>
          </a:p>
          <a:p>
            <a:r>
              <a:rPr kumimoji="1" lang="ja-JP" altLang="en-US" sz="4400">
                <a:latin typeface="HG行書体" panose="03000609000000000000" pitchFamily="65" charset="-128"/>
                <a:ea typeface="HG行書体" panose="03000609000000000000" pitchFamily="65" charset="-128"/>
              </a:rPr>
              <a:t>涙なりけり</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619345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よのなかよ</a:t>
            </a:r>
          </a:p>
          <a:p>
            <a:r>
              <a:rPr kumimoji="1" lang="ja-JP" altLang="en-US" sz="4800">
                <a:latin typeface="HG正楷書体-PRO" panose="03000600000000000000" pitchFamily="66" charset="-128"/>
                <a:ea typeface="HG正楷書体-PRO" panose="03000600000000000000" pitchFamily="66" charset="-128"/>
              </a:rPr>
              <a:t>みちこそなけれ</a:t>
            </a:r>
          </a:p>
          <a:p>
            <a:r>
              <a:rPr kumimoji="1" lang="ja-JP" altLang="en-US" sz="4800">
                <a:latin typeface="HG正楷書体-PRO" panose="03000600000000000000" pitchFamily="66" charset="-128"/>
                <a:ea typeface="HG正楷書体-PRO" panose="03000600000000000000" pitchFamily="66" charset="-128"/>
              </a:rPr>
              <a:t>おもひいる</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やまのおくにも</a:t>
            </a:r>
          </a:p>
          <a:p>
            <a:r>
              <a:rPr kumimoji="1" lang="ja-JP" altLang="en-US" sz="4800">
                <a:solidFill>
                  <a:srgbClr val="CC3300"/>
                </a:solidFill>
                <a:latin typeface="HG正楷書体-PRO" panose="03000600000000000000" pitchFamily="66" charset="-128"/>
                <a:ea typeface="HG正楷書体-PRO" panose="03000600000000000000" pitchFamily="66" charset="-128"/>
              </a:rPr>
              <a:t>しかぞなくなる</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この世には悲しみや辛さから逃れる道など無いものだ。</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思いつめて入ったこの山奥でさえ、鹿が哀しげに鳴いているではないか。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zh-TW" altLang="en-US" sz="3200">
                <a:latin typeface="HG行書体" panose="03000609000000000000" pitchFamily="65" charset="-128"/>
                <a:ea typeface="HG行書体" panose="03000609000000000000" pitchFamily="65" charset="-128"/>
              </a:rPr>
              <a:t>皇太后宮大夫俊成</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世の中よ</a:t>
            </a:r>
          </a:p>
          <a:p>
            <a:r>
              <a:rPr kumimoji="1" lang="ja-JP" altLang="en-US" sz="4400">
                <a:latin typeface="HG行書体" panose="03000609000000000000" pitchFamily="65" charset="-128"/>
                <a:ea typeface="HG行書体" panose="03000609000000000000" pitchFamily="65" charset="-128"/>
              </a:rPr>
              <a:t>道こそなけれ</a:t>
            </a:r>
          </a:p>
          <a:p>
            <a:r>
              <a:rPr kumimoji="1" lang="ja-JP" altLang="en-US" sz="4400">
                <a:latin typeface="HG行書体" panose="03000609000000000000" pitchFamily="65" charset="-128"/>
                <a:ea typeface="HG行書体" panose="03000609000000000000" pitchFamily="65" charset="-128"/>
              </a:rPr>
              <a:t>思ひ入る</a:t>
            </a:r>
          </a:p>
          <a:p>
            <a:r>
              <a:rPr kumimoji="1" lang="ja-JP" altLang="en-US" sz="4400">
                <a:latin typeface="HG行書体" panose="03000609000000000000" pitchFamily="65" charset="-128"/>
                <a:ea typeface="HG行書体" panose="03000609000000000000" pitchFamily="65" charset="-128"/>
              </a:rPr>
              <a:t>山の奥にも</a:t>
            </a:r>
          </a:p>
          <a:p>
            <a:r>
              <a:rPr kumimoji="1" lang="ja-JP" altLang="en-US" sz="4400">
                <a:latin typeface="HG行書体" panose="03000609000000000000" pitchFamily="65" charset="-128"/>
                <a:ea typeface="HG行書体" panose="03000609000000000000" pitchFamily="65" charset="-128"/>
              </a:rPr>
              <a:t>鹿ぞ鳴くなる</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968105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ながらへば</a:t>
            </a:r>
          </a:p>
          <a:p>
            <a:r>
              <a:rPr kumimoji="1" lang="ja-JP" altLang="en-US" sz="4800">
                <a:latin typeface="HG正楷書体-PRO" panose="03000600000000000000" pitchFamily="66" charset="-128"/>
                <a:ea typeface="HG正楷書体-PRO" panose="03000600000000000000" pitchFamily="66" charset="-128"/>
              </a:rPr>
              <a:t>またこのごろや</a:t>
            </a:r>
          </a:p>
          <a:p>
            <a:r>
              <a:rPr kumimoji="1" lang="ja-JP" altLang="en-US" sz="4800">
                <a:latin typeface="HG正楷書体-PRO" panose="03000600000000000000" pitchFamily="66" charset="-128"/>
                <a:ea typeface="HG正楷書体-PRO" panose="03000600000000000000" pitchFamily="66" charset="-128"/>
              </a:rPr>
              <a:t>しのばれむ</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うしとみしよぞ</a:t>
            </a:r>
          </a:p>
          <a:p>
            <a:r>
              <a:rPr kumimoji="1" lang="ja-JP" altLang="en-US" sz="4800">
                <a:solidFill>
                  <a:srgbClr val="CC3300"/>
                </a:solidFill>
                <a:latin typeface="HG正楷書体-PRO" panose="03000600000000000000" pitchFamily="66" charset="-128"/>
                <a:ea typeface="HG正楷書体-PRO" panose="03000600000000000000" pitchFamily="66" charset="-128"/>
              </a:rPr>
              <a:t>いまはこひしき</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この先もっと生き長らえたならば、今この時が懐かしく思い出されるのだろうか。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辛く苦しいと思っていた過去も、今となっては恋しく思い出されるのだから。</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藤原清輔朝臣</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長らへば</a:t>
            </a:r>
          </a:p>
          <a:p>
            <a:r>
              <a:rPr kumimoji="1" lang="ja-JP" altLang="en-US" sz="4400">
                <a:latin typeface="HG行書体" panose="03000609000000000000" pitchFamily="65" charset="-128"/>
                <a:ea typeface="HG行書体" panose="03000609000000000000" pitchFamily="65" charset="-128"/>
              </a:rPr>
              <a:t>またこのごろや</a:t>
            </a:r>
          </a:p>
          <a:p>
            <a:r>
              <a:rPr kumimoji="1" lang="ja-JP" altLang="en-US" sz="4400">
                <a:latin typeface="HG行書体" panose="03000609000000000000" pitchFamily="65" charset="-128"/>
                <a:ea typeface="HG行書体" panose="03000609000000000000" pitchFamily="65" charset="-128"/>
              </a:rPr>
              <a:t>しのばれむ</a:t>
            </a:r>
          </a:p>
          <a:p>
            <a:r>
              <a:rPr kumimoji="1" lang="ja-JP" altLang="en-US" sz="4400">
                <a:latin typeface="HG行書体" panose="03000609000000000000" pitchFamily="65" charset="-128"/>
                <a:ea typeface="HG行書体" panose="03000609000000000000" pitchFamily="65" charset="-128"/>
              </a:rPr>
              <a:t>憂しと見し世ぞ</a:t>
            </a:r>
          </a:p>
          <a:p>
            <a:r>
              <a:rPr kumimoji="1" lang="ja-JP" altLang="en-US" sz="4400">
                <a:latin typeface="HG行書体" panose="03000609000000000000" pitchFamily="65" charset="-128"/>
                <a:ea typeface="HG行書体" panose="03000609000000000000" pitchFamily="65" charset="-128"/>
              </a:rPr>
              <a:t>今は恋しき</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287149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よもすがら</a:t>
            </a:r>
          </a:p>
          <a:p>
            <a:r>
              <a:rPr kumimoji="1" lang="ja-JP" altLang="en-US" sz="4800">
                <a:latin typeface="HG正楷書体-PRO" panose="03000600000000000000" pitchFamily="66" charset="-128"/>
                <a:ea typeface="HG正楷書体-PRO" panose="03000600000000000000" pitchFamily="66" charset="-128"/>
              </a:rPr>
              <a:t>ものおもふころは</a:t>
            </a:r>
          </a:p>
          <a:p>
            <a:r>
              <a:rPr kumimoji="1" lang="ja-JP" altLang="en-US" sz="4800">
                <a:latin typeface="HG正楷書体-PRO" panose="03000600000000000000" pitchFamily="66" charset="-128"/>
                <a:ea typeface="HG正楷書体-PRO" panose="03000600000000000000" pitchFamily="66" charset="-128"/>
              </a:rPr>
              <a:t>あけやらで</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ねやのひまさへ</a:t>
            </a:r>
          </a:p>
          <a:p>
            <a:r>
              <a:rPr kumimoji="1" lang="ja-JP" altLang="en-US" sz="4800">
                <a:solidFill>
                  <a:srgbClr val="CC3300"/>
                </a:solidFill>
                <a:latin typeface="HG正楷書体-PRO" panose="03000600000000000000" pitchFamily="66" charset="-128"/>
                <a:ea typeface="HG正楷書体-PRO" panose="03000600000000000000" pitchFamily="66" charset="-128"/>
              </a:rPr>
              <a:t>つれなかりけり</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夜通しつれない人に思い悩むこの頃は夜がなかなか明けず、寝室の戸の隙間でさえつれないものに思えることだ。</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俊恵法師</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夜もすがら</a:t>
            </a:r>
          </a:p>
          <a:p>
            <a:r>
              <a:rPr kumimoji="1" lang="ja-JP" altLang="en-US" sz="4400">
                <a:latin typeface="HG行書体" panose="03000609000000000000" pitchFamily="65" charset="-128"/>
                <a:ea typeface="HG行書体" panose="03000609000000000000" pitchFamily="65" charset="-128"/>
              </a:rPr>
              <a:t>物思ふころは</a:t>
            </a:r>
          </a:p>
          <a:p>
            <a:r>
              <a:rPr kumimoji="1" lang="ja-JP" altLang="en-US" sz="4400">
                <a:latin typeface="HG行書体" panose="03000609000000000000" pitchFamily="65" charset="-128"/>
                <a:ea typeface="HG行書体" panose="03000609000000000000" pitchFamily="65" charset="-128"/>
              </a:rPr>
              <a:t>明けやらで</a:t>
            </a:r>
          </a:p>
          <a:p>
            <a:r>
              <a:rPr kumimoji="1" lang="ja-JP" altLang="en-US" sz="4400">
                <a:latin typeface="HG行書体" panose="03000609000000000000" pitchFamily="65" charset="-128"/>
                <a:ea typeface="HG行書体" panose="03000609000000000000" pitchFamily="65" charset="-128"/>
              </a:rPr>
              <a:t>閨のひまさへ</a:t>
            </a:r>
          </a:p>
          <a:p>
            <a:r>
              <a:rPr kumimoji="1" lang="ja-JP" altLang="en-US" sz="4400">
                <a:latin typeface="HG行書体" panose="03000609000000000000" pitchFamily="65" charset="-128"/>
                <a:ea typeface="HG行書体" panose="03000609000000000000" pitchFamily="65" charset="-128"/>
              </a:rPr>
              <a:t>つれなかりけり</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506679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なげけとて</a:t>
            </a:r>
          </a:p>
          <a:p>
            <a:r>
              <a:rPr kumimoji="1" lang="ja-JP" altLang="en-US" sz="4800">
                <a:latin typeface="HG正楷書体-PRO" panose="03000600000000000000" pitchFamily="66" charset="-128"/>
                <a:ea typeface="HG正楷書体-PRO" panose="03000600000000000000" pitchFamily="66" charset="-128"/>
              </a:rPr>
              <a:t>つきやはものを</a:t>
            </a:r>
          </a:p>
          <a:p>
            <a:r>
              <a:rPr kumimoji="1" lang="ja-JP" altLang="en-US" sz="4800">
                <a:latin typeface="HG正楷書体-PRO" panose="03000600000000000000" pitchFamily="66" charset="-128"/>
                <a:ea typeface="HG正楷書体-PRO" panose="03000600000000000000" pitchFamily="66" charset="-128"/>
              </a:rPr>
              <a:t>おもはする</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かこちがほなる</a:t>
            </a:r>
          </a:p>
          <a:p>
            <a:r>
              <a:rPr kumimoji="1" lang="ja-JP" altLang="en-US" sz="4800">
                <a:solidFill>
                  <a:srgbClr val="CC3300"/>
                </a:solidFill>
                <a:latin typeface="HG正楷書体-PRO" panose="03000600000000000000" pitchFamily="66" charset="-128"/>
                <a:ea typeface="HG正楷書体-PRO" panose="03000600000000000000" pitchFamily="66" charset="-128"/>
              </a:rPr>
              <a:t>わがなみだかな</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嘆き悲しめと月が私に物思いをさせるのか。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いや、そうではあるまい。</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本当は恋の悩みなのに、まるで月のせいだとばかりに零れ落ちる私の涙ではないか。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西行法師</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嘆けとて</a:t>
            </a:r>
          </a:p>
          <a:p>
            <a:r>
              <a:rPr kumimoji="1" lang="ja-JP" altLang="en-US" sz="4400">
                <a:latin typeface="HG行書体" panose="03000609000000000000" pitchFamily="65" charset="-128"/>
                <a:ea typeface="HG行書体" panose="03000609000000000000" pitchFamily="65" charset="-128"/>
              </a:rPr>
              <a:t>月やは物を</a:t>
            </a:r>
          </a:p>
          <a:p>
            <a:r>
              <a:rPr kumimoji="1" lang="ja-JP" altLang="en-US" sz="4400">
                <a:latin typeface="HG行書体" panose="03000609000000000000" pitchFamily="65" charset="-128"/>
                <a:ea typeface="HG行書体" panose="03000609000000000000" pitchFamily="65" charset="-128"/>
              </a:rPr>
              <a:t>思はする</a:t>
            </a:r>
          </a:p>
          <a:p>
            <a:r>
              <a:rPr kumimoji="1" lang="ja-JP" altLang="en-US" sz="4400">
                <a:latin typeface="HG行書体" panose="03000609000000000000" pitchFamily="65" charset="-128"/>
                <a:ea typeface="HG行書体" panose="03000609000000000000" pitchFamily="65" charset="-128"/>
              </a:rPr>
              <a:t>かこち顔なる</a:t>
            </a:r>
          </a:p>
          <a:p>
            <a:r>
              <a:rPr kumimoji="1" lang="ja-JP" altLang="en-US" sz="4400">
                <a:latin typeface="HG行書体" panose="03000609000000000000" pitchFamily="65" charset="-128"/>
                <a:ea typeface="HG行書体" panose="03000609000000000000" pitchFamily="65" charset="-128"/>
              </a:rPr>
              <a:t>わが涙かな</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356613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むらさめの</a:t>
            </a:r>
          </a:p>
          <a:p>
            <a:r>
              <a:rPr kumimoji="1" lang="ja-JP" altLang="en-US" sz="4800">
                <a:latin typeface="HG正楷書体-PRO" panose="03000600000000000000" pitchFamily="66" charset="-128"/>
                <a:ea typeface="HG正楷書体-PRO" panose="03000600000000000000" pitchFamily="66" charset="-128"/>
              </a:rPr>
              <a:t>つゆもまだひぬ</a:t>
            </a:r>
          </a:p>
          <a:p>
            <a:r>
              <a:rPr kumimoji="1" lang="ja-JP" altLang="en-US" sz="4800">
                <a:latin typeface="HG正楷書体-PRO" panose="03000600000000000000" pitchFamily="66" charset="-128"/>
                <a:ea typeface="HG正楷書体-PRO" panose="03000600000000000000" pitchFamily="66" charset="-128"/>
              </a:rPr>
              <a:t>まきのはに</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きりたちのぼる</a:t>
            </a:r>
          </a:p>
          <a:p>
            <a:r>
              <a:rPr kumimoji="1" lang="ja-JP" altLang="en-US" sz="4800">
                <a:solidFill>
                  <a:srgbClr val="CC3300"/>
                </a:solidFill>
                <a:latin typeface="HG正楷書体-PRO" panose="03000600000000000000" pitchFamily="66" charset="-128"/>
                <a:ea typeface="HG正楷書体-PRO" panose="03000600000000000000" pitchFamily="66" charset="-128"/>
              </a:rPr>
              <a:t>あきのゆふぐれ</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にわか雨が通り過ぎ、まだ露も乾かぬ真木の葉に、白く霧が立ちのぼる秋の夕暮れであることよ。</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寂蓮法師</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村雨の</a:t>
            </a:r>
          </a:p>
          <a:p>
            <a:r>
              <a:rPr kumimoji="1" lang="ja-JP" altLang="en-US" sz="4400">
                <a:latin typeface="HG行書体" panose="03000609000000000000" pitchFamily="65" charset="-128"/>
                <a:ea typeface="HG行書体" panose="03000609000000000000" pitchFamily="65" charset="-128"/>
              </a:rPr>
              <a:t>露もまだひぬ</a:t>
            </a:r>
          </a:p>
          <a:p>
            <a:r>
              <a:rPr kumimoji="1" lang="ja-JP" altLang="en-US" sz="4400">
                <a:latin typeface="HG行書体" panose="03000609000000000000" pitchFamily="65" charset="-128"/>
                <a:ea typeface="HG行書体" panose="03000609000000000000" pitchFamily="65" charset="-128"/>
              </a:rPr>
              <a:t>真木の葉に</a:t>
            </a:r>
          </a:p>
          <a:p>
            <a:r>
              <a:rPr kumimoji="1" lang="ja-JP" altLang="en-US" sz="4400">
                <a:latin typeface="HG行書体" panose="03000609000000000000" pitchFamily="65" charset="-128"/>
                <a:ea typeface="HG行書体" panose="03000609000000000000" pitchFamily="65" charset="-128"/>
              </a:rPr>
              <a:t>霧立ちのぼる</a:t>
            </a:r>
          </a:p>
          <a:p>
            <a:r>
              <a:rPr kumimoji="1" lang="ja-JP" altLang="en-US" sz="4400">
                <a:latin typeface="HG行書体" panose="03000609000000000000" pitchFamily="65" charset="-128"/>
                <a:ea typeface="HG行書体" panose="03000609000000000000" pitchFamily="65" charset="-128"/>
              </a:rPr>
              <a:t>秋の夕暮れ</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4028557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トリミング">
  <a:themeElements>
    <a:clrScheme name="トリミング">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トリミング">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トリミング">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3.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17699</TotalTime>
  <Words>1477</Words>
  <Application>Microsoft Office PowerPoint</Application>
  <PresentationFormat>ワイド画面</PresentationFormat>
  <Paragraphs>334</Paragraphs>
  <Slides>22</Slides>
  <Notes>20</Notes>
  <HiddenSlides>0</HiddenSlides>
  <MMClips>0</MMClips>
  <ScaleCrop>false</ScaleCrop>
  <HeadingPairs>
    <vt:vector size="6" baseType="variant">
      <vt:variant>
        <vt:lpstr>使用されているフォント</vt:lpstr>
      </vt:variant>
      <vt:variant>
        <vt:i4>11</vt:i4>
      </vt:variant>
      <vt:variant>
        <vt:lpstr>テーマ</vt:lpstr>
      </vt:variant>
      <vt:variant>
        <vt:i4>3</vt:i4>
      </vt:variant>
      <vt:variant>
        <vt:lpstr>スライド タイトル</vt:lpstr>
      </vt:variant>
      <vt:variant>
        <vt:i4>22</vt:i4>
      </vt:variant>
    </vt:vector>
  </HeadingPairs>
  <TitlesOfParts>
    <vt:vector size="36" baseType="lpstr">
      <vt:lpstr>HG行書体</vt:lpstr>
      <vt:lpstr>HG正楷書体-PRO</vt:lpstr>
      <vt:lpstr>ＭＳ Ｐゴシック</vt:lpstr>
      <vt:lpstr>メイリオ</vt:lpstr>
      <vt:lpstr>游ゴシック</vt:lpstr>
      <vt:lpstr>游ゴシック Light</vt:lpstr>
      <vt:lpstr>Arial</vt:lpstr>
      <vt:lpstr>Calibri</vt:lpstr>
      <vt:lpstr>Calibri Light</vt:lpstr>
      <vt:lpstr>Franklin Gothic Book</vt:lpstr>
      <vt:lpstr>Wingdings 2</vt:lpstr>
      <vt:lpstr>HDOfficeLightV0</vt:lpstr>
      <vt:lpstr>トリミング</vt:lpstr>
      <vt:lpstr>Office テーマ</vt:lpstr>
      <vt:lpstr>百人一首</vt:lpstr>
      <vt:lpstr>歌人の和歌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百人一首</dc:title>
  <dc:creator>colas</dc:creator>
  <cp:lastModifiedBy>colas@edu-c.local</cp:lastModifiedBy>
  <cp:revision>831</cp:revision>
  <dcterms:created xsi:type="dcterms:W3CDTF">2017-10-03T04:20:59Z</dcterms:created>
  <dcterms:modified xsi:type="dcterms:W3CDTF">2020-07-29T06:27:08Z</dcterms:modified>
</cp:coreProperties>
</file>