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2"/>
  </p:notesMasterIdLst>
  <p:sldIdLst>
    <p:sldId id="677" r:id="rId2"/>
    <p:sldId id="699" r:id="rId3"/>
    <p:sldId id="427" r:id="rId4"/>
    <p:sldId id="705" r:id="rId5"/>
    <p:sldId id="712" r:id="rId6"/>
    <p:sldId id="713" r:id="rId7"/>
    <p:sldId id="714" r:id="rId8"/>
    <p:sldId id="466" r:id="rId9"/>
    <p:sldId id="715" r:id="rId10"/>
    <p:sldId id="716" r:id="rId11"/>
    <p:sldId id="717" r:id="rId12"/>
    <p:sldId id="741" r:id="rId13"/>
    <p:sldId id="682" r:id="rId14"/>
    <p:sldId id="945" r:id="rId15"/>
    <p:sldId id="946" r:id="rId16"/>
    <p:sldId id="947" r:id="rId17"/>
    <p:sldId id="742" r:id="rId18"/>
    <p:sldId id="948" r:id="rId19"/>
    <p:sldId id="479" r:id="rId20"/>
    <p:sldId id="949" r:id="rId21"/>
    <p:sldId id="950" r:id="rId22"/>
    <p:sldId id="951" r:id="rId23"/>
    <p:sldId id="952" r:id="rId24"/>
    <p:sldId id="573" r:id="rId25"/>
    <p:sldId id="954" r:id="rId26"/>
    <p:sldId id="389" r:id="rId27"/>
    <p:sldId id="598" r:id="rId28"/>
    <p:sldId id="955" r:id="rId29"/>
    <p:sldId id="956" r:id="rId30"/>
    <p:sldId id="957" r:id="rId31"/>
    <p:sldId id="958" r:id="rId32"/>
    <p:sldId id="959" r:id="rId33"/>
    <p:sldId id="960" r:id="rId34"/>
    <p:sldId id="756" r:id="rId35"/>
    <p:sldId id="961" r:id="rId36"/>
    <p:sldId id="962" r:id="rId37"/>
    <p:sldId id="963" r:id="rId38"/>
    <p:sldId id="662" r:id="rId39"/>
    <p:sldId id="964" r:id="rId40"/>
    <p:sldId id="965" r:id="rId41"/>
    <p:sldId id="966" r:id="rId42"/>
    <p:sldId id="924" r:id="rId43"/>
    <p:sldId id="967" r:id="rId44"/>
    <p:sldId id="752" r:id="rId45"/>
    <p:sldId id="968" r:id="rId46"/>
    <p:sldId id="969" r:id="rId47"/>
    <p:sldId id="970" r:id="rId48"/>
    <p:sldId id="971" r:id="rId49"/>
    <p:sldId id="972" r:id="rId50"/>
    <p:sldId id="973" r:id="rId51"/>
    <p:sldId id="974" r:id="rId52"/>
    <p:sldId id="975" r:id="rId53"/>
    <p:sldId id="351" r:id="rId54"/>
    <p:sldId id="525" r:id="rId55"/>
    <p:sldId id="932" r:id="rId56"/>
    <p:sldId id="805" r:id="rId57"/>
    <p:sldId id="976" r:id="rId58"/>
    <p:sldId id="977" r:id="rId59"/>
    <p:sldId id="978" r:id="rId60"/>
    <p:sldId id="979" r:id="rId61"/>
    <p:sldId id="980" r:id="rId62"/>
    <p:sldId id="680" r:id="rId63"/>
    <p:sldId id="981" r:id="rId64"/>
    <p:sldId id="982" r:id="rId65"/>
    <p:sldId id="983" r:id="rId66"/>
    <p:sldId id="984" r:id="rId67"/>
    <p:sldId id="747" r:id="rId68"/>
    <p:sldId id="258" r:id="rId69"/>
    <p:sldId id="985" r:id="rId70"/>
    <p:sldId id="986" r:id="rId71"/>
    <p:sldId id="987" r:id="rId72"/>
    <p:sldId id="988" r:id="rId73"/>
    <p:sldId id="273" r:id="rId74"/>
    <p:sldId id="989" r:id="rId75"/>
    <p:sldId id="990" r:id="rId76"/>
    <p:sldId id="991" r:id="rId77"/>
    <p:sldId id="992" r:id="rId78"/>
    <p:sldId id="993" r:id="rId79"/>
    <p:sldId id="994" r:id="rId80"/>
    <p:sldId id="995" r:id="rId81"/>
    <p:sldId id="996" r:id="rId82"/>
    <p:sldId id="997" r:id="rId83"/>
    <p:sldId id="998" r:id="rId84"/>
    <p:sldId id="999" r:id="rId85"/>
    <p:sldId id="429" r:id="rId86"/>
    <p:sldId id="1000" r:id="rId87"/>
    <p:sldId id="1001" r:id="rId88"/>
    <p:sldId id="1002" r:id="rId89"/>
    <p:sldId id="1003" r:id="rId90"/>
    <p:sldId id="1004" r:id="rId91"/>
    <p:sldId id="1005" r:id="rId92"/>
    <p:sldId id="1006" r:id="rId93"/>
    <p:sldId id="1007" r:id="rId94"/>
    <p:sldId id="1008" r:id="rId95"/>
    <p:sldId id="1009" r:id="rId96"/>
    <p:sldId id="1010" r:id="rId97"/>
    <p:sldId id="678" r:id="rId98"/>
    <p:sldId id="1011" r:id="rId99"/>
    <p:sldId id="1012" r:id="rId100"/>
    <p:sldId id="1013" r:id="rId101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D6"/>
    <a:srgbClr val="47BD63"/>
    <a:srgbClr val="66C87D"/>
    <a:srgbClr val="00A3C4"/>
    <a:srgbClr val="53C972"/>
    <a:srgbClr val="00CC66"/>
    <a:srgbClr val="EC6D5E"/>
    <a:srgbClr val="FF9966"/>
    <a:srgbClr val="00AB84"/>
    <a:srgbClr val="0089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8" autoAdjust="0"/>
    <p:restoredTop sz="96730" autoAdjust="0"/>
  </p:normalViewPr>
  <p:slideViewPr>
    <p:cSldViewPr>
      <p:cViewPr varScale="1">
        <p:scale>
          <a:sx n="123" d="100"/>
          <a:sy n="123" d="100"/>
        </p:scale>
        <p:origin x="96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886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 varScale="1">
      <p:scale>
        <a:sx n="1" d="1"/>
        <a:sy n="1" d="1"/>
      </p:scale>
      <p:origin x="0" y="-2236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tableStyles" Target="tableStyle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BB01FB-1078-4E8D-9872-1621339EF254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C1059-48E5-4904-BF80-09817418F03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7435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01207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24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0437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7C1059-48E5-4904-BF80-09817418F03F}" type="slidenum">
              <a:rPr kumimoji="1" lang="ja-JP" altLang="en-US" smtClean="0"/>
              <a:t>88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61455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3316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727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1032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4404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0477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26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2017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4562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7787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8955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7F02DA-1289-4584-986D-597A31D138DA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229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F02DA-1289-4584-986D-597A31D138DA}" type="datetimeFigureOut">
              <a:rPr kumimoji="1" lang="ja-JP" altLang="en-US" smtClean="0"/>
              <a:t>2020/4/1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318A80-0910-4A3C-9FA7-85134020E2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5004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3.xml"/><Relationship Id="rId13" Type="http://schemas.openxmlformats.org/officeDocument/2006/relationships/slide" Target="slide79.xml"/><Relationship Id="rId18" Type="http://schemas.openxmlformats.org/officeDocument/2006/relationships/image" Target="../media/image3.png"/><Relationship Id="rId3" Type="http://schemas.openxmlformats.org/officeDocument/2006/relationships/image" Target="../media/image1.png"/><Relationship Id="rId7" Type="http://schemas.openxmlformats.org/officeDocument/2006/relationships/slide" Target="slide16.xml"/><Relationship Id="rId12" Type="http://schemas.openxmlformats.org/officeDocument/2006/relationships/slide" Target="slide65.xml"/><Relationship Id="rId17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6" Type="http://schemas.openxmlformats.org/officeDocument/2006/relationships/slide" Target="slide99.xml"/><Relationship Id="rId1" Type="http://schemas.openxmlformats.org/officeDocument/2006/relationships/slideLayout" Target="../slideLayouts/slideLayout1.xml"/><Relationship Id="rId6" Type="http://schemas.openxmlformats.org/officeDocument/2006/relationships/slide" Target="slide5.xml"/><Relationship Id="rId11" Type="http://schemas.openxmlformats.org/officeDocument/2006/relationships/slide" Target="slide51.xml"/><Relationship Id="rId5" Type="http://schemas.openxmlformats.org/officeDocument/2006/relationships/slide" Target="slide4.xml"/><Relationship Id="rId15" Type="http://schemas.openxmlformats.org/officeDocument/2006/relationships/slide" Target="slide98.xml"/><Relationship Id="rId10" Type="http://schemas.openxmlformats.org/officeDocument/2006/relationships/slide" Target="slide45.xml"/><Relationship Id="rId4" Type="http://schemas.openxmlformats.org/officeDocument/2006/relationships/slide" Target="slide2.xml"/><Relationship Id="rId9" Type="http://schemas.openxmlformats.org/officeDocument/2006/relationships/slide" Target="slide39.xml"/><Relationship Id="rId14" Type="http://schemas.openxmlformats.org/officeDocument/2006/relationships/slide" Target="slide8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ãµããã³ã®ã¤ã©ã¹ã">
            <a:extLst>
              <a:ext uri="{FF2B5EF4-FFF2-40B4-BE49-F238E27FC236}">
                <a16:creationId xmlns:a16="http://schemas.microsoft.com/office/drawing/2014/main" id="{C127A1A5-A75F-45E6-9094-CA25D201531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3752" y="2860476"/>
            <a:ext cx="2055485" cy="1968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テキスト ボックス 4"/>
          <p:cNvSpPr txBox="1"/>
          <p:nvPr/>
        </p:nvSpPr>
        <p:spPr>
          <a:xfrm>
            <a:off x="2592477" y="1437038"/>
            <a:ext cx="70070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クリックで漢字の読みが出ます。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  <a:p>
            <a:r>
              <a:rPr lang="ja-JP" altLang="en-US" sz="28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右上の番号は、教科書に出てくる順です。</a:t>
            </a:r>
            <a:endParaRPr lang="en-US" altLang="ja-JP" sz="28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0" y="-4450"/>
            <a:ext cx="12192000" cy="1395742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76300" y="188284"/>
            <a:ext cx="8478227" cy="1107996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6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小学６年生 </a:t>
            </a:r>
            <a:r>
              <a:rPr lang="ja-JP" altLang="en-US" sz="6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漢字</a:t>
            </a:r>
            <a:endParaRPr kumimoji="1" lang="ja-JP" altLang="en-US" sz="6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9134753" y="592017"/>
            <a:ext cx="30572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東京書籍</a:t>
            </a:r>
            <a:r>
              <a:rPr kumimoji="1" lang="ja-JP" altLang="en-US" sz="320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前編</a:t>
            </a:r>
            <a:endParaRPr kumimoji="1" lang="ja-JP" altLang="en-US" sz="3200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E3372DA6-F0DF-4DF5-9D11-57E8A6E935B2}"/>
              </a:ext>
            </a:extLst>
          </p:cNvPr>
          <p:cNvSpPr txBox="1"/>
          <p:nvPr/>
        </p:nvSpPr>
        <p:spPr>
          <a:xfrm>
            <a:off x="109200" y="252058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4" action="ppaction://hlinksldjump"/>
              </a:rPr>
              <a:t>気持ちよく対話を続けよう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F4AD3591-7228-4C9A-9813-71D7B3AE6AC7}"/>
              </a:ext>
            </a:extLst>
          </p:cNvPr>
          <p:cNvSpPr txBox="1"/>
          <p:nvPr/>
        </p:nvSpPr>
        <p:spPr>
          <a:xfrm>
            <a:off x="109200" y="312256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5" action="ppaction://hlinksldjump"/>
              </a:rPr>
              <a:t>原因と結果に着目しよう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3F2A66CF-C76D-421E-BE07-3F3B6D8D8917}"/>
              </a:ext>
            </a:extLst>
          </p:cNvPr>
          <p:cNvSpPr txBox="1"/>
          <p:nvPr/>
        </p:nvSpPr>
        <p:spPr>
          <a:xfrm>
            <a:off x="109200" y="372455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サボテンの花</a:t>
            </a:r>
            <a:r>
              <a:rPr lang="en-US" altLang="ja-JP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/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6" action="ppaction://hlinksldjump"/>
              </a:rPr>
              <a:t>生きる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A2FB108F-E52F-4192-9033-728E49849493}"/>
              </a:ext>
            </a:extLst>
          </p:cNvPr>
          <p:cNvSpPr txBox="1"/>
          <p:nvPr/>
        </p:nvSpPr>
        <p:spPr>
          <a:xfrm>
            <a:off x="108455" y="432653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7" action="ppaction://hlinksldjump"/>
              </a:rPr>
              <a:t>図書館へ行こう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9E7AC87B-92DA-491A-A891-26432E171E49}"/>
              </a:ext>
            </a:extLst>
          </p:cNvPr>
          <p:cNvSpPr txBox="1"/>
          <p:nvPr/>
        </p:nvSpPr>
        <p:spPr>
          <a:xfrm>
            <a:off x="108456" y="492852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8" action="ppaction://hlinksldjump"/>
              </a:rPr>
              <a:t>イースター島にはなぜ森林がないのか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1C54653-ADA4-41CF-8869-68C80959076E}"/>
              </a:ext>
            </a:extLst>
          </p:cNvPr>
          <p:cNvSpPr txBox="1"/>
          <p:nvPr/>
        </p:nvSpPr>
        <p:spPr>
          <a:xfrm>
            <a:off x="108456" y="553050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9" action="ppaction://hlinksldjump"/>
              </a:rPr>
              <a:t>さまざまな熟語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2D58AF60-A22C-4EF9-908A-0E52651E6BE3}"/>
              </a:ext>
            </a:extLst>
          </p:cNvPr>
          <p:cNvSpPr txBox="1"/>
          <p:nvPr/>
        </p:nvSpPr>
        <p:spPr>
          <a:xfrm>
            <a:off x="108456" y="613249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0" action="ppaction://hlinksldjump"/>
              </a:rPr>
              <a:t>友達の意見を聞いて考えよう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83A9AAEC-A6D1-4AD9-B8EF-60961530BAB7}"/>
              </a:ext>
            </a:extLst>
          </p:cNvPr>
          <p:cNvSpPr txBox="1"/>
          <p:nvPr/>
        </p:nvSpPr>
        <p:spPr>
          <a:xfrm>
            <a:off x="6101976" y="252058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1" action="ppaction://hlinksldjump"/>
              </a:rPr>
              <a:t>防災ポスターを作ろう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B052D44-82FE-4B52-B435-F330FE2365E6}"/>
              </a:ext>
            </a:extLst>
          </p:cNvPr>
          <p:cNvSpPr txBox="1"/>
          <p:nvPr/>
        </p:nvSpPr>
        <p:spPr>
          <a:xfrm>
            <a:off x="6101976" y="312256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2" action="ppaction://hlinksldjump"/>
              </a:rPr>
              <a:t>風切るつばさ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D325A80B-55F5-4655-B7DC-F961FBAC791C}"/>
              </a:ext>
            </a:extLst>
          </p:cNvPr>
          <p:cNvSpPr txBox="1"/>
          <p:nvPr/>
        </p:nvSpPr>
        <p:spPr>
          <a:xfrm>
            <a:off x="6101976" y="372455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3" action="ppaction://hlinksldjump"/>
              </a:rPr>
              <a:t>複合語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8B424E72-6AE0-4842-B7D8-C2936464BF3D}"/>
              </a:ext>
            </a:extLst>
          </p:cNvPr>
          <p:cNvSpPr txBox="1"/>
          <p:nvPr/>
        </p:nvSpPr>
        <p:spPr>
          <a:xfrm>
            <a:off x="6101232" y="432653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4" action="ppaction://hlinksldjump"/>
              </a:rPr>
              <a:t>インターネットの投稿を読み比べよう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762F4ECC-D07D-416C-9F67-32EBDF8F844C}"/>
              </a:ext>
            </a:extLst>
          </p:cNvPr>
          <p:cNvSpPr txBox="1"/>
          <p:nvPr/>
        </p:nvSpPr>
        <p:spPr>
          <a:xfrm>
            <a:off x="6101232" y="4928520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5" action="ppaction://hlinksldjump"/>
              </a:rPr>
              <a:t>いま始まる新しいいま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9088E508-8004-4AA4-9E4A-121DE2EBBABE}"/>
              </a:ext>
            </a:extLst>
          </p:cNvPr>
          <p:cNvSpPr txBox="1"/>
          <p:nvPr/>
        </p:nvSpPr>
        <p:spPr>
          <a:xfrm>
            <a:off x="6101232" y="5530505"/>
            <a:ext cx="59868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〇</a:t>
            </a:r>
            <a:r>
              <a:rPr lang="ja-JP" altLang="en-US" sz="24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  <a:hlinkClick r:id="rId16" action="ppaction://hlinksldjump"/>
              </a:rPr>
              <a:t>話し合って考えを深めよう</a:t>
            </a:r>
            <a:endParaRPr kumimoji="1" lang="ja-JP" altLang="en-US" sz="24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pic>
        <p:nvPicPr>
          <p:cNvPr id="3" name="Picture 2" descr="モアイ像のイラスト">
            <a:extLst>
              <a:ext uri="{FF2B5EF4-FFF2-40B4-BE49-F238E27FC236}">
                <a16:creationId xmlns:a16="http://schemas.microsoft.com/office/drawing/2014/main" id="{7D8BA2C8-B402-4B18-BCBD-DE09E07E41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4275" y="4740834"/>
            <a:ext cx="1877725" cy="2041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話し合う子供たちのイラスト">
            <a:extLst>
              <a:ext uri="{FF2B5EF4-FFF2-40B4-BE49-F238E27FC236}">
                <a16:creationId xmlns:a16="http://schemas.microsoft.com/office/drawing/2014/main" id="{F176C800-9DCA-412B-850E-CBC5F320F8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6535" y="1134956"/>
            <a:ext cx="2595465" cy="2191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83081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異なる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こと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21D74BC0-B236-437B-B903-66FE6C09A38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422D6FF-7D80-4760-86DF-7EFBC730596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DA2FAA1-4800-449C-B02B-64BC9C4DA47C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00750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単純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 じゅん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CFF3FA05-435D-487B-865B-DBDC12CC808A}"/>
              </a:ext>
            </a:extLst>
          </p:cNvPr>
          <p:cNvSpPr txBox="1"/>
          <p:nvPr/>
        </p:nvSpPr>
        <p:spPr>
          <a:xfrm>
            <a:off x="458665" y="39461"/>
            <a:ext cx="57093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話し合って考えを深めよう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37089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異論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2440BE4-4D82-473D-A38A-8520DA0F7575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8047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長男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なん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39D102-FF77-482F-8BD8-31304393150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350F8C-CE6A-4D77-9B1B-8F602CA5208A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4C62FA2-2F32-4420-BC07-0360B67213C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73616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磁石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406B6E-0A80-4A88-8870-84A39D7862C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D6EB176-94A7-4749-B945-9E557906370C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CA01F2A-6108-4DE0-8AFF-FB8B6F4AEF1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1645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67F144C-8ED8-4F50-8B22-53C88A0D4FB7}"/>
              </a:ext>
            </a:extLst>
          </p:cNvPr>
          <p:cNvSpPr txBox="1"/>
          <p:nvPr/>
        </p:nvSpPr>
        <p:spPr>
          <a:xfrm>
            <a:off x="6600051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じゃく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巻き尺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FD891BB-F21B-4D32-BA7A-13284AAF8016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7C639CA-54AD-4C3B-B4CA-EE17C9673291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A0CAAD6-2752-4763-B5AD-C15438E816D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47575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株券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かぶ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827A8A0-C106-43A6-95AF-20B71BE1D6A6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4495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地域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2440BE4-4D82-473D-A38A-8520DA0F7575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9782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しゅうきょう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宗教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A544348-11E0-4251-8E80-06F0FCE0404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04A9A7C-027A-40FD-8087-E8EDFEC2C1B8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A1F0994-5E29-4AF5-872F-A378FAA5A4B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21029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郷土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D3BF942-395D-4240-8A07-0C45C6C5A3F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4CD932F-824D-4D33-9128-BC15E5B9E00D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91AF4F8-08B9-4B63-9CF6-1FBE07288C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3855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展示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854122F-8DE7-4FE8-8BDA-B2BDCB46797D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7248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盛る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425BD93-01C9-4C7B-829A-1BE3B9A0262F}"/>
              </a:ext>
            </a:extLst>
          </p:cNvPr>
          <p:cNvSpPr txBox="1"/>
          <p:nvPr/>
        </p:nvSpPr>
        <p:spPr>
          <a:xfrm>
            <a:off x="458665" y="39461"/>
            <a:ext cx="57093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気持ちよく対話を続けよう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4E2EFA8-3234-4B6D-B739-D223FCE1228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 dirty="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</a:t>
            </a:r>
          </a:p>
        </p:txBody>
      </p:sp>
    </p:spTree>
    <p:extLst>
      <p:ext uri="{BB962C8B-B14F-4D97-AF65-F5344CB8AC3E}">
        <p14:creationId xmlns:p14="http://schemas.microsoft.com/office/powerpoint/2010/main" val="273930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模型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2440BE4-4D82-473D-A38A-8520DA0F7575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１９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013372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映像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40FB414-3DA6-431B-B2C6-C83615B3649C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9956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宇宙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406B6E-0A80-4A88-8870-84A39D7862C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CA01F2A-6108-4DE0-8AFF-FB8B6F4AEF1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E15DC11-8AAD-41EC-B387-268A73ADC2D6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図書館へ行こう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86652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遺跡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せき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02440BE4-4D82-473D-A38A-8520DA0F7575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43428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0B914D4A-9FB0-441D-8FD9-11E652B0CBBA}"/>
              </a:ext>
            </a:extLst>
          </p:cNvPr>
          <p:cNvSpPr txBox="1"/>
          <p:nvPr/>
        </p:nvSpPr>
        <p:spPr>
          <a:xfrm>
            <a:off x="4587410" y="243846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動物</a:t>
            </a:r>
            <a:endParaRPr lang="ja-JP" altLang="en-US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ほ乳</a:t>
            </a:r>
            <a:endParaRPr kumimoji="1" lang="en-US" altLang="ja-JP" sz="167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E5C7F7EF-88BE-4762-819C-F18BD2673DE2}"/>
              </a:ext>
            </a:extLst>
          </p:cNvPr>
          <p:cNvSpPr txBox="1"/>
          <p:nvPr/>
        </p:nvSpPr>
        <p:spPr>
          <a:xfrm>
            <a:off x="8050731" y="2684879"/>
            <a:ext cx="1107996" cy="2400657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にゅう</a:t>
            </a:r>
            <a:endParaRPr kumimoji="1" lang="ja-JP" altLang="en-US" sz="60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B71D5F2F-0F04-4086-BCF9-31FDC12D131B}"/>
              </a:ext>
            </a:extLst>
          </p:cNvPr>
          <p:cNvSpPr txBox="1"/>
          <p:nvPr/>
        </p:nvSpPr>
        <p:spPr>
          <a:xfrm>
            <a:off x="4587410" y="4558609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ぶつ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C6D2ED52-9D37-4E27-871D-0BAB859142A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58CE37F2-0595-4BCD-8D8B-B5767EC53987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007D7DB3-9445-4E39-B299-6770826C3FB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0584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0" grpId="0"/>
      <p:bldP spid="1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樹木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4039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無尽蔵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19783" y="1364462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む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69C85AE7-DE59-4EED-A7A6-5DBA0C177908}"/>
              </a:ext>
            </a:extLst>
          </p:cNvPr>
          <p:cNvSpPr txBox="1"/>
          <p:nvPr/>
        </p:nvSpPr>
        <p:spPr>
          <a:xfrm>
            <a:off x="6619784" y="2981852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7068EFC-3E4A-4C1D-B60A-E3A5DBDB80B4}"/>
              </a:ext>
            </a:extLst>
          </p:cNvPr>
          <p:cNvSpPr txBox="1"/>
          <p:nvPr/>
        </p:nvSpPr>
        <p:spPr>
          <a:xfrm>
            <a:off x="6619783" y="4864059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ぞう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A77E0C30-90E9-4F94-88D3-7C7C2792F76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E08B46F-CB21-43AD-AD74-9F6AA060F46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29999F38-7C72-404F-8D66-76D93242991F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18714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うやま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敬う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5B33485-2407-46C7-A6CB-75409148E221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19012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彫刻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 こく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72361E-507E-478F-94F5-8BA0E0912D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7B33AC0-C15B-488C-926D-9BA28015AC4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7EBFE73-AB77-46A1-B8D7-AD0C81609433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90662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恩恵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5683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視点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D1C6C1E3-67DE-46AB-93BF-FA2FAE48209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89E352F1-3755-4D0D-A1C4-76EFEB1D9FD0}"/>
              </a:ext>
            </a:extLst>
          </p:cNvPr>
          <p:cNvSpPr txBox="1"/>
          <p:nvPr/>
        </p:nvSpPr>
        <p:spPr>
          <a:xfrm>
            <a:off x="458665" y="39461"/>
            <a:ext cx="57093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気持ちよく対話を続けよう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6E627F0-C6F4-4C7D-A96E-EBE0E725776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0959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推定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２９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98304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存在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33812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517064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きょうきゅう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供給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A544348-11E0-4251-8E80-06F0FCE04043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A1F0994-5E29-4AF5-872F-A378FAA5A4B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F80F67A-BC1B-4D8B-932A-2AC84F4E5C9A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19945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天敵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8361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生態系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17B37E-1A9F-4AE1-88B8-51CB1C10F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C05BE4-1748-4EFC-BA95-8F978233218A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9436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</a:t>
            </a:r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やま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誤る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5B33485-2407-46C7-A6CB-75409148E221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35391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劇薬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げき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やく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78951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独創的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てき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17B37E-1A9F-4AE1-88B8-51CB1C10F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4C05BE4-1748-4EFC-BA95-8F978233218A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5675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つく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創る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CDB8487-AFB4-4C33-B183-B91F4B9A2BD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17D360-5843-427A-A9BB-111D8D1FC34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A05BDCC-55CB-41A0-BBCF-90098174057A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イースター島にはなぜ森林がないのか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93873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熟語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4509120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ご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E760653-F5A3-402F-9B81-381C192912EA}"/>
              </a:ext>
            </a:extLst>
          </p:cNvPr>
          <p:cNvSpPr txBox="1"/>
          <p:nvPr/>
        </p:nvSpPr>
        <p:spPr>
          <a:xfrm>
            <a:off x="6886822" y="1191418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じゅく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D3BF942-395D-4240-8A07-0C45C6C5A3F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4CD932F-824D-4D33-9128-BC15E5B9E00D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さまざまな熟語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91AF4F8-08B9-4B63-9CF6-1FBE07288CF3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5329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並べる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なら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002A5F9A-FCD1-4CEB-83A2-06E08B16A322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E0A33220-8D4D-44D6-8B29-26ED2E115929}"/>
              </a:ext>
            </a:extLst>
          </p:cNvPr>
          <p:cNvSpPr txBox="1"/>
          <p:nvPr/>
        </p:nvSpPr>
        <p:spPr>
          <a:xfrm>
            <a:off x="458665" y="39461"/>
            <a:ext cx="5709344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原因と結果に着目しよう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96E462E-33BA-4195-925C-F572DF07761B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1933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電車賃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しゃ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でん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17B37E-1A9F-4AE1-88B8-51CB1C10F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FE4934-A935-4153-A1B9-6551FB0969F6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さまざまな熟語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5600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警察署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9B9FE5-7360-489C-B5EB-C071B034FD39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さつ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303683F-8554-481B-9105-0DC78433D9E3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225FEAA5-6DD2-4FC5-8408-C443F8B2FD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E17B37E-1A9F-4AE1-88B8-51CB1C10F84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DAFE4934-A935-4153-A1B9-6551FB0969F6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さまざまな熟語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74120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3" grpId="0"/>
      <p:bldP spid="1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養蚕業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ぎょう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3037110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B5F1A4B-FC36-447B-ACB0-E63E1B47CDD4}"/>
              </a:ext>
            </a:extLst>
          </p:cNvPr>
          <p:cNvSpPr txBox="1"/>
          <p:nvPr/>
        </p:nvSpPr>
        <p:spPr>
          <a:xfrm>
            <a:off x="6600052" y="1111348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正方形/長方形 14">
            <a:extLst>
              <a:ext uri="{FF2B5EF4-FFF2-40B4-BE49-F238E27FC236}">
                <a16:creationId xmlns:a16="http://schemas.microsoft.com/office/drawing/2014/main" id="{2ECCB7A4-887A-4512-AC49-0E64101B7FA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8B4C9F7-41A3-44DC-8284-33017F1D6E0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3176DC8-5387-4EBE-A6E7-B00325396C02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さまざまな熟語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672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1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りん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じ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臨時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B529C7CC-913B-4E49-B72E-B02943603637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さまざまな熟語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322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1E6FCDC-FEAF-440E-8C30-F56028384827}"/>
              </a:ext>
            </a:extLst>
          </p:cNvPr>
          <p:cNvSpPr txBox="1"/>
          <p:nvPr/>
        </p:nvSpPr>
        <p:spPr>
          <a:xfrm>
            <a:off x="2232085" y="2149018"/>
            <a:ext cx="2754600" cy="47089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地帯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4D1DD003-22B6-49BB-8D59-5E6545A5A5D5}"/>
              </a:ext>
            </a:extLst>
          </p:cNvPr>
          <p:cNvSpPr txBox="1"/>
          <p:nvPr/>
        </p:nvSpPr>
        <p:spPr>
          <a:xfrm>
            <a:off x="5695406" y="672649"/>
            <a:ext cx="2754600" cy="470156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67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穀倉</a:t>
            </a:r>
            <a:endParaRPr kumimoji="1" lang="en-US" altLang="ja-JP" sz="167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7206DE61-DE35-4D2C-AEB9-EC5F039D39C0}"/>
              </a:ext>
            </a:extLst>
          </p:cNvPr>
          <p:cNvSpPr txBox="1"/>
          <p:nvPr/>
        </p:nvSpPr>
        <p:spPr>
          <a:xfrm>
            <a:off x="4587410" y="4587630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59BDB9B-91F1-44C4-9A34-9F11C67BED0F}"/>
              </a:ext>
            </a:extLst>
          </p:cNvPr>
          <p:cNvSpPr txBox="1"/>
          <p:nvPr/>
        </p:nvSpPr>
        <p:spPr>
          <a:xfrm>
            <a:off x="8050731" y="1052736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こく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0C4A215-8FB1-4FD9-B8D7-618B061EA69B}"/>
              </a:ext>
            </a:extLst>
          </p:cNvPr>
          <p:cNvSpPr txBox="1"/>
          <p:nvPr/>
        </p:nvSpPr>
        <p:spPr>
          <a:xfrm>
            <a:off x="8050731" y="3023433"/>
            <a:ext cx="1107996" cy="1631216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そう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5A3CF431-F8B9-4EEF-AC0D-34DE7E8F534A}"/>
              </a:ext>
            </a:extLst>
          </p:cNvPr>
          <p:cNvSpPr txBox="1"/>
          <p:nvPr/>
        </p:nvSpPr>
        <p:spPr>
          <a:xfrm>
            <a:off x="4587410" y="2823184"/>
            <a:ext cx="1107996" cy="861774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0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</a:t>
            </a:r>
            <a:endParaRPr kumimoji="1" lang="ja-JP" altLang="en-US" sz="60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57A21DFF-D709-4A72-9991-C402967D1E6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F456D7CF-B5F8-4176-A004-719AD9B3329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D3AF7AF-CBF9-4BDA-81FA-7C80EEE0B052}"/>
              </a:ext>
            </a:extLst>
          </p:cNvPr>
          <p:cNvSpPr txBox="1"/>
          <p:nvPr/>
        </p:nvSpPr>
        <p:spPr>
          <a:xfrm>
            <a:off x="458665" y="39461"/>
            <a:ext cx="3405087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さまざまな熟語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10153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3" grpId="0"/>
      <p:bldP spid="14" grpId="0"/>
      <p:bldP spid="21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簡単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F78D8BFE-6790-43CB-A4FB-292563DF882B}"/>
              </a:ext>
            </a:extLst>
          </p:cNvPr>
          <p:cNvSpPr txBox="1"/>
          <p:nvPr/>
        </p:nvSpPr>
        <p:spPr>
          <a:xfrm>
            <a:off x="458665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友達の意見を聞いて考えよう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0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届ける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とど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6A91FB0-B797-40BD-9C53-81D618DFF9D7}"/>
              </a:ext>
            </a:extLst>
          </p:cNvPr>
          <p:cNvSpPr txBox="1"/>
          <p:nvPr/>
        </p:nvSpPr>
        <p:spPr>
          <a:xfrm>
            <a:off x="458665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友達の意見を聞いて考えよう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529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収める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おさ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6A91FB0-B797-40BD-9C53-81D618DFF9D7}"/>
              </a:ext>
            </a:extLst>
          </p:cNvPr>
          <p:cNvSpPr txBox="1"/>
          <p:nvPr/>
        </p:nvSpPr>
        <p:spPr>
          <a:xfrm>
            <a:off x="458665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友達の意見を聞いて考えよう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806045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納める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おさ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06A91FB0-B797-40BD-9C53-81D618DFF9D7}"/>
              </a:ext>
            </a:extLst>
          </p:cNvPr>
          <p:cNvSpPr txBox="1"/>
          <p:nvPr/>
        </p:nvSpPr>
        <p:spPr>
          <a:xfrm>
            <a:off x="458665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友達の意見を聞いて考えよう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262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閉じる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D6814C-324D-4910-9DDB-7F64510BAD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771D1E79-9FC3-4578-AA9D-C358FC63ABEC}"/>
              </a:ext>
            </a:extLst>
          </p:cNvPr>
          <p:cNvSpPr txBox="1"/>
          <p:nvPr/>
        </p:nvSpPr>
        <p:spPr>
          <a:xfrm>
            <a:off x="458665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友達の意見を聞いて考えよう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1625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投げる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1FA152F8-BD35-44A9-9BB9-50A729B65775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35A0EF4-9FA2-46DB-9ABE-40FC37E1B24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99945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秘密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みつ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983A4E0D-0A5A-4AF9-B517-4DF47C8CBC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2813A70-E8AD-4BA2-91F6-A81A2F156187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４９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2B59F90F-BB1D-4542-A91C-E31047081220}"/>
              </a:ext>
            </a:extLst>
          </p:cNvPr>
          <p:cNvSpPr txBox="1"/>
          <p:nvPr/>
        </p:nvSpPr>
        <p:spPr>
          <a:xfrm>
            <a:off x="458665" y="39461"/>
            <a:ext cx="6141391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友達の意見を聞いて考えよう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25596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呼ぶ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4DE7B3-F0FE-4EA7-A2E4-D93A7749951C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827E1613-9596-404C-850C-64B5C58133B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23173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対策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さく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081AD0-CDD4-4662-9FC8-155E8CD6AD42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043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41263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なん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ひ難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2CA83829-A1EA-4146-A607-01A0E20D80E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DBFAE22-ADBF-4D1C-BE19-B8C07F3AE25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BF5F8BE-4AAA-4469-BCA6-05BD1B41E3FF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2041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内閣</a:t>
            </a:r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府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6B0EEAF-C19B-41A3-A95E-113FD2625978}"/>
              </a:ext>
            </a:extLst>
          </p:cNvPr>
          <p:cNvSpPr txBox="1"/>
          <p:nvPr/>
        </p:nvSpPr>
        <p:spPr>
          <a:xfrm>
            <a:off x="6607240" y="2876773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48BE4652-D107-4F26-B8AF-7F7A14A2F8B9}"/>
              </a:ext>
            </a:extLst>
          </p:cNvPr>
          <p:cNvSpPr txBox="1"/>
          <p:nvPr/>
        </p:nvSpPr>
        <p:spPr>
          <a:xfrm>
            <a:off x="6607241" y="513426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8F1723CB-7821-4490-B927-A5AF3440A524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ない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0D6741B-E494-411C-9074-A30636ED00D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2D2D32B2-6D0D-43C8-8125-F63AFBAD6E2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4F834873-EB0D-4DEA-8288-28DACBA729E2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5980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5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消防庁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DF153DD-78AB-489B-AF91-83F3D7AE6F7B}"/>
              </a:ext>
            </a:extLst>
          </p:cNvPr>
          <p:cNvSpPr txBox="1"/>
          <p:nvPr/>
        </p:nvSpPr>
        <p:spPr>
          <a:xfrm>
            <a:off x="6600056" y="846524"/>
            <a:ext cx="1015663" cy="2169825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CC5278BE-DB38-4176-8E3F-D2A5276255A3}"/>
              </a:ext>
            </a:extLst>
          </p:cNvPr>
          <p:cNvSpPr txBox="1"/>
          <p:nvPr/>
        </p:nvSpPr>
        <p:spPr>
          <a:xfrm>
            <a:off x="6600055" y="3229876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191B953-490E-4BD2-8E4A-E4598D73EEE2}"/>
              </a:ext>
            </a:extLst>
          </p:cNvPr>
          <p:cNvSpPr txBox="1"/>
          <p:nvPr/>
        </p:nvSpPr>
        <p:spPr>
          <a:xfrm>
            <a:off x="6600053" y="4639318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9808253C-5BEB-40D1-97CD-0A1325B5BAE9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3F56E7C-5A01-4E7C-9525-D38DE070FE5C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DD561FC-2E85-45D0-8A01-832028F1E683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5709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2" grpId="0"/>
      <p:bldP spid="13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貴重品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2C5EE5-DB78-4728-952C-A4F6C4858A06}"/>
              </a:ext>
            </a:extLst>
          </p:cNvPr>
          <p:cNvSpPr txBox="1"/>
          <p:nvPr/>
        </p:nvSpPr>
        <p:spPr>
          <a:xfrm>
            <a:off x="6600053" y="2769319"/>
            <a:ext cx="1015663" cy="2218682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ちょう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A852FE9-8EBB-43B3-BA55-783BA09C8FEB}"/>
              </a:ext>
            </a:extLst>
          </p:cNvPr>
          <p:cNvSpPr txBox="1"/>
          <p:nvPr/>
        </p:nvSpPr>
        <p:spPr>
          <a:xfrm>
            <a:off x="6600052" y="4988001"/>
            <a:ext cx="1015663" cy="1622970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ひん</a:t>
            </a:r>
            <a:endParaRPr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373963DC-17FD-4C88-BD24-95D50E1223C6}"/>
              </a:ext>
            </a:extLst>
          </p:cNvPr>
          <p:cNvSpPr txBox="1"/>
          <p:nvPr/>
        </p:nvSpPr>
        <p:spPr>
          <a:xfrm>
            <a:off x="6600054" y="1520534"/>
            <a:ext cx="1015663" cy="78483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54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F434FBA-1046-4A2A-99BA-C30616AA5A7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9D9249D7-39FB-418E-9B6F-A5FD1724A1C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B9BCA68-6EAE-4554-93DE-CF06A1497128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181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9" grpId="0"/>
      <p:bldP spid="8" grpId="0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頭きん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ず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50D6814C-324D-4910-9DDB-7F64510BAD55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8A9BED0-1D0F-4C7B-9178-D5FCE7965748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2043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検討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081AD0-CDD4-4662-9FC8-155E8CD6AD42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40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すう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ち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数値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9055E7-A58C-4DDB-A803-0400E8992089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1930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ま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巻く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765AFF3-6496-419C-AFA7-4765F78C7AE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B4E2EFA8-3234-4B6D-B739-D223FCE1228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424DE7B3-F0FE-4EA7-A2E4-D93A7749951C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91461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処分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ぶん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５９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081AD0-CDD4-4662-9FC8-155E8CD6AD42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82530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ざっ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雑誌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09055E7-A58C-4DDB-A803-0400E8992089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5279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歌詞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A1BD85D-7228-41A8-866B-F28EAA673686}"/>
              </a:ext>
            </a:extLst>
          </p:cNvPr>
          <p:cNvSpPr txBox="1"/>
          <p:nvPr/>
        </p:nvSpPr>
        <p:spPr>
          <a:xfrm>
            <a:off x="6854891" y="4652411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8CA8F505-E95F-4078-8ACD-0C569CD969B5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0AA0B83-B1FD-405D-AADA-541B76FFD5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A8F0EE2E-4D19-4ABB-BDDF-779C3E04BE16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04843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誠実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9081AD0-CDD4-4662-9FC8-155E8CD6AD42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1938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忠誠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ちゅう せい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72361E-507E-478F-94F5-8BA0E0912D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7B33AC0-C15B-488C-926D-9BA28015AC4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79360C0-B512-429B-9111-E592AA1C8DE1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防災ポスターを作ろう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437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わか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若い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CDB8487-AFB4-4C33-B183-B91F4B9A2BD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17D360-5843-427A-A9BB-111D8D1FC34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9A05BDCC-55CB-41A0-BBCF-90098174057A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89735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おさな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幼い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27150AA4-6C82-446E-BE04-D7F559F8432A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4876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言い訳</a:t>
            </a:r>
            <a:endParaRPr kumimoji="1" lang="ja-JP" altLang="en-US" sz="1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9FE5DF13-0CCC-4397-83C2-C459F7623DD7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D4495F3-0CB6-485C-8214-235796101649}"/>
              </a:ext>
            </a:extLst>
          </p:cNvPr>
          <p:cNvSpPr txBox="1"/>
          <p:nvPr/>
        </p:nvSpPr>
        <p:spPr>
          <a:xfrm>
            <a:off x="6607241" y="4874108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わけ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DED8FC36-B191-4822-A783-646D72A8B64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7FA20544-40F1-4E33-A2E0-6445AB91B3D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260B7CC0-C90B-463B-8D3B-CB9AC4C17C6E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1490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8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3244361"/>
            <a:ext cx="1661993" cy="132343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背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8EF6FD-7A68-4FA0-A7E9-F6D55AB1AD47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F9D5572-2E31-414F-88F8-E6FFEEE109FA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62E54580-A7DA-44D8-9136-A831524C38F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5279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片すみ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かた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094B85-408D-4778-96F0-0A730EB4E798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5486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割れる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10A4CFE-42FC-482F-9B68-9F4E751DB3FD}"/>
              </a:ext>
            </a:extLst>
          </p:cNvPr>
          <p:cNvSpPr txBox="1"/>
          <p:nvPr/>
        </p:nvSpPr>
        <p:spPr>
          <a:xfrm>
            <a:off x="6607241" y="1311923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わ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C89EA8A-A7FF-47E7-9F38-9655A9B0409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35A0EF4-9FA2-46DB-9ABE-40FC37E1B240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B058D458-7D4A-4D50-899D-FE7212D65B7E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2522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危ない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あぶ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６９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E094B85-408D-4778-96F0-0A730EB4E798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70846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背景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18039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空腹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くう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400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はら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腹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9917003-D32C-4064-B190-B010AFA49ED7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3470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縦断</a:t>
            </a:r>
            <a:endParaRPr kumimoji="1" lang="ja-JP" altLang="en-US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じゅう だん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72361E-507E-478F-94F5-8BA0E0912D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7B33AC0-C15B-488C-926D-9BA28015AC4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B9B9FB-6465-4A17-A02F-ADF8E8B4F787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41236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たて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縦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9917003-D32C-4064-B190-B010AFA49ED7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7274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蒸発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70920" y="1263885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じょう はつ</a:t>
            </a:r>
            <a:endParaRPr kumimoji="1" lang="ja-JP" altLang="en-US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572361E-507E-478F-94F5-8BA0E0912D5A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37B33AC0-C15B-488C-926D-9BA28015AC4F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89B9B9FB-6465-4A17-A02F-ADF8E8B4F787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29250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著名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ちょ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めい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513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滅亡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めつ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ぼう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風切るつばさ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9122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訪問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もん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39687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傷口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きず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ぐち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49476B-CCBF-464D-B50B-0DC95C14CB0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827A8A0-C106-43A6-95AF-20B71BE1D6A6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93292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縮める</a:t>
            </a:r>
            <a:endParaRPr kumimoji="1" lang="ja-JP" altLang="en-US" sz="15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ちぢ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７９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FB5A9E5-3C3B-47C5-9A5A-FF7BEDCCF677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107455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法律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ほう　りつ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04166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り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権利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D3A2E63-1E5E-4BFF-8143-E6A212C62CFE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92119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憲法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けん　ぽう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048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政党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せい　とう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6D0FCFE-4109-4109-8E54-8C294F198D16}"/>
              </a:ext>
            </a:extLst>
          </p:cNvPr>
          <p:cNvSpPr txBox="1"/>
          <p:nvPr/>
        </p:nvSpPr>
        <p:spPr>
          <a:xfrm>
            <a:off x="458665" y="39461"/>
            <a:ext cx="29730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複合語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959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延長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えん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0BABB1F-C57D-4B1E-B058-0F0B973DBCF0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44787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誕生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 じょう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0BABB1F-C57D-4B1E-B058-0F0B973DBCF0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17895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負担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たん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62BB32E-94C5-4C04-A7A5-12F10C65C82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3EDB1B4-996B-4828-AC75-EDF407F347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483B5FF-D539-4B4C-B756-6AF4274D5EDC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15940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意欲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95919" y="4128291"/>
            <a:ext cx="1200329" cy="17793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よく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0D3FD711-CA05-4D3F-81F0-67F5600787D7}"/>
              </a:ext>
            </a:extLst>
          </p:cNvPr>
          <p:cNvSpPr txBox="1"/>
          <p:nvPr/>
        </p:nvSpPr>
        <p:spPr>
          <a:xfrm>
            <a:off x="6873941" y="2093346"/>
            <a:ext cx="1200329" cy="938719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862BB32E-94C5-4C04-A7A5-12F10C65C82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A3EDB1B4-996B-4828-AC75-EDF407F3477E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A483B5FF-D539-4B4C-B756-6AF4274D5EDC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06187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4259502" y="899319"/>
            <a:ext cx="2492990" cy="59586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厳しい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2131789-36B2-41F5-83DA-A4A2656CB5D0}"/>
              </a:ext>
            </a:extLst>
          </p:cNvPr>
          <p:cNvSpPr txBox="1"/>
          <p:nvPr/>
        </p:nvSpPr>
        <p:spPr>
          <a:xfrm>
            <a:off x="6607241" y="1036707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きび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5B023509-8247-457E-A5B2-93DDF251EED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7F7F3EC-C398-440E-92A3-C3CA8A855A5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28FE431-FF1C-4187-AD02-8A4F8294D539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7588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朗読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ろう　</a:t>
            </a:r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どく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A549476B-CCBF-464D-B50B-0DC95C14CB0C}"/>
              </a:ext>
            </a:extLst>
          </p:cNvPr>
          <p:cNvSpPr txBox="1"/>
          <p:nvPr/>
        </p:nvSpPr>
        <p:spPr>
          <a:xfrm>
            <a:off x="11229242" y="39461"/>
            <a:ext cx="73708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827A8A0-C106-43A6-95AF-20B71BE1D6A6}"/>
              </a:ext>
            </a:extLst>
          </p:cNvPr>
          <p:cNvSpPr txBox="1"/>
          <p:nvPr/>
        </p:nvSpPr>
        <p:spPr>
          <a:xfrm>
            <a:off x="458665" y="39461"/>
            <a:ext cx="4557215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サボテンの花</a:t>
            </a:r>
            <a:r>
              <a:rPr lang="en-US" altLang="ja-JP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/</a:t>
            </a:r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生きる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65788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風潮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ふう ちょう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８９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0BABB1F-C57D-4B1E-B058-0F0B973DBCF0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87249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優勝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07F3BD1-44C2-44E2-9918-A2D133B566FF}"/>
              </a:ext>
            </a:extLst>
          </p:cNvPr>
          <p:cNvSpPr txBox="1"/>
          <p:nvPr/>
        </p:nvSpPr>
        <p:spPr>
          <a:xfrm>
            <a:off x="6888088" y="1650981"/>
            <a:ext cx="1200329" cy="474745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ゆう しょう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6C4D6BF3-C38D-4AD2-8C70-F9105F722CDD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8C8F4733-8CA8-476A-B7BB-61A54027DD06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９０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30BABB1F-C57D-4B1E-B058-0F0B973DBCF0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64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64416" y="1690062"/>
            <a:ext cx="1200329" cy="3901068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はっ</a:t>
            </a:r>
            <a:r>
              <a:rPr lang="ja-JP" altLang="en-US" sz="6600" dirty="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</a:t>
            </a:r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 き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発揮</a:t>
            </a:r>
            <a:endParaRPr kumimoji="1" lang="ja-JP" altLang="en-US" sz="20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3CFEF187-974D-4E55-9617-8AA14B0671B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E568BDA0-79DF-43E0-8A81-E04B2196B381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９１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56E0B90-9AE6-4615-B960-BD1F4DBF9C0D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63011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筋肉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にく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９２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0104884-590D-42B1-97FE-E89DA5EEB65B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6560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故障</a:t>
            </a: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E1B0F09A-4C47-40B1-AD84-738B69FA59E2}"/>
              </a:ext>
            </a:extLst>
          </p:cNvPr>
          <p:cNvSpPr txBox="1"/>
          <p:nvPr/>
        </p:nvSpPr>
        <p:spPr>
          <a:xfrm>
            <a:off x="6886822" y="3727759"/>
            <a:ext cx="1200329" cy="2670675"/>
          </a:xfrm>
          <a:prstGeom prst="rect">
            <a:avLst/>
          </a:prstGeom>
          <a:noFill/>
          <a:ln>
            <a:noFill/>
          </a:ln>
        </p:spPr>
        <p:txBody>
          <a:bodyPr vert="eaVert" wrap="squar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しょう</a:t>
            </a:r>
            <a:endParaRPr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83D2D3B6-D0F7-4A3C-9DA1-99BA2183A85C}"/>
              </a:ext>
            </a:extLst>
          </p:cNvPr>
          <p:cNvSpPr txBox="1"/>
          <p:nvPr/>
        </p:nvSpPr>
        <p:spPr>
          <a:xfrm>
            <a:off x="6886822" y="2039318"/>
            <a:ext cx="1200329" cy="938719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こ</a:t>
            </a:r>
            <a:endParaRPr kumimoji="1" lang="ja-JP" altLang="en-US" sz="6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6406B6E-0A80-4A88-8870-84A39D7862CB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CA01F2A-6108-4DE0-8AFF-FB8B6F4AEF1D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９３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2BE4005C-55AA-429B-BC35-ABA81A548A57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1165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0" grpId="0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66D2B9F3-DECF-4D5F-BC7C-FC62A8C1FE99}"/>
              </a:ext>
            </a:extLst>
          </p:cNvPr>
          <p:cNvSpPr txBox="1"/>
          <p:nvPr/>
        </p:nvSpPr>
        <p:spPr>
          <a:xfrm>
            <a:off x="6888088" y="1268760"/>
            <a:ext cx="1200329" cy="2631490"/>
          </a:xfrm>
          <a:prstGeom prst="rect">
            <a:avLst/>
          </a:prstGeom>
          <a:noFill/>
          <a:ln>
            <a:noFill/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とうと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尊い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0922D6A-740F-49A6-88B7-43E1A9AB9568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6731C58-C36D-4FDB-9F09-6CA93FCF683B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９４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588703DC-4C97-4229-BABF-64B394E88107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FAC181E6-7B6E-4F94-A08E-25EA31653966}"/>
              </a:ext>
            </a:extLst>
          </p:cNvPr>
          <p:cNvSpPr txBox="1"/>
          <p:nvPr/>
        </p:nvSpPr>
        <p:spPr>
          <a:xfrm>
            <a:off x="7824192" y="836712"/>
            <a:ext cx="1015663" cy="39255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（</a:t>
            </a:r>
            <a:r>
              <a:rPr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たっと</a:t>
            </a:r>
            <a:r>
              <a:rPr kumimoji="1" lang="ja-JP" altLang="en-US" sz="54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）</a:t>
            </a:r>
            <a:endParaRPr kumimoji="1" lang="ja-JP" altLang="en-US" sz="54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2531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7" grpId="0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73941" y="1679879"/>
            <a:ext cx="1200329" cy="1785104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6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いた</a:t>
            </a:r>
            <a:endParaRPr lang="en-US" altLang="ja-JP" sz="660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756760" y="1191419"/>
            <a:ext cx="3262432" cy="566658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痛い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CDB8487-AFB4-4C33-B183-B91F4B9A2BD4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EA17D360-5843-427A-A9BB-111D8D1FC344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９５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281529A-71D3-4BC9-B557-1BDA1E1B6FB6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49960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372226" y="1999534"/>
            <a:ext cx="1661993" cy="37821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たまご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卵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6EBE0FF8-5BDD-4B4A-ADA6-A8D4C2672E3F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4D44D2B8-8F1B-4AE6-BD0D-C902C3A17C42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９６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C6666596-1052-4F95-AED0-6CD36A94DE9F}"/>
              </a:ext>
            </a:extLst>
          </p:cNvPr>
          <p:cNvSpPr txBox="1"/>
          <p:nvPr/>
        </p:nvSpPr>
        <p:spPr>
          <a:xfrm>
            <a:off x="458665" y="39461"/>
            <a:ext cx="801359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インターネットの投稿を読み比べよう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79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/>
          <p:cNvSpPr txBox="1"/>
          <p:nvPr/>
        </p:nvSpPr>
        <p:spPr>
          <a:xfrm>
            <a:off x="3756760" y="1191418"/>
            <a:ext cx="3262432" cy="566658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20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心臓</a:t>
            </a:r>
            <a:endParaRPr lang="en-US" altLang="ja-JP" sz="2000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A847713-A4C4-4463-852A-9D8080CEDDBA}"/>
              </a:ext>
            </a:extLst>
          </p:cNvPr>
          <p:cNvSpPr txBox="1"/>
          <p:nvPr/>
        </p:nvSpPr>
        <p:spPr>
          <a:xfrm>
            <a:off x="6853169" y="1459491"/>
            <a:ext cx="1292662" cy="4708981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しん</a:t>
            </a:r>
            <a:r>
              <a:rPr kumimoji="1" lang="ja-JP" altLang="en-US" sz="72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　ぞう</a:t>
            </a:r>
            <a:endParaRPr kumimoji="1" lang="ja-JP" altLang="en-US" sz="72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D52BB832-838B-4244-866C-4B28FA4CD5DE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14021DDC-EA61-4145-9583-94C319B4F46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９７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0104884-590D-42B1-97FE-E89DA5EEB65B}"/>
              </a:ext>
            </a:extLst>
          </p:cNvPr>
          <p:cNvSpPr txBox="1"/>
          <p:nvPr/>
        </p:nvSpPr>
        <p:spPr>
          <a:xfrm>
            <a:off x="458665" y="39461"/>
            <a:ext cx="4773239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いま始まる新しいいま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739409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7534762" y="2409100"/>
            <a:ext cx="1661993" cy="255454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9600">
                <a:solidFill>
                  <a:srgbClr val="FF0000"/>
                </a:solidFill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きぬ</a:t>
            </a:r>
            <a:endParaRPr kumimoji="1" lang="ja-JP" altLang="en-US" sz="9600" dirty="0">
              <a:solidFill>
                <a:srgbClr val="FF0000"/>
              </a:solidFill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2632467" y="1485900"/>
            <a:ext cx="5570756" cy="12309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3500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絹</a:t>
            </a:r>
            <a:endParaRPr kumimoji="1" lang="ja-JP" altLang="en-US" sz="350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2BDA9319-1504-4A67-A379-D92EF508318C}"/>
              </a:ext>
            </a:extLst>
          </p:cNvPr>
          <p:cNvSpPr/>
          <p:nvPr/>
        </p:nvSpPr>
        <p:spPr>
          <a:xfrm>
            <a:off x="0" y="1"/>
            <a:ext cx="12192000" cy="685791"/>
          </a:xfrm>
          <a:prstGeom prst="rect">
            <a:avLst/>
          </a:prstGeom>
          <a:solidFill>
            <a:srgbClr val="0066D6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0DAED3F-989C-47AB-9EEC-CE3B6E77B3F8}"/>
              </a:ext>
            </a:extLst>
          </p:cNvPr>
          <p:cNvSpPr txBox="1"/>
          <p:nvPr/>
        </p:nvSpPr>
        <p:spPr>
          <a:xfrm>
            <a:off x="10865708" y="39461"/>
            <a:ext cx="110062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kumimoji="1"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９８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D9917003-D32C-4064-B190-B010AFA49ED7}"/>
              </a:ext>
            </a:extLst>
          </p:cNvPr>
          <p:cNvSpPr txBox="1"/>
          <p:nvPr/>
        </p:nvSpPr>
        <p:spPr>
          <a:xfrm>
            <a:off x="458665" y="39461"/>
            <a:ext cx="5709343" cy="646331"/>
          </a:xfrm>
          <a:prstGeom prst="rect">
            <a:avLst/>
          </a:prstGeom>
          <a:noFill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ja-JP" altLang="en-US" sz="3600">
                <a:ln>
                  <a:solidFill>
                    <a:schemeClr val="tx1"/>
                  </a:solidFill>
                </a:ln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話し合って考えを深めよう</a:t>
            </a:r>
            <a:endParaRPr kumimoji="1" lang="ja-JP" altLang="en-US" sz="3600" dirty="0">
              <a:ln>
                <a:solidFill>
                  <a:schemeClr val="tx1"/>
                </a:solidFill>
              </a:ln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199477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5584</TotalTime>
  <Words>1021</Words>
  <Application>Microsoft Office PowerPoint</Application>
  <PresentationFormat>ワイド画面</PresentationFormat>
  <Paragraphs>458</Paragraphs>
  <Slides>100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100</vt:i4>
      </vt:variant>
    </vt:vector>
  </HeadingPairs>
  <TitlesOfParts>
    <vt:vector size="105" baseType="lpstr">
      <vt:lpstr>UD デジタル 教科書体 N-B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6年（上）</dc:title>
  <dc:creator>morita</dc:creator>
  <cp:lastModifiedBy>colas@edu-c.local</cp:lastModifiedBy>
  <cp:revision>475</cp:revision>
  <dcterms:created xsi:type="dcterms:W3CDTF">2019-06-12T23:18:36Z</dcterms:created>
  <dcterms:modified xsi:type="dcterms:W3CDTF">2020-04-01T04:10:08Z</dcterms:modified>
</cp:coreProperties>
</file>